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8" r:id="rId10"/>
    <p:sldId id="264" r:id="rId11"/>
    <p:sldId id="266" r:id="rId12"/>
    <p:sldId id="267" r:id="rId13"/>
    <p:sldId id="265"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Verdana" panose="020B0604030504040204" pitchFamily="34" charset="0"/>
      <p:regular r:id="rId34"/>
      <p:bold r:id="rId35"/>
      <p:italic r:id="rId36"/>
      <p:boldItalic r:id="rId37"/>
    </p:embeddedFont>
    <p:embeddedFont>
      <p:font typeface="Calibri Light" panose="020F0302020204030204" pitchFamily="34" charset="0"/>
      <p:regular r:id="rId38"/>
      <p:italic r:id="rId39"/>
    </p:embeddedFont>
    <p:embeddedFont>
      <p:font typeface="Arial Black" panose="020B0A04020102020204" pitchFamily="34" charset="0"/>
      <p:bold r:id="rId40"/>
    </p:embeddedFont>
    <p:embeddedFont>
      <p:font typeface="Calibri" panose="020F050202020403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6" d="100"/>
          <a:sy n="116" d="100"/>
        </p:scale>
        <p:origin x="490" y="82"/>
      </p:cViewPr>
      <p:guideLst>
        <p:guide orient="horz" pos="1620"/>
        <p:guide pos="2880"/>
      </p:guideLst>
    </p:cSldViewPr>
  </p:slideViewPr>
  <p:notesTextViewPr>
    <p:cViewPr>
      <p:scale>
        <a:sx n="1" d="1"/>
        <a:sy n="1" d="1"/>
      </p:scale>
      <p:origin x="0" y="0"/>
    </p:cViewPr>
  </p:notesTextViewPr>
  <p:sorterViewPr>
    <p:cViewPr>
      <p:scale>
        <a:sx n="100" d="100"/>
        <a:sy n="100" d="100"/>
      </p:scale>
      <p:origin x="0" y="-292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7748436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360260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56112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20000">
              <a:schemeClr val="accent4">
                <a:lumMod val="20000"/>
                <a:lumOff val="80000"/>
              </a:schemeClr>
            </a:gs>
            <a:gs pos="90000">
              <a:schemeClr val="accent4">
                <a:lumMod val="60000"/>
                <a:lumOff val="40000"/>
              </a:schemeClr>
            </a:gs>
          </a:gsLst>
          <a:lin ang="54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1.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1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1.xml"/><Relationship Id="rId4" Type="http://schemas.openxmlformats.org/officeDocument/2006/relationships/image" Target="../media/image51.png"/></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1.xml"/><Relationship Id="rId5" Type="http://schemas.openxmlformats.org/officeDocument/2006/relationships/image" Target="../media/image55.png"/><Relationship Id="rId4" Type="http://schemas.openxmlformats.org/officeDocument/2006/relationships/image" Target="../media/image54.png"/></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4" name="object 12"/>
          <p:cNvSpPr txBox="1">
            <a:spLocks/>
          </p:cNvSpPr>
          <p:nvPr/>
        </p:nvSpPr>
        <p:spPr>
          <a:xfrm>
            <a:off x="1541659" y="699764"/>
            <a:ext cx="5984576" cy="1193902"/>
          </a:xfrm>
          <a:prstGeom prst="rect">
            <a:avLst/>
          </a:prstGeom>
          <a:noFill/>
          <a:ln>
            <a:noFill/>
          </a:ln>
        </p:spPr>
        <p:txBody>
          <a:bodyPr spcFirstLastPara="1" vert="horz" wrap="square" lIns="0" tIns="11416" rIns="0" bIns="0" rtlCol="0" anchor="ctr"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12050" marR="5074">
              <a:lnSpc>
                <a:spcPct val="100200"/>
              </a:lnSpc>
              <a:spcBef>
                <a:spcPts val="90"/>
              </a:spcBef>
            </a:pPr>
            <a:r>
              <a:rPr lang="en-US" sz="4800" b="1" spc="-114" dirty="0" smtClean="0">
                <a:solidFill>
                  <a:srgbClr val="CC0000"/>
                </a:solidFill>
                <a:latin typeface="Verdana"/>
                <a:cs typeface="Verdana"/>
              </a:rPr>
              <a:t>C</a:t>
            </a:r>
            <a:r>
              <a:rPr lang="en-US" sz="4800" b="1" spc="-105" dirty="0" smtClean="0">
                <a:solidFill>
                  <a:srgbClr val="CC0000"/>
                </a:solidFill>
                <a:latin typeface="Verdana"/>
                <a:cs typeface="Verdana"/>
              </a:rPr>
              <a:t>a</a:t>
            </a:r>
            <a:r>
              <a:rPr lang="en-US" sz="4800" b="1" spc="-110" dirty="0" smtClean="0">
                <a:solidFill>
                  <a:srgbClr val="CC0000"/>
                </a:solidFill>
                <a:latin typeface="Verdana"/>
                <a:cs typeface="Verdana"/>
              </a:rPr>
              <a:t>p</a:t>
            </a:r>
            <a:r>
              <a:rPr lang="en-US" sz="4800" b="1" spc="-105" dirty="0" smtClean="0">
                <a:solidFill>
                  <a:srgbClr val="CC0000"/>
                </a:solidFill>
                <a:latin typeface="Verdana"/>
                <a:cs typeface="Verdana"/>
              </a:rPr>
              <a:t>s</a:t>
            </a:r>
            <a:r>
              <a:rPr lang="en-US" sz="4800" b="1" spc="-125" dirty="0" smtClean="0">
                <a:solidFill>
                  <a:srgbClr val="CC0000"/>
                </a:solidFill>
                <a:latin typeface="Verdana"/>
                <a:cs typeface="Verdana"/>
              </a:rPr>
              <a:t>t</a:t>
            </a:r>
            <a:r>
              <a:rPr lang="en-US" sz="4800" b="1" spc="-114" dirty="0" smtClean="0">
                <a:solidFill>
                  <a:srgbClr val="CC0000"/>
                </a:solidFill>
                <a:latin typeface="Verdana"/>
                <a:cs typeface="Verdana"/>
              </a:rPr>
              <a:t>on</a:t>
            </a:r>
            <a:r>
              <a:rPr lang="en-US" sz="4800" b="1" dirty="0" smtClean="0">
                <a:solidFill>
                  <a:srgbClr val="CC0000"/>
                </a:solidFill>
                <a:latin typeface="Verdana"/>
                <a:cs typeface="Verdana"/>
              </a:rPr>
              <a:t>e</a:t>
            </a:r>
            <a:r>
              <a:rPr lang="en-US" sz="4800" b="1" spc="-425" dirty="0" smtClean="0">
                <a:solidFill>
                  <a:srgbClr val="CC0000"/>
                </a:solidFill>
                <a:latin typeface="Verdana"/>
                <a:cs typeface="Verdana"/>
              </a:rPr>
              <a:t> </a:t>
            </a:r>
            <a:r>
              <a:rPr lang="en-US" sz="4800" b="1" spc="-165" dirty="0" smtClean="0">
                <a:solidFill>
                  <a:srgbClr val="CC0000"/>
                </a:solidFill>
                <a:latin typeface="Verdana"/>
                <a:cs typeface="Verdana"/>
              </a:rPr>
              <a:t>P</a:t>
            </a:r>
            <a:r>
              <a:rPr lang="en-US" sz="4800" b="1" spc="-135" dirty="0" smtClean="0">
                <a:solidFill>
                  <a:srgbClr val="CC0000"/>
                </a:solidFill>
                <a:latin typeface="Verdana"/>
                <a:cs typeface="Verdana"/>
              </a:rPr>
              <a:t>r</a:t>
            </a:r>
            <a:r>
              <a:rPr lang="en-US" sz="4800" b="1" spc="-340" dirty="0" smtClean="0">
                <a:solidFill>
                  <a:srgbClr val="CC0000"/>
                </a:solidFill>
                <a:latin typeface="Verdana"/>
                <a:cs typeface="Verdana"/>
              </a:rPr>
              <a:t>o</a:t>
            </a:r>
            <a:r>
              <a:rPr lang="en-US" sz="4800" b="1" spc="-195" dirty="0" smtClean="0">
                <a:solidFill>
                  <a:srgbClr val="CC0000"/>
                </a:solidFill>
                <a:latin typeface="Verdana"/>
                <a:cs typeface="Verdana"/>
              </a:rPr>
              <a:t>j</a:t>
            </a:r>
            <a:r>
              <a:rPr lang="en-US" sz="4800" b="1" spc="-80" dirty="0" smtClean="0">
                <a:solidFill>
                  <a:srgbClr val="CC0000"/>
                </a:solidFill>
                <a:latin typeface="Verdana"/>
                <a:cs typeface="Verdana"/>
              </a:rPr>
              <a:t>e</a:t>
            </a:r>
            <a:r>
              <a:rPr lang="en-US" sz="4800" b="1" spc="-100" dirty="0" smtClean="0">
                <a:solidFill>
                  <a:srgbClr val="CC0000"/>
                </a:solidFill>
                <a:latin typeface="Verdana"/>
                <a:cs typeface="Verdana"/>
              </a:rPr>
              <a:t>c</a:t>
            </a:r>
            <a:r>
              <a:rPr lang="en-US" sz="4800" b="1" dirty="0" smtClean="0">
                <a:solidFill>
                  <a:srgbClr val="CC0000"/>
                </a:solidFill>
                <a:latin typeface="Verdana"/>
                <a:cs typeface="Verdana"/>
              </a:rPr>
              <a:t>t</a:t>
            </a:r>
            <a:br>
              <a:rPr lang="en-US" sz="4800" b="1" dirty="0" smtClean="0">
                <a:solidFill>
                  <a:srgbClr val="CC0000"/>
                </a:solidFill>
                <a:latin typeface="Verdana"/>
                <a:cs typeface="Verdana"/>
              </a:rPr>
            </a:br>
            <a:r>
              <a:rPr lang="en-IN" sz="2800" b="1" spc="-110" dirty="0" smtClean="0">
                <a:solidFill>
                  <a:schemeClr val="accent1">
                    <a:lumMod val="50000"/>
                  </a:schemeClr>
                </a:solidFill>
                <a:latin typeface="Verdana"/>
                <a:cs typeface="Verdana"/>
              </a:rPr>
              <a:t>Mobile Price Range Prediction</a:t>
            </a:r>
            <a:endParaRPr lang="en-US" sz="2800" b="1" spc="-110" dirty="0">
              <a:solidFill>
                <a:schemeClr val="accent1">
                  <a:lumMod val="50000"/>
                </a:schemeClr>
              </a:solidFill>
              <a:latin typeface="Verdana"/>
              <a:cs typeface="Verdana"/>
            </a:endParaRPr>
          </a:p>
        </p:txBody>
      </p:sp>
      <p:sp>
        <p:nvSpPr>
          <p:cNvPr id="5" name="object 15"/>
          <p:cNvSpPr txBox="1"/>
          <p:nvPr/>
        </p:nvSpPr>
        <p:spPr>
          <a:xfrm>
            <a:off x="3180780" y="2329837"/>
            <a:ext cx="2815924" cy="1652777"/>
          </a:xfrm>
          <a:prstGeom prst="rect">
            <a:avLst/>
          </a:prstGeom>
        </p:spPr>
        <p:txBody>
          <a:bodyPr vert="horz" wrap="square" lIns="0" tIns="38053" rIns="0" bIns="0" rtlCol="0">
            <a:spAutoFit/>
          </a:bodyPr>
          <a:lstStyle/>
          <a:p>
            <a:pPr marL="12685" marR="5074" algn="ctr">
              <a:lnSpc>
                <a:spcPct val="106000"/>
              </a:lnSpc>
              <a:spcBef>
                <a:spcPts val="300"/>
              </a:spcBef>
            </a:pPr>
            <a:r>
              <a:rPr sz="1997" b="1" spc="-110" dirty="0">
                <a:solidFill>
                  <a:schemeClr val="tx2">
                    <a:lumMod val="25000"/>
                  </a:schemeClr>
                </a:solidFill>
                <a:latin typeface="Verdana"/>
                <a:cs typeface="Verdana"/>
              </a:rPr>
              <a:t>Te</a:t>
            </a:r>
            <a:r>
              <a:rPr sz="1997" b="1" spc="-105" dirty="0">
                <a:solidFill>
                  <a:schemeClr val="tx2">
                    <a:lumMod val="25000"/>
                  </a:schemeClr>
                </a:solidFill>
                <a:latin typeface="Verdana"/>
                <a:cs typeface="Verdana"/>
              </a:rPr>
              <a:t>a</a:t>
            </a:r>
            <a:r>
              <a:rPr sz="1997" b="1" dirty="0">
                <a:solidFill>
                  <a:schemeClr val="tx2">
                    <a:lumMod val="25000"/>
                  </a:schemeClr>
                </a:solidFill>
                <a:latin typeface="Verdana"/>
                <a:cs typeface="Verdana"/>
              </a:rPr>
              <a:t>m</a:t>
            </a:r>
            <a:r>
              <a:rPr sz="1997" b="1" spc="-225" dirty="0">
                <a:solidFill>
                  <a:schemeClr val="tx2">
                    <a:lumMod val="25000"/>
                  </a:schemeClr>
                </a:solidFill>
                <a:latin typeface="Verdana"/>
                <a:cs typeface="Verdana"/>
              </a:rPr>
              <a:t> </a:t>
            </a:r>
            <a:r>
              <a:rPr sz="1997" b="1" spc="-114" dirty="0">
                <a:solidFill>
                  <a:schemeClr val="tx2">
                    <a:lumMod val="25000"/>
                  </a:schemeClr>
                </a:solidFill>
                <a:latin typeface="Verdana"/>
                <a:cs typeface="Verdana"/>
              </a:rPr>
              <a:t>M</a:t>
            </a:r>
            <a:r>
              <a:rPr sz="1997" b="1" spc="-110" dirty="0">
                <a:solidFill>
                  <a:schemeClr val="tx2">
                    <a:lumMod val="25000"/>
                  </a:schemeClr>
                </a:solidFill>
                <a:latin typeface="Verdana"/>
                <a:cs typeface="Verdana"/>
              </a:rPr>
              <a:t>e</a:t>
            </a:r>
            <a:r>
              <a:rPr sz="1997" b="1" spc="-105" dirty="0">
                <a:solidFill>
                  <a:schemeClr val="tx2">
                    <a:lumMod val="25000"/>
                  </a:schemeClr>
                </a:solidFill>
                <a:latin typeface="Verdana"/>
                <a:cs typeface="Verdana"/>
              </a:rPr>
              <a:t>mb</a:t>
            </a:r>
            <a:r>
              <a:rPr sz="1997" b="1" spc="-110" dirty="0">
                <a:solidFill>
                  <a:schemeClr val="tx2">
                    <a:lumMod val="25000"/>
                  </a:schemeClr>
                </a:solidFill>
                <a:latin typeface="Verdana"/>
                <a:cs typeface="Verdana"/>
              </a:rPr>
              <a:t>er</a:t>
            </a:r>
            <a:r>
              <a:rPr sz="1997" b="1" dirty="0">
                <a:solidFill>
                  <a:schemeClr val="tx2">
                    <a:lumMod val="25000"/>
                  </a:schemeClr>
                </a:solidFill>
                <a:latin typeface="Verdana"/>
                <a:cs typeface="Verdana"/>
              </a:rPr>
              <a:t>s  </a:t>
            </a:r>
            <a:r>
              <a:rPr lang="en-IN" sz="1798" spc="30" dirty="0">
                <a:solidFill>
                  <a:schemeClr val="accent1">
                    <a:lumMod val="75000"/>
                  </a:schemeClr>
                </a:solidFill>
                <a:latin typeface="Verdana"/>
                <a:cs typeface="Verdana"/>
              </a:rPr>
              <a:t>Chetan Patil</a:t>
            </a:r>
            <a:endParaRPr lang="en-IN" sz="1798" spc="55" dirty="0">
              <a:solidFill>
                <a:schemeClr val="accent1">
                  <a:lumMod val="75000"/>
                </a:schemeClr>
              </a:solidFill>
              <a:latin typeface="Verdana"/>
              <a:cs typeface="Verdana"/>
            </a:endParaRPr>
          </a:p>
          <a:p>
            <a:pPr marL="12685" marR="5074" algn="ctr">
              <a:lnSpc>
                <a:spcPct val="106000"/>
              </a:lnSpc>
              <a:spcBef>
                <a:spcPts val="300"/>
              </a:spcBef>
            </a:pPr>
            <a:r>
              <a:rPr lang="en-IN" sz="1798" spc="-45" dirty="0">
                <a:solidFill>
                  <a:schemeClr val="accent1">
                    <a:lumMod val="75000"/>
                  </a:schemeClr>
                </a:solidFill>
                <a:latin typeface="Verdana"/>
                <a:cs typeface="Verdana"/>
              </a:rPr>
              <a:t>Mrunal Badgujar</a:t>
            </a:r>
          </a:p>
          <a:p>
            <a:pPr marL="12685" marR="5074" algn="ctr">
              <a:lnSpc>
                <a:spcPct val="106000"/>
              </a:lnSpc>
              <a:spcBef>
                <a:spcPts val="300"/>
              </a:spcBef>
            </a:pPr>
            <a:r>
              <a:rPr lang="en-IN" sz="1798" spc="60" dirty="0">
                <a:solidFill>
                  <a:schemeClr val="accent1">
                    <a:lumMod val="75000"/>
                  </a:schemeClr>
                </a:solidFill>
                <a:latin typeface="Verdana"/>
                <a:cs typeface="Verdana"/>
              </a:rPr>
              <a:t>Sachin Chaudhari</a:t>
            </a:r>
          </a:p>
          <a:p>
            <a:pPr marL="12685" marR="5074" algn="ctr">
              <a:lnSpc>
                <a:spcPct val="106000"/>
              </a:lnSpc>
              <a:spcBef>
                <a:spcPts val="300"/>
              </a:spcBef>
            </a:pPr>
            <a:r>
              <a:rPr lang="en-IN" sz="1798" spc="65" dirty="0">
                <a:solidFill>
                  <a:schemeClr val="accent1">
                    <a:lumMod val="75000"/>
                  </a:schemeClr>
                </a:solidFill>
                <a:latin typeface="Verdana"/>
                <a:cs typeface="Verdana"/>
              </a:rPr>
              <a:t>Rajesh Patil</a:t>
            </a:r>
            <a:endParaRPr sz="1798" dirty="0">
              <a:solidFill>
                <a:schemeClr val="accent1">
                  <a:lumMod val="75000"/>
                </a:schemeClr>
              </a:solidFill>
              <a:latin typeface="Verdana"/>
              <a:cs typeface="Verdana"/>
            </a:endParaRPr>
          </a:p>
        </p:txBody>
      </p:sp>
      <p:pic>
        <p:nvPicPr>
          <p:cNvPr id="6" name="object 13"/>
          <p:cNvPicPr/>
          <p:nvPr/>
        </p:nvPicPr>
        <p:blipFill>
          <a:blip r:embed="rId3" cstate="print"/>
          <a:stretch>
            <a:fillRect/>
          </a:stretch>
        </p:blipFill>
        <p:spPr>
          <a:xfrm>
            <a:off x="3830728" y="4586149"/>
            <a:ext cx="1516031" cy="42162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1282" y="315765"/>
            <a:ext cx="8466423" cy="461665"/>
          </a:xfrm>
          <a:prstGeom prst="rect">
            <a:avLst/>
          </a:prstGeom>
          <a:noFill/>
        </p:spPr>
        <p:txBody>
          <a:bodyPr wrap="square" rtlCol="0">
            <a:spAutoFit/>
            <a:scene3d>
              <a:camera prst="orthographicFront"/>
              <a:lightRig rig="threePt" dir="t"/>
            </a:scene3d>
            <a:sp3d extrusionH="57150">
              <a:bevelT w="38100" h="38100"/>
            </a:sp3d>
          </a:bodyPr>
          <a:lstStyle/>
          <a:p>
            <a:pPr marL="126844">
              <a:spcBef>
                <a:spcPts val="732"/>
              </a:spcBef>
            </a:pPr>
            <a:r>
              <a:rPr lang="en-IN" sz="2400" b="1" spc="-150" dirty="0">
                <a:solidFill>
                  <a:schemeClr val="tx2">
                    <a:lumMod val="25000"/>
                  </a:schemeClr>
                </a:solidFill>
                <a:effectLst>
                  <a:outerShdw blurRad="60007" dist="200025" dir="15000000" sy="30000" kx="-1800000" algn="bl" rotWithShape="0">
                    <a:prstClr val="black">
                      <a:alpha val="32000"/>
                    </a:prstClr>
                  </a:outerShdw>
                </a:effectLst>
                <a:latin typeface="Verdana"/>
                <a:cs typeface="Verdana"/>
              </a:rPr>
              <a:t>Let’s see the analysis by using data visualization</a:t>
            </a:r>
          </a:p>
        </p:txBody>
      </p:sp>
      <p:sp>
        <p:nvSpPr>
          <p:cNvPr id="3" name="TextBox 2"/>
          <p:cNvSpPr txBox="1"/>
          <p:nvPr/>
        </p:nvSpPr>
        <p:spPr>
          <a:xfrm>
            <a:off x="453911" y="1016362"/>
            <a:ext cx="3960208" cy="307777"/>
          </a:xfrm>
          <a:prstGeom prst="rect">
            <a:avLst/>
          </a:prstGeom>
          <a:noFill/>
        </p:spPr>
        <p:txBody>
          <a:bodyPr wrap="square" rtlCol="0">
            <a:spAutoFit/>
          </a:bodyPr>
          <a:lstStyle>
            <a:defPPr marR="0" lvl="0" algn="l" rtl="0">
              <a:lnSpc>
                <a:spcPct val="100000"/>
              </a:lnSpc>
              <a:spcBef>
                <a:spcPts val="0"/>
              </a:spcBef>
              <a:spcAft>
                <a:spcPts val="0"/>
              </a:spcAft>
            </a:defPPr>
            <a:lvl1pPr marL="126844">
              <a:spcBef>
                <a:spcPts val="732"/>
              </a:spcBef>
              <a:defRPr sz="2400" b="1" spc="-150">
                <a:solidFill>
                  <a:schemeClr val="tx2">
                    <a:lumMod val="25000"/>
                  </a:schemeClr>
                </a:solidFill>
                <a:effectLst>
                  <a:outerShdw blurRad="60007" dist="200025" dir="15000000" sy="30000" kx="-1800000" algn="bl" rotWithShape="0">
                    <a:prstClr val="black">
                      <a:alpha val="32000"/>
                    </a:prstClr>
                  </a:outerShdw>
                </a:effectLst>
                <a:latin typeface="Verdana"/>
                <a:cs typeface="Verdana"/>
              </a:defRPr>
            </a:lvl1pPr>
          </a:lstStyle>
          <a:p>
            <a:pPr algn="ctr"/>
            <a:r>
              <a:rPr lang="en-IN" sz="1400" b="0" spc="0" dirty="0" smtClean="0">
                <a:solidFill>
                  <a:schemeClr val="tx2">
                    <a:lumMod val="10000"/>
                  </a:schemeClr>
                </a:solidFill>
                <a:effectLst>
                  <a:outerShdw blurRad="38100" dist="38100" dir="2700000" algn="tl">
                    <a:srgbClr val="000000">
                      <a:alpha val="43137"/>
                    </a:srgbClr>
                  </a:outerShdw>
                </a:effectLst>
              </a:rPr>
              <a:t>Checking Data Balance or Imbalance</a:t>
            </a:r>
            <a:endParaRPr lang="en-IN" sz="1400" b="0" spc="0" dirty="0">
              <a:solidFill>
                <a:schemeClr val="tx2">
                  <a:lumMod val="10000"/>
                </a:schemeClr>
              </a:solidFill>
              <a:effectLst>
                <a:outerShdw blurRad="38100" dist="38100" dir="2700000" algn="tl">
                  <a:srgbClr val="000000">
                    <a:alpha val="43137"/>
                  </a:srgbClr>
                </a:outerShdw>
              </a:effectLst>
            </a:endParaRPr>
          </a:p>
        </p:txBody>
      </p:sp>
      <p:pic>
        <p:nvPicPr>
          <p:cNvPr id="4" name="image41.png"/>
          <p:cNvPicPr/>
          <p:nvPr/>
        </p:nvPicPr>
        <p:blipFill>
          <a:blip r:embed="rId2"/>
          <a:srcRect/>
          <a:stretch>
            <a:fillRect/>
          </a:stretch>
        </p:blipFill>
        <p:spPr>
          <a:xfrm>
            <a:off x="1003900" y="1324138"/>
            <a:ext cx="3202305" cy="2741320"/>
          </a:xfrm>
          <a:prstGeom prst="rect">
            <a:avLst/>
          </a:prstGeom>
          <a:ln/>
        </p:spPr>
      </p:pic>
      <p:sp>
        <p:nvSpPr>
          <p:cNvPr id="5" name="TextBox 4"/>
          <p:cNvSpPr txBox="1"/>
          <p:nvPr/>
        </p:nvSpPr>
        <p:spPr>
          <a:xfrm>
            <a:off x="735485" y="4282550"/>
            <a:ext cx="3397060" cy="492443"/>
          </a:xfrm>
          <a:prstGeom prst="rect">
            <a:avLst/>
          </a:prstGeom>
          <a:noFill/>
        </p:spPr>
        <p:txBody>
          <a:bodyPr wrap="square" rtlCol="0">
            <a:spAutoFit/>
          </a:bodyPr>
          <a:lstStyle>
            <a:defPPr marR="0" lvl="0" algn="l" rtl="0">
              <a:lnSpc>
                <a:spcPct val="100000"/>
              </a:lnSpc>
              <a:spcBef>
                <a:spcPts val="0"/>
              </a:spcBef>
              <a:spcAft>
                <a:spcPts val="0"/>
              </a:spcAft>
            </a:defPPr>
            <a:lvl1pPr algn="just">
              <a:defRPr sz="1300">
                <a:solidFill>
                  <a:schemeClr val="tx2">
                    <a:lumMod val="10000"/>
                  </a:schemeClr>
                </a:solidFill>
              </a:defRPr>
            </a:lvl1pPr>
          </a:lstStyle>
          <a:p>
            <a:r>
              <a:rPr lang="en-IN" b="1" dirty="0"/>
              <a:t>Observation</a:t>
            </a:r>
            <a:r>
              <a:rPr lang="en-IN" dirty="0"/>
              <a:t>: We can see that our target variable is equally distributed.</a:t>
            </a:r>
            <a:endParaRPr lang="en-IN" dirty="0"/>
          </a:p>
        </p:txBody>
      </p:sp>
      <p:sp>
        <p:nvSpPr>
          <p:cNvPr id="6" name="TextBox 5"/>
          <p:cNvSpPr txBox="1"/>
          <p:nvPr/>
        </p:nvSpPr>
        <p:spPr>
          <a:xfrm>
            <a:off x="5282470" y="1016361"/>
            <a:ext cx="3032651" cy="307777"/>
          </a:xfrm>
          <a:prstGeom prst="rect">
            <a:avLst/>
          </a:prstGeom>
          <a:noFill/>
        </p:spPr>
        <p:txBody>
          <a:bodyPr wrap="square" rtlCol="0">
            <a:spAutoFit/>
          </a:bodyPr>
          <a:lstStyle>
            <a:defPPr marR="0" lvl="0" algn="l" rtl="0">
              <a:lnSpc>
                <a:spcPct val="100000"/>
              </a:lnSpc>
              <a:spcBef>
                <a:spcPts val="0"/>
              </a:spcBef>
              <a:spcAft>
                <a:spcPts val="0"/>
              </a:spcAft>
              <a:defRPr/>
            </a:defPPr>
            <a:lvl1pPr marL="126844" algn="ctr">
              <a:spcBef>
                <a:spcPts val="732"/>
              </a:spcBef>
              <a:defRPr spc="0">
                <a:solidFill>
                  <a:schemeClr val="tx2">
                    <a:lumMod val="10000"/>
                  </a:schemeClr>
                </a:solidFill>
                <a:effectLst>
                  <a:outerShdw blurRad="38100" dist="38100" dir="2700000" algn="tl">
                    <a:srgbClr val="000000">
                      <a:alpha val="43137"/>
                    </a:srgbClr>
                  </a:outerShdw>
                </a:effectLst>
                <a:latin typeface="Verdana"/>
                <a:cs typeface="Verdana"/>
              </a:defRPr>
            </a:lvl1pPr>
          </a:lstStyle>
          <a:p>
            <a:r>
              <a:rPr lang="en-IN" dirty="0"/>
              <a:t>RAM EFFECT ON PRICE</a:t>
            </a:r>
            <a:endParaRPr lang="en-IN" dirty="0"/>
          </a:p>
        </p:txBody>
      </p:sp>
      <p:pic>
        <p:nvPicPr>
          <p:cNvPr id="7" name="image61.png"/>
          <p:cNvPicPr/>
          <p:nvPr/>
        </p:nvPicPr>
        <p:blipFill>
          <a:blip r:embed="rId3"/>
          <a:srcRect/>
          <a:stretch>
            <a:fillRect/>
          </a:stretch>
        </p:blipFill>
        <p:spPr>
          <a:xfrm>
            <a:off x="5282470" y="1406369"/>
            <a:ext cx="3170796" cy="2793949"/>
          </a:xfrm>
          <a:prstGeom prst="rect">
            <a:avLst/>
          </a:prstGeom>
          <a:ln/>
        </p:spPr>
      </p:pic>
      <p:sp>
        <p:nvSpPr>
          <p:cNvPr id="8" name="TextBox 7"/>
          <p:cNvSpPr txBox="1"/>
          <p:nvPr/>
        </p:nvSpPr>
        <p:spPr>
          <a:xfrm>
            <a:off x="5282470" y="4282550"/>
            <a:ext cx="3282631" cy="492443"/>
          </a:xfrm>
          <a:prstGeom prst="rect">
            <a:avLst/>
          </a:prstGeom>
          <a:noFill/>
        </p:spPr>
        <p:txBody>
          <a:bodyPr wrap="square" rtlCol="0">
            <a:spAutoFit/>
          </a:bodyPr>
          <a:lstStyle>
            <a:defPPr marR="0" lvl="0" algn="l" rtl="0">
              <a:lnSpc>
                <a:spcPct val="100000"/>
              </a:lnSpc>
              <a:spcBef>
                <a:spcPts val="0"/>
              </a:spcBef>
              <a:spcAft>
                <a:spcPts val="0"/>
              </a:spcAft>
              <a:defRPr/>
            </a:defPPr>
            <a:lvl1pPr algn="just">
              <a:defRPr sz="1300" b="1">
                <a:solidFill>
                  <a:schemeClr val="tx2">
                    <a:lumMod val="10000"/>
                  </a:schemeClr>
                </a:solidFill>
              </a:defRPr>
            </a:lvl1pPr>
          </a:lstStyle>
          <a:p>
            <a:r>
              <a:rPr lang="en-IN" dirty="0"/>
              <a:t>Observation: </a:t>
            </a:r>
            <a:r>
              <a:rPr lang="en-IN" b="0" dirty="0"/>
              <a:t>As Ram size increases price also increase in </a:t>
            </a:r>
            <a:r>
              <a:rPr lang="en-IN" b="0" dirty="0" smtClean="0"/>
              <a:t>mobile.</a:t>
            </a:r>
            <a:endParaRPr lang="en-IN" b="0" dirty="0"/>
          </a:p>
        </p:txBody>
      </p:sp>
    </p:spTree>
    <p:extLst>
      <p:ext uri="{BB962C8B-B14F-4D97-AF65-F5344CB8AC3E}">
        <p14:creationId xmlns:p14="http://schemas.microsoft.com/office/powerpoint/2010/main" val="34768251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4828" y="151304"/>
            <a:ext cx="5078538" cy="338554"/>
          </a:xfrm>
          <a:prstGeom prst="rect">
            <a:avLst/>
          </a:prstGeom>
          <a:noFill/>
        </p:spPr>
        <p:txBody>
          <a:bodyPr wrap="square" rtlCol="0">
            <a:spAutoFit/>
          </a:bodyPr>
          <a:lstStyle>
            <a:defPPr marR="0" lvl="0" algn="l" rtl="0">
              <a:lnSpc>
                <a:spcPct val="100000"/>
              </a:lnSpc>
              <a:spcBef>
                <a:spcPts val="0"/>
              </a:spcBef>
              <a:spcAft>
                <a:spcPts val="0"/>
              </a:spcAft>
              <a:defRPr/>
            </a:defPPr>
            <a:lvl1pPr marL="126844" algn="ctr">
              <a:spcBef>
                <a:spcPts val="732"/>
              </a:spcBef>
              <a:defRPr spc="0">
                <a:solidFill>
                  <a:schemeClr val="tx2">
                    <a:lumMod val="10000"/>
                  </a:schemeClr>
                </a:solidFill>
                <a:effectLst>
                  <a:outerShdw blurRad="38100" dist="38100" dir="2700000" algn="tl">
                    <a:srgbClr val="000000">
                      <a:alpha val="43137"/>
                    </a:srgbClr>
                  </a:outerShdw>
                </a:effectLst>
                <a:latin typeface="Verdana"/>
                <a:cs typeface="Verdana"/>
              </a:defRPr>
            </a:lvl1pPr>
          </a:lstStyle>
          <a:p>
            <a:r>
              <a:rPr lang="en-IN" sz="1600" dirty="0"/>
              <a:t>Binary categorical variables</a:t>
            </a:r>
            <a:endParaRPr lang="en-IN" sz="1600" dirty="0"/>
          </a:p>
        </p:txBody>
      </p:sp>
      <p:pic>
        <p:nvPicPr>
          <p:cNvPr id="3" name="image34.png"/>
          <p:cNvPicPr/>
          <p:nvPr/>
        </p:nvPicPr>
        <p:blipFill>
          <a:blip r:embed="rId2"/>
          <a:srcRect/>
          <a:stretch>
            <a:fillRect/>
          </a:stretch>
        </p:blipFill>
        <p:spPr>
          <a:xfrm>
            <a:off x="1282587" y="566404"/>
            <a:ext cx="6763020" cy="3380656"/>
          </a:xfrm>
          <a:prstGeom prst="rect">
            <a:avLst/>
          </a:prstGeom>
          <a:ln/>
        </p:spPr>
      </p:pic>
      <p:sp>
        <p:nvSpPr>
          <p:cNvPr id="4" name="TextBox 3"/>
          <p:cNvSpPr txBox="1"/>
          <p:nvPr/>
        </p:nvSpPr>
        <p:spPr>
          <a:xfrm>
            <a:off x="467068" y="3933390"/>
            <a:ext cx="8400638" cy="1107996"/>
          </a:xfrm>
          <a:prstGeom prst="rect">
            <a:avLst/>
          </a:prstGeom>
          <a:noFill/>
        </p:spPr>
        <p:txBody>
          <a:bodyPr wrap="square" rtlCol="0">
            <a:spAutoFit/>
          </a:bodyPr>
          <a:lstStyle/>
          <a:p>
            <a:r>
              <a:rPr lang="en-IN" dirty="0">
                <a:solidFill>
                  <a:schemeClr val="tx2">
                    <a:lumMod val="10000"/>
                  </a:schemeClr>
                </a:solidFill>
                <a:effectLst>
                  <a:outerShdw blurRad="38100" dist="38100" dir="2700000" algn="tl">
                    <a:srgbClr val="000000">
                      <a:alpha val="43137"/>
                    </a:srgbClr>
                  </a:outerShdw>
                </a:effectLst>
                <a:latin typeface="Verdana"/>
                <a:cs typeface="Verdana"/>
              </a:rPr>
              <a:t>Observation: </a:t>
            </a:r>
          </a:p>
          <a:p>
            <a:pPr marL="285750" lvl="0" indent="-285750" algn="just">
              <a:buFont typeface="Arial" panose="020B0604020202020204" pitchFamily="34" charset="0"/>
              <a:buChar char="•"/>
            </a:pPr>
            <a:r>
              <a:rPr lang="en-IN" sz="1300" dirty="0">
                <a:solidFill>
                  <a:schemeClr val="tx2">
                    <a:lumMod val="10000"/>
                  </a:schemeClr>
                </a:solidFill>
              </a:rPr>
              <a:t>1 means it has the specifications.</a:t>
            </a:r>
          </a:p>
          <a:p>
            <a:pPr marL="285750" lvl="0" indent="-285750" algn="just">
              <a:buFont typeface="Arial" panose="020B0604020202020204" pitchFamily="34" charset="0"/>
              <a:buChar char="•"/>
            </a:pPr>
            <a:r>
              <a:rPr lang="en-IN" sz="1300" dirty="0">
                <a:solidFill>
                  <a:schemeClr val="tx2">
                    <a:lumMod val="10000"/>
                  </a:schemeClr>
                </a:solidFill>
              </a:rPr>
              <a:t>0 means it does not have the specifications.</a:t>
            </a:r>
          </a:p>
          <a:p>
            <a:pPr marL="285750" lvl="0" indent="-285750" algn="just">
              <a:buFont typeface="Arial" panose="020B0604020202020204" pitchFamily="34" charset="0"/>
              <a:buChar char="•"/>
            </a:pPr>
            <a:r>
              <a:rPr lang="en-IN" sz="1300" dirty="0">
                <a:solidFill>
                  <a:schemeClr val="tx2">
                    <a:lumMod val="10000"/>
                  </a:schemeClr>
                </a:solidFill>
              </a:rPr>
              <a:t>Percentage Distribution of Mobiles having Bluetooth, dual </a:t>
            </a:r>
            <a:r>
              <a:rPr lang="en-IN" sz="1300" dirty="0" err="1">
                <a:solidFill>
                  <a:schemeClr val="tx2">
                    <a:lumMod val="10000"/>
                  </a:schemeClr>
                </a:solidFill>
              </a:rPr>
              <a:t>sim</a:t>
            </a:r>
            <a:r>
              <a:rPr lang="en-IN" sz="1300" dirty="0">
                <a:solidFill>
                  <a:schemeClr val="tx2">
                    <a:lumMod val="10000"/>
                  </a:schemeClr>
                </a:solidFill>
              </a:rPr>
              <a:t>, 4G,wifi and touchscreen are almost 50%</a:t>
            </a:r>
          </a:p>
          <a:p>
            <a:pPr marL="285750" indent="-285750" algn="just">
              <a:buFont typeface="Arial" panose="020B0604020202020204" pitchFamily="34" charset="0"/>
              <a:buChar char="•"/>
            </a:pPr>
            <a:r>
              <a:rPr lang="en-IN" sz="1300" dirty="0">
                <a:solidFill>
                  <a:schemeClr val="tx2">
                    <a:lumMod val="10000"/>
                  </a:schemeClr>
                </a:solidFill>
              </a:rPr>
              <a:t>Very few mobiles (23.8%) do not have </a:t>
            </a:r>
            <a:r>
              <a:rPr lang="en-IN" sz="1300" dirty="0" err="1">
                <a:solidFill>
                  <a:schemeClr val="tx2">
                    <a:lumMod val="10000"/>
                  </a:schemeClr>
                </a:solidFill>
              </a:rPr>
              <a:t>Three_g</a:t>
            </a:r>
            <a:r>
              <a:rPr lang="en-IN" sz="1300" dirty="0">
                <a:solidFill>
                  <a:schemeClr val="tx2">
                    <a:lumMod val="10000"/>
                  </a:schemeClr>
                </a:solidFill>
              </a:rPr>
              <a:t>.</a:t>
            </a:r>
          </a:p>
        </p:txBody>
      </p:sp>
    </p:spTree>
    <p:extLst>
      <p:ext uri="{BB962C8B-B14F-4D97-AF65-F5344CB8AC3E}">
        <p14:creationId xmlns:p14="http://schemas.microsoft.com/office/powerpoint/2010/main" val="834183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32730" y="144726"/>
            <a:ext cx="4854871" cy="369332"/>
          </a:xfrm>
          <a:prstGeom prst="rect">
            <a:avLst/>
          </a:prstGeom>
          <a:noFill/>
        </p:spPr>
        <p:txBody>
          <a:bodyPr wrap="square" rtlCol="0">
            <a:spAutoFit/>
          </a:bodyPr>
          <a:lstStyle>
            <a:defPPr marR="0" lvl="0" algn="l" rtl="0">
              <a:lnSpc>
                <a:spcPct val="100000"/>
              </a:lnSpc>
              <a:spcBef>
                <a:spcPts val="0"/>
              </a:spcBef>
              <a:spcAft>
                <a:spcPts val="0"/>
              </a:spcAft>
              <a:defRPr/>
            </a:defPPr>
            <a:lvl1pPr marL="126844" algn="ctr">
              <a:spcBef>
                <a:spcPts val="732"/>
              </a:spcBef>
              <a:defRPr sz="1600" spc="0">
                <a:solidFill>
                  <a:schemeClr val="tx2">
                    <a:lumMod val="10000"/>
                  </a:schemeClr>
                </a:solidFill>
                <a:effectLst>
                  <a:outerShdw blurRad="38100" dist="38100" dir="2700000" algn="tl">
                    <a:srgbClr val="000000">
                      <a:alpha val="43137"/>
                    </a:srgbClr>
                  </a:outerShdw>
                </a:effectLst>
                <a:latin typeface="Verdana"/>
                <a:cs typeface="Verdana"/>
              </a:defRPr>
            </a:lvl1pPr>
          </a:lstStyle>
          <a:p>
            <a:r>
              <a:rPr lang="en-IN" sz="1800" dirty="0"/>
              <a:t>Price Range Vs Other Features</a:t>
            </a:r>
          </a:p>
        </p:txBody>
      </p:sp>
      <p:sp>
        <p:nvSpPr>
          <p:cNvPr id="4" name="TextBox 3"/>
          <p:cNvSpPr txBox="1"/>
          <p:nvPr/>
        </p:nvSpPr>
        <p:spPr>
          <a:xfrm>
            <a:off x="5874530" y="919159"/>
            <a:ext cx="2690570" cy="3416320"/>
          </a:xfrm>
          <a:prstGeom prst="rect">
            <a:avLst/>
          </a:prstGeom>
          <a:noFill/>
        </p:spPr>
        <p:txBody>
          <a:bodyPr wrap="square" rtlCol="0">
            <a:spAutoFit/>
          </a:bodyPr>
          <a:lstStyle>
            <a:defPPr marR="0" lvl="0" algn="l" rtl="0">
              <a:lnSpc>
                <a:spcPct val="100000"/>
              </a:lnSpc>
              <a:spcBef>
                <a:spcPts val="0"/>
              </a:spcBef>
              <a:spcAft>
                <a:spcPts val="0"/>
              </a:spcAft>
            </a:defPPr>
            <a:lvl1pPr>
              <a:defRPr>
                <a:solidFill>
                  <a:schemeClr val="tx2">
                    <a:lumMod val="10000"/>
                  </a:schemeClr>
                </a:solidFill>
                <a:effectLst>
                  <a:outerShdw blurRad="38100" dist="38100" dir="2700000" algn="tl">
                    <a:srgbClr val="000000">
                      <a:alpha val="43137"/>
                    </a:srgbClr>
                  </a:outerShdw>
                </a:effectLst>
                <a:latin typeface="Verdana"/>
                <a:cs typeface="Verdana"/>
              </a:defRPr>
            </a:lvl1pPr>
          </a:lstStyle>
          <a:p>
            <a:r>
              <a:rPr lang="en-IN" sz="1200" dirty="0"/>
              <a:t>Observations:</a:t>
            </a:r>
          </a:p>
          <a:p>
            <a:pPr marL="285750" indent="-285750" algn="just">
              <a:buFont typeface="Arial" panose="020B0604020202020204" pitchFamily="34" charset="0"/>
              <a:buChar char="•"/>
            </a:pPr>
            <a:r>
              <a:rPr lang="en-IN" sz="1200" dirty="0">
                <a:effectLst/>
                <a:latin typeface="Arial"/>
                <a:cs typeface="Arial"/>
              </a:rPr>
              <a:t>Mobiles having RAM more than 3000MB falls under the Very high-cost category. As RAM increases, the price range also increases.</a:t>
            </a:r>
          </a:p>
          <a:p>
            <a:pPr marL="285750" indent="-285750" algn="just">
              <a:buFont typeface="Arial" panose="020B0604020202020204" pitchFamily="34" charset="0"/>
              <a:buChar char="•"/>
            </a:pPr>
            <a:r>
              <a:rPr lang="en-IN" sz="1200" dirty="0">
                <a:effectLst/>
                <a:latin typeface="Arial"/>
                <a:cs typeface="Arial"/>
              </a:rPr>
              <a:t>Mobiles having RAM less than 1000 MB falls under the low-cost category.</a:t>
            </a:r>
          </a:p>
          <a:p>
            <a:pPr marL="285750" indent="-285750" algn="just">
              <a:buFont typeface="Arial" panose="020B0604020202020204" pitchFamily="34" charset="0"/>
              <a:buChar char="•"/>
            </a:pPr>
            <a:r>
              <a:rPr lang="en-IN" sz="1200" dirty="0">
                <a:effectLst/>
                <a:latin typeface="Arial"/>
                <a:cs typeface="Arial"/>
              </a:rPr>
              <a:t>Mobiles with battery power more than 1300 </a:t>
            </a:r>
            <a:r>
              <a:rPr lang="en-IN" sz="1200" dirty="0" err="1">
                <a:effectLst/>
                <a:latin typeface="Arial"/>
                <a:cs typeface="Arial"/>
              </a:rPr>
              <a:t>mAh</a:t>
            </a:r>
            <a:r>
              <a:rPr lang="en-IN" sz="1200" dirty="0">
                <a:effectLst/>
                <a:latin typeface="Arial"/>
                <a:cs typeface="Arial"/>
              </a:rPr>
              <a:t> have a very high cost. And Mobiles with battery power between 1200 and 1300 </a:t>
            </a:r>
            <a:r>
              <a:rPr lang="en-IN" sz="1200" dirty="0" err="1">
                <a:effectLst/>
                <a:latin typeface="Arial"/>
                <a:cs typeface="Arial"/>
              </a:rPr>
              <a:t>mAH</a:t>
            </a:r>
            <a:r>
              <a:rPr lang="en-IN" sz="1200" dirty="0">
                <a:effectLst/>
                <a:latin typeface="Arial"/>
                <a:cs typeface="Arial"/>
              </a:rPr>
              <a:t> falls under medium and high-cost category.</a:t>
            </a:r>
          </a:p>
          <a:p>
            <a:pPr marL="285750" indent="-285750" algn="just">
              <a:buFont typeface="Arial" panose="020B0604020202020204" pitchFamily="34" charset="0"/>
              <a:buChar char="•"/>
            </a:pPr>
            <a:r>
              <a:rPr lang="en-IN" sz="1200" dirty="0">
                <a:effectLst/>
                <a:latin typeface="Arial"/>
                <a:cs typeface="Arial"/>
              </a:rPr>
              <a:t>Mobiles with more than 700-pixel height and width more than 1300 have very high cost.</a:t>
            </a:r>
          </a:p>
        </p:txBody>
      </p:sp>
      <p:pic>
        <p:nvPicPr>
          <p:cNvPr id="7" name="image51.png"/>
          <p:cNvPicPr/>
          <p:nvPr/>
        </p:nvPicPr>
        <p:blipFill>
          <a:blip r:embed="rId2"/>
          <a:srcRect/>
          <a:stretch>
            <a:fillRect/>
          </a:stretch>
        </p:blipFill>
        <p:spPr>
          <a:xfrm>
            <a:off x="519691" y="621017"/>
            <a:ext cx="4861450" cy="4352930"/>
          </a:xfrm>
          <a:prstGeom prst="rect">
            <a:avLst/>
          </a:prstGeom>
          <a:ln/>
        </p:spPr>
      </p:pic>
    </p:spTree>
    <p:extLst>
      <p:ext uri="{BB962C8B-B14F-4D97-AF65-F5344CB8AC3E}">
        <p14:creationId xmlns:p14="http://schemas.microsoft.com/office/powerpoint/2010/main" val="22477147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81426" y="151303"/>
            <a:ext cx="5683752" cy="369332"/>
          </a:xfrm>
          <a:prstGeom prst="rect">
            <a:avLst/>
          </a:prstGeom>
          <a:noFill/>
        </p:spPr>
        <p:txBody>
          <a:bodyPr wrap="square" rtlCol="0">
            <a:spAutoFit/>
          </a:bodyPr>
          <a:lstStyle>
            <a:defPPr marR="0" lvl="0" algn="l" rtl="0">
              <a:lnSpc>
                <a:spcPct val="100000"/>
              </a:lnSpc>
              <a:spcBef>
                <a:spcPts val="0"/>
              </a:spcBef>
              <a:spcAft>
                <a:spcPts val="0"/>
              </a:spcAft>
              <a:defRPr/>
            </a:defPPr>
            <a:lvl1pPr marL="126844" algn="ctr">
              <a:spcBef>
                <a:spcPts val="732"/>
              </a:spcBef>
              <a:defRPr sz="1800" spc="0">
                <a:solidFill>
                  <a:schemeClr val="tx2">
                    <a:lumMod val="10000"/>
                  </a:schemeClr>
                </a:solidFill>
                <a:effectLst>
                  <a:outerShdw blurRad="38100" dist="38100" dir="2700000" algn="tl">
                    <a:srgbClr val="000000">
                      <a:alpha val="43137"/>
                    </a:srgbClr>
                  </a:outerShdw>
                </a:effectLst>
                <a:latin typeface="Verdana"/>
                <a:cs typeface="Verdana"/>
              </a:defRPr>
            </a:lvl1pPr>
          </a:lstStyle>
          <a:p>
            <a:r>
              <a:rPr lang="en-IN" dirty="0"/>
              <a:t>Box Plot Price Vs Other Features</a:t>
            </a:r>
          </a:p>
        </p:txBody>
      </p:sp>
      <p:pic>
        <p:nvPicPr>
          <p:cNvPr id="3" name="image40.png"/>
          <p:cNvPicPr/>
          <p:nvPr/>
        </p:nvPicPr>
        <p:blipFill>
          <a:blip r:embed="rId2"/>
          <a:srcRect/>
          <a:stretch>
            <a:fillRect/>
          </a:stretch>
        </p:blipFill>
        <p:spPr>
          <a:xfrm>
            <a:off x="1357674" y="597578"/>
            <a:ext cx="6429515" cy="3980999"/>
          </a:xfrm>
          <a:prstGeom prst="rect">
            <a:avLst/>
          </a:prstGeom>
          <a:ln/>
        </p:spPr>
      </p:pic>
      <p:sp>
        <p:nvSpPr>
          <p:cNvPr id="4" name="TextBox 3"/>
          <p:cNvSpPr txBox="1"/>
          <p:nvPr/>
        </p:nvSpPr>
        <p:spPr>
          <a:xfrm>
            <a:off x="1634736" y="4598311"/>
            <a:ext cx="6177133" cy="292388"/>
          </a:xfrm>
          <a:prstGeom prst="rect">
            <a:avLst/>
          </a:prstGeom>
          <a:noFill/>
        </p:spPr>
        <p:txBody>
          <a:bodyPr wrap="square" rtlCol="0">
            <a:spAutoFit/>
          </a:bodyPr>
          <a:lstStyle>
            <a:defPPr marR="0" lvl="0" algn="l" rtl="0">
              <a:lnSpc>
                <a:spcPct val="100000"/>
              </a:lnSpc>
              <a:spcBef>
                <a:spcPts val="0"/>
              </a:spcBef>
              <a:spcAft>
                <a:spcPts val="0"/>
              </a:spcAft>
              <a:defRPr/>
            </a:defPPr>
            <a:lvl1pPr algn="just">
              <a:defRPr sz="1300" b="1">
                <a:solidFill>
                  <a:schemeClr val="tx2">
                    <a:lumMod val="10000"/>
                  </a:schemeClr>
                </a:solidFill>
              </a:defRPr>
            </a:lvl1pPr>
          </a:lstStyle>
          <a:p>
            <a:r>
              <a:rPr lang="en-IN" dirty="0"/>
              <a:t>Observation: </a:t>
            </a:r>
            <a:r>
              <a:rPr lang="en-IN" b="0" dirty="0"/>
              <a:t>Ram has the strongest positive correlation with price </a:t>
            </a:r>
            <a:r>
              <a:rPr lang="en-IN" b="0" dirty="0"/>
              <a:t>range.</a:t>
            </a:r>
            <a:endParaRPr lang="en-IN" b="0" dirty="0"/>
          </a:p>
        </p:txBody>
      </p:sp>
    </p:spTree>
    <p:extLst>
      <p:ext uri="{BB962C8B-B14F-4D97-AF65-F5344CB8AC3E}">
        <p14:creationId xmlns:p14="http://schemas.microsoft.com/office/powerpoint/2010/main" val="22450596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5200" y="373573"/>
            <a:ext cx="3565503" cy="338554"/>
          </a:xfrm>
          <a:prstGeom prst="rect">
            <a:avLst/>
          </a:prstGeom>
          <a:noFill/>
        </p:spPr>
        <p:txBody>
          <a:bodyPr wrap="square" rtlCol="0">
            <a:spAutoFit/>
          </a:bodyPr>
          <a:lstStyle>
            <a:defPPr marR="0" lvl="0" algn="l" rtl="0">
              <a:lnSpc>
                <a:spcPct val="100000"/>
              </a:lnSpc>
              <a:spcBef>
                <a:spcPts val="0"/>
              </a:spcBef>
              <a:spcAft>
                <a:spcPts val="0"/>
              </a:spcAft>
              <a:defRPr/>
            </a:defPPr>
            <a:lvl1pPr marL="126844" algn="ctr">
              <a:spcBef>
                <a:spcPts val="732"/>
              </a:spcBef>
              <a:defRPr sz="1800" spc="0">
                <a:solidFill>
                  <a:schemeClr val="tx2">
                    <a:lumMod val="10000"/>
                  </a:schemeClr>
                </a:solidFill>
                <a:effectLst>
                  <a:outerShdw blurRad="38100" dist="38100" dir="2700000" algn="tl">
                    <a:srgbClr val="000000">
                      <a:alpha val="43137"/>
                    </a:srgbClr>
                  </a:outerShdw>
                </a:effectLst>
                <a:latin typeface="Verdana"/>
                <a:cs typeface="Verdana"/>
              </a:defRPr>
            </a:lvl1pPr>
          </a:lstStyle>
          <a:p>
            <a:r>
              <a:rPr lang="en-IN" sz="1600" dirty="0"/>
              <a:t>Mobiles with both 3G and 4G.</a:t>
            </a:r>
            <a:endParaRPr lang="en-IN" sz="1600" dirty="0"/>
          </a:p>
        </p:txBody>
      </p:sp>
      <p:sp>
        <p:nvSpPr>
          <p:cNvPr id="3" name="TextBox 2"/>
          <p:cNvSpPr txBox="1"/>
          <p:nvPr/>
        </p:nvSpPr>
        <p:spPr>
          <a:xfrm>
            <a:off x="4650940" y="373573"/>
            <a:ext cx="3835218" cy="338554"/>
          </a:xfrm>
          <a:prstGeom prst="rect">
            <a:avLst/>
          </a:prstGeom>
          <a:noFill/>
        </p:spPr>
        <p:txBody>
          <a:bodyPr wrap="square" rtlCol="0">
            <a:spAutoFit/>
          </a:bodyPr>
          <a:lstStyle>
            <a:defPPr marR="0" lvl="0" algn="l" rtl="0">
              <a:lnSpc>
                <a:spcPct val="100000"/>
              </a:lnSpc>
              <a:spcBef>
                <a:spcPts val="0"/>
              </a:spcBef>
              <a:spcAft>
                <a:spcPts val="0"/>
              </a:spcAft>
              <a:defRPr/>
            </a:defPPr>
            <a:lvl1pPr marL="126844" algn="ctr">
              <a:spcBef>
                <a:spcPts val="732"/>
              </a:spcBef>
              <a:defRPr sz="1800" spc="0">
                <a:solidFill>
                  <a:schemeClr val="tx2">
                    <a:lumMod val="10000"/>
                  </a:schemeClr>
                </a:solidFill>
                <a:effectLst>
                  <a:outerShdw blurRad="38100" dist="38100" dir="2700000" algn="tl">
                    <a:srgbClr val="000000">
                      <a:alpha val="43137"/>
                    </a:srgbClr>
                  </a:outerShdw>
                </a:effectLst>
                <a:latin typeface="Verdana"/>
                <a:cs typeface="Verdana"/>
              </a:defRPr>
            </a:lvl1pPr>
          </a:lstStyle>
          <a:p>
            <a:r>
              <a:rPr lang="en-IN" sz="1600" dirty="0"/>
              <a:t>Mobiles not having no 3G and 4G.</a:t>
            </a:r>
            <a:endParaRPr lang="en-IN" sz="1600" dirty="0"/>
          </a:p>
        </p:txBody>
      </p:sp>
      <p:pic>
        <p:nvPicPr>
          <p:cNvPr id="4" name="image45.png"/>
          <p:cNvPicPr/>
          <p:nvPr/>
        </p:nvPicPr>
        <p:blipFill>
          <a:blip r:embed="rId2"/>
          <a:srcRect/>
          <a:stretch>
            <a:fillRect/>
          </a:stretch>
        </p:blipFill>
        <p:spPr>
          <a:xfrm>
            <a:off x="407861" y="907250"/>
            <a:ext cx="4080180" cy="2517816"/>
          </a:xfrm>
          <a:prstGeom prst="rect">
            <a:avLst/>
          </a:prstGeom>
          <a:ln/>
        </p:spPr>
      </p:pic>
      <p:pic>
        <p:nvPicPr>
          <p:cNvPr id="5" name="image52.png"/>
          <p:cNvPicPr/>
          <p:nvPr/>
        </p:nvPicPr>
        <p:blipFill>
          <a:blip r:embed="rId3"/>
          <a:srcRect/>
          <a:stretch>
            <a:fillRect/>
          </a:stretch>
        </p:blipFill>
        <p:spPr>
          <a:xfrm>
            <a:off x="4842495" y="907250"/>
            <a:ext cx="3975039" cy="2517816"/>
          </a:xfrm>
          <a:prstGeom prst="rect">
            <a:avLst/>
          </a:prstGeom>
          <a:ln/>
        </p:spPr>
      </p:pic>
      <p:sp>
        <p:nvSpPr>
          <p:cNvPr id="6" name="TextBox 5"/>
          <p:cNvSpPr txBox="1"/>
          <p:nvPr/>
        </p:nvSpPr>
        <p:spPr>
          <a:xfrm>
            <a:off x="665199" y="3620189"/>
            <a:ext cx="3822841" cy="738664"/>
          </a:xfrm>
          <a:prstGeom prst="rect">
            <a:avLst/>
          </a:prstGeom>
          <a:noFill/>
        </p:spPr>
        <p:txBody>
          <a:bodyPr wrap="square" rtlCol="0">
            <a:spAutoFit/>
          </a:bodyPr>
          <a:lstStyle>
            <a:defPPr marR="0" lvl="0" algn="l" rtl="0">
              <a:lnSpc>
                <a:spcPct val="100000"/>
              </a:lnSpc>
              <a:spcBef>
                <a:spcPts val="0"/>
              </a:spcBef>
              <a:spcAft>
                <a:spcPts val="0"/>
              </a:spcAft>
            </a:defPPr>
            <a:lvl1pPr>
              <a:defRPr>
                <a:solidFill>
                  <a:schemeClr val="tx2">
                    <a:lumMod val="10000"/>
                  </a:schemeClr>
                </a:solidFill>
                <a:effectLst>
                  <a:outerShdw blurRad="38100" dist="38100" dir="2700000" algn="tl">
                    <a:srgbClr val="000000">
                      <a:alpha val="43137"/>
                    </a:srgbClr>
                  </a:outerShdw>
                </a:effectLst>
                <a:latin typeface="Verdana"/>
                <a:cs typeface="Verdana"/>
              </a:defRPr>
            </a:lvl1pPr>
          </a:lstStyle>
          <a:p>
            <a:pPr algn="just"/>
            <a:r>
              <a:rPr lang="en-IN" dirty="0"/>
              <a:t>Observation: </a:t>
            </a:r>
            <a:r>
              <a:rPr lang="en-IN" dirty="0">
                <a:effectLst/>
              </a:rPr>
              <a:t>As we can see from low cost to very high-cost mobiles have both features</a:t>
            </a:r>
            <a:r>
              <a:rPr lang="en-IN" dirty="0">
                <a:effectLst/>
              </a:rPr>
              <a:t>.</a:t>
            </a:r>
            <a:endParaRPr lang="en-IN" dirty="0">
              <a:effectLst/>
            </a:endParaRPr>
          </a:p>
        </p:txBody>
      </p:sp>
      <p:sp>
        <p:nvSpPr>
          <p:cNvPr id="7" name="TextBox 6"/>
          <p:cNvSpPr txBox="1"/>
          <p:nvPr/>
        </p:nvSpPr>
        <p:spPr>
          <a:xfrm>
            <a:off x="4842494" y="3620190"/>
            <a:ext cx="3975039" cy="1384995"/>
          </a:xfrm>
          <a:prstGeom prst="rect">
            <a:avLst/>
          </a:prstGeom>
          <a:noFill/>
        </p:spPr>
        <p:txBody>
          <a:bodyPr wrap="square" rtlCol="0">
            <a:spAutoFit/>
          </a:bodyPr>
          <a:lstStyle>
            <a:defPPr marR="0" lvl="0" algn="l" rtl="0">
              <a:lnSpc>
                <a:spcPct val="100000"/>
              </a:lnSpc>
              <a:spcBef>
                <a:spcPts val="0"/>
              </a:spcBef>
              <a:spcAft>
                <a:spcPts val="0"/>
              </a:spcAft>
              <a:defRPr/>
            </a:defPPr>
            <a:lvl1pPr>
              <a:defRPr>
                <a:solidFill>
                  <a:schemeClr val="tx2">
                    <a:lumMod val="10000"/>
                  </a:schemeClr>
                </a:solidFill>
                <a:effectLst>
                  <a:outerShdw blurRad="38100" dist="38100" dir="2700000" algn="tl">
                    <a:srgbClr val="000000">
                      <a:alpha val="43137"/>
                    </a:srgbClr>
                  </a:outerShdw>
                </a:effectLst>
                <a:latin typeface="Verdana"/>
                <a:cs typeface="Verdana"/>
              </a:defRPr>
            </a:lvl1pPr>
          </a:lstStyle>
          <a:p>
            <a:pPr algn="just"/>
            <a:r>
              <a:rPr lang="en-IN" dirty="0"/>
              <a:t>Observation:</a:t>
            </a:r>
          </a:p>
          <a:p>
            <a:pPr algn="just"/>
            <a:r>
              <a:rPr lang="en-IN" dirty="0">
                <a:effectLst/>
              </a:rPr>
              <a:t>It’s very obvious that low-cost mobiles will not have 3G and 4G.</a:t>
            </a:r>
          </a:p>
          <a:p>
            <a:pPr algn="just"/>
            <a:r>
              <a:rPr lang="en-IN" dirty="0">
                <a:effectLst/>
              </a:rPr>
              <a:t>Mobiles with very high cost may have 5G. As we know, technology changes every time.</a:t>
            </a:r>
            <a:endParaRPr lang="en-IN" dirty="0">
              <a:effectLst/>
            </a:endParaRPr>
          </a:p>
        </p:txBody>
      </p:sp>
    </p:spTree>
    <p:extLst>
      <p:ext uri="{BB962C8B-B14F-4D97-AF65-F5344CB8AC3E}">
        <p14:creationId xmlns:p14="http://schemas.microsoft.com/office/powerpoint/2010/main" val="2338654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7629" y="361697"/>
            <a:ext cx="2914840" cy="353943"/>
          </a:xfrm>
          <a:prstGeom prst="rect">
            <a:avLst/>
          </a:prstGeom>
          <a:noFill/>
        </p:spPr>
        <p:txBody>
          <a:bodyPr wrap="square" rtlCol="0">
            <a:spAutoFit/>
          </a:bodyPr>
          <a:lstStyle>
            <a:defPPr marR="0" lvl="0" algn="l" rtl="0">
              <a:lnSpc>
                <a:spcPct val="100000"/>
              </a:lnSpc>
              <a:spcBef>
                <a:spcPts val="0"/>
              </a:spcBef>
              <a:spcAft>
                <a:spcPts val="0"/>
              </a:spcAft>
              <a:defRPr/>
            </a:defPPr>
            <a:lvl1pPr marL="126844" algn="ctr">
              <a:spcBef>
                <a:spcPts val="732"/>
              </a:spcBef>
              <a:defRPr sz="1600" spc="0">
                <a:solidFill>
                  <a:schemeClr val="tx2">
                    <a:lumMod val="10000"/>
                  </a:schemeClr>
                </a:solidFill>
                <a:effectLst>
                  <a:outerShdw blurRad="38100" dist="38100" dir="2700000" algn="tl">
                    <a:srgbClr val="000000">
                      <a:alpha val="43137"/>
                    </a:srgbClr>
                  </a:outerShdw>
                </a:effectLst>
                <a:latin typeface="Verdana"/>
                <a:cs typeface="Verdana"/>
              </a:defRPr>
            </a:lvl1pPr>
          </a:lstStyle>
          <a:p>
            <a:r>
              <a:rPr lang="en-IN" sz="1700" dirty="0"/>
              <a:t>n_cores v/s price range</a:t>
            </a:r>
            <a:endParaRPr lang="en-IN" sz="1700" dirty="0"/>
          </a:p>
        </p:txBody>
      </p:sp>
      <p:sp>
        <p:nvSpPr>
          <p:cNvPr id="3" name="TextBox 2"/>
          <p:cNvSpPr txBox="1"/>
          <p:nvPr/>
        </p:nvSpPr>
        <p:spPr>
          <a:xfrm>
            <a:off x="5203528" y="361697"/>
            <a:ext cx="2822141" cy="338554"/>
          </a:xfrm>
          <a:prstGeom prst="rect">
            <a:avLst/>
          </a:prstGeom>
          <a:noFill/>
        </p:spPr>
        <p:txBody>
          <a:bodyPr wrap="square" rtlCol="0">
            <a:spAutoFit/>
          </a:bodyPr>
          <a:lstStyle>
            <a:defPPr marR="0" lvl="0" algn="l" rtl="0">
              <a:lnSpc>
                <a:spcPct val="100000"/>
              </a:lnSpc>
              <a:spcBef>
                <a:spcPts val="0"/>
              </a:spcBef>
              <a:spcAft>
                <a:spcPts val="0"/>
              </a:spcAft>
              <a:defRPr/>
            </a:defPPr>
            <a:lvl1pPr marL="126844" algn="ctr">
              <a:spcBef>
                <a:spcPts val="732"/>
              </a:spcBef>
              <a:defRPr sz="1600" spc="0">
                <a:solidFill>
                  <a:schemeClr val="tx2">
                    <a:lumMod val="10000"/>
                  </a:schemeClr>
                </a:solidFill>
                <a:effectLst>
                  <a:outerShdw blurRad="38100" dist="38100" dir="2700000" algn="tl">
                    <a:srgbClr val="000000">
                      <a:alpha val="43137"/>
                    </a:srgbClr>
                  </a:outerShdw>
                </a:effectLst>
                <a:latin typeface="Verdana"/>
                <a:cs typeface="Verdana"/>
              </a:defRPr>
            </a:lvl1pPr>
          </a:lstStyle>
          <a:p>
            <a:r>
              <a:rPr lang="en-IN" dirty="0"/>
              <a:t>Mobile with 4G Features</a:t>
            </a:r>
            <a:endParaRPr lang="en-IN" dirty="0"/>
          </a:p>
        </p:txBody>
      </p:sp>
      <p:pic>
        <p:nvPicPr>
          <p:cNvPr id="4" name="image43.png"/>
          <p:cNvPicPr/>
          <p:nvPr/>
        </p:nvPicPr>
        <p:blipFill>
          <a:blip r:embed="rId2"/>
          <a:srcRect/>
          <a:stretch>
            <a:fillRect/>
          </a:stretch>
        </p:blipFill>
        <p:spPr>
          <a:xfrm>
            <a:off x="326444" y="872586"/>
            <a:ext cx="4157210" cy="2462671"/>
          </a:xfrm>
          <a:prstGeom prst="rect">
            <a:avLst/>
          </a:prstGeom>
          <a:ln/>
        </p:spPr>
      </p:pic>
      <p:sp>
        <p:nvSpPr>
          <p:cNvPr id="5" name="TextBox 4"/>
          <p:cNvSpPr txBox="1"/>
          <p:nvPr/>
        </p:nvSpPr>
        <p:spPr>
          <a:xfrm>
            <a:off x="326444" y="3492203"/>
            <a:ext cx="4548164" cy="1441609"/>
          </a:xfrm>
          <a:prstGeom prst="rect">
            <a:avLst/>
          </a:prstGeom>
          <a:noFill/>
        </p:spPr>
        <p:txBody>
          <a:bodyPr wrap="square" rtlCol="0">
            <a:spAutoFit/>
          </a:bodyPr>
          <a:lstStyle/>
          <a:p>
            <a:r>
              <a:rPr lang="en-IN" sz="1300" b="1" dirty="0"/>
              <a:t>Observations:</a:t>
            </a:r>
            <a:endParaRPr lang="en-IN" sz="1300" dirty="0"/>
          </a:p>
          <a:p>
            <a:pPr marL="285750" indent="-285750">
              <a:buFont typeface="Arial" panose="020B0604020202020204" pitchFamily="34" charset="0"/>
              <a:buChar char="•"/>
            </a:pPr>
            <a:r>
              <a:rPr lang="en-IN" sz="1200" dirty="0"/>
              <a:t>Price range 0 has majority of phones with 2 core processors</a:t>
            </a:r>
          </a:p>
          <a:p>
            <a:pPr marL="285750" indent="-285750">
              <a:buFont typeface="Arial" panose="020B0604020202020204" pitchFamily="34" charset="0"/>
              <a:buChar char="•"/>
            </a:pPr>
            <a:r>
              <a:rPr lang="en-IN" sz="1200" dirty="0"/>
              <a:t>Price range 1 has majority of phones with 1 and 4 core processors</a:t>
            </a:r>
          </a:p>
          <a:p>
            <a:pPr marL="285750" indent="-285750">
              <a:buFont typeface="Arial" panose="020B0604020202020204" pitchFamily="34" charset="0"/>
              <a:buChar char="•"/>
            </a:pPr>
            <a:r>
              <a:rPr lang="en-IN" sz="1200" dirty="0"/>
              <a:t>Price range 2 has majority of phones with 4 core processors</a:t>
            </a:r>
          </a:p>
          <a:p>
            <a:pPr marL="285750" indent="-285750">
              <a:buFont typeface="Arial" panose="020B0604020202020204" pitchFamily="34" charset="0"/>
              <a:buChar char="•"/>
            </a:pPr>
            <a:r>
              <a:rPr lang="en-IN" sz="1200" dirty="0"/>
              <a:t>Price range 3 has majority of phones with 5 and 7 core processors</a:t>
            </a:r>
            <a:endParaRPr lang="en-IN" sz="1200" dirty="0"/>
          </a:p>
        </p:txBody>
      </p:sp>
      <p:pic>
        <p:nvPicPr>
          <p:cNvPr id="6" name="image55.png"/>
          <p:cNvPicPr/>
          <p:nvPr/>
        </p:nvPicPr>
        <p:blipFill>
          <a:blip r:embed="rId3"/>
          <a:srcRect/>
          <a:stretch>
            <a:fillRect/>
          </a:stretch>
        </p:blipFill>
        <p:spPr>
          <a:xfrm>
            <a:off x="4966706" y="872585"/>
            <a:ext cx="3886544" cy="2619617"/>
          </a:xfrm>
          <a:prstGeom prst="rect">
            <a:avLst/>
          </a:prstGeom>
          <a:ln/>
        </p:spPr>
      </p:pic>
      <p:sp>
        <p:nvSpPr>
          <p:cNvPr id="7" name="TextBox 6"/>
          <p:cNvSpPr txBox="1"/>
          <p:nvPr/>
        </p:nvSpPr>
        <p:spPr>
          <a:xfrm>
            <a:off x="5203528" y="3650085"/>
            <a:ext cx="3545768" cy="677108"/>
          </a:xfrm>
          <a:prstGeom prst="rect">
            <a:avLst/>
          </a:prstGeom>
          <a:noFill/>
        </p:spPr>
        <p:txBody>
          <a:bodyPr wrap="square" rtlCol="0">
            <a:spAutoFit/>
          </a:bodyPr>
          <a:lstStyle/>
          <a:p>
            <a:r>
              <a:rPr lang="en-IN" sz="1300" b="1" dirty="0"/>
              <a:t>Observation</a:t>
            </a:r>
            <a:r>
              <a:rPr lang="en-IN" b="1" dirty="0"/>
              <a:t> </a:t>
            </a:r>
            <a:endParaRPr lang="en-IN" dirty="0"/>
          </a:p>
          <a:p>
            <a:pPr marL="285750" indent="-285750">
              <a:buFont typeface="Arial" panose="020B0604020202020204" pitchFamily="34" charset="0"/>
              <a:buChar char="•"/>
            </a:pPr>
            <a:r>
              <a:rPr lang="en-IN" sz="1200" dirty="0"/>
              <a:t>Majority of phones of only price range 2 </a:t>
            </a:r>
            <a:r>
              <a:rPr lang="en-IN" sz="1200" dirty="0" err="1"/>
              <a:t>dont</a:t>
            </a:r>
            <a:r>
              <a:rPr lang="en-IN" sz="1200" dirty="0"/>
              <a:t> have 4G service.</a:t>
            </a:r>
            <a:endParaRPr lang="en-IN" sz="1200" dirty="0"/>
          </a:p>
        </p:txBody>
      </p:sp>
    </p:spTree>
    <p:extLst>
      <p:ext uri="{BB962C8B-B14F-4D97-AF65-F5344CB8AC3E}">
        <p14:creationId xmlns:p14="http://schemas.microsoft.com/office/powerpoint/2010/main" val="3044098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5746" y="210506"/>
            <a:ext cx="7848052" cy="353943"/>
          </a:xfrm>
          <a:prstGeom prst="rect">
            <a:avLst/>
          </a:prstGeom>
          <a:noFill/>
        </p:spPr>
        <p:txBody>
          <a:bodyPr wrap="square" rtlCol="0">
            <a:spAutoFit/>
          </a:bodyPr>
          <a:lstStyle>
            <a:defPPr marR="0" lvl="0" algn="l" rtl="0">
              <a:lnSpc>
                <a:spcPct val="100000"/>
              </a:lnSpc>
              <a:spcBef>
                <a:spcPts val="0"/>
              </a:spcBef>
              <a:spcAft>
                <a:spcPts val="0"/>
              </a:spcAft>
              <a:defRPr/>
            </a:defPPr>
            <a:lvl1pPr marL="126844" algn="ctr">
              <a:spcBef>
                <a:spcPts val="732"/>
              </a:spcBef>
              <a:defRPr sz="1700" spc="0">
                <a:solidFill>
                  <a:schemeClr val="tx2">
                    <a:lumMod val="10000"/>
                  </a:schemeClr>
                </a:solidFill>
                <a:effectLst>
                  <a:outerShdw blurRad="38100" dist="38100" dir="2700000" algn="tl">
                    <a:srgbClr val="000000">
                      <a:alpha val="43137"/>
                    </a:srgbClr>
                  </a:outerShdw>
                </a:effectLst>
                <a:latin typeface="Verdana"/>
                <a:cs typeface="Verdana"/>
              </a:defRPr>
            </a:lvl1pPr>
          </a:lstStyle>
          <a:p>
            <a:r>
              <a:rPr lang="en-IN" dirty="0"/>
              <a:t>Let's Check which numerical feature is driving the price range most</a:t>
            </a:r>
            <a:endParaRPr lang="en-IN" dirty="0"/>
          </a:p>
        </p:txBody>
      </p:sp>
      <p:pic>
        <p:nvPicPr>
          <p:cNvPr id="3" name="image49.png"/>
          <p:cNvPicPr/>
          <p:nvPr/>
        </p:nvPicPr>
        <p:blipFill>
          <a:blip r:embed="rId2"/>
          <a:srcRect/>
          <a:stretch>
            <a:fillRect/>
          </a:stretch>
        </p:blipFill>
        <p:spPr>
          <a:xfrm>
            <a:off x="513117" y="762948"/>
            <a:ext cx="4052306" cy="2613299"/>
          </a:xfrm>
          <a:prstGeom prst="rect">
            <a:avLst/>
          </a:prstGeom>
          <a:ln/>
        </p:spPr>
      </p:pic>
      <p:sp>
        <p:nvSpPr>
          <p:cNvPr id="4" name="TextBox 3"/>
          <p:cNvSpPr txBox="1"/>
          <p:nvPr/>
        </p:nvSpPr>
        <p:spPr>
          <a:xfrm>
            <a:off x="513117" y="3581324"/>
            <a:ext cx="4052306" cy="1169551"/>
          </a:xfrm>
          <a:prstGeom prst="rect">
            <a:avLst/>
          </a:prstGeom>
          <a:noFill/>
        </p:spPr>
        <p:txBody>
          <a:bodyPr wrap="square" rtlCol="0">
            <a:spAutoFit/>
          </a:bodyPr>
          <a:lstStyle/>
          <a:p>
            <a:pPr algn="just"/>
            <a:r>
              <a:rPr lang="en-IN" dirty="0">
                <a:solidFill>
                  <a:schemeClr val="tx2">
                    <a:lumMod val="10000"/>
                  </a:schemeClr>
                </a:solidFill>
              </a:rPr>
              <a:t>As we can see in the above graph the relationship between price and battery power is </a:t>
            </a:r>
            <a:r>
              <a:rPr lang="en-IN" dirty="0" err="1">
                <a:solidFill>
                  <a:schemeClr val="tx2">
                    <a:lumMod val="10000"/>
                  </a:schemeClr>
                </a:solidFill>
              </a:rPr>
              <a:t>positive,As</a:t>
            </a:r>
            <a:r>
              <a:rPr lang="en-IN" dirty="0">
                <a:solidFill>
                  <a:schemeClr val="tx2">
                    <a:lumMod val="10000"/>
                  </a:schemeClr>
                </a:solidFill>
              </a:rPr>
              <a:t> battery power </a:t>
            </a:r>
            <a:r>
              <a:rPr lang="en-IN" dirty="0" err="1">
                <a:solidFill>
                  <a:schemeClr val="tx2">
                    <a:lumMod val="10000"/>
                  </a:schemeClr>
                </a:solidFill>
              </a:rPr>
              <a:t>incereases</a:t>
            </a:r>
            <a:r>
              <a:rPr lang="en-IN" dirty="0">
                <a:solidFill>
                  <a:schemeClr val="tx2">
                    <a:lumMod val="10000"/>
                  </a:schemeClr>
                </a:solidFill>
              </a:rPr>
              <a:t> price also increases.</a:t>
            </a:r>
            <a:r>
              <a:rPr lang="en-IN" b="1" dirty="0">
                <a:solidFill>
                  <a:schemeClr val="tx2">
                    <a:lumMod val="10000"/>
                  </a:schemeClr>
                </a:solidFill>
              </a:rPr>
              <a:t> </a:t>
            </a:r>
            <a:r>
              <a:rPr lang="en-IN" dirty="0">
                <a:solidFill>
                  <a:schemeClr val="tx2">
                    <a:lumMod val="10000"/>
                  </a:schemeClr>
                </a:solidFill>
              </a:rPr>
              <a:t>But in ranges 1 and 2, price is stable, meaning battery size has no effect on price</a:t>
            </a:r>
            <a:r>
              <a:rPr lang="en-IN" dirty="0" smtClean="0">
                <a:solidFill>
                  <a:schemeClr val="tx2">
                    <a:lumMod val="10000"/>
                  </a:schemeClr>
                </a:solidFill>
              </a:rPr>
              <a:t>.</a:t>
            </a:r>
            <a:endParaRPr lang="en-IN" dirty="0">
              <a:solidFill>
                <a:schemeClr val="tx2">
                  <a:lumMod val="10000"/>
                </a:schemeClr>
              </a:solidFill>
            </a:endParaRPr>
          </a:p>
        </p:txBody>
      </p:sp>
      <p:pic>
        <p:nvPicPr>
          <p:cNvPr id="5" name="image58.png"/>
          <p:cNvPicPr/>
          <p:nvPr/>
        </p:nvPicPr>
        <p:blipFill>
          <a:blip r:embed="rId3"/>
          <a:srcRect/>
          <a:stretch>
            <a:fillRect/>
          </a:stretch>
        </p:blipFill>
        <p:spPr>
          <a:xfrm>
            <a:off x="4937811" y="762948"/>
            <a:ext cx="3870689" cy="2613299"/>
          </a:xfrm>
          <a:prstGeom prst="rect">
            <a:avLst/>
          </a:prstGeom>
          <a:ln/>
        </p:spPr>
      </p:pic>
      <p:sp>
        <p:nvSpPr>
          <p:cNvPr id="6" name="TextBox 5"/>
          <p:cNvSpPr txBox="1"/>
          <p:nvPr/>
        </p:nvSpPr>
        <p:spPr>
          <a:xfrm>
            <a:off x="4937812" y="3581324"/>
            <a:ext cx="3870689" cy="738664"/>
          </a:xfrm>
          <a:prstGeom prst="rect">
            <a:avLst/>
          </a:prstGeom>
          <a:noFill/>
        </p:spPr>
        <p:txBody>
          <a:bodyPr wrap="square" rtlCol="0">
            <a:spAutoFit/>
          </a:bodyPr>
          <a:lstStyle/>
          <a:p>
            <a:pPr algn="just"/>
            <a:r>
              <a:rPr lang="en-IN" dirty="0">
                <a:solidFill>
                  <a:schemeClr val="tx2">
                    <a:lumMod val="10000"/>
                  </a:schemeClr>
                </a:solidFill>
              </a:rPr>
              <a:t>As per the graph, we see the clock speed not much affecting the price, but in the range of 1 is affected by clock speed.</a:t>
            </a:r>
            <a:endParaRPr lang="en-IN" dirty="0">
              <a:solidFill>
                <a:schemeClr val="tx2">
                  <a:lumMod val="10000"/>
                </a:schemeClr>
              </a:solidFill>
            </a:endParaRPr>
          </a:p>
        </p:txBody>
      </p:sp>
    </p:spTree>
    <p:extLst>
      <p:ext uri="{BB962C8B-B14F-4D97-AF65-F5344CB8AC3E}">
        <p14:creationId xmlns:p14="http://schemas.microsoft.com/office/powerpoint/2010/main" val="201660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59.png"/>
          <p:cNvPicPr/>
          <p:nvPr/>
        </p:nvPicPr>
        <p:blipFill>
          <a:blip r:embed="rId2"/>
          <a:srcRect/>
          <a:stretch>
            <a:fillRect/>
          </a:stretch>
        </p:blipFill>
        <p:spPr>
          <a:xfrm>
            <a:off x="981103" y="448460"/>
            <a:ext cx="2725609" cy="1748922"/>
          </a:xfrm>
          <a:prstGeom prst="rect">
            <a:avLst/>
          </a:prstGeom>
          <a:ln/>
        </p:spPr>
      </p:pic>
      <p:sp>
        <p:nvSpPr>
          <p:cNvPr id="3" name="TextBox 2"/>
          <p:cNvSpPr txBox="1"/>
          <p:nvPr/>
        </p:nvSpPr>
        <p:spPr>
          <a:xfrm>
            <a:off x="619516" y="2197382"/>
            <a:ext cx="3448784" cy="430887"/>
          </a:xfrm>
          <a:prstGeom prst="rect">
            <a:avLst/>
          </a:prstGeom>
          <a:noFill/>
        </p:spPr>
        <p:txBody>
          <a:bodyPr wrap="square" rtlCol="0">
            <a:spAutoFit/>
          </a:bodyPr>
          <a:lstStyle/>
          <a:p>
            <a:pPr algn="just"/>
            <a:r>
              <a:rPr lang="en-IN" sz="1100" dirty="0">
                <a:solidFill>
                  <a:schemeClr val="accent1">
                    <a:lumMod val="50000"/>
                  </a:schemeClr>
                </a:solidFill>
              </a:rPr>
              <a:t>As per the graph we see the front camera affecting the price in range o to 2 but not to range 3 </a:t>
            </a:r>
            <a:r>
              <a:rPr lang="en-IN" sz="1100" dirty="0" smtClean="0">
                <a:solidFill>
                  <a:schemeClr val="accent1">
                    <a:lumMod val="50000"/>
                  </a:schemeClr>
                </a:solidFill>
              </a:rPr>
              <a:t>mobiles</a:t>
            </a:r>
            <a:endParaRPr lang="en-IN" sz="1100" dirty="0">
              <a:solidFill>
                <a:schemeClr val="accent1">
                  <a:lumMod val="50000"/>
                </a:schemeClr>
              </a:solidFill>
            </a:endParaRPr>
          </a:p>
        </p:txBody>
      </p:sp>
      <p:pic>
        <p:nvPicPr>
          <p:cNvPr id="4" name="image54.png"/>
          <p:cNvPicPr/>
          <p:nvPr/>
        </p:nvPicPr>
        <p:blipFill>
          <a:blip r:embed="rId3"/>
          <a:srcRect/>
          <a:stretch>
            <a:fillRect/>
          </a:stretch>
        </p:blipFill>
        <p:spPr>
          <a:xfrm>
            <a:off x="5044436" y="448078"/>
            <a:ext cx="2798261" cy="1749304"/>
          </a:xfrm>
          <a:prstGeom prst="rect">
            <a:avLst/>
          </a:prstGeom>
          <a:ln/>
        </p:spPr>
      </p:pic>
      <p:sp>
        <p:nvSpPr>
          <p:cNvPr id="5" name="TextBox 4"/>
          <p:cNvSpPr txBox="1"/>
          <p:nvPr/>
        </p:nvSpPr>
        <p:spPr>
          <a:xfrm>
            <a:off x="4732638" y="2197382"/>
            <a:ext cx="3730413" cy="430887"/>
          </a:xfrm>
          <a:prstGeom prst="rect">
            <a:avLst/>
          </a:prstGeom>
          <a:noFill/>
        </p:spPr>
        <p:txBody>
          <a:bodyPr wrap="square" rtlCol="0">
            <a:spAutoFit/>
          </a:bodyPr>
          <a:lstStyle>
            <a:defPPr marR="0" lvl="0" algn="l" rtl="0">
              <a:lnSpc>
                <a:spcPct val="100000"/>
              </a:lnSpc>
              <a:spcBef>
                <a:spcPts val="0"/>
              </a:spcBef>
              <a:spcAft>
                <a:spcPts val="0"/>
              </a:spcAft>
            </a:defPPr>
            <a:lvl1pPr algn="just">
              <a:defRPr sz="1100">
                <a:solidFill>
                  <a:schemeClr val="accent1">
                    <a:lumMod val="50000"/>
                  </a:schemeClr>
                </a:solidFill>
              </a:defRPr>
            </a:lvl1pPr>
          </a:lstStyle>
          <a:p>
            <a:r>
              <a:rPr lang="en-IN" dirty="0"/>
              <a:t>Internal memory features affecting range 0  and 1 but not range 2 and range 3 are also affected by </a:t>
            </a:r>
            <a:r>
              <a:rPr lang="en-IN" dirty="0" err="1"/>
              <a:t>int</a:t>
            </a:r>
            <a:r>
              <a:rPr lang="en-IN" dirty="0"/>
              <a:t> memory</a:t>
            </a:r>
            <a:r>
              <a:rPr lang="en-IN" dirty="0"/>
              <a:t>.</a:t>
            </a:r>
            <a:endParaRPr lang="en-IN" dirty="0"/>
          </a:p>
        </p:txBody>
      </p:sp>
      <p:pic>
        <p:nvPicPr>
          <p:cNvPr id="6" name="image60.png"/>
          <p:cNvPicPr/>
          <p:nvPr/>
        </p:nvPicPr>
        <p:blipFill>
          <a:blip r:embed="rId4"/>
          <a:srcRect/>
          <a:stretch>
            <a:fillRect/>
          </a:stretch>
        </p:blipFill>
        <p:spPr>
          <a:xfrm>
            <a:off x="263020" y="2864317"/>
            <a:ext cx="2645309" cy="1597456"/>
          </a:xfrm>
          <a:prstGeom prst="rect">
            <a:avLst/>
          </a:prstGeom>
          <a:ln/>
        </p:spPr>
      </p:pic>
      <p:sp>
        <p:nvSpPr>
          <p:cNvPr id="7" name="TextBox 6"/>
          <p:cNvSpPr txBox="1"/>
          <p:nvPr/>
        </p:nvSpPr>
        <p:spPr>
          <a:xfrm>
            <a:off x="374970" y="4538730"/>
            <a:ext cx="2428506" cy="430518"/>
          </a:xfrm>
          <a:prstGeom prst="rect">
            <a:avLst/>
          </a:prstGeom>
          <a:noFill/>
        </p:spPr>
        <p:txBody>
          <a:bodyPr wrap="square" rtlCol="0">
            <a:spAutoFit/>
          </a:bodyPr>
          <a:lstStyle>
            <a:defPPr marR="0" lvl="0" algn="l" rtl="0">
              <a:lnSpc>
                <a:spcPct val="100000"/>
              </a:lnSpc>
              <a:spcBef>
                <a:spcPts val="0"/>
              </a:spcBef>
              <a:spcAft>
                <a:spcPts val="0"/>
              </a:spcAft>
              <a:defRPr/>
            </a:defPPr>
            <a:lvl1pPr algn="just">
              <a:defRPr sz="1100">
                <a:solidFill>
                  <a:schemeClr val="accent1">
                    <a:lumMod val="50000"/>
                  </a:schemeClr>
                </a:solidFill>
              </a:defRPr>
            </a:lvl1pPr>
          </a:lstStyle>
          <a:p>
            <a:r>
              <a:rPr lang="en-IN" dirty="0"/>
              <a:t>Range 1 and 3 is affected by mobile </a:t>
            </a:r>
            <a:r>
              <a:rPr lang="en-IN" dirty="0"/>
              <a:t>depth</a:t>
            </a:r>
            <a:endParaRPr lang="en-IN" dirty="0"/>
          </a:p>
        </p:txBody>
      </p:sp>
      <p:pic>
        <p:nvPicPr>
          <p:cNvPr id="8" name="image62.png"/>
          <p:cNvPicPr/>
          <p:nvPr/>
        </p:nvPicPr>
        <p:blipFill>
          <a:blip r:embed="rId5"/>
          <a:srcRect/>
          <a:stretch>
            <a:fillRect/>
          </a:stretch>
        </p:blipFill>
        <p:spPr>
          <a:xfrm>
            <a:off x="3322500" y="2864317"/>
            <a:ext cx="2551661" cy="1597456"/>
          </a:xfrm>
          <a:prstGeom prst="rect">
            <a:avLst/>
          </a:prstGeom>
          <a:ln/>
        </p:spPr>
      </p:pic>
      <p:sp>
        <p:nvSpPr>
          <p:cNvPr id="9" name="TextBox 8"/>
          <p:cNvSpPr txBox="1"/>
          <p:nvPr/>
        </p:nvSpPr>
        <p:spPr>
          <a:xfrm>
            <a:off x="3427355" y="4538730"/>
            <a:ext cx="2341953" cy="430887"/>
          </a:xfrm>
          <a:prstGeom prst="rect">
            <a:avLst/>
          </a:prstGeom>
          <a:noFill/>
        </p:spPr>
        <p:txBody>
          <a:bodyPr wrap="square" rtlCol="0">
            <a:spAutoFit/>
          </a:bodyPr>
          <a:lstStyle>
            <a:defPPr marR="0" lvl="0" algn="l" rtl="0">
              <a:lnSpc>
                <a:spcPct val="100000"/>
              </a:lnSpc>
              <a:spcBef>
                <a:spcPts val="0"/>
              </a:spcBef>
              <a:spcAft>
                <a:spcPts val="0"/>
              </a:spcAft>
              <a:defRPr/>
            </a:defPPr>
            <a:lvl1pPr algn="just">
              <a:defRPr sz="1100">
                <a:solidFill>
                  <a:schemeClr val="accent1">
                    <a:lumMod val="50000"/>
                  </a:schemeClr>
                </a:solidFill>
              </a:defRPr>
            </a:lvl1pPr>
          </a:lstStyle>
          <a:p>
            <a:r>
              <a:rPr lang="en-IN" dirty="0"/>
              <a:t>Range 2 mobiles mostly affected by mobile </a:t>
            </a:r>
            <a:r>
              <a:rPr lang="en-IN" dirty="0"/>
              <a:t>width</a:t>
            </a:r>
            <a:endParaRPr lang="en-IN" dirty="0"/>
          </a:p>
        </p:txBody>
      </p:sp>
      <p:pic>
        <p:nvPicPr>
          <p:cNvPr id="10" name="image57.png"/>
          <p:cNvPicPr/>
          <p:nvPr/>
        </p:nvPicPr>
        <p:blipFill>
          <a:blip r:embed="rId6"/>
          <a:srcRect/>
          <a:stretch>
            <a:fillRect/>
          </a:stretch>
        </p:blipFill>
        <p:spPr>
          <a:xfrm>
            <a:off x="6288332" y="2864317"/>
            <a:ext cx="2615615" cy="1597456"/>
          </a:xfrm>
          <a:prstGeom prst="rect">
            <a:avLst/>
          </a:prstGeom>
          <a:ln/>
        </p:spPr>
      </p:pic>
      <p:sp>
        <p:nvSpPr>
          <p:cNvPr id="11" name="TextBox 10"/>
          <p:cNvSpPr txBox="1"/>
          <p:nvPr/>
        </p:nvSpPr>
        <p:spPr>
          <a:xfrm>
            <a:off x="6393187" y="4538730"/>
            <a:ext cx="2405907" cy="430887"/>
          </a:xfrm>
          <a:prstGeom prst="rect">
            <a:avLst/>
          </a:prstGeom>
          <a:noFill/>
        </p:spPr>
        <p:txBody>
          <a:bodyPr wrap="square" rtlCol="0">
            <a:spAutoFit/>
          </a:bodyPr>
          <a:lstStyle>
            <a:defPPr marR="0" lvl="0" algn="l" rtl="0">
              <a:lnSpc>
                <a:spcPct val="100000"/>
              </a:lnSpc>
              <a:spcBef>
                <a:spcPts val="0"/>
              </a:spcBef>
              <a:spcAft>
                <a:spcPts val="0"/>
              </a:spcAft>
              <a:defRPr/>
            </a:defPPr>
            <a:lvl1pPr algn="just">
              <a:defRPr sz="1100">
                <a:solidFill>
                  <a:schemeClr val="accent1">
                    <a:lumMod val="50000"/>
                  </a:schemeClr>
                </a:solidFill>
              </a:defRPr>
            </a:lvl1pPr>
          </a:lstStyle>
          <a:p>
            <a:r>
              <a:rPr lang="en-IN" dirty="0"/>
              <a:t>Range 0 and range 2 mobiles price affected by number of cores.</a:t>
            </a:r>
            <a:endParaRPr lang="en-IN" dirty="0"/>
          </a:p>
        </p:txBody>
      </p:sp>
      <p:sp>
        <p:nvSpPr>
          <p:cNvPr id="12" name="TextBox 11"/>
          <p:cNvSpPr txBox="1"/>
          <p:nvPr/>
        </p:nvSpPr>
        <p:spPr>
          <a:xfrm>
            <a:off x="1585674" y="94122"/>
            <a:ext cx="5763131" cy="276999"/>
          </a:xfrm>
          <a:prstGeom prst="rect">
            <a:avLst/>
          </a:prstGeom>
          <a:noFill/>
        </p:spPr>
        <p:txBody>
          <a:bodyPr wrap="square" rtlCol="0">
            <a:spAutoFit/>
          </a:bodyPr>
          <a:lstStyle>
            <a:defPPr marR="0" lvl="0" algn="l" rtl="0">
              <a:lnSpc>
                <a:spcPct val="100000"/>
              </a:lnSpc>
              <a:spcBef>
                <a:spcPts val="0"/>
              </a:spcBef>
              <a:spcAft>
                <a:spcPts val="0"/>
              </a:spcAft>
              <a:defRPr/>
            </a:defPPr>
            <a:lvl1pPr marL="126844" algn="ctr">
              <a:spcBef>
                <a:spcPts val="732"/>
              </a:spcBef>
              <a:defRPr sz="1700" spc="0">
                <a:solidFill>
                  <a:schemeClr val="tx2">
                    <a:lumMod val="10000"/>
                  </a:schemeClr>
                </a:solidFill>
                <a:effectLst>
                  <a:outerShdw blurRad="38100" dist="38100" dir="2700000" algn="tl">
                    <a:srgbClr val="000000">
                      <a:alpha val="43137"/>
                    </a:srgbClr>
                  </a:outerShdw>
                </a:effectLst>
                <a:latin typeface="Verdana"/>
                <a:cs typeface="Verdana"/>
              </a:defRPr>
            </a:lvl1pPr>
          </a:lstStyle>
          <a:p>
            <a:r>
              <a:rPr lang="en-IN" sz="1200" dirty="0" smtClean="0"/>
              <a:t>Let's Check Which Numerical Feature Is Driving The Price Range Most</a:t>
            </a:r>
            <a:endParaRPr lang="en-IN" sz="1200" dirty="0"/>
          </a:p>
        </p:txBody>
      </p:sp>
    </p:spTree>
    <p:extLst>
      <p:ext uri="{BB962C8B-B14F-4D97-AF65-F5344CB8AC3E}">
        <p14:creationId xmlns:p14="http://schemas.microsoft.com/office/powerpoint/2010/main" val="2535639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5.png"/>
          <p:cNvPicPr/>
          <p:nvPr/>
        </p:nvPicPr>
        <p:blipFill>
          <a:blip r:embed="rId2"/>
          <a:srcRect/>
          <a:stretch>
            <a:fillRect/>
          </a:stretch>
        </p:blipFill>
        <p:spPr>
          <a:xfrm>
            <a:off x="523933" y="495820"/>
            <a:ext cx="3300465" cy="1996232"/>
          </a:xfrm>
          <a:prstGeom prst="rect">
            <a:avLst/>
          </a:prstGeom>
          <a:ln/>
        </p:spPr>
      </p:pic>
      <p:sp>
        <p:nvSpPr>
          <p:cNvPr id="3" name="TextBox 2"/>
          <p:cNvSpPr txBox="1"/>
          <p:nvPr/>
        </p:nvSpPr>
        <p:spPr>
          <a:xfrm>
            <a:off x="401281" y="2519536"/>
            <a:ext cx="3848377" cy="276999"/>
          </a:xfrm>
          <a:prstGeom prst="rect">
            <a:avLst/>
          </a:prstGeom>
          <a:noFill/>
        </p:spPr>
        <p:txBody>
          <a:bodyPr wrap="square" rtlCol="0">
            <a:spAutoFit/>
          </a:bodyPr>
          <a:lstStyle/>
          <a:p>
            <a:pPr marL="171450" indent="-171450" algn="just">
              <a:buFont typeface="Arial" panose="020B0604020202020204" pitchFamily="34" charset="0"/>
              <a:buChar char="•"/>
            </a:pPr>
            <a:r>
              <a:rPr lang="en-IN" sz="1200" dirty="0">
                <a:solidFill>
                  <a:schemeClr val="tx2">
                    <a:lumMod val="10000"/>
                  </a:schemeClr>
                </a:solidFill>
              </a:rPr>
              <a:t>Range 1 mobile price affected by Primary </a:t>
            </a:r>
            <a:r>
              <a:rPr lang="en-IN" sz="1200" dirty="0" smtClean="0">
                <a:solidFill>
                  <a:schemeClr val="tx2">
                    <a:lumMod val="10000"/>
                  </a:schemeClr>
                </a:solidFill>
              </a:rPr>
              <a:t>camera</a:t>
            </a:r>
            <a:endParaRPr lang="en-IN" sz="1200" dirty="0">
              <a:solidFill>
                <a:schemeClr val="tx2">
                  <a:lumMod val="10000"/>
                </a:schemeClr>
              </a:solidFill>
            </a:endParaRPr>
          </a:p>
        </p:txBody>
      </p:sp>
      <p:pic>
        <p:nvPicPr>
          <p:cNvPr id="4" name="image28.png"/>
          <p:cNvPicPr/>
          <p:nvPr/>
        </p:nvPicPr>
        <p:blipFill>
          <a:blip r:embed="rId3"/>
          <a:srcRect/>
          <a:stretch>
            <a:fillRect/>
          </a:stretch>
        </p:blipFill>
        <p:spPr>
          <a:xfrm>
            <a:off x="4931472" y="549618"/>
            <a:ext cx="3263031" cy="1996232"/>
          </a:xfrm>
          <a:prstGeom prst="rect">
            <a:avLst/>
          </a:prstGeom>
          <a:ln/>
        </p:spPr>
      </p:pic>
      <p:sp>
        <p:nvSpPr>
          <p:cNvPr id="5" name="TextBox 4"/>
          <p:cNvSpPr txBox="1"/>
          <p:nvPr/>
        </p:nvSpPr>
        <p:spPr>
          <a:xfrm>
            <a:off x="4352571" y="2545850"/>
            <a:ext cx="4607233" cy="461665"/>
          </a:xfrm>
          <a:prstGeom prst="rect">
            <a:avLst/>
          </a:prstGeom>
          <a:noFill/>
        </p:spPr>
        <p:txBody>
          <a:bodyPr wrap="square" rtlCol="0">
            <a:spAutoFit/>
          </a:bodyPr>
          <a:lstStyle>
            <a:defPPr marR="0" lvl="0" algn="l" rtl="0">
              <a:lnSpc>
                <a:spcPct val="100000"/>
              </a:lnSpc>
              <a:spcBef>
                <a:spcPts val="0"/>
              </a:spcBef>
              <a:spcAft>
                <a:spcPts val="0"/>
              </a:spcAft>
            </a:defPPr>
            <a:lvl1pPr>
              <a:defRPr sz="1200">
                <a:solidFill>
                  <a:schemeClr val="tx2">
                    <a:lumMod val="10000"/>
                  </a:schemeClr>
                </a:solidFill>
              </a:defRPr>
            </a:lvl1pPr>
          </a:lstStyle>
          <a:p>
            <a:pPr marL="171450" indent="-171450" algn="just">
              <a:buFont typeface="Arial" panose="020B0604020202020204" pitchFamily="34" charset="0"/>
              <a:buChar char="•"/>
            </a:pPr>
            <a:r>
              <a:rPr lang="en-IN" dirty="0"/>
              <a:t>Range 1 and range 3 mobile prices affected by mobile height</a:t>
            </a:r>
          </a:p>
          <a:p>
            <a:pPr marL="171450" indent="-171450" algn="just">
              <a:buFont typeface="Arial" panose="020B0604020202020204" pitchFamily="34" charset="0"/>
              <a:buChar char="•"/>
            </a:pPr>
            <a:endParaRPr lang="en-IN" dirty="0"/>
          </a:p>
        </p:txBody>
      </p:sp>
      <p:pic>
        <p:nvPicPr>
          <p:cNvPr id="6" name="image27.png"/>
          <p:cNvPicPr/>
          <p:nvPr/>
        </p:nvPicPr>
        <p:blipFill>
          <a:blip r:embed="rId4"/>
          <a:srcRect/>
          <a:stretch>
            <a:fillRect/>
          </a:stretch>
        </p:blipFill>
        <p:spPr>
          <a:xfrm>
            <a:off x="1146475" y="3061593"/>
            <a:ext cx="3206096" cy="1944139"/>
          </a:xfrm>
          <a:prstGeom prst="rect">
            <a:avLst/>
          </a:prstGeom>
          <a:ln/>
        </p:spPr>
      </p:pic>
      <p:sp>
        <p:nvSpPr>
          <p:cNvPr id="7" name="TextBox 6"/>
          <p:cNvSpPr txBox="1"/>
          <p:nvPr/>
        </p:nvSpPr>
        <p:spPr>
          <a:xfrm>
            <a:off x="4661756" y="3710496"/>
            <a:ext cx="2836341" cy="646331"/>
          </a:xfrm>
          <a:prstGeom prst="rect">
            <a:avLst/>
          </a:prstGeom>
          <a:noFill/>
        </p:spPr>
        <p:txBody>
          <a:bodyPr wrap="square" rtlCol="0">
            <a:spAutoFit/>
          </a:bodyPr>
          <a:lstStyle>
            <a:defPPr marR="0" lvl="0" algn="l" rtl="0">
              <a:lnSpc>
                <a:spcPct val="100000"/>
              </a:lnSpc>
              <a:spcBef>
                <a:spcPts val="0"/>
              </a:spcBef>
              <a:spcAft>
                <a:spcPts val="0"/>
              </a:spcAft>
              <a:defRPr/>
            </a:defPPr>
            <a:lvl1pPr algn="just">
              <a:defRPr sz="1200">
                <a:solidFill>
                  <a:schemeClr val="tx2">
                    <a:lumMod val="10000"/>
                  </a:schemeClr>
                </a:solidFill>
              </a:defRPr>
            </a:lvl1pPr>
          </a:lstStyle>
          <a:p>
            <a:pPr marL="171450" indent="-171450">
              <a:buFont typeface="Arial" panose="020B0604020202020204" pitchFamily="34" charset="0"/>
              <a:buChar char="•"/>
            </a:pPr>
            <a:r>
              <a:rPr lang="en-IN" dirty="0"/>
              <a:t>Ram affecting on all the range of mobiles as ram increases the price also increases.</a:t>
            </a:r>
            <a:endParaRPr lang="en-IN" dirty="0"/>
          </a:p>
        </p:txBody>
      </p:sp>
      <p:sp>
        <p:nvSpPr>
          <p:cNvPr id="8" name="TextBox 7"/>
          <p:cNvSpPr txBox="1"/>
          <p:nvPr/>
        </p:nvSpPr>
        <p:spPr>
          <a:xfrm>
            <a:off x="1585674" y="94122"/>
            <a:ext cx="5763131" cy="276999"/>
          </a:xfrm>
          <a:prstGeom prst="rect">
            <a:avLst/>
          </a:prstGeom>
          <a:noFill/>
        </p:spPr>
        <p:txBody>
          <a:bodyPr wrap="square" rtlCol="0">
            <a:spAutoFit/>
          </a:bodyPr>
          <a:lstStyle>
            <a:defPPr marR="0" lvl="0" algn="l" rtl="0">
              <a:lnSpc>
                <a:spcPct val="100000"/>
              </a:lnSpc>
              <a:spcBef>
                <a:spcPts val="0"/>
              </a:spcBef>
              <a:spcAft>
                <a:spcPts val="0"/>
              </a:spcAft>
              <a:defRPr/>
            </a:defPPr>
            <a:lvl1pPr marL="126844" algn="ctr">
              <a:spcBef>
                <a:spcPts val="732"/>
              </a:spcBef>
              <a:defRPr sz="1700" spc="0">
                <a:solidFill>
                  <a:schemeClr val="tx2">
                    <a:lumMod val="10000"/>
                  </a:schemeClr>
                </a:solidFill>
                <a:effectLst>
                  <a:outerShdw blurRad="38100" dist="38100" dir="2700000" algn="tl">
                    <a:srgbClr val="000000">
                      <a:alpha val="43137"/>
                    </a:srgbClr>
                  </a:outerShdw>
                </a:effectLst>
                <a:latin typeface="Verdana"/>
                <a:cs typeface="Verdana"/>
              </a:defRPr>
            </a:lvl1pPr>
          </a:lstStyle>
          <a:p>
            <a:r>
              <a:rPr lang="en-IN" sz="1200" dirty="0" smtClean="0"/>
              <a:t>Let's Check Which Numerical Feature Is Driving The Price Range Most</a:t>
            </a:r>
            <a:endParaRPr lang="en-IN" sz="1200" dirty="0"/>
          </a:p>
        </p:txBody>
      </p:sp>
    </p:spTree>
    <p:extLst>
      <p:ext uri="{BB962C8B-B14F-4D97-AF65-F5344CB8AC3E}">
        <p14:creationId xmlns:p14="http://schemas.microsoft.com/office/powerpoint/2010/main" val="1292271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0653" y="205033"/>
            <a:ext cx="5486399" cy="401703"/>
          </a:xfrm>
          <a:prstGeom prst="rect">
            <a:avLst/>
          </a:prstGeom>
          <a:ln w="19050">
            <a:noFill/>
          </a:ln>
        </p:spPr>
        <p:txBody>
          <a:bodyPr vert="horz" wrap="square" lIns="0" tIns="93018" rIns="0" bIns="0" rtlCol="0" anchor="ctr">
            <a:spAutoFit/>
            <a:scene3d>
              <a:camera prst="orthographicFront"/>
              <a:lightRig rig="threePt" dir="t"/>
            </a:scene3d>
            <a:sp3d extrusionH="57150">
              <a:bevelT w="50800" h="38100" prst="riblet"/>
            </a:sp3d>
          </a:bodyPr>
          <a:lstStyle>
            <a:defPPr marR="0" lvl="0" algn="l" rtl="0">
              <a:lnSpc>
                <a:spcPct val="100000"/>
              </a:lnSpc>
              <a:spcBef>
                <a:spcPts val="0"/>
              </a:spcBef>
              <a:spcAft>
                <a:spcPts val="0"/>
              </a:spcAft>
              <a:defRPr/>
            </a:defPPr>
            <a:lvl1pPr marL="126844" algn="ctr">
              <a:spcBef>
                <a:spcPts val="732"/>
              </a:spcBef>
              <a:defRPr sz="3200" b="1" spc="0">
                <a:solidFill>
                  <a:schemeClr val="tx2">
                    <a:lumMod val="25000"/>
                  </a:schemeClr>
                </a:solidFill>
                <a:effectLst>
                  <a:outerShdw blurRad="60007" dist="200025" dir="15000000" sy="30000" kx="-1800000" algn="bl" rotWithShape="0">
                    <a:prstClr val="black">
                      <a:alpha val="32000"/>
                    </a:prstClr>
                  </a:outerShdw>
                </a:effectLst>
                <a:latin typeface="Verdana"/>
                <a:cs typeface="Verdana"/>
              </a:defRPr>
            </a:lvl1pPr>
          </a:lstStyle>
          <a:p>
            <a:pPr marL="469744" indent="-342900">
              <a:buFont typeface="Wingdings" panose="05000000000000000000" pitchFamily="2" charset="2"/>
              <a:buChar char="q"/>
            </a:pPr>
            <a:r>
              <a:rPr lang="en-IN" sz="2000" dirty="0"/>
              <a:t>Correlation between parameters</a:t>
            </a:r>
            <a:endParaRPr lang="en-IN" sz="2000" dirty="0"/>
          </a:p>
        </p:txBody>
      </p:sp>
      <p:sp>
        <p:nvSpPr>
          <p:cNvPr id="3" name="TextBox 2"/>
          <p:cNvSpPr txBox="1"/>
          <p:nvPr/>
        </p:nvSpPr>
        <p:spPr>
          <a:xfrm rot="16200000">
            <a:off x="-391497" y="2407653"/>
            <a:ext cx="2437385" cy="586369"/>
          </a:xfrm>
          <a:prstGeom prst="rect">
            <a:avLst/>
          </a:prstGeom>
          <a:ln w="19050">
            <a:noFill/>
          </a:ln>
        </p:spPr>
        <p:txBody>
          <a:bodyPr vert="horz" wrap="square" lIns="0" tIns="93018" rIns="0" bIns="0" rtlCol="0" anchor="ctr">
            <a:spAutoFit/>
            <a:scene3d>
              <a:camera prst="orthographicFront"/>
              <a:lightRig rig="threePt" dir="t"/>
            </a:scene3d>
            <a:sp3d extrusionH="57150">
              <a:bevelT w="50800" h="38100" prst="riblet"/>
            </a:sp3d>
          </a:bodyPr>
          <a:lstStyle>
            <a:defPPr marR="0" lvl="0" algn="l" rtl="0">
              <a:lnSpc>
                <a:spcPct val="100000"/>
              </a:lnSpc>
              <a:spcBef>
                <a:spcPts val="0"/>
              </a:spcBef>
              <a:spcAft>
                <a:spcPts val="0"/>
              </a:spcAft>
              <a:defRPr/>
            </a:defPPr>
            <a:lvl1pPr marL="126844" algn="ctr">
              <a:spcBef>
                <a:spcPts val="732"/>
              </a:spcBef>
              <a:defRPr sz="4261" b="1" spc="600">
                <a:solidFill>
                  <a:schemeClr val="tx2">
                    <a:lumMod val="25000"/>
                  </a:schemeClr>
                </a:solidFill>
                <a:effectLst>
                  <a:outerShdw blurRad="60007" dist="200025" dir="15000000" sy="30000" kx="-1800000" algn="bl" rotWithShape="0">
                    <a:prstClr val="black">
                      <a:alpha val="32000"/>
                    </a:prstClr>
                  </a:outerShdw>
                </a:effectLst>
                <a:latin typeface="Verdana"/>
                <a:cs typeface="Verdana"/>
              </a:defRPr>
            </a:lvl1pPr>
          </a:lstStyle>
          <a:p>
            <a:r>
              <a:rPr lang="en-IN" sz="3200" spc="0" dirty="0" smtClean="0">
                <a:effectLst/>
              </a:rPr>
              <a:t>Heat Map</a:t>
            </a:r>
            <a:endParaRPr lang="en-IN" sz="3200" spc="0" dirty="0">
              <a:effectLst/>
            </a:endParaRPr>
          </a:p>
        </p:txBody>
      </p:sp>
      <p:pic>
        <p:nvPicPr>
          <p:cNvPr id="4" name="image22.png"/>
          <p:cNvPicPr/>
          <p:nvPr/>
        </p:nvPicPr>
        <p:blipFill>
          <a:blip r:embed="rId2"/>
          <a:srcRect/>
          <a:stretch>
            <a:fillRect/>
          </a:stretch>
        </p:blipFill>
        <p:spPr>
          <a:xfrm>
            <a:off x="1603449" y="842507"/>
            <a:ext cx="4992583" cy="3716660"/>
          </a:xfrm>
          <a:prstGeom prst="rect">
            <a:avLst/>
          </a:prstGeom>
          <a:ln/>
        </p:spPr>
      </p:pic>
      <p:sp>
        <p:nvSpPr>
          <p:cNvPr id="5" name="TextBox 4"/>
          <p:cNvSpPr txBox="1"/>
          <p:nvPr/>
        </p:nvSpPr>
        <p:spPr>
          <a:xfrm>
            <a:off x="1731810" y="4627893"/>
            <a:ext cx="4999596" cy="307777"/>
          </a:xfrm>
          <a:prstGeom prst="rect">
            <a:avLst/>
          </a:prstGeom>
          <a:noFill/>
        </p:spPr>
        <p:txBody>
          <a:bodyPr wrap="square" rtlCol="0">
            <a:spAutoFit/>
          </a:bodyPr>
          <a:lstStyle/>
          <a:p>
            <a:r>
              <a:rPr lang="en-IN" dirty="0"/>
              <a:t>Ram has the strongest positive correlation with mobile </a:t>
            </a:r>
            <a:r>
              <a:rPr lang="en-IN" dirty="0" smtClean="0"/>
              <a:t>price.</a:t>
            </a:r>
            <a:endParaRPr lang="en-IN" dirty="0"/>
          </a:p>
        </p:txBody>
      </p:sp>
    </p:spTree>
    <p:extLst>
      <p:ext uri="{BB962C8B-B14F-4D97-AF65-F5344CB8AC3E}">
        <p14:creationId xmlns:p14="http://schemas.microsoft.com/office/powerpoint/2010/main" val="4182009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1028" name="Picture 4" descr="Apple iPhone 13 Price in South Africa: How Much is iPhone 13 in South  Africa?"/>
          <p:cNvPicPr>
            <a:picLocks noChangeAspect="1" noChangeArrowheads="1"/>
          </p:cNvPicPr>
          <p:nvPr/>
        </p:nvPicPr>
        <p:blipFill rotWithShape="1">
          <a:blip r:embed="rId3">
            <a:extLst>
              <a:ext uri="{28A0092B-C50C-407E-A947-70E740481C1C}">
                <a14:useLocalDpi xmlns:a14="http://schemas.microsoft.com/office/drawing/2010/main" val="0"/>
              </a:ext>
            </a:extLst>
          </a:blip>
          <a:srcRect t="13236" b="13463"/>
          <a:stretch/>
        </p:blipFill>
        <p:spPr bwMode="auto">
          <a:xfrm>
            <a:off x="2085356" y="355599"/>
            <a:ext cx="4766066" cy="229325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9" name="object 2"/>
          <p:cNvSpPr txBox="1"/>
          <p:nvPr/>
        </p:nvSpPr>
        <p:spPr>
          <a:xfrm>
            <a:off x="458280" y="2731273"/>
            <a:ext cx="8276501" cy="1889620"/>
          </a:xfrm>
          <a:prstGeom prst="rect">
            <a:avLst/>
          </a:prstGeom>
        </p:spPr>
        <p:txBody>
          <a:bodyPr vert="horz" wrap="square" lIns="0" tIns="146685" rIns="0" bIns="0" rtlCol="0">
            <a:spAutoFit/>
            <a:scene3d>
              <a:camera prst="orthographicFront"/>
              <a:lightRig rig="threePt" dir="t"/>
            </a:scene3d>
            <a:sp3d extrusionH="57150">
              <a:bevelT w="38100" h="38100"/>
            </a:sp3d>
          </a:bodyPr>
          <a:lstStyle/>
          <a:p>
            <a:pPr marL="126844">
              <a:spcBef>
                <a:spcPts val="732"/>
              </a:spcBef>
            </a:pPr>
            <a:r>
              <a:rPr sz="2300" b="1" spc="-150" dirty="0">
                <a:solidFill>
                  <a:schemeClr val="tx2">
                    <a:lumMod val="25000"/>
                  </a:schemeClr>
                </a:solidFill>
                <a:effectLst>
                  <a:outerShdw blurRad="60007" dist="200025" dir="15000000" sy="30000" kx="-1800000" algn="bl" rotWithShape="0">
                    <a:prstClr val="black">
                      <a:alpha val="32000"/>
                    </a:prstClr>
                  </a:outerShdw>
                </a:effectLst>
                <a:latin typeface="Verdana"/>
                <a:cs typeface="Verdana"/>
              </a:rPr>
              <a:t>PROBLEM DESCRIPTION:</a:t>
            </a:r>
          </a:p>
          <a:p>
            <a:pPr marL="12700" marR="5080" algn="just">
              <a:lnSpc>
                <a:spcPct val="150000"/>
              </a:lnSpc>
              <a:spcBef>
                <a:spcPts val="600"/>
              </a:spcBef>
              <a:spcAft>
                <a:spcPts val="600"/>
              </a:spcAft>
            </a:pPr>
            <a:r>
              <a:rPr lang="en-IN" dirty="0">
                <a:solidFill>
                  <a:schemeClr val="accent1">
                    <a:lumMod val="50000"/>
                  </a:schemeClr>
                </a:solidFill>
                <a:latin typeface="+mj-lt"/>
              </a:rPr>
              <a:t>In the competitive mobile phone market companies want to understand sales data of mobile phones and factors which drive the prices. The objective is to find out some relation between features of a mobile phone (e.g.: - RAM, Internal Memory, etc.) and its selling price. In this problem, we do not have to predict the actual price but a price range indicating how high the price </a:t>
            </a:r>
            <a:r>
              <a:rPr lang="en-IN" dirty="0" smtClean="0">
                <a:solidFill>
                  <a:schemeClr val="accent1">
                    <a:lumMod val="50000"/>
                  </a:schemeClr>
                </a:solidFill>
                <a:latin typeface="+mj-lt"/>
              </a:rPr>
              <a:t>is.</a:t>
            </a:r>
            <a:endParaRPr dirty="0">
              <a:solidFill>
                <a:schemeClr val="accent1">
                  <a:lumMod val="50000"/>
                </a:schemeClr>
              </a:solidFill>
              <a:latin typeface="+mj-lt"/>
              <a:cs typeface="Arial M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01122" y="0"/>
            <a:ext cx="3815481" cy="338554"/>
          </a:xfrm>
          <a:prstGeom prst="rect">
            <a:avLst/>
          </a:prstGeom>
          <a:noFill/>
        </p:spPr>
        <p:txBody>
          <a:bodyPr wrap="square" rtlCol="0">
            <a:spAutoFit/>
          </a:bodyPr>
          <a:lstStyle>
            <a:defPPr marR="0" lvl="0" algn="l" rtl="0">
              <a:lnSpc>
                <a:spcPct val="100000"/>
              </a:lnSpc>
              <a:spcBef>
                <a:spcPts val="0"/>
              </a:spcBef>
              <a:spcAft>
                <a:spcPts val="0"/>
              </a:spcAft>
              <a:defRPr/>
            </a:defPPr>
            <a:lvl1pPr marL="126844" algn="ctr">
              <a:spcBef>
                <a:spcPts val="732"/>
              </a:spcBef>
              <a:defRPr sz="1600" spc="0">
                <a:solidFill>
                  <a:schemeClr val="tx2">
                    <a:lumMod val="10000"/>
                  </a:schemeClr>
                </a:solidFill>
                <a:effectLst>
                  <a:outerShdw blurRad="38100" dist="38100" dir="2700000" algn="tl">
                    <a:srgbClr val="000000">
                      <a:alpha val="43137"/>
                    </a:srgbClr>
                  </a:outerShdw>
                </a:effectLst>
                <a:latin typeface="Verdana"/>
                <a:cs typeface="Verdana"/>
              </a:defRPr>
            </a:lvl1pPr>
          </a:lstStyle>
          <a:p>
            <a:r>
              <a:rPr lang="en-IN" dirty="0" smtClean="0"/>
              <a:t>Check The Distribution Of Dataset</a:t>
            </a:r>
            <a:endParaRPr lang="en-IN" dirty="0"/>
          </a:p>
        </p:txBody>
      </p:sp>
      <p:pic>
        <p:nvPicPr>
          <p:cNvPr id="3" name="image20.png"/>
          <p:cNvPicPr/>
          <p:nvPr/>
        </p:nvPicPr>
        <p:blipFill>
          <a:blip r:embed="rId2"/>
          <a:srcRect/>
          <a:stretch>
            <a:fillRect/>
          </a:stretch>
        </p:blipFill>
        <p:spPr>
          <a:xfrm>
            <a:off x="75346" y="613046"/>
            <a:ext cx="4381531" cy="1473170"/>
          </a:xfrm>
          <a:prstGeom prst="rect">
            <a:avLst/>
          </a:prstGeom>
          <a:ln/>
        </p:spPr>
      </p:pic>
      <p:pic>
        <p:nvPicPr>
          <p:cNvPr id="4" name="image21.png"/>
          <p:cNvPicPr/>
          <p:nvPr/>
        </p:nvPicPr>
        <p:blipFill>
          <a:blip r:embed="rId3"/>
          <a:srcRect/>
          <a:stretch>
            <a:fillRect/>
          </a:stretch>
        </p:blipFill>
        <p:spPr>
          <a:xfrm>
            <a:off x="4539109" y="613046"/>
            <a:ext cx="4397978" cy="1473170"/>
          </a:xfrm>
          <a:prstGeom prst="rect">
            <a:avLst/>
          </a:prstGeom>
          <a:ln/>
        </p:spPr>
      </p:pic>
      <p:pic>
        <p:nvPicPr>
          <p:cNvPr id="5" name="image31.png"/>
          <p:cNvPicPr/>
          <p:nvPr/>
        </p:nvPicPr>
        <p:blipFill>
          <a:blip r:embed="rId4"/>
          <a:srcRect/>
          <a:stretch>
            <a:fillRect/>
          </a:stretch>
        </p:blipFill>
        <p:spPr>
          <a:xfrm>
            <a:off x="91792" y="2138843"/>
            <a:ext cx="4365085" cy="1473170"/>
          </a:xfrm>
          <a:prstGeom prst="rect">
            <a:avLst/>
          </a:prstGeom>
          <a:ln/>
        </p:spPr>
      </p:pic>
      <p:pic>
        <p:nvPicPr>
          <p:cNvPr id="6" name="image35.png"/>
          <p:cNvPicPr/>
          <p:nvPr/>
        </p:nvPicPr>
        <p:blipFill>
          <a:blip r:embed="rId5"/>
          <a:srcRect/>
          <a:stretch>
            <a:fillRect/>
          </a:stretch>
        </p:blipFill>
        <p:spPr>
          <a:xfrm>
            <a:off x="4539109" y="2139700"/>
            <a:ext cx="4397978" cy="1472313"/>
          </a:xfrm>
          <a:prstGeom prst="rect">
            <a:avLst/>
          </a:prstGeom>
          <a:ln/>
        </p:spPr>
      </p:pic>
      <p:pic>
        <p:nvPicPr>
          <p:cNvPr id="7" name="image37.png"/>
          <p:cNvPicPr/>
          <p:nvPr/>
        </p:nvPicPr>
        <p:blipFill>
          <a:blip r:embed="rId6"/>
          <a:srcRect/>
          <a:stretch>
            <a:fillRect/>
          </a:stretch>
        </p:blipFill>
        <p:spPr>
          <a:xfrm>
            <a:off x="121859" y="3612013"/>
            <a:ext cx="4335017" cy="1473170"/>
          </a:xfrm>
          <a:prstGeom prst="rect">
            <a:avLst/>
          </a:prstGeom>
          <a:ln/>
        </p:spPr>
      </p:pic>
      <p:pic>
        <p:nvPicPr>
          <p:cNvPr id="8" name="image36.png"/>
          <p:cNvPicPr/>
          <p:nvPr/>
        </p:nvPicPr>
        <p:blipFill>
          <a:blip r:embed="rId7"/>
          <a:srcRect/>
          <a:stretch>
            <a:fillRect/>
          </a:stretch>
        </p:blipFill>
        <p:spPr>
          <a:xfrm>
            <a:off x="4486943" y="3638755"/>
            <a:ext cx="4397978" cy="1419686"/>
          </a:xfrm>
          <a:prstGeom prst="rect">
            <a:avLst/>
          </a:prstGeom>
          <a:ln/>
        </p:spPr>
      </p:pic>
    </p:spTree>
    <p:extLst>
      <p:ext uri="{BB962C8B-B14F-4D97-AF65-F5344CB8AC3E}">
        <p14:creationId xmlns:p14="http://schemas.microsoft.com/office/powerpoint/2010/main" val="2115599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01122" y="0"/>
            <a:ext cx="3815481" cy="338554"/>
          </a:xfrm>
          <a:prstGeom prst="rect">
            <a:avLst/>
          </a:prstGeom>
          <a:noFill/>
        </p:spPr>
        <p:txBody>
          <a:bodyPr wrap="square" rtlCol="0">
            <a:spAutoFit/>
          </a:bodyPr>
          <a:lstStyle>
            <a:defPPr marR="0" lvl="0" algn="l" rtl="0">
              <a:lnSpc>
                <a:spcPct val="100000"/>
              </a:lnSpc>
              <a:spcBef>
                <a:spcPts val="0"/>
              </a:spcBef>
              <a:spcAft>
                <a:spcPts val="0"/>
              </a:spcAft>
              <a:defRPr/>
            </a:defPPr>
            <a:lvl1pPr marL="126844" algn="ctr">
              <a:spcBef>
                <a:spcPts val="732"/>
              </a:spcBef>
              <a:defRPr sz="1600" spc="0">
                <a:solidFill>
                  <a:schemeClr val="tx2">
                    <a:lumMod val="10000"/>
                  </a:schemeClr>
                </a:solidFill>
                <a:effectLst>
                  <a:outerShdw blurRad="38100" dist="38100" dir="2700000" algn="tl">
                    <a:srgbClr val="000000">
                      <a:alpha val="43137"/>
                    </a:srgbClr>
                  </a:outerShdw>
                </a:effectLst>
                <a:latin typeface="Verdana"/>
                <a:cs typeface="Verdana"/>
              </a:defRPr>
            </a:lvl1pPr>
          </a:lstStyle>
          <a:p>
            <a:r>
              <a:rPr lang="en-IN" dirty="0" smtClean="0"/>
              <a:t>Check The Distribution Of Dataset</a:t>
            </a:r>
            <a:endParaRPr lang="en-IN" dirty="0"/>
          </a:p>
        </p:txBody>
      </p:sp>
      <p:pic>
        <p:nvPicPr>
          <p:cNvPr id="3" name="image10.png"/>
          <p:cNvPicPr/>
          <p:nvPr/>
        </p:nvPicPr>
        <p:blipFill>
          <a:blip r:embed="rId2"/>
          <a:srcRect/>
          <a:stretch>
            <a:fillRect/>
          </a:stretch>
        </p:blipFill>
        <p:spPr>
          <a:xfrm>
            <a:off x="197349" y="470121"/>
            <a:ext cx="4344192" cy="1431040"/>
          </a:xfrm>
          <a:prstGeom prst="rect">
            <a:avLst/>
          </a:prstGeom>
          <a:ln/>
        </p:spPr>
      </p:pic>
      <p:pic>
        <p:nvPicPr>
          <p:cNvPr id="4" name="image15.png"/>
          <p:cNvPicPr/>
          <p:nvPr/>
        </p:nvPicPr>
        <p:blipFill>
          <a:blip r:embed="rId3"/>
          <a:srcRect/>
          <a:stretch>
            <a:fillRect/>
          </a:stretch>
        </p:blipFill>
        <p:spPr>
          <a:xfrm>
            <a:off x="4640216" y="470121"/>
            <a:ext cx="4227489" cy="1431040"/>
          </a:xfrm>
          <a:prstGeom prst="rect">
            <a:avLst/>
          </a:prstGeom>
          <a:ln/>
        </p:spPr>
      </p:pic>
      <p:pic>
        <p:nvPicPr>
          <p:cNvPr id="5" name="image14.png"/>
          <p:cNvPicPr/>
          <p:nvPr/>
        </p:nvPicPr>
        <p:blipFill>
          <a:blip r:embed="rId4"/>
          <a:srcRect/>
          <a:stretch>
            <a:fillRect/>
          </a:stretch>
        </p:blipFill>
        <p:spPr>
          <a:xfrm>
            <a:off x="126205" y="1986679"/>
            <a:ext cx="4415336" cy="1431040"/>
          </a:xfrm>
          <a:prstGeom prst="rect">
            <a:avLst/>
          </a:prstGeom>
          <a:ln/>
        </p:spPr>
      </p:pic>
      <p:pic>
        <p:nvPicPr>
          <p:cNvPr id="6" name="image18.png"/>
          <p:cNvPicPr/>
          <p:nvPr/>
        </p:nvPicPr>
        <p:blipFill>
          <a:blip r:embed="rId5"/>
          <a:srcRect/>
          <a:stretch>
            <a:fillRect/>
          </a:stretch>
        </p:blipFill>
        <p:spPr>
          <a:xfrm>
            <a:off x="4640215" y="1986678"/>
            <a:ext cx="4227489" cy="1431040"/>
          </a:xfrm>
          <a:prstGeom prst="rect">
            <a:avLst/>
          </a:prstGeom>
          <a:ln/>
        </p:spPr>
      </p:pic>
      <p:pic>
        <p:nvPicPr>
          <p:cNvPr id="7" name="image32.png"/>
          <p:cNvPicPr/>
          <p:nvPr/>
        </p:nvPicPr>
        <p:blipFill>
          <a:blip r:embed="rId6"/>
          <a:srcRect/>
          <a:stretch>
            <a:fillRect/>
          </a:stretch>
        </p:blipFill>
        <p:spPr>
          <a:xfrm>
            <a:off x="126204" y="3549285"/>
            <a:ext cx="4415337" cy="1493482"/>
          </a:xfrm>
          <a:prstGeom prst="rect">
            <a:avLst/>
          </a:prstGeom>
          <a:ln/>
        </p:spPr>
      </p:pic>
      <p:pic>
        <p:nvPicPr>
          <p:cNvPr id="8" name="image6.png"/>
          <p:cNvPicPr/>
          <p:nvPr/>
        </p:nvPicPr>
        <p:blipFill>
          <a:blip r:embed="rId7"/>
          <a:srcRect/>
          <a:stretch>
            <a:fillRect/>
          </a:stretch>
        </p:blipFill>
        <p:spPr>
          <a:xfrm>
            <a:off x="4640215" y="3549285"/>
            <a:ext cx="4227489" cy="1493482"/>
          </a:xfrm>
          <a:prstGeom prst="rect">
            <a:avLst/>
          </a:prstGeom>
          <a:ln/>
        </p:spPr>
      </p:pic>
    </p:spTree>
    <p:extLst>
      <p:ext uri="{BB962C8B-B14F-4D97-AF65-F5344CB8AC3E}">
        <p14:creationId xmlns:p14="http://schemas.microsoft.com/office/powerpoint/2010/main" val="1678260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01122" y="98673"/>
            <a:ext cx="3815481" cy="338554"/>
          </a:xfrm>
          <a:prstGeom prst="rect">
            <a:avLst/>
          </a:prstGeom>
          <a:noFill/>
        </p:spPr>
        <p:txBody>
          <a:bodyPr wrap="square" rtlCol="0">
            <a:spAutoFit/>
          </a:bodyPr>
          <a:lstStyle>
            <a:defPPr marR="0" lvl="0" algn="l" rtl="0">
              <a:lnSpc>
                <a:spcPct val="100000"/>
              </a:lnSpc>
              <a:spcBef>
                <a:spcPts val="0"/>
              </a:spcBef>
              <a:spcAft>
                <a:spcPts val="0"/>
              </a:spcAft>
              <a:defRPr/>
            </a:defPPr>
            <a:lvl1pPr marL="126844" algn="ctr">
              <a:spcBef>
                <a:spcPts val="732"/>
              </a:spcBef>
              <a:defRPr sz="1600" spc="0">
                <a:solidFill>
                  <a:schemeClr val="tx2">
                    <a:lumMod val="10000"/>
                  </a:schemeClr>
                </a:solidFill>
                <a:effectLst>
                  <a:outerShdw blurRad="38100" dist="38100" dir="2700000" algn="tl">
                    <a:srgbClr val="000000">
                      <a:alpha val="43137"/>
                    </a:srgbClr>
                  </a:outerShdw>
                </a:effectLst>
                <a:latin typeface="Verdana"/>
                <a:cs typeface="Verdana"/>
              </a:defRPr>
            </a:lvl1pPr>
          </a:lstStyle>
          <a:p>
            <a:r>
              <a:rPr lang="en-IN" dirty="0" smtClean="0"/>
              <a:t>Check The Distribution Of Dataset</a:t>
            </a:r>
            <a:endParaRPr lang="en-IN" dirty="0"/>
          </a:p>
        </p:txBody>
      </p:sp>
      <p:pic>
        <p:nvPicPr>
          <p:cNvPr id="3" name="image8.png"/>
          <p:cNvPicPr/>
          <p:nvPr/>
        </p:nvPicPr>
        <p:blipFill>
          <a:blip r:embed="rId2"/>
          <a:srcRect/>
          <a:stretch>
            <a:fillRect/>
          </a:stretch>
        </p:blipFill>
        <p:spPr>
          <a:xfrm>
            <a:off x="1606047" y="516821"/>
            <a:ext cx="5367074" cy="1818518"/>
          </a:xfrm>
          <a:prstGeom prst="rect">
            <a:avLst/>
          </a:prstGeom>
          <a:ln/>
        </p:spPr>
      </p:pic>
      <p:pic>
        <p:nvPicPr>
          <p:cNvPr id="4" name="image17.png"/>
          <p:cNvPicPr/>
          <p:nvPr/>
        </p:nvPicPr>
        <p:blipFill>
          <a:blip r:embed="rId3"/>
          <a:srcRect/>
          <a:stretch>
            <a:fillRect/>
          </a:stretch>
        </p:blipFill>
        <p:spPr>
          <a:xfrm>
            <a:off x="1610216" y="2441245"/>
            <a:ext cx="5362906" cy="1841303"/>
          </a:xfrm>
          <a:prstGeom prst="rect">
            <a:avLst/>
          </a:prstGeom>
          <a:ln/>
        </p:spPr>
      </p:pic>
      <p:sp>
        <p:nvSpPr>
          <p:cNvPr id="5" name="TextBox 4"/>
          <p:cNvSpPr txBox="1"/>
          <p:nvPr/>
        </p:nvSpPr>
        <p:spPr>
          <a:xfrm>
            <a:off x="2588605" y="4388454"/>
            <a:ext cx="3440513" cy="523220"/>
          </a:xfrm>
          <a:prstGeom prst="rect">
            <a:avLst/>
          </a:prstGeom>
          <a:noFill/>
        </p:spPr>
        <p:txBody>
          <a:bodyPr wrap="square" rtlCol="0">
            <a:spAutoFit/>
          </a:bodyPr>
          <a:lstStyle/>
          <a:p>
            <a:pPr marL="285750" lvl="0" indent="-285750">
              <a:buFont typeface="Wingdings" panose="05000000000000000000" pitchFamily="2" charset="2"/>
              <a:buChar char="§"/>
            </a:pPr>
            <a:r>
              <a:rPr lang="en-IN" dirty="0"/>
              <a:t>Data is well distrusted.</a:t>
            </a:r>
          </a:p>
          <a:p>
            <a:pPr marL="285750" lvl="0" indent="-285750">
              <a:buFont typeface="Wingdings" panose="05000000000000000000" pitchFamily="2" charset="2"/>
              <a:buChar char="§"/>
            </a:pPr>
            <a:r>
              <a:rPr lang="en-IN" dirty="0"/>
              <a:t>fc and </a:t>
            </a:r>
            <a:r>
              <a:rPr lang="en-IN" dirty="0" err="1"/>
              <a:t>px_height</a:t>
            </a:r>
            <a:r>
              <a:rPr lang="en-IN" dirty="0"/>
              <a:t> have some outliers</a:t>
            </a:r>
            <a:r>
              <a:rPr lang="en-IN" dirty="0" smtClean="0"/>
              <a:t>.</a:t>
            </a:r>
            <a:endParaRPr lang="en-IN" dirty="0"/>
          </a:p>
        </p:txBody>
      </p:sp>
    </p:spTree>
    <p:extLst>
      <p:ext uri="{BB962C8B-B14F-4D97-AF65-F5344CB8AC3E}">
        <p14:creationId xmlns:p14="http://schemas.microsoft.com/office/powerpoint/2010/main" val="1306774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0203" y="590719"/>
            <a:ext cx="5815322" cy="463258"/>
          </a:xfrm>
          <a:prstGeom prst="rect">
            <a:avLst/>
          </a:prstGeom>
          <a:ln w="19050">
            <a:noFill/>
          </a:ln>
        </p:spPr>
        <p:txBody>
          <a:bodyPr vert="horz" wrap="square" lIns="0" tIns="93018" rIns="0" bIns="0" rtlCol="0" anchor="ctr">
            <a:spAutoFit/>
            <a:scene3d>
              <a:camera prst="orthographicFront"/>
              <a:lightRig rig="threePt" dir="t"/>
            </a:scene3d>
            <a:sp3d extrusionH="57150">
              <a:bevelT w="50800" h="38100" prst="riblet"/>
            </a:sp3d>
          </a:bodyPr>
          <a:lstStyle>
            <a:defPPr marR="0" lvl="0" algn="l" rtl="0">
              <a:lnSpc>
                <a:spcPct val="100000"/>
              </a:lnSpc>
              <a:spcBef>
                <a:spcPts val="0"/>
              </a:spcBef>
              <a:spcAft>
                <a:spcPts val="0"/>
              </a:spcAft>
              <a:defRPr/>
            </a:defPPr>
            <a:lvl1pPr marL="126844" algn="ctr">
              <a:spcBef>
                <a:spcPts val="732"/>
              </a:spcBef>
              <a:defRPr sz="3200" b="1" spc="0">
                <a:solidFill>
                  <a:schemeClr val="tx2">
                    <a:lumMod val="25000"/>
                  </a:schemeClr>
                </a:solidFill>
                <a:effectLst>
                  <a:outerShdw blurRad="60007" dist="200025" dir="15000000" sy="30000" kx="-1800000" algn="bl" rotWithShape="0">
                    <a:prstClr val="black">
                      <a:alpha val="32000"/>
                    </a:prstClr>
                  </a:outerShdw>
                </a:effectLst>
                <a:latin typeface="Verdana"/>
                <a:cs typeface="Verdana"/>
              </a:defRPr>
            </a:lvl1pPr>
          </a:lstStyle>
          <a:p>
            <a:pPr marL="469744" indent="-342900">
              <a:buFont typeface="Wingdings" panose="05000000000000000000" pitchFamily="2" charset="2"/>
              <a:buChar char="q"/>
            </a:pPr>
            <a:r>
              <a:rPr lang="en-IN" sz="2400" dirty="0" smtClean="0"/>
              <a:t>Machine Learning Algorithms</a:t>
            </a:r>
            <a:endParaRPr lang="en-IN" sz="2400" dirty="0"/>
          </a:p>
        </p:txBody>
      </p:sp>
      <p:sp>
        <p:nvSpPr>
          <p:cNvPr id="6" name="TextBox 5"/>
          <p:cNvSpPr txBox="1"/>
          <p:nvPr/>
        </p:nvSpPr>
        <p:spPr>
          <a:xfrm>
            <a:off x="1013077" y="1554995"/>
            <a:ext cx="2526114" cy="369332"/>
          </a:xfrm>
          <a:prstGeom prst="rect">
            <a:avLst/>
          </a:prstGeom>
          <a:noFill/>
        </p:spPr>
        <p:txBody>
          <a:bodyPr wrap="square" rtlCol="0">
            <a:spAutoFit/>
          </a:bodyPr>
          <a:lstStyle/>
          <a:p>
            <a:pPr marL="342900" lvl="7" indent="-342900">
              <a:buClrTx/>
              <a:buFont typeface="+mj-lt"/>
              <a:buAutoNum type="arabicPeriod"/>
            </a:pPr>
            <a:r>
              <a:rPr lang="en-IN" sz="1800" dirty="0">
                <a:solidFill>
                  <a:schemeClr val="tx2">
                    <a:lumMod val="25000"/>
                  </a:schemeClr>
                </a:solidFill>
                <a:effectLst>
                  <a:outerShdw blurRad="38100" dist="38100" dir="2700000" algn="tl">
                    <a:srgbClr val="000000">
                      <a:alpha val="43137"/>
                    </a:srgbClr>
                  </a:outerShdw>
                </a:effectLst>
              </a:rPr>
              <a:t>Logistic </a:t>
            </a:r>
            <a:r>
              <a:rPr lang="en-IN" sz="1800" dirty="0" smtClean="0">
                <a:solidFill>
                  <a:schemeClr val="tx2">
                    <a:lumMod val="25000"/>
                  </a:schemeClr>
                </a:solidFill>
                <a:effectLst>
                  <a:outerShdw blurRad="38100" dist="38100" dir="2700000" algn="tl">
                    <a:srgbClr val="000000">
                      <a:alpha val="43137"/>
                    </a:srgbClr>
                  </a:outerShdw>
                </a:effectLst>
              </a:rPr>
              <a:t>regression</a:t>
            </a:r>
            <a:endParaRPr lang="en-IN" sz="1800" dirty="0">
              <a:solidFill>
                <a:schemeClr val="tx2">
                  <a:lumMod val="25000"/>
                </a:schemeClr>
              </a:solidFill>
              <a:effectLst>
                <a:outerShdw blurRad="38100" dist="38100" dir="2700000" algn="tl">
                  <a:srgbClr val="000000">
                    <a:alpha val="43137"/>
                  </a:srgbClr>
                </a:outerShdw>
              </a:effectLst>
            </a:endParaRPr>
          </a:p>
        </p:txBody>
      </p:sp>
      <p:grpSp>
        <p:nvGrpSpPr>
          <p:cNvPr id="10" name="Group 9"/>
          <p:cNvGrpSpPr/>
          <p:nvPr/>
        </p:nvGrpSpPr>
        <p:grpSpPr>
          <a:xfrm>
            <a:off x="4210189" y="1554995"/>
            <a:ext cx="4262812" cy="2819652"/>
            <a:chOff x="756518" y="1532771"/>
            <a:chExt cx="3243160" cy="2091937"/>
          </a:xfrm>
        </p:grpSpPr>
        <p:sp>
          <p:nvSpPr>
            <p:cNvPr id="9" name="Rectangle 8"/>
            <p:cNvSpPr/>
            <p:nvPr/>
          </p:nvSpPr>
          <p:spPr>
            <a:xfrm>
              <a:off x="756518" y="1532771"/>
              <a:ext cx="3243160" cy="2091937"/>
            </a:xfrm>
            <a:prstGeom prst="rect">
              <a:avLst/>
            </a:prstGeom>
            <a:solidFill>
              <a:schemeClr val="accent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image9.png" descr="Lightbox"/>
            <p:cNvPicPr/>
            <p:nvPr/>
          </p:nvPicPr>
          <p:blipFill>
            <a:blip r:embed="rId2"/>
            <a:srcRect/>
            <a:stretch>
              <a:fillRect/>
            </a:stretch>
          </p:blipFill>
          <p:spPr>
            <a:xfrm>
              <a:off x="857590" y="1597346"/>
              <a:ext cx="3041015" cy="1962785"/>
            </a:xfrm>
            <a:prstGeom prst="rect">
              <a:avLst/>
            </a:prstGeom>
            <a:ln/>
          </p:spPr>
        </p:pic>
      </p:grpSp>
      <p:graphicFrame>
        <p:nvGraphicFramePr>
          <p:cNvPr id="11" name="Table 10"/>
          <p:cNvGraphicFramePr>
            <a:graphicFrameLocks noGrp="1"/>
          </p:cNvGraphicFramePr>
          <p:nvPr>
            <p:extLst>
              <p:ext uri="{D42A27DB-BD31-4B8C-83A1-F6EECF244321}">
                <p14:modId xmlns:p14="http://schemas.microsoft.com/office/powerpoint/2010/main" val="1568864853"/>
              </p:ext>
            </p:extLst>
          </p:nvPr>
        </p:nvGraphicFramePr>
        <p:xfrm>
          <a:off x="1139177" y="3041717"/>
          <a:ext cx="2376564" cy="639279"/>
        </p:xfrm>
        <a:graphic>
          <a:graphicData uri="http://schemas.openxmlformats.org/drawingml/2006/table">
            <a:tbl>
              <a:tblPr firstRow="1" firstCol="1" bandRow="1">
                <a:tableStyleId>{D7AC3CCA-C797-4891-BE02-D94E43425B78}</a:tableStyleId>
              </a:tblPr>
              <a:tblGrid>
                <a:gridCol w="2376564"/>
              </a:tblGrid>
              <a:tr h="213093">
                <a:tc>
                  <a:txBody>
                    <a:bodyPr/>
                    <a:lstStyle/>
                    <a:p>
                      <a:pPr algn="ctr">
                        <a:lnSpc>
                          <a:spcPct val="107000"/>
                        </a:lnSpc>
                        <a:spcAft>
                          <a:spcPts val="800"/>
                        </a:spcAft>
                      </a:pPr>
                      <a:r>
                        <a:rPr lang="en-IN" sz="1050" dirty="0">
                          <a:effectLst/>
                          <a:highlight>
                            <a:srgbClr val="FFFFFF"/>
                          </a:highlight>
                        </a:rPr>
                        <a:t>accuracy of validation set   0.95</a:t>
                      </a:r>
                      <a:endParaRPr lang="en-IN" sz="1100" dirty="0">
                        <a:effectLst/>
                        <a:latin typeface="Calibri" panose="020F0502020204030204" pitchFamily="34" charset="0"/>
                        <a:ea typeface="Calibri" panose="020F0502020204030204" pitchFamily="34" charset="0"/>
                      </a:endParaRPr>
                    </a:p>
                  </a:txBody>
                  <a:tcPr marL="68580" marR="68580" marT="0" marB="0" anchor="ctr"/>
                </a:tc>
              </a:tr>
              <a:tr h="213093">
                <a:tc>
                  <a:txBody>
                    <a:bodyPr/>
                    <a:lstStyle/>
                    <a:p>
                      <a:pPr algn="ctr">
                        <a:lnSpc>
                          <a:spcPct val="107000"/>
                        </a:lnSpc>
                        <a:spcAft>
                          <a:spcPts val="800"/>
                        </a:spcAft>
                      </a:pPr>
                      <a:r>
                        <a:rPr lang="en-IN" sz="1050" dirty="0">
                          <a:effectLst/>
                          <a:highlight>
                            <a:srgbClr val="FFFFFF"/>
                          </a:highlight>
                        </a:rPr>
                        <a:t>accuracy of the training set 0.97</a:t>
                      </a:r>
                      <a:endParaRPr lang="en-IN" sz="1100" dirty="0">
                        <a:effectLst/>
                        <a:latin typeface="Calibri" panose="020F0502020204030204" pitchFamily="34" charset="0"/>
                        <a:ea typeface="Calibri" panose="020F0502020204030204" pitchFamily="34" charset="0"/>
                      </a:endParaRPr>
                    </a:p>
                  </a:txBody>
                  <a:tcPr marL="68580" marR="68580" marT="0" marB="0" anchor="ctr"/>
                </a:tc>
              </a:tr>
              <a:tr h="213093">
                <a:tc>
                  <a:txBody>
                    <a:bodyPr/>
                    <a:lstStyle/>
                    <a:p>
                      <a:pPr algn="ctr">
                        <a:lnSpc>
                          <a:spcPct val="107000"/>
                        </a:lnSpc>
                        <a:spcAft>
                          <a:spcPts val="800"/>
                        </a:spcAft>
                      </a:pPr>
                      <a:r>
                        <a:rPr lang="en-IN" sz="1050" dirty="0">
                          <a:effectLst/>
                          <a:highlight>
                            <a:srgbClr val="FFFFFF"/>
                          </a:highlight>
                        </a:rPr>
                        <a:t>accuracy of the test set     0.97</a:t>
                      </a:r>
                      <a:endParaRPr lang="en-IN" sz="1100" dirty="0">
                        <a:effectLst/>
                        <a:latin typeface="Calibri" panose="020F0502020204030204" pitchFamily="34" charset="0"/>
                        <a:ea typeface="Calibri" panose="020F0502020204030204" pitchFamily="34" charset="0"/>
                      </a:endParaRPr>
                    </a:p>
                  </a:txBody>
                  <a:tcPr marL="68580" marR="68580" marT="0" marB="0" anchor="ctr"/>
                </a:tc>
              </a:tr>
            </a:tbl>
          </a:graphicData>
        </a:graphic>
      </p:graphicFrame>
    </p:spTree>
    <p:extLst>
      <p:ext uri="{BB962C8B-B14F-4D97-AF65-F5344CB8AC3E}">
        <p14:creationId xmlns:p14="http://schemas.microsoft.com/office/powerpoint/2010/main" val="3243982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8106" y="253109"/>
            <a:ext cx="2276132" cy="369332"/>
          </a:xfrm>
          <a:prstGeom prst="rect">
            <a:avLst/>
          </a:prstGeom>
          <a:noFill/>
        </p:spPr>
        <p:txBody>
          <a:bodyPr wrap="square" rtlCol="0">
            <a:spAutoFit/>
          </a:bodyPr>
          <a:lstStyle>
            <a:defPPr marR="0" lvl="0" algn="l" rtl="0">
              <a:lnSpc>
                <a:spcPct val="100000"/>
              </a:lnSpc>
              <a:spcBef>
                <a:spcPts val="0"/>
              </a:spcBef>
              <a:spcAft>
                <a:spcPts val="0"/>
              </a:spcAft>
            </a:defPPr>
            <a:lvl8pPr marL="342900" indent="-342900">
              <a:buClrTx/>
              <a:buFont typeface="+mj-lt"/>
              <a:buAutoNum type="arabicPeriod"/>
              <a:defRPr sz="1800">
                <a:solidFill>
                  <a:schemeClr val="tx2">
                    <a:lumMod val="25000"/>
                  </a:schemeClr>
                </a:solidFill>
                <a:effectLst>
                  <a:outerShdw blurRad="38100" dist="38100" dir="2700000" algn="tl">
                    <a:srgbClr val="000000">
                      <a:alpha val="43137"/>
                    </a:srgbClr>
                  </a:outerShdw>
                </a:effectLst>
              </a:defRPr>
            </a:lvl8pPr>
          </a:lstStyle>
          <a:p>
            <a:pPr marL="342900" indent="-342900">
              <a:buClrTx/>
              <a:buFont typeface="+mj-lt"/>
              <a:buAutoNum type="arabicPeriod" startAt="2"/>
            </a:pPr>
            <a:r>
              <a:rPr lang="en-IN" sz="1800" dirty="0">
                <a:solidFill>
                  <a:schemeClr val="tx2">
                    <a:lumMod val="25000"/>
                  </a:schemeClr>
                </a:solidFill>
                <a:effectLst>
                  <a:outerShdw blurRad="38100" dist="38100" dir="2700000" algn="tl">
                    <a:srgbClr val="000000">
                      <a:alpha val="43137"/>
                    </a:srgbClr>
                  </a:outerShdw>
                </a:effectLst>
              </a:rPr>
              <a:t>Decision Tree</a:t>
            </a:r>
            <a:endParaRPr lang="en-IN" sz="1800" dirty="0">
              <a:solidFill>
                <a:schemeClr val="tx2">
                  <a:lumMod val="25000"/>
                </a:schemeClr>
              </a:solidFill>
              <a:effectLst>
                <a:outerShdw blurRad="38100" dist="38100" dir="2700000" algn="tl">
                  <a:srgbClr val="000000">
                    <a:alpha val="43137"/>
                  </a:srgbClr>
                </a:outerShdw>
              </a:effectLst>
            </a:endParaRPr>
          </a:p>
        </p:txBody>
      </p:sp>
      <p:pic>
        <p:nvPicPr>
          <p:cNvPr id="3" name="image19.png"/>
          <p:cNvPicPr/>
          <p:nvPr/>
        </p:nvPicPr>
        <p:blipFill>
          <a:blip r:embed="rId2"/>
          <a:srcRect/>
          <a:stretch>
            <a:fillRect/>
          </a:stretch>
        </p:blipFill>
        <p:spPr>
          <a:xfrm>
            <a:off x="79372" y="863335"/>
            <a:ext cx="3183523" cy="2616648"/>
          </a:xfrm>
          <a:prstGeom prst="rect">
            <a:avLst/>
          </a:prstGeom>
          <a:ln/>
        </p:spPr>
      </p:pic>
      <p:pic>
        <p:nvPicPr>
          <p:cNvPr id="4" name="image12.png"/>
          <p:cNvPicPr/>
          <p:nvPr/>
        </p:nvPicPr>
        <p:blipFill>
          <a:blip r:embed="rId3"/>
          <a:srcRect/>
          <a:stretch>
            <a:fillRect/>
          </a:stretch>
        </p:blipFill>
        <p:spPr>
          <a:xfrm>
            <a:off x="5810243" y="817285"/>
            <a:ext cx="3123247" cy="2557443"/>
          </a:xfrm>
          <a:prstGeom prst="rect">
            <a:avLst/>
          </a:prstGeom>
          <a:ln/>
        </p:spPr>
      </p:pic>
      <p:graphicFrame>
        <p:nvGraphicFramePr>
          <p:cNvPr id="5" name="Table 4"/>
          <p:cNvGraphicFramePr>
            <a:graphicFrameLocks noGrp="1"/>
          </p:cNvGraphicFramePr>
          <p:nvPr>
            <p:extLst>
              <p:ext uri="{D42A27DB-BD31-4B8C-83A1-F6EECF244321}">
                <p14:modId xmlns:p14="http://schemas.microsoft.com/office/powerpoint/2010/main" val="3968359727"/>
              </p:ext>
            </p:extLst>
          </p:nvPr>
        </p:nvGraphicFramePr>
        <p:xfrm>
          <a:off x="3431136" y="992646"/>
          <a:ext cx="2208068" cy="777087"/>
        </p:xfrm>
        <a:graphic>
          <a:graphicData uri="http://schemas.openxmlformats.org/drawingml/2006/table">
            <a:tbl>
              <a:tblPr firstRow="1" firstCol="1" bandRow="1">
                <a:tableStyleId>{D7AC3CCA-C797-4891-BE02-D94E43425B78}</a:tableStyleId>
              </a:tblPr>
              <a:tblGrid>
                <a:gridCol w="2208068"/>
              </a:tblGrid>
              <a:tr h="130752">
                <a:tc>
                  <a:txBody>
                    <a:bodyPr/>
                    <a:lstStyle/>
                    <a:p>
                      <a:r>
                        <a:rPr lang="en-IN" sz="1100" b="1" i="0" u="none" strike="noStrike" cap="none" dirty="0" smtClean="0">
                          <a:solidFill>
                            <a:schemeClr val="dk1"/>
                          </a:solidFill>
                          <a:effectLst/>
                          <a:latin typeface="+mn-lt"/>
                          <a:ea typeface="+mn-ea"/>
                          <a:cs typeface="+mn-cs"/>
                          <a:sym typeface="Arial"/>
                        </a:rPr>
                        <a:t>Before hyper tuning</a:t>
                      </a:r>
                      <a:endParaRPr lang="en-IN" sz="1100" b="1" i="0" u="none" strike="noStrike" cap="none" dirty="0">
                        <a:solidFill>
                          <a:schemeClr val="dk1"/>
                        </a:solidFill>
                        <a:effectLst/>
                        <a:latin typeface="+mn-lt"/>
                        <a:ea typeface="+mn-ea"/>
                        <a:cs typeface="+mn-cs"/>
                        <a:sym typeface="Arial"/>
                      </a:endParaRPr>
                    </a:p>
                  </a:txBody>
                  <a:tcPr marL="68580" marR="68580" marT="0" marB="0"/>
                </a:tc>
              </a:tr>
              <a:tr h="217653">
                <a:tc>
                  <a:txBody>
                    <a:bodyPr/>
                    <a:lstStyle/>
                    <a:p>
                      <a:pPr>
                        <a:lnSpc>
                          <a:spcPct val="107000"/>
                        </a:lnSpc>
                        <a:spcAft>
                          <a:spcPts val="800"/>
                        </a:spcAft>
                      </a:pPr>
                      <a:r>
                        <a:rPr lang="en-IN" sz="1050" dirty="0">
                          <a:effectLst/>
                          <a:highlight>
                            <a:srgbClr val="FFFFFF"/>
                          </a:highlight>
                        </a:rPr>
                        <a:t>accuracy of validation set 0.85</a:t>
                      </a:r>
                      <a:endParaRPr lang="en-IN" sz="1050" dirty="0">
                        <a:effectLst/>
                        <a:latin typeface="Calibri" panose="020F0502020204030204" pitchFamily="34" charset="0"/>
                        <a:ea typeface="Calibri" panose="020F0502020204030204" pitchFamily="34" charset="0"/>
                      </a:endParaRPr>
                    </a:p>
                  </a:txBody>
                  <a:tcPr marL="68580" marR="68580" marT="0" marB="0"/>
                </a:tc>
              </a:tr>
              <a:tr h="229234">
                <a:tc>
                  <a:txBody>
                    <a:bodyPr/>
                    <a:lstStyle/>
                    <a:p>
                      <a:pPr>
                        <a:lnSpc>
                          <a:spcPct val="107000"/>
                        </a:lnSpc>
                        <a:spcAft>
                          <a:spcPts val="800"/>
                        </a:spcAft>
                      </a:pPr>
                      <a:r>
                        <a:rPr lang="en-IN" sz="1050" dirty="0">
                          <a:effectLst/>
                          <a:highlight>
                            <a:srgbClr val="FFFFFF"/>
                          </a:highlight>
                        </a:rPr>
                        <a:t>accuracy of the training set 1.0</a:t>
                      </a:r>
                      <a:endParaRPr lang="en-IN" sz="1050" dirty="0">
                        <a:effectLst/>
                        <a:latin typeface="Calibri" panose="020F0502020204030204" pitchFamily="34" charset="0"/>
                        <a:ea typeface="Calibri" panose="020F0502020204030204" pitchFamily="34" charset="0"/>
                      </a:endParaRPr>
                    </a:p>
                  </a:txBody>
                  <a:tcPr marL="68580" marR="68580" marT="0" marB="0"/>
                </a:tc>
              </a:tr>
              <a:tr h="133525">
                <a:tc>
                  <a:txBody>
                    <a:bodyPr/>
                    <a:lstStyle/>
                    <a:p>
                      <a:pPr>
                        <a:lnSpc>
                          <a:spcPct val="107000"/>
                        </a:lnSpc>
                        <a:spcAft>
                          <a:spcPts val="800"/>
                        </a:spcAft>
                      </a:pPr>
                      <a:r>
                        <a:rPr lang="en-IN" sz="1050" dirty="0">
                          <a:effectLst/>
                          <a:highlight>
                            <a:srgbClr val="FFFFFF"/>
                          </a:highlight>
                        </a:rPr>
                        <a:t>accuracy of the test set 0.83</a:t>
                      </a:r>
                      <a:endParaRPr lang="en-IN" sz="1050" dirty="0">
                        <a:effectLst/>
                        <a:latin typeface="Calibri" panose="020F0502020204030204" pitchFamily="34" charset="0"/>
                        <a:ea typeface="Calibri" panose="020F0502020204030204" pitchFamily="34" charset="0"/>
                      </a:endParaRPr>
                    </a:p>
                  </a:txBody>
                  <a:tcPr marL="68580" marR="68580" marT="0" marB="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70807441"/>
              </p:ext>
            </p:extLst>
          </p:nvPr>
        </p:nvGraphicFramePr>
        <p:xfrm>
          <a:off x="3433245" y="2058901"/>
          <a:ext cx="2206647" cy="510032"/>
        </p:xfrm>
        <a:graphic>
          <a:graphicData uri="http://schemas.openxmlformats.org/drawingml/2006/table">
            <a:tbl>
              <a:tblPr firstRow="1" firstCol="1" bandRow="1">
                <a:tableStyleId>{D7AC3CCA-C797-4891-BE02-D94E43425B78}</a:tableStyleId>
              </a:tblPr>
              <a:tblGrid>
                <a:gridCol w="2206647"/>
              </a:tblGrid>
              <a:tr h="0">
                <a:tc>
                  <a:txBody>
                    <a:bodyPr/>
                    <a:lstStyle/>
                    <a:p>
                      <a:r>
                        <a:rPr lang="en-IN" sz="1100" b="1" i="0" u="none" strike="noStrike" cap="none" dirty="0" smtClean="0">
                          <a:solidFill>
                            <a:schemeClr val="dk1"/>
                          </a:solidFill>
                          <a:effectLst/>
                          <a:latin typeface="+mn-lt"/>
                          <a:ea typeface="+mn-ea"/>
                          <a:cs typeface="+mn-cs"/>
                          <a:sym typeface="Arial"/>
                        </a:rPr>
                        <a:t>After hyper tuning</a:t>
                      </a:r>
                      <a:endParaRPr lang="en-IN" sz="1100" b="1" i="0" u="none" strike="noStrike" cap="none" dirty="0">
                        <a:solidFill>
                          <a:schemeClr val="dk1"/>
                        </a:solidFill>
                        <a:effectLst/>
                        <a:latin typeface="+mn-lt"/>
                        <a:ea typeface="+mn-ea"/>
                        <a:cs typeface="+mn-cs"/>
                        <a:sym typeface="Arial"/>
                      </a:endParaRPr>
                    </a:p>
                  </a:txBody>
                  <a:tcPr marL="68580" marR="68580" marT="0" marB="0"/>
                </a:tc>
              </a:tr>
              <a:tr h="0">
                <a:tc>
                  <a:txBody>
                    <a:bodyPr/>
                    <a:lstStyle/>
                    <a:p>
                      <a:pPr>
                        <a:lnSpc>
                          <a:spcPct val="107000"/>
                        </a:lnSpc>
                        <a:spcAft>
                          <a:spcPts val="800"/>
                        </a:spcAft>
                      </a:pPr>
                      <a:r>
                        <a:rPr lang="en-IN" sz="1050" dirty="0">
                          <a:effectLst/>
                          <a:highlight>
                            <a:srgbClr val="FFFFFF"/>
                          </a:highlight>
                        </a:rPr>
                        <a:t>accuracy of the training set 0.96</a:t>
                      </a:r>
                      <a:endParaRPr lang="en-IN" sz="1050" dirty="0">
                        <a:effectLst/>
                        <a:latin typeface="Calibri" panose="020F0502020204030204" pitchFamily="34" charset="0"/>
                        <a:ea typeface="Calibri" panose="020F0502020204030204" pitchFamily="34" charset="0"/>
                      </a:endParaRPr>
                    </a:p>
                  </a:txBody>
                  <a:tcPr marL="68580" marR="68580" marT="0" marB="0"/>
                </a:tc>
              </a:tr>
              <a:tr h="0">
                <a:tc>
                  <a:txBody>
                    <a:bodyPr/>
                    <a:lstStyle/>
                    <a:p>
                      <a:pPr>
                        <a:lnSpc>
                          <a:spcPct val="107000"/>
                        </a:lnSpc>
                        <a:spcAft>
                          <a:spcPts val="800"/>
                        </a:spcAft>
                      </a:pPr>
                      <a:r>
                        <a:rPr lang="en-IN" sz="1050" dirty="0">
                          <a:effectLst/>
                          <a:highlight>
                            <a:srgbClr val="FFFFFF"/>
                          </a:highlight>
                        </a:rPr>
                        <a:t>accuracy of the test set 0.84</a:t>
                      </a:r>
                      <a:endParaRPr lang="en-IN" sz="1050" dirty="0">
                        <a:effectLst/>
                        <a:latin typeface="Calibri" panose="020F0502020204030204" pitchFamily="34" charset="0"/>
                        <a:ea typeface="Calibri" panose="020F0502020204030204" pitchFamily="34" charset="0"/>
                      </a:endParaRPr>
                    </a:p>
                  </a:txBody>
                  <a:tcPr marL="68580" marR="68580" marT="0" marB="0"/>
                </a:tc>
              </a:tr>
            </a:tbl>
          </a:graphicData>
        </a:graphic>
      </p:graphicFrame>
      <p:sp>
        <p:nvSpPr>
          <p:cNvPr id="7" name="TextBox 6"/>
          <p:cNvSpPr txBox="1"/>
          <p:nvPr/>
        </p:nvSpPr>
        <p:spPr>
          <a:xfrm>
            <a:off x="638106" y="3592439"/>
            <a:ext cx="8058561" cy="1200329"/>
          </a:xfrm>
          <a:prstGeom prst="rect">
            <a:avLst/>
          </a:prstGeom>
          <a:noFill/>
        </p:spPr>
        <p:txBody>
          <a:bodyPr wrap="square" rtlCol="0">
            <a:spAutoFit/>
          </a:bodyPr>
          <a:lstStyle/>
          <a:p>
            <a:r>
              <a:rPr lang="en-IN" sz="1200" b="1" dirty="0">
                <a:solidFill>
                  <a:schemeClr val="tx2">
                    <a:lumMod val="10000"/>
                  </a:schemeClr>
                </a:solidFill>
              </a:rPr>
              <a:t>OBSERVATION</a:t>
            </a:r>
            <a:endParaRPr lang="en-IN" sz="1200" dirty="0">
              <a:solidFill>
                <a:schemeClr val="tx2">
                  <a:lumMod val="10000"/>
                </a:schemeClr>
              </a:solidFill>
            </a:endParaRPr>
          </a:p>
          <a:p>
            <a:pPr marL="171450" lvl="0" indent="-171450">
              <a:buFont typeface="Arial" panose="020B0604020202020204" pitchFamily="34" charset="0"/>
              <a:buChar char="•"/>
            </a:pPr>
            <a:r>
              <a:rPr lang="en-IN" sz="1200" dirty="0">
                <a:solidFill>
                  <a:schemeClr val="tx2">
                    <a:lumMod val="25000"/>
                  </a:schemeClr>
                </a:solidFill>
              </a:rPr>
              <a:t>Train accuracy has been reduced to 96% from 100% and test accuracy has increased by 1%. Thus, we somewhat reduced the </a:t>
            </a:r>
            <a:r>
              <a:rPr lang="en-IN" sz="1200" dirty="0" err="1">
                <a:solidFill>
                  <a:schemeClr val="tx2">
                    <a:lumMod val="25000"/>
                  </a:schemeClr>
                </a:solidFill>
              </a:rPr>
              <a:t>overfitting</a:t>
            </a:r>
            <a:r>
              <a:rPr lang="en-IN" sz="1200" dirty="0">
                <a:solidFill>
                  <a:schemeClr val="tx2">
                    <a:lumMod val="25000"/>
                  </a:schemeClr>
                </a:solidFill>
              </a:rPr>
              <a:t> by reducing the training accuracy. However, this will not be a good model for us.</a:t>
            </a:r>
          </a:p>
          <a:p>
            <a:pPr marL="171450" lvl="0" indent="-171450">
              <a:buFont typeface="Arial" panose="020B0604020202020204" pitchFamily="34" charset="0"/>
              <a:buChar char="•"/>
            </a:pPr>
            <a:r>
              <a:rPr lang="en-IN" sz="1200" dirty="0">
                <a:solidFill>
                  <a:schemeClr val="tx2">
                    <a:lumMod val="25000"/>
                  </a:schemeClr>
                </a:solidFill>
              </a:rPr>
              <a:t>RAM, battery power, </a:t>
            </a:r>
            <a:r>
              <a:rPr lang="en-IN" sz="1200" dirty="0" err="1">
                <a:solidFill>
                  <a:schemeClr val="tx2">
                    <a:lumMod val="25000"/>
                  </a:schemeClr>
                </a:solidFill>
              </a:rPr>
              <a:t>px_height</a:t>
            </a:r>
            <a:r>
              <a:rPr lang="en-IN" sz="1200" dirty="0">
                <a:solidFill>
                  <a:schemeClr val="tx2">
                    <a:lumMod val="25000"/>
                  </a:schemeClr>
                </a:solidFill>
              </a:rPr>
              <a:t> and width came out to be the most important features</a:t>
            </a:r>
          </a:p>
          <a:p>
            <a:pPr marL="171450" indent="-171450">
              <a:buFont typeface="Arial" panose="020B0604020202020204" pitchFamily="34" charset="0"/>
              <a:buChar char="•"/>
            </a:pPr>
            <a:r>
              <a:rPr lang="en-IN" sz="1200" dirty="0">
                <a:solidFill>
                  <a:schemeClr val="tx2">
                    <a:lumMod val="25000"/>
                  </a:schemeClr>
                </a:solidFill>
              </a:rPr>
              <a:t>This model classified class 0 and class 3 very nicely as we can see the AUC is almost 0.94 for both classes, whereas for class 1 and class 2 it is 0.84.</a:t>
            </a:r>
            <a:endParaRPr lang="en-IN" sz="1200" dirty="0">
              <a:solidFill>
                <a:schemeClr val="tx2">
                  <a:lumMod val="25000"/>
                </a:schemeClr>
              </a:solidFill>
            </a:endParaRPr>
          </a:p>
        </p:txBody>
      </p:sp>
    </p:spTree>
    <p:extLst>
      <p:ext uri="{BB962C8B-B14F-4D97-AF65-F5344CB8AC3E}">
        <p14:creationId xmlns:p14="http://schemas.microsoft.com/office/powerpoint/2010/main" val="1451974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3890" y="229272"/>
            <a:ext cx="3006337" cy="369332"/>
          </a:xfrm>
          <a:prstGeom prst="rect">
            <a:avLst/>
          </a:prstGeom>
          <a:noFill/>
        </p:spPr>
        <p:txBody>
          <a:bodyPr wrap="square" rtlCol="0">
            <a:spAutoFit/>
          </a:bodyPr>
          <a:lstStyle>
            <a:defPPr marR="0" lvl="0" algn="l" rtl="0">
              <a:lnSpc>
                <a:spcPct val="100000"/>
              </a:lnSpc>
              <a:spcBef>
                <a:spcPts val="0"/>
              </a:spcBef>
              <a:spcAft>
                <a:spcPts val="0"/>
              </a:spcAft>
            </a:defPPr>
            <a:lvl8pPr marL="342900" indent="-342900">
              <a:buClrTx/>
              <a:buFont typeface="+mj-lt"/>
              <a:buAutoNum type="arabicPeriod"/>
              <a:defRPr sz="1800">
                <a:solidFill>
                  <a:schemeClr val="tx2">
                    <a:lumMod val="25000"/>
                  </a:schemeClr>
                </a:solidFill>
                <a:effectLst>
                  <a:outerShdw blurRad="38100" dist="38100" dir="2700000" algn="tl">
                    <a:srgbClr val="000000">
                      <a:alpha val="43137"/>
                    </a:srgbClr>
                  </a:outerShdw>
                </a:effectLst>
              </a:defRPr>
            </a:lvl8pPr>
          </a:lstStyle>
          <a:p>
            <a:pPr lvl="7">
              <a:buFont typeface="+mj-lt"/>
              <a:buAutoNum type="arabicPeriod" startAt="3"/>
            </a:pPr>
            <a:r>
              <a:rPr lang="en-IN" dirty="0" smtClean="0"/>
              <a:t>Random </a:t>
            </a:r>
            <a:r>
              <a:rPr lang="en-IN" dirty="0"/>
              <a:t>forest </a:t>
            </a:r>
            <a:r>
              <a:rPr lang="en-IN" dirty="0" smtClean="0"/>
              <a:t>classifier</a:t>
            </a:r>
            <a:endParaRPr lang="en-IN" dirty="0"/>
          </a:p>
        </p:txBody>
      </p:sp>
      <p:pic>
        <p:nvPicPr>
          <p:cNvPr id="4" name="image4.png"/>
          <p:cNvPicPr/>
          <p:nvPr/>
        </p:nvPicPr>
        <p:blipFill>
          <a:blip r:embed="rId2"/>
          <a:srcRect/>
          <a:stretch>
            <a:fillRect/>
          </a:stretch>
        </p:blipFill>
        <p:spPr>
          <a:xfrm>
            <a:off x="316997" y="778994"/>
            <a:ext cx="3899768" cy="2018724"/>
          </a:xfrm>
          <a:prstGeom prst="rect">
            <a:avLst/>
          </a:prstGeom>
          <a:ln/>
        </p:spPr>
      </p:pic>
      <p:sp>
        <p:nvSpPr>
          <p:cNvPr id="6" name="TextBox 5"/>
          <p:cNvSpPr txBox="1"/>
          <p:nvPr/>
        </p:nvSpPr>
        <p:spPr>
          <a:xfrm>
            <a:off x="4585157" y="778994"/>
            <a:ext cx="3177375" cy="523220"/>
          </a:xfrm>
          <a:prstGeom prst="rect">
            <a:avLst/>
          </a:prstGeom>
          <a:noFill/>
        </p:spPr>
        <p:txBody>
          <a:bodyPr wrap="square" rtlCol="0">
            <a:spAutoFit/>
          </a:bodyPr>
          <a:lstStyle/>
          <a:p>
            <a:r>
              <a:rPr lang="en-IN" b="1" dirty="0">
                <a:solidFill>
                  <a:schemeClr val="tx2">
                    <a:lumMod val="25000"/>
                  </a:schemeClr>
                </a:solidFill>
              </a:rPr>
              <a:t>Observations of Random Forest</a:t>
            </a:r>
            <a:r>
              <a:rPr lang="en-IN" b="1" dirty="0" smtClean="0">
                <a:solidFill>
                  <a:schemeClr val="tx2">
                    <a:lumMod val="25000"/>
                  </a:schemeClr>
                </a:solidFill>
              </a:rPr>
              <a:t>:</a:t>
            </a:r>
          </a:p>
          <a:p>
            <a:r>
              <a:rPr lang="en-IN" dirty="0">
                <a:solidFill>
                  <a:schemeClr val="tx2">
                    <a:lumMod val="10000"/>
                  </a:schemeClr>
                </a:solidFill>
              </a:rPr>
              <a:t>Before </a:t>
            </a:r>
            <a:r>
              <a:rPr lang="en-IN" dirty="0" smtClean="0">
                <a:solidFill>
                  <a:schemeClr val="tx2">
                    <a:lumMod val="10000"/>
                  </a:schemeClr>
                </a:solidFill>
              </a:rPr>
              <a:t>Tuning</a:t>
            </a:r>
          </a:p>
        </p:txBody>
      </p:sp>
      <p:pic>
        <p:nvPicPr>
          <p:cNvPr id="7" name="image7.png"/>
          <p:cNvPicPr/>
          <p:nvPr/>
        </p:nvPicPr>
        <p:blipFill>
          <a:blip r:embed="rId3"/>
          <a:srcRect/>
          <a:stretch>
            <a:fillRect/>
          </a:stretch>
        </p:blipFill>
        <p:spPr>
          <a:xfrm>
            <a:off x="703890" y="2978109"/>
            <a:ext cx="2411158" cy="2100822"/>
          </a:xfrm>
          <a:prstGeom prst="rect">
            <a:avLst/>
          </a:prstGeom>
          <a:ln/>
        </p:spPr>
      </p:pic>
      <p:graphicFrame>
        <p:nvGraphicFramePr>
          <p:cNvPr id="11" name="Table 10"/>
          <p:cNvGraphicFramePr>
            <a:graphicFrameLocks noGrp="1"/>
          </p:cNvGraphicFramePr>
          <p:nvPr>
            <p:extLst>
              <p:ext uri="{D42A27DB-BD31-4B8C-83A1-F6EECF244321}">
                <p14:modId xmlns:p14="http://schemas.microsoft.com/office/powerpoint/2010/main" val="532144932"/>
              </p:ext>
            </p:extLst>
          </p:nvPr>
        </p:nvGraphicFramePr>
        <p:xfrm>
          <a:off x="5098437" y="1389797"/>
          <a:ext cx="2150813" cy="358776"/>
        </p:xfrm>
        <a:graphic>
          <a:graphicData uri="http://schemas.openxmlformats.org/drawingml/2006/table">
            <a:tbl>
              <a:tblPr bandRow="1">
                <a:tableStyleId>{5C22544A-7EE6-4342-B048-85BDC9FD1C3A}</a:tableStyleId>
              </a:tblPr>
              <a:tblGrid>
                <a:gridCol w="2150813"/>
              </a:tblGrid>
              <a:tr h="0">
                <a:tc>
                  <a:txBody>
                    <a:bodyPr/>
                    <a:lstStyle/>
                    <a:p>
                      <a:pPr marL="228600">
                        <a:lnSpc>
                          <a:spcPct val="107000"/>
                        </a:lnSpc>
                        <a:spcAft>
                          <a:spcPts val="800"/>
                        </a:spcAft>
                      </a:pPr>
                      <a:r>
                        <a:rPr lang="en-IN" sz="1100" dirty="0">
                          <a:effectLst/>
                        </a:rPr>
                        <a:t>training accuracy = 100%</a:t>
                      </a:r>
                      <a:endParaRPr lang="en-IN" sz="1100" dirty="0">
                        <a:effectLst/>
                        <a:latin typeface="Calibri" panose="020F0502020204030204" pitchFamily="34" charset="0"/>
                        <a:ea typeface="Calibri" panose="020F0502020204030204" pitchFamily="34" charset="0"/>
                      </a:endParaRPr>
                    </a:p>
                  </a:txBody>
                  <a:tcPr marL="68580" marR="68580" marT="0" marB="0"/>
                </a:tc>
              </a:tr>
              <a:tr h="0">
                <a:tc>
                  <a:txBody>
                    <a:bodyPr/>
                    <a:lstStyle/>
                    <a:p>
                      <a:pPr marL="228600">
                        <a:lnSpc>
                          <a:spcPct val="107000"/>
                        </a:lnSpc>
                        <a:spcAft>
                          <a:spcPts val="800"/>
                        </a:spcAft>
                      </a:pPr>
                      <a:r>
                        <a:rPr lang="en-IN" sz="1100" dirty="0">
                          <a:effectLst/>
                        </a:rPr>
                        <a:t>test accuracy = 88%</a:t>
                      </a:r>
                      <a:endParaRPr lang="en-IN" sz="1100" dirty="0">
                        <a:effectLst/>
                        <a:latin typeface="Calibri" panose="020F0502020204030204" pitchFamily="34" charset="0"/>
                        <a:ea typeface="Calibri" panose="020F0502020204030204" pitchFamily="34" charset="0"/>
                      </a:endParaRPr>
                    </a:p>
                  </a:txBody>
                  <a:tcPr marL="68580" marR="68580" marT="0" marB="0"/>
                </a:tc>
              </a:tr>
            </a:tbl>
          </a:graphicData>
        </a:graphic>
      </p:graphicFrame>
      <p:sp>
        <p:nvSpPr>
          <p:cNvPr id="12" name="TextBox 11"/>
          <p:cNvSpPr txBox="1"/>
          <p:nvPr/>
        </p:nvSpPr>
        <p:spPr>
          <a:xfrm>
            <a:off x="4585157" y="1901163"/>
            <a:ext cx="4407539" cy="523220"/>
          </a:xfrm>
          <a:prstGeom prst="rect">
            <a:avLst/>
          </a:prstGeom>
          <a:noFill/>
        </p:spPr>
        <p:txBody>
          <a:bodyPr wrap="square" rtlCol="0">
            <a:spAutoFit/>
          </a:bodyPr>
          <a:lstStyle/>
          <a:p>
            <a:pPr algn="just"/>
            <a:r>
              <a:rPr lang="en-IN" dirty="0">
                <a:solidFill>
                  <a:schemeClr val="accent1">
                    <a:lumMod val="50000"/>
                  </a:schemeClr>
                </a:solidFill>
              </a:rPr>
              <a:t>Model is </a:t>
            </a:r>
            <a:r>
              <a:rPr lang="en-IN" dirty="0" err="1">
                <a:solidFill>
                  <a:schemeClr val="accent1">
                    <a:lumMod val="50000"/>
                  </a:schemeClr>
                </a:solidFill>
              </a:rPr>
              <a:t>overfitted</a:t>
            </a:r>
            <a:r>
              <a:rPr lang="en-IN" dirty="0">
                <a:solidFill>
                  <a:schemeClr val="accent1">
                    <a:lumMod val="50000"/>
                  </a:schemeClr>
                </a:solidFill>
              </a:rPr>
              <a:t> the data and does not generalise well. So, we tuned the </a:t>
            </a:r>
            <a:r>
              <a:rPr lang="en-IN" dirty="0" err="1">
                <a:solidFill>
                  <a:schemeClr val="accent1">
                    <a:lumMod val="50000"/>
                  </a:schemeClr>
                </a:solidFill>
              </a:rPr>
              <a:t>hyperparameters</a:t>
            </a:r>
            <a:r>
              <a:rPr lang="en-IN" dirty="0" smtClean="0">
                <a:solidFill>
                  <a:schemeClr val="accent1">
                    <a:lumMod val="50000"/>
                  </a:schemeClr>
                </a:solidFill>
              </a:rPr>
              <a:t>.</a:t>
            </a:r>
            <a:endParaRPr lang="en-IN" dirty="0">
              <a:solidFill>
                <a:schemeClr val="accent1">
                  <a:lumMod val="50000"/>
                </a:schemeClr>
              </a:solidFill>
            </a:endParaRPr>
          </a:p>
        </p:txBody>
      </p:sp>
      <p:sp>
        <p:nvSpPr>
          <p:cNvPr id="13" name="TextBox 12"/>
          <p:cNvSpPr txBox="1"/>
          <p:nvPr/>
        </p:nvSpPr>
        <p:spPr>
          <a:xfrm>
            <a:off x="4585157" y="2489941"/>
            <a:ext cx="1177536" cy="307777"/>
          </a:xfrm>
          <a:prstGeom prst="rect">
            <a:avLst/>
          </a:prstGeom>
          <a:noFill/>
        </p:spPr>
        <p:txBody>
          <a:bodyPr wrap="square" rtlCol="0">
            <a:spAutoFit/>
          </a:bodyPr>
          <a:lstStyle/>
          <a:p>
            <a:r>
              <a:rPr lang="en-IN" dirty="0">
                <a:solidFill>
                  <a:schemeClr val="tx2">
                    <a:lumMod val="10000"/>
                  </a:schemeClr>
                </a:solidFill>
              </a:rPr>
              <a:t>After tuning</a:t>
            </a:r>
            <a:r>
              <a:rPr lang="en-IN" dirty="0" smtClean="0">
                <a:solidFill>
                  <a:schemeClr val="tx2">
                    <a:lumMod val="10000"/>
                  </a:schemeClr>
                </a:solidFill>
              </a:rPr>
              <a:t>:</a:t>
            </a:r>
            <a:endParaRPr lang="en-IN" dirty="0">
              <a:solidFill>
                <a:schemeClr val="tx2">
                  <a:lumMod val="1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19907712"/>
              </p:ext>
            </p:extLst>
          </p:nvPr>
        </p:nvGraphicFramePr>
        <p:xfrm>
          <a:off x="5104853" y="2968791"/>
          <a:ext cx="1914318" cy="358776"/>
        </p:xfrm>
        <a:graphic>
          <a:graphicData uri="http://schemas.openxmlformats.org/drawingml/2006/table">
            <a:tbl>
              <a:tblPr bandRow="1">
                <a:tableStyleId>{5C22544A-7EE6-4342-B048-85BDC9FD1C3A}</a:tableStyleId>
              </a:tblPr>
              <a:tblGrid>
                <a:gridCol w="1914318"/>
              </a:tblGrid>
              <a:tr h="0">
                <a:tc>
                  <a:txBody>
                    <a:bodyPr/>
                    <a:lstStyle/>
                    <a:p>
                      <a:pPr>
                        <a:lnSpc>
                          <a:spcPct val="107000"/>
                        </a:lnSpc>
                        <a:spcAft>
                          <a:spcPts val="800"/>
                        </a:spcAft>
                      </a:pPr>
                      <a:r>
                        <a:rPr lang="en-IN" sz="1100" dirty="0">
                          <a:effectLst/>
                        </a:rPr>
                        <a:t>Training accuracy= 100%</a:t>
                      </a:r>
                      <a:endParaRPr lang="en-IN" sz="1100" dirty="0">
                        <a:effectLst/>
                        <a:latin typeface="Calibri" panose="020F0502020204030204" pitchFamily="34" charset="0"/>
                        <a:ea typeface="Calibri" panose="020F0502020204030204" pitchFamily="34" charset="0"/>
                      </a:endParaRPr>
                    </a:p>
                  </a:txBody>
                  <a:tcPr marL="68580" marR="68580" marT="0" marB="0"/>
                </a:tc>
              </a:tr>
              <a:tr h="0">
                <a:tc>
                  <a:txBody>
                    <a:bodyPr/>
                    <a:lstStyle/>
                    <a:p>
                      <a:pPr>
                        <a:lnSpc>
                          <a:spcPct val="107000"/>
                        </a:lnSpc>
                        <a:spcAft>
                          <a:spcPts val="800"/>
                        </a:spcAft>
                      </a:pPr>
                      <a:r>
                        <a:rPr lang="en-IN" sz="1100" dirty="0">
                          <a:effectLst/>
                        </a:rPr>
                        <a:t>Test accuracy = 90%</a:t>
                      </a:r>
                      <a:endParaRPr lang="en-IN" sz="1100" dirty="0">
                        <a:effectLst/>
                        <a:latin typeface="Calibri" panose="020F0502020204030204" pitchFamily="34" charset="0"/>
                        <a:ea typeface="Calibri" panose="020F0502020204030204" pitchFamily="34" charset="0"/>
                      </a:endParaRPr>
                    </a:p>
                  </a:txBody>
                  <a:tcPr marL="68580" marR="68580" marT="0" marB="0"/>
                </a:tc>
              </a:tr>
            </a:tbl>
          </a:graphicData>
        </a:graphic>
      </p:graphicFrame>
      <p:sp>
        <p:nvSpPr>
          <p:cNvPr id="15" name="TextBox 14"/>
          <p:cNvSpPr txBox="1"/>
          <p:nvPr/>
        </p:nvSpPr>
        <p:spPr>
          <a:xfrm>
            <a:off x="4585157" y="3565503"/>
            <a:ext cx="4058883" cy="523220"/>
          </a:xfrm>
          <a:prstGeom prst="rect">
            <a:avLst/>
          </a:prstGeom>
          <a:noFill/>
        </p:spPr>
        <p:txBody>
          <a:bodyPr wrap="square" rtlCol="0">
            <a:spAutoFit/>
          </a:bodyPr>
          <a:lstStyle/>
          <a:p>
            <a:pPr algn="just"/>
            <a:r>
              <a:rPr lang="en-IN" dirty="0">
                <a:solidFill>
                  <a:schemeClr val="accent1">
                    <a:lumMod val="50000"/>
                  </a:schemeClr>
                </a:solidFill>
              </a:rPr>
              <a:t>From the roc curve it’s clear that the model has poorly performed to classify class 1 and class 2.</a:t>
            </a:r>
            <a:endParaRPr lang="en-IN" dirty="0">
              <a:solidFill>
                <a:schemeClr val="accent1">
                  <a:lumMod val="50000"/>
                </a:schemeClr>
              </a:solidFill>
            </a:endParaRPr>
          </a:p>
        </p:txBody>
      </p:sp>
    </p:spTree>
    <p:extLst>
      <p:ext uri="{BB962C8B-B14F-4D97-AF65-F5344CB8AC3E}">
        <p14:creationId xmlns:p14="http://schemas.microsoft.com/office/powerpoint/2010/main" val="284468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7574" y="255585"/>
            <a:ext cx="3486562" cy="369332"/>
          </a:xfrm>
          <a:prstGeom prst="rect">
            <a:avLst/>
          </a:prstGeom>
          <a:noFill/>
        </p:spPr>
        <p:txBody>
          <a:bodyPr wrap="square" rtlCol="0">
            <a:spAutoFit/>
          </a:bodyPr>
          <a:lstStyle>
            <a:defPPr marR="0" lvl="0" algn="l" rtl="0">
              <a:lnSpc>
                <a:spcPct val="100000"/>
              </a:lnSpc>
              <a:spcBef>
                <a:spcPts val="0"/>
              </a:spcBef>
              <a:spcAft>
                <a:spcPts val="0"/>
              </a:spcAft>
            </a:defPPr>
            <a:lvl8pPr marL="342900" indent="-342900">
              <a:buClrTx/>
              <a:buFont typeface="+mj-lt"/>
              <a:buAutoNum type="arabicPeriod"/>
              <a:defRPr sz="1800">
                <a:solidFill>
                  <a:schemeClr val="tx2">
                    <a:lumMod val="25000"/>
                  </a:schemeClr>
                </a:solidFill>
                <a:effectLst>
                  <a:outerShdw blurRad="38100" dist="38100" dir="2700000" algn="tl">
                    <a:srgbClr val="000000">
                      <a:alpha val="43137"/>
                    </a:srgbClr>
                  </a:outerShdw>
                </a:effectLst>
              </a:defRPr>
            </a:lvl8pPr>
          </a:lstStyle>
          <a:p>
            <a:pPr lvl="7">
              <a:buFont typeface="+mj-lt"/>
              <a:buAutoNum type="arabicPeriod" startAt="4"/>
            </a:pPr>
            <a:r>
              <a:rPr lang="en-IN" dirty="0" smtClean="0"/>
              <a:t>Gradient </a:t>
            </a:r>
            <a:r>
              <a:rPr lang="en-IN" dirty="0"/>
              <a:t>Boosting </a:t>
            </a:r>
            <a:r>
              <a:rPr lang="en-IN" dirty="0" smtClean="0"/>
              <a:t>Classifier</a:t>
            </a:r>
            <a:endParaRPr lang="en-IN" dirty="0"/>
          </a:p>
        </p:txBody>
      </p:sp>
      <p:pic>
        <p:nvPicPr>
          <p:cNvPr id="3" name="image13.png"/>
          <p:cNvPicPr/>
          <p:nvPr/>
        </p:nvPicPr>
        <p:blipFill>
          <a:blip r:embed="rId2"/>
          <a:srcRect/>
          <a:stretch>
            <a:fillRect/>
          </a:stretch>
        </p:blipFill>
        <p:spPr>
          <a:xfrm>
            <a:off x="409465" y="731142"/>
            <a:ext cx="4022780" cy="2059076"/>
          </a:xfrm>
          <a:prstGeom prst="rect">
            <a:avLst/>
          </a:prstGeom>
          <a:ln/>
        </p:spPr>
      </p:pic>
      <p:pic>
        <p:nvPicPr>
          <p:cNvPr id="4" name="image5.png"/>
          <p:cNvPicPr/>
          <p:nvPr/>
        </p:nvPicPr>
        <p:blipFill>
          <a:blip r:embed="rId3"/>
          <a:srcRect/>
          <a:stretch>
            <a:fillRect/>
          </a:stretch>
        </p:blipFill>
        <p:spPr>
          <a:xfrm>
            <a:off x="812357" y="2896443"/>
            <a:ext cx="3029439" cy="2086985"/>
          </a:xfrm>
          <a:prstGeom prst="rect">
            <a:avLst/>
          </a:prstGeom>
          <a:ln/>
        </p:spPr>
      </p:pic>
      <p:sp>
        <p:nvSpPr>
          <p:cNvPr id="5" name="TextBox 4"/>
          <p:cNvSpPr txBox="1"/>
          <p:nvPr/>
        </p:nvSpPr>
        <p:spPr>
          <a:xfrm>
            <a:off x="4585157" y="778994"/>
            <a:ext cx="4118089" cy="523220"/>
          </a:xfrm>
          <a:prstGeom prst="rect">
            <a:avLst/>
          </a:prstGeom>
          <a:noFill/>
        </p:spPr>
        <p:txBody>
          <a:bodyPr wrap="square" rtlCol="0">
            <a:spAutoFit/>
          </a:bodyPr>
          <a:lstStyle/>
          <a:p>
            <a:r>
              <a:rPr lang="en-IN" b="1" dirty="0">
                <a:solidFill>
                  <a:schemeClr val="tx2">
                    <a:lumMod val="25000"/>
                  </a:schemeClr>
                </a:solidFill>
              </a:rPr>
              <a:t>Observations of Gradient Boost </a:t>
            </a:r>
            <a:r>
              <a:rPr lang="en-IN" b="1" dirty="0">
                <a:solidFill>
                  <a:schemeClr val="tx2">
                    <a:lumMod val="25000"/>
                  </a:schemeClr>
                </a:solidFill>
              </a:rPr>
              <a:t>Classifiers:</a:t>
            </a:r>
          </a:p>
          <a:p>
            <a:r>
              <a:rPr lang="en-IN" dirty="0">
                <a:solidFill>
                  <a:schemeClr val="tx2">
                    <a:lumMod val="10000"/>
                  </a:schemeClr>
                </a:solidFill>
              </a:rPr>
              <a:t>Before </a:t>
            </a:r>
            <a:r>
              <a:rPr lang="en-IN" dirty="0" smtClean="0">
                <a:solidFill>
                  <a:schemeClr val="tx2">
                    <a:lumMod val="10000"/>
                  </a:schemeClr>
                </a:solidFill>
              </a:rPr>
              <a:t>Tuning</a:t>
            </a:r>
          </a:p>
        </p:txBody>
      </p:sp>
      <p:sp>
        <p:nvSpPr>
          <p:cNvPr id="6" name="TextBox 5"/>
          <p:cNvSpPr txBox="1"/>
          <p:nvPr/>
        </p:nvSpPr>
        <p:spPr>
          <a:xfrm>
            <a:off x="4585157" y="1778079"/>
            <a:ext cx="4407539" cy="738664"/>
          </a:xfrm>
          <a:prstGeom prst="rect">
            <a:avLst/>
          </a:prstGeom>
          <a:noFill/>
        </p:spPr>
        <p:txBody>
          <a:bodyPr wrap="square" rtlCol="0">
            <a:spAutoFit/>
          </a:bodyPr>
          <a:lstStyle/>
          <a:p>
            <a:pPr algn="just"/>
            <a:r>
              <a:rPr lang="en-IN" dirty="0">
                <a:solidFill>
                  <a:schemeClr val="accent1">
                    <a:lumMod val="50000"/>
                  </a:schemeClr>
                </a:solidFill>
              </a:rPr>
              <a:t>Model did not generalise well and </a:t>
            </a:r>
            <a:r>
              <a:rPr lang="en-IN" dirty="0" err="1">
                <a:solidFill>
                  <a:schemeClr val="accent1">
                    <a:lumMod val="50000"/>
                  </a:schemeClr>
                </a:solidFill>
              </a:rPr>
              <a:t>overfitted</a:t>
            </a:r>
            <a:r>
              <a:rPr lang="en-IN" dirty="0">
                <a:solidFill>
                  <a:schemeClr val="accent1">
                    <a:lumMod val="50000"/>
                  </a:schemeClr>
                </a:solidFill>
              </a:rPr>
              <a:t> the training data. so, we tuned the </a:t>
            </a:r>
            <a:r>
              <a:rPr lang="en-IN" dirty="0" err="1">
                <a:solidFill>
                  <a:schemeClr val="accent1">
                    <a:lumMod val="50000"/>
                  </a:schemeClr>
                </a:solidFill>
              </a:rPr>
              <a:t>hyperparameters</a:t>
            </a:r>
            <a:r>
              <a:rPr lang="en-IN" dirty="0">
                <a:solidFill>
                  <a:schemeClr val="accent1">
                    <a:lumMod val="50000"/>
                  </a:schemeClr>
                </a:solidFill>
              </a:rPr>
              <a:t> of the model</a:t>
            </a:r>
            <a:r>
              <a:rPr lang="en-IN" dirty="0" smtClean="0">
                <a:solidFill>
                  <a:schemeClr val="accent1">
                    <a:lumMod val="50000"/>
                  </a:schemeClr>
                </a:solidFill>
              </a:rPr>
              <a:t>.</a:t>
            </a:r>
            <a:endParaRPr lang="en-IN" dirty="0">
              <a:solidFill>
                <a:schemeClr val="accent1">
                  <a:lumMod val="50000"/>
                </a:schemeClr>
              </a:solidFill>
            </a:endParaRPr>
          </a:p>
        </p:txBody>
      </p:sp>
      <p:sp>
        <p:nvSpPr>
          <p:cNvPr id="7" name="TextBox 6"/>
          <p:cNvSpPr txBox="1"/>
          <p:nvPr/>
        </p:nvSpPr>
        <p:spPr>
          <a:xfrm>
            <a:off x="4637785" y="2588666"/>
            <a:ext cx="2611631" cy="307777"/>
          </a:xfrm>
          <a:prstGeom prst="rect">
            <a:avLst/>
          </a:prstGeom>
          <a:noFill/>
        </p:spPr>
        <p:txBody>
          <a:bodyPr wrap="square" rtlCol="0">
            <a:spAutoFit/>
          </a:bodyPr>
          <a:lstStyle/>
          <a:p>
            <a:r>
              <a:rPr lang="en-IN" dirty="0">
                <a:solidFill>
                  <a:schemeClr val="tx2">
                    <a:lumMod val="10000"/>
                  </a:schemeClr>
                </a:solidFill>
              </a:rPr>
              <a:t>After Hyperparameter </a:t>
            </a:r>
            <a:r>
              <a:rPr lang="en-IN" dirty="0" smtClean="0">
                <a:solidFill>
                  <a:schemeClr val="tx2">
                    <a:lumMod val="10000"/>
                  </a:schemeClr>
                </a:solidFill>
              </a:rPr>
              <a:t>Tuning:</a:t>
            </a:r>
            <a:endParaRPr lang="en-IN" dirty="0">
              <a:solidFill>
                <a:schemeClr val="tx2">
                  <a:lumMod val="10000"/>
                </a:schemeClr>
              </a:solidFill>
            </a:endParaRPr>
          </a:p>
        </p:txBody>
      </p:sp>
      <p:sp>
        <p:nvSpPr>
          <p:cNvPr id="8" name="TextBox 7"/>
          <p:cNvSpPr txBox="1"/>
          <p:nvPr/>
        </p:nvSpPr>
        <p:spPr>
          <a:xfrm>
            <a:off x="4585157" y="3532610"/>
            <a:ext cx="4361490" cy="523220"/>
          </a:xfrm>
          <a:prstGeom prst="rect">
            <a:avLst/>
          </a:prstGeom>
          <a:noFill/>
        </p:spPr>
        <p:txBody>
          <a:bodyPr wrap="square" rtlCol="0">
            <a:spAutoFit/>
          </a:bodyPr>
          <a:lstStyle>
            <a:defPPr marR="0" lvl="0" algn="l" rtl="0">
              <a:lnSpc>
                <a:spcPct val="100000"/>
              </a:lnSpc>
              <a:spcBef>
                <a:spcPts val="0"/>
              </a:spcBef>
              <a:spcAft>
                <a:spcPts val="0"/>
              </a:spcAft>
            </a:defPPr>
            <a:lvl1pPr algn="just">
              <a:defRPr>
                <a:solidFill>
                  <a:schemeClr val="accent1">
                    <a:lumMod val="50000"/>
                  </a:schemeClr>
                </a:solidFill>
              </a:defRPr>
            </a:lvl1pPr>
          </a:lstStyle>
          <a:p>
            <a:r>
              <a:rPr lang="en-IN" dirty="0"/>
              <a:t>Thus, we slightly improved the model performance. However, the model is not the best.</a:t>
            </a:r>
            <a:endParaRPr lang="en-IN" dirty="0"/>
          </a:p>
        </p:txBody>
      </p:sp>
      <p:graphicFrame>
        <p:nvGraphicFramePr>
          <p:cNvPr id="9" name="Table 8"/>
          <p:cNvGraphicFramePr>
            <a:graphicFrameLocks noGrp="1"/>
          </p:cNvGraphicFramePr>
          <p:nvPr>
            <p:extLst>
              <p:ext uri="{D42A27DB-BD31-4B8C-83A1-F6EECF244321}">
                <p14:modId xmlns:p14="http://schemas.microsoft.com/office/powerpoint/2010/main" val="2762764864"/>
              </p:ext>
            </p:extLst>
          </p:nvPr>
        </p:nvGraphicFramePr>
        <p:xfrm>
          <a:off x="5124943" y="1348263"/>
          <a:ext cx="1973169" cy="358776"/>
        </p:xfrm>
        <a:graphic>
          <a:graphicData uri="http://schemas.openxmlformats.org/drawingml/2006/table">
            <a:tbl>
              <a:tblPr bandRow="1">
                <a:tableStyleId>{5C22544A-7EE6-4342-B048-85BDC9FD1C3A}</a:tableStyleId>
              </a:tblPr>
              <a:tblGrid>
                <a:gridCol w="1973169"/>
              </a:tblGrid>
              <a:tr h="0">
                <a:tc>
                  <a:txBody>
                    <a:bodyPr/>
                    <a:lstStyle/>
                    <a:p>
                      <a:pPr>
                        <a:lnSpc>
                          <a:spcPct val="107000"/>
                        </a:lnSpc>
                        <a:spcAft>
                          <a:spcPts val="800"/>
                        </a:spcAft>
                      </a:pPr>
                      <a:r>
                        <a:rPr lang="en-IN" sz="1100" dirty="0">
                          <a:effectLst/>
                        </a:rPr>
                        <a:t>Train accuracy score= 100%.</a:t>
                      </a:r>
                      <a:endParaRPr lang="en-IN" sz="1100" dirty="0">
                        <a:effectLst/>
                        <a:latin typeface="Calibri" panose="020F0502020204030204" pitchFamily="34" charset="0"/>
                        <a:ea typeface="Calibri" panose="020F0502020204030204" pitchFamily="34" charset="0"/>
                      </a:endParaRPr>
                    </a:p>
                  </a:txBody>
                  <a:tcPr marL="68580" marR="68580" marT="0" marB="0"/>
                </a:tc>
              </a:tr>
              <a:tr h="0">
                <a:tc>
                  <a:txBody>
                    <a:bodyPr/>
                    <a:lstStyle/>
                    <a:p>
                      <a:pPr>
                        <a:lnSpc>
                          <a:spcPct val="107000"/>
                        </a:lnSpc>
                        <a:spcAft>
                          <a:spcPts val="800"/>
                        </a:spcAft>
                      </a:pPr>
                      <a:r>
                        <a:rPr lang="en-IN" sz="1100" dirty="0">
                          <a:effectLst/>
                        </a:rPr>
                        <a:t>Test accuracy score= 91%</a:t>
                      </a:r>
                      <a:endParaRPr lang="en-IN" sz="1100" dirty="0">
                        <a:effectLst/>
                        <a:latin typeface="Calibri" panose="020F0502020204030204" pitchFamily="34" charset="0"/>
                        <a:ea typeface="Calibri" panose="020F0502020204030204" pitchFamily="34" charset="0"/>
                      </a:endParaRPr>
                    </a:p>
                  </a:txBody>
                  <a:tcPr marL="68580" marR="68580" marT="0" marB="0"/>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607546224"/>
              </p:ext>
            </p:extLst>
          </p:nvPr>
        </p:nvGraphicFramePr>
        <p:xfrm>
          <a:off x="5122503" y="2995119"/>
          <a:ext cx="1942718" cy="358776"/>
        </p:xfrm>
        <a:graphic>
          <a:graphicData uri="http://schemas.openxmlformats.org/drawingml/2006/table">
            <a:tbl>
              <a:tblPr bandRow="1">
                <a:tableStyleId>{5C22544A-7EE6-4342-B048-85BDC9FD1C3A}</a:tableStyleId>
              </a:tblPr>
              <a:tblGrid>
                <a:gridCol w="1942718"/>
              </a:tblGrid>
              <a:tr h="0">
                <a:tc>
                  <a:txBody>
                    <a:bodyPr/>
                    <a:lstStyle/>
                    <a:p>
                      <a:pPr>
                        <a:lnSpc>
                          <a:spcPct val="107000"/>
                        </a:lnSpc>
                        <a:spcAft>
                          <a:spcPts val="800"/>
                        </a:spcAft>
                      </a:pPr>
                      <a:r>
                        <a:rPr lang="en-IN" sz="1100" dirty="0">
                          <a:effectLst/>
                        </a:rPr>
                        <a:t>Train accuracy score= 100%</a:t>
                      </a:r>
                      <a:endParaRPr lang="en-IN" sz="1100" dirty="0">
                        <a:effectLst/>
                        <a:latin typeface="Calibri" panose="020F0502020204030204" pitchFamily="34" charset="0"/>
                        <a:ea typeface="Calibri" panose="020F0502020204030204" pitchFamily="34" charset="0"/>
                      </a:endParaRPr>
                    </a:p>
                  </a:txBody>
                  <a:tcPr marL="68580" marR="68580" marT="0" marB="0"/>
                </a:tc>
              </a:tr>
              <a:tr h="0">
                <a:tc>
                  <a:txBody>
                    <a:bodyPr/>
                    <a:lstStyle/>
                    <a:p>
                      <a:pPr>
                        <a:lnSpc>
                          <a:spcPct val="107000"/>
                        </a:lnSpc>
                        <a:spcAft>
                          <a:spcPts val="800"/>
                        </a:spcAft>
                      </a:pPr>
                      <a:r>
                        <a:rPr lang="en-IN" sz="1100" dirty="0">
                          <a:effectLst/>
                        </a:rPr>
                        <a:t>Test accuracy score=90%</a:t>
                      </a:r>
                      <a:endParaRPr lang="en-IN" sz="1100" dirty="0">
                        <a:effectLst/>
                        <a:latin typeface="Calibri" panose="020F0502020204030204" pitchFamily="34" charset="0"/>
                        <a:ea typeface="Calibri" panose="020F0502020204030204" pitchFamily="34" charset="0"/>
                      </a:endParaRPr>
                    </a:p>
                  </a:txBody>
                  <a:tcPr marL="68580" marR="68580" marT="0" marB="0"/>
                </a:tc>
              </a:tr>
            </a:tbl>
          </a:graphicData>
        </a:graphic>
      </p:graphicFrame>
    </p:spTree>
    <p:extLst>
      <p:ext uri="{BB962C8B-B14F-4D97-AF65-F5344CB8AC3E}">
        <p14:creationId xmlns:p14="http://schemas.microsoft.com/office/powerpoint/2010/main" val="3383991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7574" y="255585"/>
            <a:ext cx="2493223" cy="369332"/>
          </a:xfrm>
          <a:prstGeom prst="rect">
            <a:avLst/>
          </a:prstGeom>
          <a:noFill/>
        </p:spPr>
        <p:txBody>
          <a:bodyPr wrap="square" rtlCol="0">
            <a:spAutoFit/>
          </a:bodyPr>
          <a:lstStyle>
            <a:defPPr marR="0" lvl="0" algn="l" rtl="0">
              <a:lnSpc>
                <a:spcPct val="100000"/>
              </a:lnSpc>
              <a:spcBef>
                <a:spcPts val="0"/>
              </a:spcBef>
              <a:spcAft>
                <a:spcPts val="0"/>
              </a:spcAft>
            </a:defPPr>
            <a:lvl8pPr marL="342900" indent="-342900">
              <a:buClrTx/>
              <a:buFont typeface="+mj-lt"/>
              <a:buAutoNum type="arabicPeriod"/>
              <a:defRPr sz="1800">
                <a:solidFill>
                  <a:schemeClr val="tx2">
                    <a:lumMod val="25000"/>
                  </a:schemeClr>
                </a:solidFill>
                <a:effectLst>
                  <a:outerShdw blurRad="38100" dist="38100" dir="2700000" algn="tl">
                    <a:srgbClr val="000000">
                      <a:alpha val="43137"/>
                    </a:srgbClr>
                  </a:outerShdw>
                </a:effectLst>
              </a:defRPr>
            </a:lvl8pPr>
          </a:lstStyle>
          <a:p>
            <a:pPr lvl="7">
              <a:buFont typeface="+mj-lt"/>
              <a:buAutoNum type="arabicPeriod" startAt="5"/>
            </a:pPr>
            <a:r>
              <a:rPr lang="en-IN" dirty="0" smtClean="0"/>
              <a:t>Nearest Neighbour</a:t>
            </a:r>
            <a:endParaRPr lang="en-IN" dirty="0"/>
          </a:p>
        </p:txBody>
      </p:sp>
      <p:pic>
        <p:nvPicPr>
          <p:cNvPr id="3" name="image11.png" descr="k-nearest-neighbours1"/>
          <p:cNvPicPr/>
          <p:nvPr/>
        </p:nvPicPr>
        <p:blipFill>
          <a:blip r:embed="rId2"/>
          <a:srcRect/>
          <a:stretch>
            <a:fillRect/>
          </a:stretch>
        </p:blipFill>
        <p:spPr>
          <a:xfrm>
            <a:off x="786024" y="739188"/>
            <a:ext cx="3069639" cy="1773875"/>
          </a:xfrm>
          <a:prstGeom prst="rect">
            <a:avLst/>
          </a:prstGeom>
          <a:ln/>
        </p:spPr>
      </p:pic>
      <p:pic>
        <p:nvPicPr>
          <p:cNvPr id="4" name="image16.png" descr="k-nearest-neighbours3"/>
          <p:cNvPicPr/>
          <p:nvPr/>
        </p:nvPicPr>
        <p:blipFill>
          <a:blip r:embed="rId3"/>
          <a:srcRect/>
          <a:stretch>
            <a:fillRect/>
          </a:stretch>
        </p:blipFill>
        <p:spPr>
          <a:xfrm>
            <a:off x="5039065" y="739188"/>
            <a:ext cx="3137907" cy="1773875"/>
          </a:xfrm>
          <a:prstGeom prst="rect">
            <a:avLst/>
          </a:prstGeom>
          <a:ln/>
        </p:spPr>
      </p:pic>
      <p:pic>
        <p:nvPicPr>
          <p:cNvPr id="5" name="image26.png"/>
          <p:cNvPicPr/>
          <p:nvPr/>
        </p:nvPicPr>
        <p:blipFill>
          <a:blip r:embed="rId4"/>
          <a:srcRect/>
          <a:stretch>
            <a:fillRect/>
          </a:stretch>
        </p:blipFill>
        <p:spPr>
          <a:xfrm>
            <a:off x="549295" y="2627334"/>
            <a:ext cx="3306368" cy="2052969"/>
          </a:xfrm>
          <a:prstGeom prst="rect">
            <a:avLst/>
          </a:prstGeom>
          <a:ln/>
        </p:spPr>
      </p:pic>
      <p:graphicFrame>
        <p:nvGraphicFramePr>
          <p:cNvPr id="6" name="Table 5"/>
          <p:cNvGraphicFramePr>
            <a:graphicFrameLocks noGrp="1"/>
          </p:cNvGraphicFramePr>
          <p:nvPr>
            <p:extLst>
              <p:ext uri="{D42A27DB-BD31-4B8C-83A1-F6EECF244321}">
                <p14:modId xmlns:p14="http://schemas.microsoft.com/office/powerpoint/2010/main" val="4262479243"/>
              </p:ext>
            </p:extLst>
          </p:nvPr>
        </p:nvGraphicFramePr>
        <p:xfrm>
          <a:off x="7394142" y="2702512"/>
          <a:ext cx="1440180" cy="340742"/>
        </p:xfrm>
        <a:graphic>
          <a:graphicData uri="http://schemas.openxmlformats.org/drawingml/2006/table">
            <a:tbl>
              <a:tblPr bandRow="1">
                <a:tableStyleId>{5C22544A-7EE6-4342-B048-85BDC9FD1C3A}</a:tableStyleId>
              </a:tblPr>
              <a:tblGrid>
                <a:gridCol w="1440180"/>
              </a:tblGrid>
              <a:tr h="0">
                <a:tc>
                  <a:txBody>
                    <a:bodyPr/>
                    <a:lstStyle/>
                    <a:p>
                      <a:pPr algn="just">
                        <a:lnSpc>
                          <a:spcPct val="107000"/>
                        </a:lnSpc>
                        <a:spcAft>
                          <a:spcPts val="800"/>
                        </a:spcAft>
                      </a:pPr>
                      <a:r>
                        <a:rPr lang="en-IN" sz="1100" dirty="0">
                          <a:effectLst/>
                        </a:rPr>
                        <a:t>Train Accuracy:75 %</a:t>
                      </a:r>
                      <a:endParaRPr lang="en-IN" sz="1100" dirty="0">
                        <a:effectLst/>
                        <a:latin typeface="Calibri" panose="020F0502020204030204" pitchFamily="34" charset="0"/>
                        <a:ea typeface="Calibri" panose="020F0502020204030204" pitchFamily="34" charset="0"/>
                      </a:endParaRPr>
                    </a:p>
                  </a:txBody>
                  <a:tcPr marL="68580" marR="68580" marT="0" marB="0"/>
                </a:tc>
              </a:tr>
              <a:tr h="0">
                <a:tc>
                  <a:txBody>
                    <a:bodyPr/>
                    <a:lstStyle/>
                    <a:p>
                      <a:pPr algn="just">
                        <a:lnSpc>
                          <a:spcPct val="107000"/>
                        </a:lnSpc>
                        <a:spcAft>
                          <a:spcPts val="800"/>
                        </a:spcAft>
                      </a:pPr>
                      <a:r>
                        <a:rPr lang="en-IN" sz="1100" dirty="0">
                          <a:effectLst/>
                        </a:rPr>
                        <a:t>Test Accuracy:59 %</a:t>
                      </a:r>
                      <a:endParaRPr lang="en-IN" sz="1100" dirty="0">
                        <a:effectLst/>
                        <a:latin typeface="Calibri" panose="020F0502020204030204" pitchFamily="34" charset="0"/>
                        <a:ea typeface="Calibri" panose="020F0502020204030204" pitchFamily="34" charset="0"/>
                      </a:endParaRPr>
                    </a:p>
                  </a:txBody>
                  <a:tcPr marL="68580" marR="6858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807021029"/>
              </p:ext>
            </p:extLst>
          </p:nvPr>
        </p:nvGraphicFramePr>
        <p:xfrm>
          <a:off x="7404255" y="3759069"/>
          <a:ext cx="1440180" cy="340742"/>
        </p:xfrm>
        <a:graphic>
          <a:graphicData uri="http://schemas.openxmlformats.org/drawingml/2006/table">
            <a:tbl>
              <a:tblPr bandRow="1">
                <a:tableStyleId>{5C22544A-7EE6-4342-B048-85BDC9FD1C3A}</a:tableStyleId>
              </a:tblPr>
              <a:tblGrid>
                <a:gridCol w="1440180"/>
              </a:tblGrid>
              <a:tr h="0">
                <a:tc>
                  <a:txBody>
                    <a:bodyPr/>
                    <a:lstStyle/>
                    <a:p>
                      <a:pPr algn="just">
                        <a:lnSpc>
                          <a:spcPct val="107000"/>
                        </a:lnSpc>
                        <a:spcAft>
                          <a:spcPts val="800"/>
                        </a:spcAft>
                      </a:pPr>
                      <a:r>
                        <a:rPr lang="en-IN" sz="1100" dirty="0">
                          <a:effectLst/>
                        </a:rPr>
                        <a:t>Train Accuracy: 75%</a:t>
                      </a:r>
                      <a:endParaRPr lang="en-IN" sz="1100" dirty="0">
                        <a:effectLst/>
                        <a:latin typeface="Calibri" panose="020F0502020204030204" pitchFamily="34" charset="0"/>
                        <a:ea typeface="Calibri" panose="020F0502020204030204" pitchFamily="34" charset="0"/>
                      </a:endParaRPr>
                    </a:p>
                  </a:txBody>
                  <a:tcPr marL="68580" marR="68580" marT="0" marB="0"/>
                </a:tc>
              </a:tr>
              <a:tr h="0">
                <a:tc>
                  <a:txBody>
                    <a:bodyPr/>
                    <a:lstStyle/>
                    <a:p>
                      <a:pPr algn="just">
                        <a:lnSpc>
                          <a:spcPct val="107000"/>
                        </a:lnSpc>
                        <a:spcAft>
                          <a:spcPts val="800"/>
                        </a:spcAft>
                      </a:pPr>
                      <a:r>
                        <a:rPr lang="en-IN" sz="1100" dirty="0">
                          <a:effectLst/>
                        </a:rPr>
                        <a:t>Test Accuracy: 70%</a:t>
                      </a:r>
                      <a:endParaRPr lang="en-IN" sz="1100" dirty="0">
                        <a:effectLst/>
                        <a:latin typeface="Calibri" panose="020F0502020204030204" pitchFamily="34" charset="0"/>
                        <a:ea typeface="Calibri" panose="020F0502020204030204" pitchFamily="34" charset="0"/>
                      </a:endParaRPr>
                    </a:p>
                  </a:txBody>
                  <a:tcPr marL="68580" marR="68580" marT="0" marB="0"/>
                </a:tc>
              </a:tr>
            </a:tbl>
          </a:graphicData>
        </a:graphic>
      </p:graphicFrame>
      <p:sp>
        <p:nvSpPr>
          <p:cNvPr id="8" name="Rectangle 1"/>
          <p:cNvSpPr>
            <a:spLocks noChangeArrowheads="1"/>
          </p:cNvSpPr>
          <p:nvPr/>
        </p:nvSpPr>
        <p:spPr bwMode="auto">
          <a:xfrm>
            <a:off x="4861452" y="4143392"/>
            <a:ext cx="4012833" cy="646331"/>
          </a:xfrm>
          <a:prstGeom prst="rect">
            <a:avLst/>
          </a:prstGeom>
          <a:noFill/>
        </p:spPr>
        <p:txBody>
          <a:bodyPr wrap="square" rtlCol="0">
            <a:spAutoFit/>
          </a:bodyPr>
          <a:lstStyle/>
          <a:p>
            <a:pPr algn="just"/>
            <a:r>
              <a:rPr lang="en-US" sz="1200" dirty="0">
                <a:solidFill>
                  <a:schemeClr val="tx2">
                    <a:lumMod val="10000"/>
                  </a:schemeClr>
                </a:solidFill>
                <a:latin typeface="+mj-lt"/>
                <a:ea typeface="Times New Roman" panose="02020603050405020304" pitchFamily="18" charset="0"/>
              </a:rPr>
              <a:t>Surely, we improved the model performance and reduced </a:t>
            </a:r>
            <a:r>
              <a:rPr lang="en-US" sz="1200" dirty="0" err="1">
                <a:solidFill>
                  <a:schemeClr val="tx2">
                    <a:lumMod val="10000"/>
                  </a:schemeClr>
                </a:solidFill>
                <a:latin typeface="+mj-lt"/>
                <a:ea typeface="Times New Roman" panose="02020603050405020304" pitchFamily="18" charset="0"/>
              </a:rPr>
              <a:t>overfitting</a:t>
            </a:r>
            <a:r>
              <a:rPr lang="en-US" sz="1200" dirty="0">
                <a:solidFill>
                  <a:schemeClr val="tx2">
                    <a:lumMod val="10000"/>
                  </a:schemeClr>
                </a:solidFill>
                <a:latin typeface="+mj-lt"/>
                <a:ea typeface="Times New Roman" panose="02020603050405020304" pitchFamily="18" charset="0"/>
              </a:rPr>
              <a:t> but however this is not a good model for us.</a:t>
            </a:r>
          </a:p>
        </p:txBody>
      </p:sp>
      <p:sp>
        <p:nvSpPr>
          <p:cNvPr id="9" name="TextBox 8"/>
          <p:cNvSpPr txBox="1"/>
          <p:nvPr/>
        </p:nvSpPr>
        <p:spPr>
          <a:xfrm>
            <a:off x="4861452" y="2627334"/>
            <a:ext cx="2460328" cy="461665"/>
          </a:xfrm>
          <a:prstGeom prst="rect">
            <a:avLst/>
          </a:prstGeom>
          <a:noFill/>
        </p:spPr>
        <p:txBody>
          <a:bodyPr wrap="square" rtlCol="0">
            <a:spAutoFit/>
          </a:bodyPr>
          <a:lstStyle/>
          <a:p>
            <a:pPr lvl="0" algn="just" eaLnBrk="0" fontAlgn="base" hangingPunct="0">
              <a:spcBef>
                <a:spcPct val="0"/>
              </a:spcBef>
              <a:spcAft>
                <a:spcPct val="0"/>
              </a:spcAft>
              <a:buClrTx/>
            </a:pPr>
            <a:r>
              <a:rPr lang="en-US" sz="1200" b="1" dirty="0">
                <a:solidFill>
                  <a:schemeClr val="tx2">
                    <a:lumMod val="10000"/>
                  </a:schemeClr>
                </a:solidFill>
                <a:latin typeface="+mj-lt"/>
                <a:ea typeface="Times New Roman" panose="02020603050405020304" pitchFamily="18" charset="0"/>
                <a:cs typeface="Mangal"/>
              </a:rPr>
              <a:t>Observations:</a:t>
            </a:r>
            <a:endParaRPr lang="en-US" dirty="0">
              <a:solidFill>
                <a:schemeClr val="tx2">
                  <a:lumMod val="10000"/>
                </a:schemeClr>
              </a:solidFill>
              <a:latin typeface="+mj-lt"/>
              <a:ea typeface="Times New Roman" panose="02020603050405020304" pitchFamily="18" charset="0"/>
              <a:cs typeface="Mangal"/>
            </a:endParaRPr>
          </a:p>
          <a:p>
            <a:pPr lvl="0" algn="just" eaLnBrk="0" fontAlgn="base" hangingPunct="0">
              <a:spcBef>
                <a:spcPct val="0"/>
              </a:spcBef>
              <a:spcAft>
                <a:spcPct val="0"/>
              </a:spcAft>
              <a:buClrTx/>
            </a:pPr>
            <a:r>
              <a:rPr lang="en-US" sz="1200" dirty="0">
                <a:solidFill>
                  <a:schemeClr val="tx2">
                    <a:lumMod val="10000"/>
                  </a:schemeClr>
                </a:solidFill>
                <a:latin typeface="+mj-lt"/>
                <a:ea typeface="Times New Roman" panose="02020603050405020304" pitchFamily="18" charset="0"/>
              </a:rPr>
              <a:t>Before </a:t>
            </a:r>
            <a:r>
              <a:rPr lang="en-US" sz="1200" dirty="0" err="1">
                <a:solidFill>
                  <a:schemeClr val="tx2">
                    <a:lumMod val="10000"/>
                  </a:schemeClr>
                </a:solidFill>
                <a:latin typeface="+mj-lt"/>
                <a:ea typeface="Times New Roman" panose="02020603050405020304" pitchFamily="18" charset="0"/>
              </a:rPr>
              <a:t>hyperparameters</a:t>
            </a:r>
            <a:r>
              <a:rPr lang="en-US" sz="1200" dirty="0">
                <a:solidFill>
                  <a:schemeClr val="tx2">
                    <a:lumMod val="10000"/>
                  </a:schemeClr>
                </a:solidFill>
                <a:latin typeface="+mj-lt"/>
                <a:ea typeface="Times New Roman" panose="02020603050405020304" pitchFamily="18" charset="0"/>
              </a:rPr>
              <a:t> tuning</a:t>
            </a:r>
            <a:r>
              <a:rPr lang="en-US" sz="1200" dirty="0" smtClean="0">
                <a:solidFill>
                  <a:schemeClr val="tx2">
                    <a:lumMod val="10000"/>
                  </a:schemeClr>
                </a:solidFill>
                <a:latin typeface="+mj-lt"/>
                <a:ea typeface="Times New Roman" panose="02020603050405020304" pitchFamily="18" charset="0"/>
              </a:rPr>
              <a:t>:</a:t>
            </a:r>
            <a:endParaRPr lang="en-US" sz="700" dirty="0">
              <a:solidFill>
                <a:schemeClr val="tx2">
                  <a:lumMod val="10000"/>
                </a:schemeClr>
              </a:solidFill>
              <a:latin typeface="+mj-lt"/>
            </a:endParaRPr>
          </a:p>
        </p:txBody>
      </p:sp>
      <p:sp>
        <p:nvSpPr>
          <p:cNvPr id="10" name="TextBox 9"/>
          <p:cNvSpPr txBox="1"/>
          <p:nvPr/>
        </p:nvSpPr>
        <p:spPr>
          <a:xfrm>
            <a:off x="4861452" y="3088999"/>
            <a:ext cx="4072039" cy="461665"/>
          </a:xfrm>
          <a:prstGeom prst="rect">
            <a:avLst/>
          </a:prstGeom>
          <a:noFill/>
        </p:spPr>
        <p:txBody>
          <a:bodyPr wrap="square" rtlCol="0">
            <a:spAutoFit/>
          </a:bodyPr>
          <a:lstStyle/>
          <a:p>
            <a:pPr lvl="0" algn="just"/>
            <a:r>
              <a:rPr lang="en-US" sz="1200" dirty="0">
                <a:solidFill>
                  <a:schemeClr val="tx2">
                    <a:lumMod val="10000"/>
                  </a:schemeClr>
                </a:solidFill>
                <a:latin typeface="+mj-lt"/>
                <a:ea typeface="Times New Roman" panose="02020603050405020304" pitchFamily="18" charset="0"/>
              </a:rPr>
              <a:t>Clearly the Model has performed very poorly. We did </a:t>
            </a:r>
            <a:r>
              <a:rPr lang="en-US" sz="1200" dirty="0" err="1">
                <a:solidFill>
                  <a:schemeClr val="tx2">
                    <a:lumMod val="10000"/>
                  </a:schemeClr>
                </a:solidFill>
                <a:latin typeface="+mj-lt"/>
                <a:ea typeface="Times New Roman" panose="02020603050405020304" pitchFamily="18" charset="0"/>
              </a:rPr>
              <a:t>hyperparameter</a:t>
            </a:r>
            <a:r>
              <a:rPr lang="en-US" sz="1200" dirty="0">
                <a:solidFill>
                  <a:schemeClr val="tx2">
                    <a:lumMod val="10000"/>
                  </a:schemeClr>
                </a:solidFill>
                <a:latin typeface="+mj-lt"/>
                <a:ea typeface="Times New Roman" panose="02020603050405020304" pitchFamily="18" charset="0"/>
              </a:rPr>
              <a:t> </a:t>
            </a:r>
            <a:r>
              <a:rPr lang="en-US" sz="1200" dirty="0" smtClean="0">
                <a:solidFill>
                  <a:schemeClr val="tx2">
                    <a:lumMod val="10000"/>
                  </a:schemeClr>
                </a:solidFill>
                <a:latin typeface="+mj-lt"/>
                <a:ea typeface="Times New Roman" panose="02020603050405020304" pitchFamily="18" charset="0"/>
              </a:rPr>
              <a:t>tuning</a:t>
            </a:r>
            <a:endParaRPr lang="en-US" sz="700" dirty="0">
              <a:solidFill>
                <a:schemeClr val="tx2">
                  <a:lumMod val="10000"/>
                </a:schemeClr>
              </a:solidFill>
              <a:latin typeface="+mj-lt"/>
            </a:endParaRPr>
          </a:p>
        </p:txBody>
      </p:sp>
      <p:sp>
        <p:nvSpPr>
          <p:cNvPr id="11" name="TextBox 10"/>
          <p:cNvSpPr txBox="1"/>
          <p:nvPr/>
        </p:nvSpPr>
        <p:spPr>
          <a:xfrm>
            <a:off x="4861452" y="3722174"/>
            <a:ext cx="2197190" cy="276999"/>
          </a:xfrm>
          <a:prstGeom prst="rect">
            <a:avLst/>
          </a:prstGeom>
          <a:noFill/>
        </p:spPr>
        <p:txBody>
          <a:bodyPr wrap="square" rtlCol="0">
            <a:spAutoFit/>
          </a:bodyPr>
          <a:lstStyle>
            <a:defPPr marR="0" lvl="0" algn="l" rtl="0">
              <a:lnSpc>
                <a:spcPct val="100000"/>
              </a:lnSpc>
              <a:spcBef>
                <a:spcPts val="0"/>
              </a:spcBef>
              <a:spcAft>
                <a:spcPts val="0"/>
              </a:spcAft>
            </a:defPPr>
            <a:lvl1pPr algn="just" eaLnBrk="0" fontAlgn="base" hangingPunct="0">
              <a:spcBef>
                <a:spcPct val="0"/>
              </a:spcBef>
              <a:spcAft>
                <a:spcPct val="0"/>
              </a:spcAft>
              <a:buClrTx/>
              <a:defRPr sz="1200" b="1">
                <a:solidFill>
                  <a:schemeClr val="tx2">
                    <a:lumMod val="10000"/>
                  </a:schemeClr>
                </a:solidFill>
                <a:latin typeface="+mj-lt"/>
                <a:ea typeface="Times New Roman" panose="02020603050405020304" pitchFamily="18" charset="0"/>
                <a:cs typeface="Mangal"/>
              </a:defRPr>
            </a:lvl1pPr>
          </a:lstStyle>
          <a:p>
            <a:r>
              <a:rPr lang="en-US" b="0" dirty="0"/>
              <a:t>After </a:t>
            </a:r>
            <a:r>
              <a:rPr lang="en-US" b="0" dirty="0" err="1"/>
              <a:t>Hyperparameter</a:t>
            </a:r>
            <a:r>
              <a:rPr lang="en-US" b="0" dirty="0"/>
              <a:t> Tuning:</a:t>
            </a:r>
          </a:p>
        </p:txBody>
      </p:sp>
    </p:spTree>
    <p:extLst>
      <p:ext uri="{BB962C8B-B14F-4D97-AF65-F5344CB8AC3E}">
        <p14:creationId xmlns:p14="http://schemas.microsoft.com/office/powerpoint/2010/main" val="41283618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7575" y="255585"/>
            <a:ext cx="1841960" cy="369332"/>
          </a:xfrm>
          <a:prstGeom prst="rect">
            <a:avLst/>
          </a:prstGeom>
          <a:noFill/>
        </p:spPr>
        <p:txBody>
          <a:bodyPr wrap="square" rtlCol="0">
            <a:spAutoFit/>
          </a:bodyPr>
          <a:lstStyle>
            <a:defPPr marR="0" lvl="0" algn="l" rtl="0">
              <a:lnSpc>
                <a:spcPct val="100000"/>
              </a:lnSpc>
              <a:spcBef>
                <a:spcPts val="0"/>
              </a:spcBef>
              <a:spcAft>
                <a:spcPts val="0"/>
              </a:spcAft>
            </a:defPPr>
            <a:lvl8pPr marL="342900" indent="-342900">
              <a:buClrTx/>
              <a:buFont typeface="+mj-lt"/>
              <a:buAutoNum type="arabicPeriod"/>
              <a:defRPr sz="1800">
                <a:solidFill>
                  <a:schemeClr val="tx2">
                    <a:lumMod val="25000"/>
                  </a:schemeClr>
                </a:solidFill>
                <a:effectLst>
                  <a:outerShdw blurRad="38100" dist="38100" dir="2700000" algn="tl">
                    <a:srgbClr val="000000">
                      <a:alpha val="43137"/>
                    </a:srgbClr>
                  </a:outerShdw>
                </a:effectLst>
              </a:defRPr>
            </a:lvl8pPr>
          </a:lstStyle>
          <a:p>
            <a:pPr lvl="7">
              <a:buFont typeface="+mj-lt"/>
              <a:buAutoNum type="arabicPeriod" startAt="6"/>
            </a:pPr>
            <a:r>
              <a:rPr lang="en-IN" b="1" dirty="0" smtClean="0">
                <a:effectLst/>
              </a:rPr>
              <a:t>XGBooster</a:t>
            </a:r>
            <a:endParaRPr lang="en-IN" dirty="0"/>
          </a:p>
        </p:txBody>
      </p:sp>
      <p:pic>
        <p:nvPicPr>
          <p:cNvPr id="4" name="image38.png"/>
          <p:cNvPicPr/>
          <p:nvPr/>
        </p:nvPicPr>
        <p:blipFill>
          <a:blip r:embed="rId2"/>
          <a:srcRect/>
          <a:stretch>
            <a:fillRect/>
          </a:stretch>
        </p:blipFill>
        <p:spPr>
          <a:xfrm>
            <a:off x="684155" y="698239"/>
            <a:ext cx="2730045" cy="1901195"/>
          </a:xfrm>
          <a:prstGeom prst="rect">
            <a:avLst/>
          </a:prstGeom>
          <a:ln/>
        </p:spPr>
      </p:pic>
      <p:pic>
        <p:nvPicPr>
          <p:cNvPr id="5" name="image47.png"/>
          <p:cNvPicPr/>
          <p:nvPr/>
        </p:nvPicPr>
        <p:blipFill>
          <a:blip r:embed="rId3"/>
          <a:srcRect/>
          <a:stretch>
            <a:fillRect/>
          </a:stretch>
        </p:blipFill>
        <p:spPr>
          <a:xfrm>
            <a:off x="3892906" y="698239"/>
            <a:ext cx="3034167" cy="1921157"/>
          </a:xfrm>
          <a:prstGeom prst="rect">
            <a:avLst/>
          </a:prstGeom>
          <a:ln/>
        </p:spPr>
      </p:pic>
      <p:pic>
        <p:nvPicPr>
          <p:cNvPr id="6" name="image44.png"/>
          <p:cNvPicPr/>
          <p:nvPr/>
        </p:nvPicPr>
        <p:blipFill>
          <a:blip r:embed="rId4"/>
          <a:srcRect/>
          <a:stretch>
            <a:fillRect/>
          </a:stretch>
        </p:blipFill>
        <p:spPr>
          <a:xfrm>
            <a:off x="3611551" y="2672756"/>
            <a:ext cx="3315522" cy="2321955"/>
          </a:xfrm>
          <a:prstGeom prst="rect">
            <a:avLst/>
          </a:prstGeom>
          <a:ln/>
        </p:spPr>
      </p:pic>
      <p:pic>
        <p:nvPicPr>
          <p:cNvPr id="7" name="image42.png"/>
          <p:cNvPicPr/>
          <p:nvPr/>
        </p:nvPicPr>
        <p:blipFill>
          <a:blip r:embed="rId5"/>
          <a:srcRect/>
          <a:stretch>
            <a:fillRect/>
          </a:stretch>
        </p:blipFill>
        <p:spPr>
          <a:xfrm>
            <a:off x="339046" y="2672756"/>
            <a:ext cx="3075154" cy="2321955"/>
          </a:xfrm>
          <a:prstGeom prst="rect">
            <a:avLst/>
          </a:prstGeom>
          <a:ln/>
        </p:spPr>
      </p:pic>
      <p:graphicFrame>
        <p:nvGraphicFramePr>
          <p:cNvPr id="8" name="Table 7"/>
          <p:cNvGraphicFramePr>
            <a:graphicFrameLocks noGrp="1"/>
          </p:cNvGraphicFramePr>
          <p:nvPr>
            <p:extLst>
              <p:ext uri="{D42A27DB-BD31-4B8C-83A1-F6EECF244321}">
                <p14:modId xmlns:p14="http://schemas.microsoft.com/office/powerpoint/2010/main" val="2725707978"/>
              </p:ext>
            </p:extLst>
          </p:nvPr>
        </p:nvGraphicFramePr>
        <p:xfrm>
          <a:off x="7169296" y="1809698"/>
          <a:ext cx="1712746" cy="358776"/>
        </p:xfrm>
        <a:graphic>
          <a:graphicData uri="http://schemas.openxmlformats.org/drawingml/2006/table">
            <a:tbl>
              <a:tblPr bandRow="1">
                <a:tableStyleId>{5C22544A-7EE6-4342-B048-85BDC9FD1C3A}</a:tableStyleId>
              </a:tblPr>
              <a:tblGrid>
                <a:gridCol w="1712746"/>
              </a:tblGrid>
              <a:tr h="0">
                <a:tc>
                  <a:txBody>
                    <a:bodyPr/>
                    <a:lstStyle/>
                    <a:p>
                      <a:pPr>
                        <a:lnSpc>
                          <a:spcPct val="107000"/>
                        </a:lnSpc>
                        <a:spcAft>
                          <a:spcPts val="800"/>
                        </a:spcAft>
                      </a:pPr>
                      <a:r>
                        <a:rPr lang="en-IN" sz="1100" dirty="0">
                          <a:effectLst/>
                        </a:rPr>
                        <a:t>Train Accuracy = 98%</a:t>
                      </a:r>
                      <a:endParaRPr lang="en-IN" sz="1100" dirty="0">
                        <a:effectLst/>
                        <a:latin typeface="Calibri" panose="020F0502020204030204" pitchFamily="34" charset="0"/>
                        <a:ea typeface="Calibri" panose="020F0502020204030204" pitchFamily="34" charset="0"/>
                      </a:endParaRPr>
                    </a:p>
                  </a:txBody>
                  <a:tcPr marL="68580" marR="68580" marT="0" marB="0"/>
                </a:tc>
              </a:tr>
              <a:tr h="0">
                <a:tc>
                  <a:txBody>
                    <a:bodyPr/>
                    <a:lstStyle/>
                    <a:p>
                      <a:pPr>
                        <a:lnSpc>
                          <a:spcPct val="107000"/>
                        </a:lnSpc>
                        <a:spcAft>
                          <a:spcPts val="800"/>
                        </a:spcAft>
                      </a:pPr>
                      <a:r>
                        <a:rPr lang="en-IN" sz="1100" dirty="0">
                          <a:effectLst/>
                        </a:rPr>
                        <a:t>Test Accuracy = 89%</a:t>
                      </a:r>
                      <a:endParaRPr lang="en-IN" sz="1100" dirty="0">
                        <a:effectLst/>
                        <a:latin typeface="Calibri" panose="020F0502020204030204" pitchFamily="34" charset="0"/>
                        <a:ea typeface="Calibri" panose="020F0502020204030204" pitchFamily="34" charset="0"/>
                      </a:endParaRPr>
                    </a:p>
                  </a:txBody>
                  <a:tcPr marL="68580" marR="68580" marT="0" marB="0"/>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834393793"/>
              </p:ext>
            </p:extLst>
          </p:nvPr>
        </p:nvGraphicFramePr>
        <p:xfrm>
          <a:off x="7171781" y="3172715"/>
          <a:ext cx="1707776" cy="358776"/>
        </p:xfrm>
        <a:graphic>
          <a:graphicData uri="http://schemas.openxmlformats.org/drawingml/2006/table">
            <a:tbl>
              <a:tblPr bandRow="1">
                <a:tableStyleId>{5C22544A-7EE6-4342-B048-85BDC9FD1C3A}</a:tableStyleId>
              </a:tblPr>
              <a:tblGrid>
                <a:gridCol w="1707776"/>
              </a:tblGrid>
              <a:tr h="0">
                <a:tc>
                  <a:txBody>
                    <a:bodyPr/>
                    <a:lstStyle/>
                    <a:p>
                      <a:pPr>
                        <a:lnSpc>
                          <a:spcPct val="107000"/>
                        </a:lnSpc>
                        <a:spcAft>
                          <a:spcPts val="800"/>
                        </a:spcAft>
                      </a:pPr>
                      <a:r>
                        <a:rPr lang="en-IN" sz="1100" dirty="0">
                          <a:effectLst/>
                        </a:rPr>
                        <a:t>Train Accuracy = 100%</a:t>
                      </a:r>
                      <a:endParaRPr lang="en-IN" sz="1100" dirty="0">
                        <a:effectLst/>
                        <a:latin typeface="Calibri" panose="020F0502020204030204" pitchFamily="34" charset="0"/>
                        <a:ea typeface="Calibri" panose="020F0502020204030204" pitchFamily="34" charset="0"/>
                      </a:endParaRPr>
                    </a:p>
                  </a:txBody>
                  <a:tcPr marL="68580" marR="68580" marT="0" marB="0"/>
                </a:tc>
              </a:tr>
              <a:tr h="0">
                <a:tc>
                  <a:txBody>
                    <a:bodyPr/>
                    <a:lstStyle/>
                    <a:p>
                      <a:pPr>
                        <a:lnSpc>
                          <a:spcPct val="107000"/>
                        </a:lnSpc>
                        <a:spcAft>
                          <a:spcPts val="800"/>
                        </a:spcAft>
                      </a:pPr>
                      <a:r>
                        <a:rPr lang="en-IN" sz="1100" dirty="0">
                          <a:effectLst/>
                        </a:rPr>
                        <a:t>Test Accuracy = 92%</a:t>
                      </a:r>
                      <a:endParaRPr lang="en-IN" sz="1100" dirty="0">
                        <a:effectLst/>
                        <a:latin typeface="Calibri" panose="020F0502020204030204" pitchFamily="34" charset="0"/>
                        <a:ea typeface="Calibri" panose="020F0502020204030204" pitchFamily="34" charset="0"/>
                      </a:endParaRPr>
                    </a:p>
                  </a:txBody>
                  <a:tcPr marL="68580" marR="68580" marT="0" marB="0"/>
                </a:tc>
              </a:tr>
            </a:tbl>
          </a:graphicData>
        </a:graphic>
      </p:graphicFrame>
      <p:sp>
        <p:nvSpPr>
          <p:cNvPr id="10" name="Rectangle 1"/>
          <p:cNvSpPr>
            <a:spLocks noChangeArrowheads="1"/>
          </p:cNvSpPr>
          <p:nvPr/>
        </p:nvSpPr>
        <p:spPr bwMode="auto">
          <a:xfrm>
            <a:off x="6999436" y="1156410"/>
            <a:ext cx="2144564" cy="507783"/>
          </a:xfrm>
          <a:prstGeom prst="rect">
            <a:avLst/>
          </a:prstGeom>
          <a:noFill/>
          <a:ln>
            <a:noFill/>
          </a:ln>
          <a:effectLst/>
        </p:spPr>
        <p:txBody>
          <a:bodyPr vert="horz" wrap="square" lIns="91440" tIns="76176" rIns="9144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2">
                    <a:lumMod val="10000"/>
                  </a:schemeClr>
                </a:solidFill>
                <a:effectLst/>
                <a:latin typeface="Calibri Light" panose="020F0302020204030204" pitchFamily="34" charset="0"/>
                <a:ea typeface="Times New Roman" panose="02020603050405020304" pitchFamily="18" charset="0"/>
                <a:cs typeface="Mangal"/>
              </a:rPr>
              <a:t>Observations</a:t>
            </a:r>
            <a:endParaRPr kumimoji="0" lang="en-US" sz="1200" b="0" i="0" u="none" strike="noStrike" cap="none" normalizeH="0" baseline="0" dirty="0" smtClean="0">
              <a:ln>
                <a:noFill/>
              </a:ln>
              <a:solidFill>
                <a:schemeClr val="tx2">
                  <a:lumMod val="10000"/>
                </a:schemeClr>
              </a:solidFill>
              <a:effectLst/>
              <a:latin typeface="Calibri Light" panose="020F0302020204030204" pitchFamily="34" charset="0"/>
              <a:ea typeface="Times New Roman" panose="02020603050405020304" pitchFamily="18" charset="0"/>
              <a:cs typeface="Mang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2">
                    <a:lumMod val="10000"/>
                  </a:schemeClr>
                </a:solidFill>
                <a:effectLst/>
                <a:ea typeface="Times New Roman" panose="02020603050405020304" pitchFamily="18" charset="0"/>
              </a:rPr>
              <a:t>Before </a:t>
            </a:r>
            <a:r>
              <a:rPr kumimoji="0" lang="en-US" sz="1100" b="0" i="0" u="none" strike="noStrike" cap="none" normalizeH="0" baseline="0" dirty="0" err="1" smtClean="0">
                <a:ln>
                  <a:noFill/>
                </a:ln>
                <a:solidFill>
                  <a:schemeClr val="tx2">
                    <a:lumMod val="10000"/>
                  </a:schemeClr>
                </a:solidFill>
                <a:effectLst/>
                <a:ea typeface="Times New Roman" panose="02020603050405020304" pitchFamily="18" charset="0"/>
              </a:rPr>
              <a:t>hyperparameter</a:t>
            </a:r>
            <a:r>
              <a:rPr kumimoji="0" lang="en-US" sz="1100" b="0" i="0" u="none" strike="noStrike" cap="none" normalizeH="0" baseline="0" dirty="0" smtClean="0">
                <a:ln>
                  <a:noFill/>
                </a:ln>
                <a:solidFill>
                  <a:schemeClr val="tx2">
                    <a:lumMod val="10000"/>
                  </a:schemeClr>
                </a:solidFill>
                <a:effectLst/>
                <a:ea typeface="Times New Roman" panose="02020603050405020304" pitchFamily="18" charset="0"/>
              </a:rPr>
              <a:t> Tuning</a:t>
            </a:r>
            <a:endParaRPr kumimoji="0" lang="en-US" sz="600" b="0" i="0" u="none" strike="noStrike" cap="none" normalizeH="0" baseline="0" dirty="0" smtClean="0">
              <a:ln>
                <a:noFill/>
              </a:ln>
              <a:solidFill>
                <a:schemeClr val="tx2">
                  <a:lumMod val="10000"/>
                </a:schemeClr>
              </a:solidFill>
              <a:effectLst/>
              <a:latin typeface="Arial" panose="020B0604020202020204" pitchFamily="34" charset="0"/>
            </a:endParaRPr>
          </a:p>
        </p:txBody>
      </p:sp>
      <p:sp>
        <p:nvSpPr>
          <p:cNvPr id="11" name="TextBox 10"/>
          <p:cNvSpPr txBox="1"/>
          <p:nvPr/>
        </p:nvSpPr>
        <p:spPr>
          <a:xfrm>
            <a:off x="7052063" y="2672756"/>
            <a:ext cx="1947212" cy="338506"/>
          </a:xfrm>
          <a:prstGeom prst="rect">
            <a:avLst/>
          </a:prstGeom>
          <a:noFill/>
          <a:ln>
            <a:noFill/>
          </a:ln>
          <a:effectLst/>
        </p:spPr>
        <p:txBody>
          <a:bodyPr vert="horz" wrap="square" lIns="91440" tIns="76176" rIns="91440" bIns="76176" numCol="1" anchor="ctr" anchorCtr="0" compatLnSpc="1">
            <a:prstTxWarp prst="textNoShape">
              <a:avLst/>
            </a:prstTxWarp>
            <a:spAutoFit/>
          </a:bodyPr>
          <a:lstStyle>
            <a:defPPr marR="0" lvl="0" algn="l" rtl="0">
              <a:lnSpc>
                <a:spcPct val="100000"/>
              </a:lnSpc>
              <a:spcBef>
                <a:spcPts val="0"/>
              </a:spcBef>
              <a:spcAft>
                <a:spcPts val="0"/>
              </a:spcAft>
            </a:defPPr>
            <a:lvl1pPr marL="0" indent="0" defTabSz="914400" eaLnBrk="0" fontAlgn="base" latinLnBrk="0" hangingPunct="0">
              <a:spcBef>
                <a:spcPct val="0"/>
              </a:spcBef>
              <a:spcAft>
                <a:spcPct val="0"/>
              </a:spcAft>
              <a:buClrTx/>
              <a:buSzTx/>
              <a:buFontTx/>
              <a:buNone/>
              <a:tabLst/>
              <a:defRPr kumimoji="0" sz="1200" b="1" normalizeH="0" baseline="0">
                <a:ln>
                  <a:noFill/>
                </a:ln>
                <a:solidFill>
                  <a:schemeClr val="tx2">
                    <a:lumMod val="10000"/>
                  </a:schemeClr>
                </a:solidFill>
                <a:effectLst/>
                <a:latin typeface="Calibri Light" panose="020F0302020204030204" pitchFamily="34" charset="0"/>
                <a:ea typeface="Times New Roman" panose="02020603050405020304" pitchFamily="18" charset="0"/>
                <a:cs typeface="Mangal"/>
              </a:defRPr>
            </a:lvl1pPr>
          </a:lstStyle>
          <a:p>
            <a:r>
              <a:rPr lang="en-US" dirty="0"/>
              <a:t>After </a:t>
            </a:r>
            <a:r>
              <a:rPr lang="en-US" dirty="0" err="1"/>
              <a:t>hyperparameter</a:t>
            </a:r>
            <a:r>
              <a:rPr lang="en-US" dirty="0"/>
              <a:t> </a:t>
            </a:r>
            <a:r>
              <a:rPr lang="en-US" dirty="0" smtClean="0"/>
              <a:t>Tuning</a:t>
            </a:r>
            <a:endParaRPr lang="en-US" dirty="0"/>
          </a:p>
        </p:txBody>
      </p:sp>
    </p:spTree>
    <p:extLst>
      <p:ext uri="{BB962C8B-B14F-4D97-AF65-F5344CB8AC3E}">
        <p14:creationId xmlns:p14="http://schemas.microsoft.com/office/powerpoint/2010/main" val="1325655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7574" y="255585"/>
            <a:ext cx="4552268" cy="369332"/>
          </a:xfrm>
          <a:prstGeom prst="rect">
            <a:avLst/>
          </a:prstGeom>
          <a:noFill/>
        </p:spPr>
        <p:txBody>
          <a:bodyPr wrap="square" rtlCol="0">
            <a:spAutoFit/>
          </a:bodyPr>
          <a:lstStyle>
            <a:defPPr marR="0" lvl="0" algn="l" rtl="0">
              <a:lnSpc>
                <a:spcPct val="100000"/>
              </a:lnSpc>
              <a:spcBef>
                <a:spcPts val="0"/>
              </a:spcBef>
              <a:spcAft>
                <a:spcPts val="0"/>
              </a:spcAft>
            </a:defPPr>
            <a:lvl8pPr marL="342900" indent="-342900">
              <a:buClrTx/>
              <a:buFont typeface="+mj-lt"/>
              <a:buAutoNum type="arabicPeriod"/>
              <a:defRPr sz="1800">
                <a:solidFill>
                  <a:schemeClr val="tx2">
                    <a:lumMod val="25000"/>
                  </a:schemeClr>
                </a:solidFill>
                <a:effectLst>
                  <a:outerShdw blurRad="38100" dist="38100" dir="2700000" algn="tl">
                    <a:srgbClr val="000000">
                      <a:alpha val="43137"/>
                    </a:srgbClr>
                  </a:outerShdw>
                </a:effectLst>
              </a:defRPr>
            </a:lvl8pPr>
          </a:lstStyle>
          <a:p>
            <a:pPr lvl="7">
              <a:buFont typeface="+mj-lt"/>
              <a:buAutoNum type="arabicPeriod" startAt="7"/>
            </a:pPr>
            <a:r>
              <a:rPr lang="en-IN" b="1" dirty="0" smtClean="0">
                <a:effectLst/>
              </a:rPr>
              <a:t>Support </a:t>
            </a:r>
            <a:r>
              <a:rPr lang="en-IN" b="1" dirty="0">
                <a:effectLst/>
              </a:rPr>
              <a:t>Vector Machine (SVM</a:t>
            </a:r>
            <a:r>
              <a:rPr lang="en-IN" b="1" dirty="0" smtClean="0">
                <a:effectLst/>
              </a:rPr>
              <a:t>)</a:t>
            </a:r>
            <a:endParaRPr lang="en-IN" b="1" dirty="0">
              <a:effectLst/>
            </a:endParaRPr>
          </a:p>
        </p:txBody>
      </p:sp>
      <p:pic>
        <p:nvPicPr>
          <p:cNvPr id="3" name="image46.png"/>
          <p:cNvPicPr/>
          <p:nvPr/>
        </p:nvPicPr>
        <p:blipFill>
          <a:blip r:embed="rId2"/>
          <a:srcRect/>
          <a:stretch>
            <a:fillRect/>
          </a:stretch>
        </p:blipFill>
        <p:spPr>
          <a:xfrm>
            <a:off x="572318" y="821821"/>
            <a:ext cx="2262979" cy="1840721"/>
          </a:xfrm>
          <a:prstGeom prst="rect">
            <a:avLst/>
          </a:prstGeom>
          <a:ln/>
        </p:spPr>
      </p:pic>
      <p:pic>
        <p:nvPicPr>
          <p:cNvPr id="4" name="image56.png"/>
          <p:cNvPicPr/>
          <p:nvPr/>
        </p:nvPicPr>
        <p:blipFill>
          <a:blip r:embed="rId3"/>
          <a:srcRect/>
          <a:stretch>
            <a:fillRect/>
          </a:stretch>
        </p:blipFill>
        <p:spPr>
          <a:xfrm>
            <a:off x="3332509" y="821822"/>
            <a:ext cx="2535440" cy="1840721"/>
          </a:xfrm>
          <a:prstGeom prst="rect">
            <a:avLst/>
          </a:prstGeom>
          <a:ln/>
        </p:spPr>
      </p:pic>
      <p:pic>
        <p:nvPicPr>
          <p:cNvPr id="5" name="image48.png"/>
          <p:cNvPicPr/>
          <p:nvPr/>
        </p:nvPicPr>
        <p:blipFill>
          <a:blip r:embed="rId4"/>
          <a:srcRect/>
          <a:stretch>
            <a:fillRect/>
          </a:stretch>
        </p:blipFill>
        <p:spPr>
          <a:xfrm>
            <a:off x="6210026" y="821822"/>
            <a:ext cx="2480063" cy="1840721"/>
          </a:xfrm>
          <a:prstGeom prst="rect">
            <a:avLst/>
          </a:prstGeom>
          <a:ln/>
        </p:spPr>
      </p:pic>
      <p:pic>
        <p:nvPicPr>
          <p:cNvPr id="6" name="image50.png"/>
          <p:cNvPicPr/>
          <p:nvPr/>
        </p:nvPicPr>
        <p:blipFill>
          <a:blip r:embed="rId5"/>
          <a:srcRect/>
          <a:stretch>
            <a:fillRect/>
          </a:stretch>
        </p:blipFill>
        <p:spPr>
          <a:xfrm>
            <a:off x="1085434" y="2859444"/>
            <a:ext cx="3828644" cy="1751965"/>
          </a:xfrm>
          <a:prstGeom prst="rect">
            <a:avLst/>
          </a:prstGeom>
          <a:ln/>
        </p:spPr>
      </p:pic>
      <p:pic>
        <p:nvPicPr>
          <p:cNvPr id="7" name="image53.png"/>
          <p:cNvPicPr/>
          <p:nvPr/>
        </p:nvPicPr>
        <p:blipFill>
          <a:blip r:embed="rId6"/>
          <a:srcRect/>
          <a:stretch>
            <a:fillRect/>
          </a:stretch>
        </p:blipFill>
        <p:spPr>
          <a:xfrm>
            <a:off x="5414039" y="2859445"/>
            <a:ext cx="2723464" cy="1751965"/>
          </a:xfrm>
          <a:prstGeom prst="rect">
            <a:avLst/>
          </a:prstGeom>
          <a:ln/>
        </p:spPr>
      </p:pic>
    </p:spTree>
    <p:extLst>
      <p:ext uri="{BB962C8B-B14F-4D97-AF65-F5344CB8AC3E}">
        <p14:creationId xmlns:p14="http://schemas.microsoft.com/office/powerpoint/2010/main" val="2975783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8086" y="1217008"/>
            <a:ext cx="6440271" cy="3416320"/>
          </a:xfrm>
          <a:prstGeom prst="rect">
            <a:avLst/>
          </a:prstGeom>
          <a:noFill/>
        </p:spPr>
        <p:txBody>
          <a:bodyPr wrap="square" rtlCol="0">
            <a:spAutoFit/>
          </a:bodyPr>
          <a:lstStyle/>
          <a:p>
            <a:pPr marL="285750" lvl="7" indent="-285750">
              <a:buClrTx/>
              <a:buFont typeface="Wingdings" panose="05000000000000000000" pitchFamily="2" charset="2"/>
              <a:buChar char="§"/>
            </a:pPr>
            <a:r>
              <a:rPr lang="en-IN" sz="1800" dirty="0" smtClean="0">
                <a:solidFill>
                  <a:schemeClr val="accent1">
                    <a:lumMod val="50000"/>
                  </a:schemeClr>
                </a:solidFill>
              </a:rPr>
              <a:t>Data </a:t>
            </a:r>
            <a:r>
              <a:rPr lang="en-IN" sz="1800" dirty="0">
                <a:solidFill>
                  <a:schemeClr val="accent1">
                    <a:lumMod val="50000"/>
                  </a:schemeClr>
                </a:solidFill>
              </a:rPr>
              <a:t>Description And Summary</a:t>
            </a:r>
          </a:p>
          <a:p>
            <a:pPr marL="285750" lvl="7" indent="-285750">
              <a:buClrTx/>
              <a:buFont typeface="Wingdings" panose="05000000000000000000" pitchFamily="2" charset="2"/>
              <a:buChar char="§"/>
            </a:pPr>
            <a:r>
              <a:rPr lang="en-IN" sz="1800" dirty="0">
                <a:solidFill>
                  <a:schemeClr val="accent1">
                    <a:lumMod val="50000"/>
                  </a:schemeClr>
                </a:solidFill>
              </a:rPr>
              <a:t>Exploratory Data Analysis</a:t>
            </a:r>
          </a:p>
          <a:p>
            <a:pPr marL="285750" lvl="7" indent="-285750">
              <a:buClrTx/>
              <a:buFont typeface="Wingdings" panose="05000000000000000000" pitchFamily="2" charset="2"/>
              <a:buChar char="§"/>
            </a:pPr>
            <a:r>
              <a:rPr lang="en-IN" sz="1800" dirty="0">
                <a:solidFill>
                  <a:schemeClr val="accent1">
                    <a:lumMod val="50000"/>
                  </a:schemeClr>
                </a:solidFill>
              </a:rPr>
              <a:t>Heat Map</a:t>
            </a:r>
          </a:p>
          <a:p>
            <a:pPr marL="285750" lvl="7" indent="-285750">
              <a:buClrTx/>
              <a:buFont typeface="Wingdings" panose="05000000000000000000" pitchFamily="2" charset="2"/>
              <a:buChar char="§"/>
            </a:pPr>
            <a:r>
              <a:rPr lang="en-IN" sz="1800" dirty="0">
                <a:solidFill>
                  <a:schemeClr val="accent1">
                    <a:lumMod val="50000"/>
                  </a:schemeClr>
                </a:solidFill>
              </a:rPr>
              <a:t>Machine Learning Algorithms</a:t>
            </a:r>
          </a:p>
          <a:p>
            <a:pPr marL="800100" lvl="7" indent="-342900">
              <a:buClrTx/>
              <a:buFont typeface="+mj-lt"/>
              <a:buAutoNum type="arabicPeriod"/>
            </a:pPr>
            <a:r>
              <a:rPr lang="en-IN" sz="1800" dirty="0">
                <a:solidFill>
                  <a:schemeClr val="accent1">
                    <a:lumMod val="50000"/>
                  </a:schemeClr>
                </a:solidFill>
              </a:rPr>
              <a:t>Logistic regression</a:t>
            </a:r>
          </a:p>
          <a:p>
            <a:pPr marL="800100" lvl="7" indent="-342900">
              <a:buClrTx/>
              <a:buFont typeface="+mj-lt"/>
              <a:buAutoNum type="arabicPeriod"/>
            </a:pPr>
            <a:r>
              <a:rPr lang="en-IN" sz="1800" dirty="0">
                <a:solidFill>
                  <a:schemeClr val="accent1">
                    <a:lumMod val="50000"/>
                  </a:schemeClr>
                </a:solidFill>
              </a:rPr>
              <a:t>Decision tree</a:t>
            </a:r>
          </a:p>
          <a:p>
            <a:pPr marL="800100" lvl="7" indent="-342900">
              <a:buClrTx/>
              <a:buFont typeface="+mj-lt"/>
              <a:buAutoNum type="arabicPeriod"/>
            </a:pPr>
            <a:r>
              <a:rPr lang="en-IN" sz="1800" dirty="0">
                <a:solidFill>
                  <a:schemeClr val="accent1">
                    <a:lumMod val="50000"/>
                  </a:schemeClr>
                </a:solidFill>
              </a:rPr>
              <a:t>Random forest classifier</a:t>
            </a:r>
          </a:p>
          <a:p>
            <a:pPr marL="800100" lvl="7" indent="-342900">
              <a:buClrTx/>
              <a:buFont typeface="+mj-lt"/>
              <a:buAutoNum type="arabicPeriod"/>
            </a:pPr>
            <a:r>
              <a:rPr lang="en-IN" sz="1800" dirty="0">
                <a:solidFill>
                  <a:schemeClr val="accent1">
                    <a:lumMod val="50000"/>
                  </a:schemeClr>
                </a:solidFill>
              </a:rPr>
              <a:t>Gradient Boosting Classifier</a:t>
            </a:r>
          </a:p>
          <a:p>
            <a:pPr marL="800100" lvl="7" indent="-342900">
              <a:buClrTx/>
              <a:buFont typeface="+mj-lt"/>
              <a:buAutoNum type="arabicPeriod"/>
            </a:pPr>
            <a:r>
              <a:rPr lang="en-IN" sz="1800" dirty="0">
                <a:solidFill>
                  <a:schemeClr val="accent1">
                    <a:lumMod val="50000"/>
                  </a:schemeClr>
                </a:solidFill>
              </a:rPr>
              <a:t>K Nearest Neighbour</a:t>
            </a:r>
          </a:p>
          <a:p>
            <a:pPr marL="800100" lvl="7" indent="-342900">
              <a:buClrTx/>
              <a:buFont typeface="+mj-lt"/>
              <a:buAutoNum type="arabicPeriod"/>
            </a:pPr>
            <a:r>
              <a:rPr lang="en-IN" sz="1800" dirty="0">
                <a:solidFill>
                  <a:schemeClr val="accent1">
                    <a:lumMod val="50000"/>
                  </a:schemeClr>
                </a:solidFill>
              </a:rPr>
              <a:t>XGBooster</a:t>
            </a:r>
          </a:p>
          <a:p>
            <a:pPr marL="800100" lvl="7" indent="-342900">
              <a:buClrTx/>
              <a:buFont typeface="+mj-lt"/>
              <a:buAutoNum type="arabicPeriod"/>
            </a:pPr>
            <a:r>
              <a:rPr lang="en-IN" sz="1800" dirty="0">
                <a:solidFill>
                  <a:schemeClr val="accent1">
                    <a:lumMod val="50000"/>
                  </a:schemeClr>
                </a:solidFill>
              </a:rPr>
              <a:t>Support Vector Machine (SVM)</a:t>
            </a:r>
          </a:p>
          <a:p>
            <a:pPr marL="285750" lvl="7" indent="-285750">
              <a:buClrTx/>
              <a:buFont typeface="Wingdings" panose="05000000000000000000" pitchFamily="2" charset="2"/>
              <a:buChar char="§"/>
            </a:pPr>
            <a:r>
              <a:rPr lang="en-IN" sz="1800" dirty="0">
                <a:solidFill>
                  <a:schemeClr val="accent1">
                    <a:lumMod val="50000"/>
                  </a:schemeClr>
                </a:solidFill>
              </a:rPr>
              <a:t>Conclusion</a:t>
            </a:r>
          </a:p>
        </p:txBody>
      </p:sp>
      <p:sp>
        <p:nvSpPr>
          <p:cNvPr id="5" name="TextBox 4"/>
          <p:cNvSpPr txBox="1"/>
          <p:nvPr/>
        </p:nvSpPr>
        <p:spPr>
          <a:xfrm>
            <a:off x="802566" y="592060"/>
            <a:ext cx="5387723" cy="461665"/>
          </a:xfrm>
          <a:prstGeom prst="rect">
            <a:avLst/>
          </a:prstGeom>
          <a:noFill/>
        </p:spPr>
        <p:txBody>
          <a:bodyPr wrap="square" rtlCol="0">
            <a:spAutoFit/>
            <a:scene3d>
              <a:camera prst="orthographicFront"/>
              <a:lightRig rig="threePt" dir="t"/>
            </a:scene3d>
            <a:sp3d extrusionH="57150">
              <a:bevelT w="38100" h="38100"/>
            </a:sp3d>
          </a:bodyPr>
          <a:lstStyle>
            <a:defPPr marR="0" lvl="0" algn="l" rtl="0">
              <a:lnSpc>
                <a:spcPct val="100000"/>
              </a:lnSpc>
              <a:spcBef>
                <a:spcPts val="0"/>
              </a:spcBef>
              <a:spcAft>
                <a:spcPts val="0"/>
              </a:spcAft>
            </a:defPPr>
            <a:lvl1pPr marL="126844">
              <a:spcBef>
                <a:spcPts val="732"/>
              </a:spcBef>
              <a:defRPr sz="2400" b="1" spc="-150">
                <a:solidFill>
                  <a:schemeClr val="tx2">
                    <a:lumMod val="25000"/>
                  </a:schemeClr>
                </a:solidFill>
                <a:effectLst>
                  <a:outerShdw blurRad="60007" dist="200025" dir="15000000" sy="30000" kx="-1800000" algn="bl" rotWithShape="0">
                    <a:prstClr val="black">
                      <a:alpha val="32000"/>
                    </a:prstClr>
                  </a:outerShdw>
                </a:effectLst>
                <a:latin typeface="Verdana"/>
                <a:cs typeface="Verdana"/>
              </a:defRPr>
            </a:lvl1pPr>
          </a:lstStyle>
          <a:p>
            <a:r>
              <a:rPr lang="en-IN" dirty="0"/>
              <a:t>Points To </a:t>
            </a:r>
            <a:r>
              <a:rPr lang="en-IN" dirty="0"/>
              <a:t>Discuss</a:t>
            </a:r>
            <a:endParaRPr lang="en-IN" dirty="0"/>
          </a:p>
        </p:txBody>
      </p:sp>
    </p:spTree>
    <p:extLst>
      <p:ext uri="{BB962C8B-B14F-4D97-AF65-F5344CB8AC3E}">
        <p14:creationId xmlns:p14="http://schemas.microsoft.com/office/powerpoint/2010/main" val="7290288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39.png"/>
          <p:cNvPicPr/>
          <p:nvPr/>
        </p:nvPicPr>
        <p:blipFill>
          <a:blip r:embed="rId2"/>
          <a:srcRect/>
          <a:stretch>
            <a:fillRect/>
          </a:stretch>
        </p:blipFill>
        <p:spPr>
          <a:xfrm>
            <a:off x="631152" y="924344"/>
            <a:ext cx="3894799" cy="3522666"/>
          </a:xfrm>
          <a:prstGeom prst="rect">
            <a:avLst/>
          </a:prstGeom>
          <a:ln/>
        </p:spPr>
      </p:pic>
      <p:sp>
        <p:nvSpPr>
          <p:cNvPr id="3" name="TextBox 2"/>
          <p:cNvSpPr txBox="1"/>
          <p:nvPr/>
        </p:nvSpPr>
        <p:spPr>
          <a:xfrm>
            <a:off x="677574" y="255585"/>
            <a:ext cx="4552268" cy="369332"/>
          </a:xfrm>
          <a:prstGeom prst="rect">
            <a:avLst/>
          </a:prstGeom>
          <a:noFill/>
        </p:spPr>
        <p:txBody>
          <a:bodyPr wrap="square" rtlCol="0">
            <a:spAutoFit/>
          </a:bodyPr>
          <a:lstStyle>
            <a:defPPr marR="0" lvl="0" algn="l" rtl="0">
              <a:lnSpc>
                <a:spcPct val="100000"/>
              </a:lnSpc>
              <a:spcBef>
                <a:spcPts val="0"/>
              </a:spcBef>
              <a:spcAft>
                <a:spcPts val="0"/>
              </a:spcAft>
            </a:defPPr>
            <a:lvl8pPr marL="342900" indent="-342900">
              <a:buClrTx/>
              <a:buFont typeface="+mj-lt"/>
              <a:buAutoNum type="arabicPeriod"/>
              <a:defRPr sz="1800">
                <a:solidFill>
                  <a:schemeClr val="tx2">
                    <a:lumMod val="25000"/>
                  </a:schemeClr>
                </a:solidFill>
                <a:effectLst>
                  <a:outerShdw blurRad="38100" dist="38100" dir="2700000" algn="tl">
                    <a:srgbClr val="000000">
                      <a:alpha val="43137"/>
                    </a:srgbClr>
                  </a:outerShdw>
                </a:effectLst>
              </a:defRPr>
            </a:lvl8pPr>
          </a:lstStyle>
          <a:p>
            <a:pPr lvl="7">
              <a:buFont typeface="+mj-lt"/>
              <a:buAutoNum type="arabicPeriod" startAt="7"/>
            </a:pPr>
            <a:r>
              <a:rPr lang="en-IN" b="1" dirty="0" smtClean="0">
                <a:effectLst/>
              </a:rPr>
              <a:t>Support </a:t>
            </a:r>
            <a:r>
              <a:rPr lang="en-IN" b="1" dirty="0">
                <a:effectLst/>
              </a:rPr>
              <a:t>Vector Machine (SVM</a:t>
            </a:r>
            <a:r>
              <a:rPr lang="en-IN" b="1" dirty="0" smtClean="0">
                <a:effectLst/>
              </a:rPr>
              <a:t>)</a:t>
            </a:r>
            <a:endParaRPr lang="en-IN" b="1" dirty="0">
              <a:effectLst/>
            </a:endParaRPr>
          </a:p>
        </p:txBody>
      </p:sp>
      <p:sp>
        <p:nvSpPr>
          <p:cNvPr id="4" name="TextBox 3"/>
          <p:cNvSpPr txBox="1"/>
          <p:nvPr/>
        </p:nvSpPr>
        <p:spPr>
          <a:xfrm>
            <a:off x="5131165" y="1121696"/>
            <a:ext cx="1835379" cy="307777"/>
          </a:xfrm>
          <a:prstGeom prst="rect">
            <a:avLst/>
          </a:prstGeom>
          <a:noFill/>
        </p:spPr>
        <p:txBody>
          <a:bodyPr wrap="square" rtlCol="0">
            <a:spAutoFit/>
          </a:bodyPr>
          <a:lstStyle/>
          <a:p>
            <a:r>
              <a:rPr lang="en-IN" dirty="0">
                <a:solidFill>
                  <a:schemeClr val="tx2">
                    <a:lumMod val="10000"/>
                  </a:schemeClr>
                </a:solidFill>
              </a:rPr>
              <a:t>Before hyper </a:t>
            </a:r>
            <a:r>
              <a:rPr lang="en-IN" dirty="0" smtClean="0">
                <a:solidFill>
                  <a:schemeClr val="tx2">
                    <a:lumMod val="10000"/>
                  </a:schemeClr>
                </a:solidFill>
              </a:rPr>
              <a:t>tuning</a:t>
            </a:r>
            <a:endParaRPr lang="en-IN" dirty="0">
              <a:solidFill>
                <a:schemeClr val="tx2">
                  <a:lumMod val="10000"/>
                </a:schemeClr>
              </a:solidFill>
            </a:endParaRPr>
          </a:p>
        </p:txBody>
      </p:sp>
      <p:sp>
        <p:nvSpPr>
          <p:cNvPr id="5" name="TextBox 4"/>
          <p:cNvSpPr txBox="1"/>
          <p:nvPr/>
        </p:nvSpPr>
        <p:spPr>
          <a:xfrm>
            <a:off x="5131165" y="2685677"/>
            <a:ext cx="1736702" cy="307777"/>
          </a:xfrm>
          <a:prstGeom prst="rect">
            <a:avLst/>
          </a:prstGeom>
          <a:noFill/>
        </p:spPr>
        <p:txBody>
          <a:bodyPr wrap="square" rtlCol="0">
            <a:spAutoFit/>
          </a:bodyPr>
          <a:lstStyle>
            <a:defPPr marR="0" lvl="0" algn="l" rtl="0">
              <a:lnSpc>
                <a:spcPct val="100000"/>
              </a:lnSpc>
              <a:spcBef>
                <a:spcPts val="0"/>
              </a:spcBef>
              <a:spcAft>
                <a:spcPts val="0"/>
              </a:spcAft>
            </a:defPPr>
            <a:lvl1pPr>
              <a:defRPr>
                <a:solidFill>
                  <a:schemeClr val="tx2">
                    <a:lumMod val="10000"/>
                  </a:schemeClr>
                </a:solidFill>
              </a:defRPr>
            </a:lvl1pPr>
          </a:lstStyle>
          <a:p>
            <a:r>
              <a:rPr lang="en-IN" dirty="0"/>
              <a:t>After hyper tuning</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2369635090"/>
              </p:ext>
            </p:extLst>
          </p:nvPr>
        </p:nvGraphicFramePr>
        <p:xfrm>
          <a:off x="5150900" y="1809391"/>
          <a:ext cx="3440512" cy="538164"/>
        </p:xfrm>
        <a:graphic>
          <a:graphicData uri="http://schemas.openxmlformats.org/drawingml/2006/table">
            <a:tbl>
              <a:tblPr bandRow="1">
                <a:tableStyleId>{5C22544A-7EE6-4342-B048-85BDC9FD1C3A}</a:tableStyleId>
              </a:tblPr>
              <a:tblGrid>
                <a:gridCol w="3440512"/>
              </a:tblGrid>
              <a:tr h="0">
                <a:tc>
                  <a:txBody>
                    <a:bodyPr/>
                    <a:lstStyle/>
                    <a:p>
                      <a:pPr>
                        <a:lnSpc>
                          <a:spcPct val="107000"/>
                        </a:lnSpc>
                        <a:spcAft>
                          <a:spcPts val="800"/>
                        </a:spcAft>
                      </a:pPr>
                      <a:r>
                        <a:rPr lang="en-IN" sz="1100" dirty="0">
                          <a:effectLst/>
                          <a:highlight>
                            <a:srgbClr val="FFFFFF"/>
                          </a:highlight>
                        </a:rPr>
                        <a:t>accuracy of validation set : 0.959848191937486</a:t>
                      </a:r>
                      <a:endParaRPr lang="en-IN" sz="1100" dirty="0">
                        <a:effectLst/>
                        <a:latin typeface="Calibri" panose="020F0502020204030204" pitchFamily="34" charset="0"/>
                        <a:ea typeface="Calibri" panose="020F0502020204030204" pitchFamily="34" charset="0"/>
                      </a:endParaRPr>
                    </a:p>
                  </a:txBody>
                  <a:tcPr marL="68580" marR="68580" marT="0" marB="0"/>
                </a:tc>
              </a:tr>
              <a:tr h="0">
                <a:tc>
                  <a:txBody>
                    <a:bodyPr/>
                    <a:lstStyle/>
                    <a:p>
                      <a:pPr>
                        <a:lnSpc>
                          <a:spcPct val="107000"/>
                        </a:lnSpc>
                        <a:spcAft>
                          <a:spcPts val="800"/>
                        </a:spcAft>
                      </a:pPr>
                      <a:r>
                        <a:rPr lang="en-IN" sz="1100" dirty="0">
                          <a:effectLst/>
                          <a:highlight>
                            <a:srgbClr val="FFFFFF"/>
                          </a:highlight>
                        </a:rPr>
                        <a:t>accuracy of the training set : 0.9783301465901848</a:t>
                      </a:r>
                      <a:endParaRPr lang="en-IN" sz="1100" dirty="0">
                        <a:effectLst/>
                        <a:latin typeface="Calibri" panose="020F0502020204030204" pitchFamily="34" charset="0"/>
                        <a:ea typeface="Calibri" panose="020F0502020204030204" pitchFamily="34" charset="0"/>
                      </a:endParaRPr>
                    </a:p>
                  </a:txBody>
                  <a:tcPr marL="68580" marR="68580" marT="0" marB="0"/>
                </a:tc>
              </a:tr>
              <a:tr h="0">
                <a:tc>
                  <a:txBody>
                    <a:bodyPr/>
                    <a:lstStyle/>
                    <a:p>
                      <a:pPr>
                        <a:lnSpc>
                          <a:spcPct val="107000"/>
                        </a:lnSpc>
                        <a:spcAft>
                          <a:spcPts val="800"/>
                        </a:spcAft>
                      </a:pPr>
                      <a:r>
                        <a:rPr lang="en-IN" sz="1100" dirty="0">
                          <a:effectLst/>
                          <a:highlight>
                            <a:srgbClr val="FFFFFF"/>
                          </a:highlight>
                        </a:rPr>
                        <a:t>accuracy of the </a:t>
                      </a:r>
                      <a:r>
                        <a:rPr lang="en-IN" sz="1100" dirty="0" err="1">
                          <a:effectLst/>
                          <a:highlight>
                            <a:srgbClr val="FFFFFF"/>
                          </a:highlight>
                        </a:rPr>
                        <a:t>testset</a:t>
                      </a:r>
                      <a:r>
                        <a:rPr lang="en-IN" sz="1100" dirty="0">
                          <a:effectLst/>
                          <a:highlight>
                            <a:srgbClr val="FFFFFF"/>
                          </a:highlight>
                        </a:rPr>
                        <a:t>: 0.9745547073791349</a:t>
                      </a:r>
                      <a:endParaRPr lang="en-IN" sz="1100" dirty="0">
                        <a:effectLst/>
                        <a:latin typeface="Calibri" panose="020F0502020204030204" pitchFamily="34" charset="0"/>
                        <a:ea typeface="Calibri" panose="020F0502020204030204" pitchFamily="34" charset="0"/>
                      </a:endParaRPr>
                    </a:p>
                  </a:txBody>
                  <a:tcPr marL="68580" marR="68580" marT="0" marB="0"/>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64910497"/>
              </p:ext>
            </p:extLst>
          </p:nvPr>
        </p:nvGraphicFramePr>
        <p:xfrm>
          <a:off x="5131165" y="3348086"/>
          <a:ext cx="3433934" cy="358776"/>
        </p:xfrm>
        <a:graphic>
          <a:graphicData uri="http://schemas.openxmlformats.org/drawingml/2006/table">
            <a:tbl>
              <a:tblPr bandRow="1">
                <a:tableStyleId>{5C22544A-7EE6-4342-B048-85BDC9FD1C3A}</a:tableStyleId>
              </a:tblPr>
              <a:tblGrid>
                <a:gridCol w="3433934"/>
              </a:tblGrid>
              <a:tr h="0">
                <a:tc>
                  <a:txBody>
                    <a:bodyPr/>
                    <a:lstStyle/>
                    <a:p>
                      <a:pPr>
                        <a:lnSpc>
                          <a:spcPct val="107000"/>
                        </a:lnSpc>
                        <a:spcAft>
                          <a:spcPts val="800"/>
                        </a:spcAft>
                      </a:pPr>
                      <a:r>
                        <a:rPr lang="en-IN" sz="1100" dirty="0">
                          <a:effectLst/>
                          <a:highlight>
                            <a:srgbClr val="FFFFFF"/>
                          </a:highlight>
                        </a:rPr>
                        <a:t>accuracy of the training set 0.982791586998088</a:t>
                      </a:r>
                      <a:endParaRPr lang="en-IN" sz="1100" dirty="0">
                        <a:effectLst/>
                        <a:latin typeface="Calibri" panose="020F0502020204030204" pitchFamily="34" charset="0"/>
                        <a:ea typeface="Calibri" panose="020F0502020204030204" pitchFamily="34" charset="0"/>
                      </a:endParaRPr>
                    </a:p>
                  </a:txBody>
                  <a:tcPr marL="68580" marR="68580" marT="0" marB="0"/>
                </a:tc>
              </a:tr>
              <a:tr h="0">
                <a:tc>
                  <a:txBody>
                    <a:bodyPr/>
                    <a:lstStyle/>
                    <a:p>
                      <a:pPr>
                        <a:lnSpc>
                          <a:spcPct val="107000"/>
                        </a:lnSpc>
                        <a:spcAft>
                          <a:spcPts val="800"/>
                        </a:spcAft>
                      </a:pPr>
                      <a:r>
                        <a:rPr lang="en-IN" sz="1100" dirty="0">
                          <a:effectLst/>
                          <a:highlight>
                            <a:srgbClr val="FFFFFF"/>
                          </a:highlight>
                        </a:rPr>
                        <a:t>accuracy of the </a:t>
                      </a:r>
                      <a:r>
                        <a:rPr lang="en-IN" sz="1100" dirty="0" err="1">
                          <a:effectLst/>
                          <a:highlight>
                            <a:srgbClr val="FFFFFF"/>
                          </a:highlight>
                        </a:rPr>
                        <a:t>testset</a:t>
                      </a:r>
                      <a:r>
                        <a:rPr lang="en-IN" sz="1100" dirty="0">
                          <a:effectLst/>
                          <a:highlight>
                            <a:srgbClr val="FFFFFF"/>
                          </a:highlight>
                        </a:rPr>
                        <a:t> 0.9745547073791349</a:t>
                      </a:r>
                      <a:endParaRPr lang="en-IN" sz="1100" dirty="0">
                        <a:effectLst/>
                        <a:latin typeface="Calibri" panose="020F0502020204030204" pitchFamily="34" charset="0"/>
                        <a:ea typeface="Calibri" panose="020F0502020204030204" pitchFamily="34" charset="0"/>
                      </a:endParaRPr>
                    </a:p>
                  </a:txBody>
                  <a:tcPr marL="68580" marR="68580" marT="0" marB="0"/>
                </a:tc>
              </a:tr>
            </a:tbl>
          </a:graphicData>
        </a:graphic>
      </p:graphicFrame>
    </p:spTree>
    <p:extLst>
      <p:ext uri="{BB962C8B-B14F-4D97-AF65-F5344CB8AC3E}">
        <p14:creationId xmlns:p14="http://schemas.microsoft.com/office/powerpoint/2010/main" val="26175702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4703" y="116356"/>
            <a:ext cx="2512957" cy="463258"/>
          </a:xfrm>
          <a:prstGeom prst="rect">
            <a:avLst/>
          </a:prstGeom>
          <a:ln w="19050">
            <a:noFill/>
          </a:ln>
        </p:spPr>
        <p:txBody>
          <a:bodyPr vert="horz" wrap="square" lIns="0" tIns="93018" rIns="0" bIns="0" rtlCol="0" anchor="ctr">
            <a:spAutoFit/>
            <a:scene3d>
              <a:camera prst="orthographicFront"/>
              <a:lightRig rig="threePt" dir="t"/>
            </a:scene3d>
            <a:sp3d extrusionH="57150">
              <a:bevelT w="50800" h="38100" prst="riblet"/>
            </a:sp3d>
          </a:bodyPr>
          <a:lstStyle>
            <a:defPPr marR="0" lvl="0" algn="l" rtl="0">
              <a:lnSpc>
                <a:spcPct val="100000"/>
              </a:lnSpc>
              <a:spcBef>
                <a:spcPts val="0"/>
              </a:spcBef>
              <a:spcAft>
                <a:spcPts val="0"/>
              </a:spcAft>
              <a:defRPr/>
            </a:defPPr>
            <a:lvl1pPr marL="469744" indent="-342900" algn="ctr">
              <a:spcBef>
                <a:spcPts val="732"/>
              </a:spcBef>
              <a:buFont typeface="Wingdings" panose="05000000000000000000" pitchFamily="2" charset="2"/>
              <a:buChar char="q"/>
              <a:defRPr sz="2400" b="1" spc="0">
                <a:solidFill>
                  <a:schemeClr val="tx2">
                    <a:lumMod val="25000"/>
                  </a:schemeClr>
                </a:solidFill>
                <a:effectLst>
                  <a:outerShdw blurRad="60007" dist="200025" dir="15000000" sy="30000" kx="-1800000" algn="bl" rotWithShape="0">
                    <a:prstClr val="black">
                      <a:alpha val="32000"/>
                    </a:prstClr>
                  </a:outerShdw>
                </a:effectLst>
                <a:latin typeface="Verdana"/>
                <a:cs typeface="Verdana"/>
              </a:defRPr>
            </a:lvl1pPr>
          </a:lstStyle>
          <a:p>
            <a:pPr algn="l"/>
            <a:r>
              <a:rPr lang="en-IN" dirty="0"/>
              <a:t>Conclusion</a:t>
            </a:r>
          </a:p>
        </p:txBody>
      </p:sp>
      <p:pic>
        <p:nvPicPr>
          <p:cNvPr id="3" name="image29.png"/>
          <p:cNvPicPr/>
          <p:nvPr/>
        </p:nvPicPr>
        <p:blipFill>
          <a:blip r:embed="rId2"/>
          <a:srcRect/>
          <a:stretch>
            <a:fillRect/>
          </a:stretch>
        </p:blipFill>
        <p:spPr>
          <a:xfrm>
            <a:off x="394703" y="704603"/>
            <a:ext cx="4796841" cy="3406907"/>
          </a:xfrm>
          <a:prstGeom prst="rect">
            <a:avLst/>
          </a:prstGeom>
          <a:ln/>
        </p:spPr>
      </p:pic>
      <p:sp>
        <p:nvSpPr>
          <p:cNvPr id="4" name="TextBox 3"/>
          <p:cNvSpPr txBox="1"/>
          <p:nvPr/>
        </p:nvSpPr>
        <p:spPr>
          <a:xfrm>
            <a:off x="5433772" y="1132890"/>
            <a:ext cx="3374729" cy="3284041"/>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IN" b="1" dirty="0" smtClean="0">
                <a:solidFill>
                  <a:schemeClr val="tx2">
                    <a:lumMod val="10000"/>
                  </a:schemeClr>
                </a:solidFill>
              </a:rPr>
              <a:t>SVM </a:t>
            </a:r>
            <a:r>
              <a:rPr lang="en-IN" b="1" dirty="0">
                <a:solidFill>
                  <a:schemeClr val="tx2">
                    <a:lumMod val="10000"/>
                  </a:schemeClr>
                </a:solidFill>
              </a:rPr>
              <a:t>performed very well as compared to other algorithms.</a:t>
            </a:r>
            <a:endParaRPr lang="en-IN" dirty="0">
              <a:solidFill>
                <a:schemeClr val="tx2">
                  <a:lumMod val="10000"/>
                </a:schemeClr>
              </a:solidFill>
            </a:endParaRPr>
          </a:p>
          <a:p>
            <a:pPr marL="285750" lvl="0" indent="-285750">
              <a:lnSpc>
                <a:spcPct val="150000"/>
              </a:lnSpc>
              <a:buFont typeface="Wingdings" panose="05000000000000000000" pitchFamily="2" charset="2"/>
              <a:buChar char="§"/>
            </a:pPr>
            <a:r>
              <a:rPr lang="en-IN" b="1" dirty="0">
                <a:solidFill>
                  <a:schemeClr val="tx2">
                    <a:lumMod val="10000"/>
                  </a:schemeClr>
                </a:solidFill>
              </a:rPr>
              <a:t>In terms of feature importance RAM, Battery power, </a:t>
            </a:r>
            <a:r>
              <a:rPr lang="en-IN" b="1" dirty="0" err="1">
                <a:solidFill>
                  <a:schemeClr val="tx2">
                    <a:lumMod val="10000"/>
                  </a:schemeClr>
                </a:solidFill>
              </a:rPr>
              <a:t>px_height</a:t>
            </a:r>
            <a:r>
              <a:rPr lang="en-IN" b="1" dirty="0">
                <a:solidFill>
                  <a:schemeClr val="tx2">
                    <a:lumMod val="10000"/>
                  </a:schemeClr>
                </a:solidFill>
              </a:rPr>
              <a:t> and </a:t>
            </a:r>
            <a:r>
              <a:rPr lang="en-IN" b="1" dirty="0" err="1">
                <a:solidFill>
                  <a:schemeClr val="tx2">
                    <a:lumMod val="10000"/>
                  </a:schemeClr>
                </a:solidFill>
              </a:rPr>
              <a:t>px_weight</a:t>
            </a:r>
            <a:r>
              <a:rPr lang="en-IN" b="1" dirty="0">
                <a:solidFill>
                  <a:schemeClr val="tx2">
                    <a:lumMod val="10000"/>
                  </a:schemeClr>
                </a:solidFill>
              </a:rPr>
              <a:t> are the important features.</a:t>
            </a:r>
            <a:endParaRPr lang="en-IN" dirty="0">
              <a:solidFill>
                <a:schemeClr val="tx2">
                  <a:lumMod val="10000"/>
                </a:schemeClr>
              </a:solidFill>
            </a:endParaRPr>
          </a:p>
          <a:p>
            <a:pPr marL="285750" lvl="0" indent="-285750">
              <a:lnSpc>
                <a:spcPct val="150000"/>
              </a:lnSpc>
              <a:buFont typeface="Wingdings" panose="05000000000000000000" pitchFamily="2" charset="2"/>
              <a:buChar char="§"/>
            </a:pPr>
            <a:r>
              <a:rPr lang="en-IN" b="1" dirty="0">
                <a:solidFill>
                  <a:schemeClr val="tx2">
                    <a:lumMod val="10000"/>
                  </a:schemeClr>
                </a:solidFill>
              </a:rPr>
              <a:t>f1 score for individual classes is also very good. Area under the curve for each class prediction is also almost 1</a:t>
            </a:r>
            <a:r>
              <a:rPr lang="en-IN" b="1" dirty="0" smtClean="0">
                <a:solidFill>
                  <a:schemeClr val="tx2">
                    <a:lumMod val="10000"/>
                  </a:schemeClr>
                </a:solidFill>
              </a:rPr>
              <a:t>.</a:t>
            </a:r>
            <a:endParaRPr lang="en-IN" dirty="0">
              <a:solidFill>
                <a:schemeClr val="tx2">
                  <a:lumMod val="10000"/>
                </a:schemeClr>
              </a:solidFill>
            </a:endParaRPr>
          </a:p>
        </p:txBody>
      </p:sp>
      <p:sp>
        <p:nvSpPr>
          <p:cNvPr id="5" name="TextBox 4"/>
          <p:cNvSpPr txBox="1"/>
          <p:nvPr/>
        </p:nvSpPr>
        <p:spPr>
          <a:xfrm>
            <a:off x="394703" y="4354912"/>
            <a:ext cx="5039069" cy="276999"/>
          </a:xfrm>
          <a:prstGeom prst="rect">
            <a:avLst/>
          </a:prstGeom>
          <a:noFill/>
        </p:spPr>
        <p:txBody>
          <a:bodyPr wrap="square" rtlCol="0">
            <a:spAutoFit/>
          </a:bodyPr>
          <a:lstStyle/>
          <a:p>
            <a:pPr algn="just"/>
            <a:r>
              <a:rPr lang="en-IN" sz="1200" b="1" dirty="0">
                <a:solidFill>
                  <a:schemeClr val="tx2">
                    <a:lumMod val="10000"/>
                  </a:schemeClr>
                </a:solidFill>
              </a:rPr>
              <a:t>AS we can see SVM algorithm has highest accuracy which is 97</a:t>
            </a:r>
            <a:r>
              <a:rPr lang="en-IN" sz="1200" b="1" dirty="0" smtClean="0">
                <a:solidFill>
                  <a:schemeClr val="tx2">
                    <a:lumMod val="10000"/>
                  </a:schemeClr>
                </a:solidFill>
              </a:rPr>
              <a:t>%</a:t>
            </a:r>
            <a:endParaRPr lang="en-IN" sz="1200" dirty="0">
              <a:solidFill>
                <a:schemeClr val="tx2">
                  <a:lumMod val="10000"/>
                </a:schemeClr>
              </a:solidFill>
            </a:endParaRPr>
          </a:p>
        </p:txBody>
      </p:sp>
    </p:spTree>
    <p:extLst>
      <p:ext uri="{BB962C8B-B14F-4D97-AF65-F5344CB8AC3E}">
        <p14:creationId xmlns:p14="http://schemas.microsoft.com/office/powerpoint/2010/main" val="1637004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9959" y="572324"/>
            <a:ext cx="8005936" cy="1046440"/>
          </a:xfrm>
          <a:prstGeom prst="rect">
            <a:avLst/>
          </a:prstGeom>
          <a:noFill/>
        </p:spPr>
        <p:txBody>
          <a:bodyPr wrap="square" rtlCol="0">
            <a:spAutoFit/>
          </a:bodyPr>
          <a:lstStyle/>
          <a:p>
            <a:pPr marL="342900" lvl="0" indent="-342900">
              <a:buFont typeface="Wingdings" panose="05000000000000000000" pitchFamily="2" charset="2"/>
              <a:buChar char="q"/>
            </a:pPr>
            <a:r>
              <a:rPr lang="en-IN" sz="2000" spc="-5" dirty="0">
                <a:solidFill>
                  <a:schemeClr val="tx2">
                    <a:lumMod val="25000"/>
                  </a:schemeClr>
                </a:solidFill>
                <a:latin typeface="Arial Black"/>
                <a:cs typeface="Arial Black"/>
              </a:rPr>
              <a:t>Data Summary:</a:t>
            </a:r>
          </a:p>
          <a:p>
            <a:pPr algn="just"/>
            <a:r>
              <a:rPr lang="en-IN" dirty="0">
                <a:solidFill>
                  <a:schemeClr val="accent1">
                    <a:lumMod val="50000"/>
                  </a:schemeClr>
                </a:solidFill>
              </a:rPr>
              <a:t>The dataset contains mobile features information (Battery power, Bluetooth, Dual </a:t>
            </a:r>
            <a:r>
              <a:rPr lang="en-IN" dirty="0" err="1">
                <a:solidFill>
                  <a:schemeClr val="accent1">
                    <a:lumMod val="50000"/>
                  </a:schemeClr>
                </a:solidFill>
              </a:rPr>
              <a:t>sim</a:t>
            </a:r>
            <a:r>
              <a:rPr lang="en-IN" dirty="0">
                <a:solidFill>
                  <a:schemeClr val="accent1">
                    <a:lumMod val="50000"/>
                  </a:schemeClr>
                </a:solidFill>
              </a:rPr>
              <a:t>, Front camera, Internal Memory, Mobile depth, Number of Cores, Primary camera </a:t>
            </a:r>
            <a:r>
              <a:rPr lang="en-IN" dirty="0" err="1">
                <a:solidFill>
                  <a:schemeClr val="accent1">
                    <a:lumMod val="50000"/>
                  </a:schemeClr>
                </a:solidFill>
              </a:rPr>
              <a:t>etc</a:t>
            </a:r>
            <a:r>
              <a:rPr lang="en-IN" dirty="0">
                <a:solidFill>
                  <a:schemeClr val="accent1">
                    <a:lumMod val="50000"/>
                  </a:schemeClr>
                </a:solidFill>
              </a:rPr>
              <a:t>) . By using these features we have to predict the mobile price range means mobile range from 0 to 3.</a:t>
            </a:r>
          </a:p>
        </p:txBody>
      </p:sp>
      <p:sp>
        <p:nvSpPr>
          <p:cNvPr id="4" name="TextBox 3"/>
          <p:cNvSpPr txBox="1"/>
          <p:nvPr/>
        </p:nvSpPr>
        <p:spPr>
          <a:xfrm>
            <a:off x="499959" y="1697232"/>
            <a:ext cx="7795425" cy="3213187"/>
          </a:xfrm>
          <a:prstGeom prst="rect">
            <a:avLst/>
          </a:prstGeom>
          <a:noFill/>
        </p:spPr>
        <p:txBody>
          <a:bodyPr wrap="square" rtlCol="0">
            <a:spAutoFit/>
          </a:bodyPr>
          <a:lstStyle/>
          <a:p>
            <a:pPr marL="285750" indent="-285750">
              <a:buFont typeface="Wingdings" panose="05000000000000000000" pitchFamily="2" charset="2"/>
              <a:buChar char="q"/>
            </a:pPr>
            <a:r>
              <a:rPr lang="en-US" sz="1800" spc="-5" dirty="0">
                <a:solidFill>
                  <a:schemeClr val="tx2">
                    <a:lumMod val="25000"/>
                  </a:schemeClr>
                </a:solidFill>
                <a:latin typeface="Arial Black"/>
                <a:cs typeface="Arial Black"/>
              </a:rPr>
              <a:t>Data </a:t>
            </a:r>
            <a:r>
              <a:rPr lang="en-US" sz="1800" spc="-5" dirty="0" smtClean="0">
                <a:solidFill>
                  <a:schemeClr val="tx2">
                    <a:lumMod val="25000"/>
                  </a:schemeClr>
                </a:solidFill>
                <a:latin typeface="Arial Black"/>
                <a:cs typeface="Arial Black"/>
              </a:rPr>
              <a:t>Description:</a:t>
            </a:r>
            <a:endParaRPr lang="en-US" sz="1800" spc="-5" dirty="0">
              <a:solidFill>
                <a:schemeClr val="tx2">
                  <a:lumMod val="25000"/>
                </a:schemeClr>
              </a:solidFill>
              <a:latin typeface="Arial Black"/>
              <a:cs typeface="Arial Black"/>
            </a:endParaRPr>
          </a:p>
          <a:p>
            <a:pPr>
              <a:lnSpc>
                <a:spcPct val="120000"/>
              </a:lnSpc>
            </a:pPr>
            <a:r>
              <a:rPr lang="en-US" b="1" dirty="0" err="1">
                <a:solidFill>
                  <a:schemeClr val="accent1">
                    <a:lumMod val="50000"/>
                  </a:schemeClr>
                </a:solidFill>
              </a:rPr>
              <a:t>Battery_power</a:t>
            </a:r>
            <a:r>
              <a:rPr lang="en-US" dirty="0">
                <a:solidFill>
                  <a:schemeClr val="accent1">
                    <a:lumMod val="50000"/>
                  </a:schemeClr>
                </a:solidFill>
              </a:rPr>
              <a:t> - Total energy a battery can store in one time measured in </a:t>
            </a:r>
            <a:r>
              <a:rPr lang="en-US" dirty="0" err="1">
                <a:solidFill>
                  <a:schemeClr val="accent1">
                    <a:lumMod val="50000"/>
                  </a:schemeClr>
                </a:solidFill>
              </a:rPr>
              <a:t>mAh</a:t>
            </a:r>
            <a:endParaRPr lang="en-US" dirty="0">
              <a:solidFill>
                <a:schemeClr val="accent1">
                  <a:lumMod val="50000"/>
                </a:schemeClr>
              </a:solidFill>
            </a:endParaRPr>
          </a:p>
          <a:p>
            <a:pPr>
              <a:lnSpc>
                <a:spcPct val="120000"/>
              </a:lnSpc>
            </a:pPr>
            <a:r>
              <a:rPr lang="en-US" b="1" dirty="0">
                <a:solidFill>
                  <a:schemeClr val="accent1">
                    <a:lumMod val="50000"/>
                  </a:schemeClr>
                </a:solidFill>
              </a:rPr>
              <a:t>Blue</a:t>
            </a:r>
            <a:r>
              <a:rPr lang="en-US" dirty="0">
                <a:solidFill>
                  <a:schemeClr val="accent1">
                    <a:lumMod val="50000"/>
                  </a:schemeClr>
                </a:solidFill>
              </a:rPr>
              <a:t> - Has </a:t>
            </a:r>
            <a:r>
              <a:rPr lang="en-US" dirty="0" err="1">
                <a:solidFill>
                  <a:schemeClr val="accent1">
                    <a:lumMod val="50000"/>
                  </a:schemeClr>
                </a:solidFill>
              </a:rPr>
              <a:t>bluetooth</a:t>
            </a:r>
            <a:r>
              <a:rPr lang="en-US" dirty="0">
                <a:solidFill>
                  <a:schemeClr val="accent1">
                    <a:lumMod val="50000"/>
                  </a:schemeClr>
                </a:solidFill>
              </a:rPr>
              <a:t> or not</a:t>
            </a:r>
          </a:p>
          <a:p>
            <a:pPr>
              <a:lnSpc>
                <a:spcPct val="120000"/>
              </a:lnSpc>
            </a:pPr>
            <a:r>
              <a:rPr lang="en-US" b="1" i="1" dirty="0" err="1">
                <a:solidFill>
                  <a:schemeClr val="accent1">
                    <a:lumMod val="50000"/>
                  </a:schemeClr>
                </a:solidFill>
              </a:rPr>
              <a:t>Clock_speed</a:t>
            </a:r>
            <a:r>
              <a:rPr lang="en-US" dirty="0">
                <a:solidFill>
                  <a:schemeClr val="accent1">
                    <a:lumMod val="50000"/>
                  </a:schemeClr>
                </a:solidFill>
              </a:rPr>
              <a:t> - speed at which microprocessor executes instructions</a:t>
            </a:r>
          </a:p>
          <a:p>
            <a:pPr>
              <a:lnSpc>
                <a:spcPct val="120000"/>
              </a:lnSpc>
            </a:pPr>
            <a:r>
              <a:rPr lang="en-US" b="1" i="1" dirty="0" err="1">
                <a:solidFill>
                  <a:schemeClr val="accent1">
                    <a:lumMod val="50000"/>
                  </a:schemeClr>
                </a:solidFill>
              </a:rPr>
              <a:t>Dual_sim</a:t>
            </a:r>
            <a:r>
              <a:rPr lang="en-US" dirty="0">
                <a:solidFill>
                  <a:schemeClr val="accent1">
                    <a:lumMod val="50000"/>
                  </a:schemeClr>
                </a:solidFill>
              </a:rPr>
              <a:t> - Has dual </a:t>
            </a:r>
            <a:r>
              <a:rPr lang="en-US" dirty="0" err="1">
                <a:solidFill>
                  <a:schemeClr val="accent1">
                    <a:lumMod val="50000"/>
                  </a:schemeClr>
                </a:solidFill>
              </a:rPr>
              <a:t>sim</a:t>
            </a:r>
            <a:r>
              <a:rPr lang="en-US" dirty="0">
                <a:solidFill>
                  <a:schemeClr val="accent1">
                    <a:lumMod val="50000"/>
                  </a:schemeClr>
                </a:solidFill>
              </a:rPr>
              <a:t> support or not</a:t>
            </a:r>
          </a:p>
          <a:p>
            <a:pPr>
              <a:lnSpc>
                <a:spcPct val="120000"/>
              </a:lnSpc>
            </a:pPr>
            <a:r>
              <a:rPr lang="en-US" b="1" i="1" dirty="0">
                <a:solidFill>
                  <a:schemeClr val="accent1">
                    <a:lumMod val="50000"/>
                  </a:schemeClr>
                </a:solidFill>
              </a:rPr>
              <a:t>Fc</a:t>
            </a:r>
            <a:r>
              <a:rPr lang="en-US" dirty="0">
                <a:solidFill>
                  <a:schemeClr val="accent1">
                    <a:lumMod val="50000"/>
                  </a:schemeClr>
                </a:solidFill>
              </a:rPr>
              <a:t> - Front Camera mega pixels</a:t>
            </a:r>
          </a:p>
          <a:p>
            <a:pPr>
              <a:lnSpc>
                <a:spcPct val="120000"/>
              </a:lnSpc>
            </a:pPr>
            <a:r>
              <a:rPr lang="en-US" b="1" i="1" dirty="0" err="1">
                <a:solidFill>
                  <a:schemeClr val="accent1">
                    <a:lumMod val="50000"/>
                  </a:schemeClr>
                </a:solidFill>
              </a:rPr>
              <a:t>Four_g</a:t>
            </a:r>
            <a:r>
              <a:rPr lang="en-US" dirty="0">
                <a:solidFill>
                  <a:schemeClr val="accent1">
                    <a:lumMod val="50000"/>
                  </a:schemeClr>
                </a:solidFill>
              </a:rPr>
              <a:t> - Has 4G or not</a:t>
            </a:r>
          </a:p>
          <a:p>
            <a:pPr>
              <a:lnSpc>
                <a:spcPct val="120000"/>
              </a:lnSpc>
            </a:pPr>
            <a:r>
              <a:rPr lang="en-US" b="1" i="1" dirty="0" err="1">
                <a:solidFill>
                  <a:schemeClr val="accent1">
                    <a:lumMod val="50000"/>
                  </a:schemeClr>
                </a:solidFill>
              </a:rPr>
              <a:t>Int_memory</a:t>
            </a:r>
            <a:r>
              <a:rPr lang="en-US" dirty="0">
                <a:solidFill>
                  <a:schemeClr val="accent1">
                    <a:lumMod val="50000"/>
                  </a:schemeClr>
                </a:solidFill>
              </a:rPr>
              <a:t> - Internal Memory in Gigabytes</a:t>
            </a:r>
          </a:p>
          <a:p>
            <a:pPr>
              <a:lnSpc>
                <a:spcPct val="120000"/>
              </a:lnSpc>
            </a:pPr>
            <a:r>
              <a:rPr lang="en-US" b="1" i="1" dirty="0" err="1">
                <a:solidFill>
                  <a:schemeClr val="accent1">
                    <a:lumMod val="50000"/>
                  </a:schemeClr>
                </a:solidFill>
              </a:rPr>
              <a:t>M_dep</a:t>
            </a:r>
            <a:r>
              <a:rPr lang="en-US" dirty="0">
                <a:solidFill>
                  <a:schemeClr val="accent1">
                    <a:lumMod val="50000"/>
                  </a:schemeClr>
                </a:solidFill>
              </a:rPr>
              <a:t> - Mobile Depth in cm</a:t>
            </a:r>
          </a:p>
          <a:p>
            <a:pPr>
              <a:lnSpc>
                <a:spcPct val="120000"/>
              </a:lnSpc>
            </a:pPr>
            <a:r>
              <a:rPr lang="en-US" b="1" i="1" dirty="0" err="1">
                <a:solidFill>
                  <a:schemeClr val="accent1">
                    <a:lumMod val="50000"/>
                  </a:schemeClr>
                </a:solidFill>
              </a:rPr>
              <a:t>Mobile_wt</a:t>
            </a:r>
            <a:r>
              <a:rPr lang="en-US" dirty="0">
                <a:solidFill>
                  <a:schemeClr val="accent1">
                    <a:lumMod val="50000"/>
                  </a:schemeClr>
                </a:solidFill>
              </a:rPr>
              <a:t> - Weight of mobile phone</a:t>
            </a:r>
          </a:p>
          <a:p>
            <a:pPr>
              <a:lnSpc>
                <a:spcPct val="120000"/>
              </a:lnSpc>
            </a:pPr>
            <a:r>
              <a:rPr lang="en-US" b="1" i="1" dirty="0" err="1">
                <a:solidFill>
                  <a:schemeClr val="accent1">
                    <a:lumMod val="50000"/>
                  </a:schemeClr>
                </a:solidFill>
              </a:rPr>
              <a:t>N_cores</a:t>
            </a:r>
            <a:r>
              <a:rPr lang="en-US" dirty="0">
                <a:solidFill>
                  <a:schemeClr val="accent1">
                    <a:lumMod val="50000"/>
                  </a:schemeClr>
                </a:solidFill>
              </a:rPr>
              <a:t> - Number of cores of </a:t>
            </a:r>
            <a:r>
              <a:rPr lang="en-US" dirty="0" smtClean="0">
                <a:solidFill>
                  <a:schemeClr val="accent1">
                    <a:lumMod val="50000"/>
                  </a:schemeClr>
                </a:solidFill>
              </a:rPr>
              <a:t>processor</a:t>
            </a:r>
          </a:p>
          <a:p>
            <a:pPr>
              <a:lnSpc>
                <a:spcPct val="120000"/>
              </a:lnSpc>
            </a:pPr>
            <a:r>
              <a:rPr lang="en-US" b="1" i="1" dirty="0" smtClean="0">
                <a:solidFill>
                  <a:schemeClr val="accent1">
                    <a:lumMod val="50000"/>
                  </a:schemeClr>
                </a:solidFill>
              </a:rPr>
              <a:t>Pc</a:t>
            </a:r>
            <a:r>
              <a:rPr lang="en-US" dirty="0" smtClean="0">
                <a:solidFill>
                  <a:schemeClr val="accent1">
                    <a:lumMod val="50000"/>
                  </a:schemeClr>
                </a:solidFill>
              </a:rPr>
              <a:t> - Primary Camera mega pixels</a:t>
            </a:r>
            <a:endParaRPr lang="en-US" dirty="0">
              <a:solidFill>
                <a:schemeClr val="accent1">
                  <a:lumMod val="50000"/>
                </a:schemeClr>
              </a:solidFill>
            </a:endParaRPr>
          </a:p>
        </p:txBody>
      </p:sp>
    </p:spTree>
    <p:extLst>
      <p:ext uri="{BB962C8B-B14F-4D97-AF65-F5344CB8AC3E}">
        <p14:creationId xmlns:p14="http://schemas.microsoft.com/office/powerpoint/2010/main" val="30026103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7842" y="486803"/>
            <a:ext cx="7795424" cy="4302716"/>
          </a:xfrm>
          <a:prstGeom prst="rect">
            <a:avLst/>
          </a:prstGeom>
          <a:noFill/>
        </p:spPr>
        <p:txBody>
          <a:bodyPr wrap="square" rtlCol="0">
            <a:spAutoFit/>
          </a:bodyPr>
          <a:lstStyle/>
          <a:p>
            <a:pPr>
              <a:lnSpc>
                <a:spcPct val="120000"/>
              </a:lnSpc>
            </a:pPr>
            <a:r>
              <a:rPr lang="en-US" sz="1600" spc="-5" dirty="0">
                <a:solidFill>
                  <a:schemeClr val="tx2">
                    <a:lumMod val="25000"/>
                  </a:schemeClr>
                </a:solidFill>
                <a:latin typeface="Arial Black"/>
                <a:cs typeface="Arial Black"/>
              </a:rPr>
              <a:t>Data </a:t>
            </a:r>
            <a:r>
              <a:rPr lang="en-US" sz="1600" spc="-5" dirty="0" smtClean="0">
                <a:solidFill>
                  <a:schemeClr val="tx2">
                    <a:lumMod val="25000"/>
                  </a:schemeClr>
                </a:solidFill>
                <a:latin typeface="Arial Black"/>
                <a:cs typeface="Arial Black"/>
              </a:rPr>
              <a:t>Description (Continuous)</a:t>
            </a:r>
            <a:endParaRPr lang="en-US" sz="1600" spc="-5" dirty="0">
              <a:solidFill>
                <a:schemeClr val="tx2">
                  <a:lumMod val="25000"/>
                </a:schemeClr>
              </a:solidFill>
              <a:latin typeface="Arial Black"/>
              <a:cs typeface="Arial Black"/>
            </a:endParaRPr>
          </a:p>
          <a:p>
            <a:pPr>
              <a:lnSpc>
                <a:spcPct val="120000"/>
              </a:lnSpc>
            </a:pPr>
            <a:r>
              <a:rPr lang="en-US" b="1" i="1" dirty="0" err="1" smtClean="0">
                <a:solidFill>
                  <a:schemeClr val="accent1">
                    <a:lumMod val="50000"/>
                  </a:schemeClr>
                </a:solidFill>
              </a:rPr>
              <a:t>Px_height</a:t>
            </a:r>
            <a:r>
              <a:rPr lang="en-US" dirty="0" smtClean="0">
                <a:solidFill>
                  <a:schemeClr val="accent1">
                    <a:lumMod val="50000"/>
                  </a:schemeClr>
                </a:solidFill>
              </a:rPr>
              <a:t> - Pixel Resolution Height</a:t>
            </a:r>
          </a:p>
          <a:p>
            <a:pPr>
              <a:lnSpc>
                <a:spcPct val="120000"/>
              </a:lnSpc>
            </a:pPr>
            <a:r>
              <a:rPr lang="en-US" b="1" i="1" dirty="0" err="1" smtClean="0">
                <a:solidFill>
                  <a:schemeClr val="accent1">
                    <a:lumMod val="50000"/>
                  </a:schemeClr>
                </a:solidFill>
              </a:rPr>
              <a:t>Px_width</a:t>
            </a:r>
            <a:r>
              <a:rPr lang="en-US" dirty="0">
                <a:solidFill>
                  <a:schemeClr val="accent1">
                    <a:lumMod val="50000"/>
                  </a:schemeClr>
                </a:solidFill>
              </a:rPr>
              <a:t> - Pixel Resolution Width</a:t>
            </a:r>
          </a:p>
          <a:p>
            <a:pPr>
              <a:lnSpc>
                <a:spcPct val="120000"/>
              </a:lnSpc>
            </a:pPr>
            <a:r>
              <a:rPr lang="en-US" b="1" i="1" dirty="0">
                <a:solidFill>
                  <a:schemeClr val="accent1">
                    <a:lumMod val="50000"/>
                  </a:schemeClr>
                </a:solidFill>
              </a:rPr>
              <a:t>Ram</a:t>
            </a:r>
            <a:r>
              <a:rPr lang="en-US" dirty="0">
                <a:solidFill>
                  <a:schemeClr val="accent1">
                    <a:lumMod val="50000"/>
                  </a:schemeClr>
                </a:solidFill>
              </a:rPr>
              <a:t> - Random Access Memory in Mega Bytes</a:t>
            </a:r>
          </a:p>
          <a:p>
            <a:pPr>
              <a:lnSpc>
                <a:spcPct val="120000"/>
              </a:lnSpc>
            </a:pPr>
            <a:r>
              <a:rPr lang="en-US" b="1" i="1" dirty="0" err="1">
                <a:solidFill>
                  <a:schemeClr val="accent1">
                    <a:lumMod val="50000"/>
                  </a:schemeClr>
                </a:solidFill>
              </a:rPr>
              <a:t>Sc_h</a:t>
            </a:r>
            <a:r>
              <a:rPr lang="en-US" dirty="0">
                <a:solidFill>
                  <a:schemeClr val="accent1">
                    <a:lumMod val="50000"/>
                  </a:schemeClr>
                </a:solidFill>
              </a:rPr>
              <a:t> - Screen Height of mobile in cm</a:t>
            </a:r>
          </a:p>
          <a:p>
            <a:pPr>
              <a:lnSpc>
                <a:spcPct val="120000"/>
              </a:lnSpc>
            </a:pPr>
            <a:r>
              <a:rPr lang="en-US" b="1" i="1" dirty="0" err="1">
                <a:solidFill>
                  <a:schemeClr val="accent1">
                    <a:lumMod val="50000"/>
                  </a:schemeClr>
                </a:solidFill>
              </a:rPr>
              <a:t>Sc_w</a:t>
            </a:r>
            <a:r>
              <a:rPr lang="en-US" dirty="0">
                <a:solidFill>
                  <a:schemeClr val="accent1">
                    <a:lumMod val="50000"/>
                  </a:schemeClr>
                </a:solidFill>
              </a:rPr>
              <a:t> - Screen Width of mobile in cm</a:t>
            </a:r>
          </a:p>
          <a:p>
            <a:pPr>
              <a:lnSpc>
                <a:spcPct val="120000"/>
              </a:lnSpc>
            </a:pPr>
            <a:r>
              <a:rPr lang="en-US" b="1" i="1" dirty="0" err="1">
                <a:solidFill>
                  <a:schemeClr val="accent1">
                    <a:lumMod val="50000"/>
                  </a:schemeClr>
                </a:solidFill>
              </a:rPr>
              <a:t>Talk_time</a:t>
            </a:r>
            <a:r>
              <a:rPr lang="en-US" dirty="0">
                <a:solidFill>
                  <a:schemeClr val="accent1">
                    <a:lumMod val="50000"/>
                  </a:schemeClr>
                </a:solidFill>
              </a:rPr>
              <a:t> - longest time that a single battery charge will last when you are</a:t>
            </a:r>
          </a:p>
          <a:p>
            <a:pPr>
              <a:lnSpc>
                <a:spcPct val="120000"/>
              </a:lnSpc>
            </a:pPr>
            <a:r>
              <a:rPr lang="en-US" b="1" i="1" dirty="0" err="1">
                <a:solidFill>
                  <a:schemeClr val="accent1">
                    <a:lumMod val="50000"/>
                  </a:schemeClr>
                </a:solidFill>
              </a:rPr>
              <a:t>Three_g</a:t>
            </a:r>
            <a:r>
              <a:rPr lang="en-US" dirty="0">
                <a:solidFill>
                  <a:schemeClr val="accent1">
                    <a:lumMod val="50000"/>
                  </a:schemeClr>
                </a:solidFill>
              </a:rPr>
              <a:t> - Has 3G or not</a:t>
            </a:r>
          </a:p>
          <a:p>
            <a:pPr>
              <a:lnSpc>
                <a:spcPct val="120000"/>
              </a:lnSpc>
            </a:pPr>
            <a:r>
              <a:rPr lang="en-US" b="1" i="1" dirty="0" err="1">
                <a:solidFill>
                  <a:schemeClr val="accent1">
                    <a:lumMod val="50000"/>
                  </a:schemeClr>
                </a:solidFill>
              </a:rPr>
              <a:t>Touch_screen</a:t>
            </a:r>
            <a:r>
              <a:rPr lang="en-US" dirty="0">
                <a:solidFill>
                  <a:schemeClr val="accent1">
                    <a:lumMod val="50000"/>
                  </a:schemeClr>
                </a:solidFill>
              </a:rPr>
              <a:t> - Has touch screen or not</a:t>
            </a:r>
          </a:p>
          <a:p>
            <a:pPr>
              <a:lnSpc>
                <a:spcPct val="120000"/>
              </a:lnSpc>
            </a:pPr>
            <a:r>
              <a:rPr lang="en-US" b="1" i="1" dirty="0" err="1">
                <a:solidFill>
                  <a:schemeClr val="accent1">
                    <a:lumMod val="50000"/>
                  </a:schemeClr>
                </a:solidFill>
              </a:rPr>
              <a:t>Wifi</a:t>
            </a:r>
            <a:r>
              <a:rPr lang="en-US" dirty="0">
                <a:solidFill>
                  <a:schemeClr val="accent1">
                    <a:lumMod val="50000"/>
                  </a:schemeClr>
                </a:solidFill>
              </a:rPr>
              <a:t> - Has </a:t>
            </a:r>
            <a:r>
              <a:rPr lang="en-US" dirty="0" err="1">
                <a:solidFill>
                  <a:schemeClr val="accent1">
                    <a:lumMod val="50000"/>
                  </a:schemeClr>
                </a:solidFill>
              </a:rPr>
              <a:t>wifi</a:t>
            </a:r>
            <a:r>
              <a:rPr lang="en-US" dirty="0">
                <a:solidFill>
                  <a:schemeClr val="accent1">
                    <a:lumMod val="50000"/>
                  </a:schemeClr>
                </a:solidFill>
              </a:rPr>
              <a:t> or not</a:t>
            </a:r>
          </a:p>
          <a:p>
            <a:pPr>
              <a:lnSpc>
                <a:spcPct val="120000"/>
              </a:lnSpc>
            </a:pPr>
            <a:r>
              <a:rPr lang="en-US" b="1" i="1" dirty="0" err="1">
                <a:solidFill>
                  <a:schemeClr val="accent1">
                    <a:lumMod val="50000"/>
                  </a:schemeClr>
                </a:solidFill>
              </a:rPr>
              <a:t>Price_range</a:t>
            </a:r>
            <a:r>
              <a:rPr lang="en-US" dirty="0">
                <a:solidFill>
                  <a:schemeClr val="accent1">
                    <a:lumMod val="50000"/>
                  </a:schemeClr>
                </a:solidFill>
              </a:rPr>
              <a:t> - This is the target variable with value of</a:t>
            </a:r>
          </a:p>
          <a:p>
            <a:pPr>
              <a:lnSpc>
                <a:spcPct val="120000"/>
              </a:lnSpc>
            </a:pPr>
            <a:r>
              <a:rPr lang="en-US" dirty="0">
                <a:solidFill>
                  <a:schemeClr val="accent1">
                    <a:lumMod val="50000"/>
                  </a:schemeClr>
                </a:solidFill>
              </a:rPr>
              <a:t>0(low cost),</a:t>
            </a:r>
          </a:p>
          <a:p>
            <a:pPr>
              <a:lnSpc>
                <a:spcPct val="120000"/>
              </a:lnSpc>
            </a:pPr>
            <a:r>
              <a:rPr lang="en-US" dirty="0">
                <a:solidFill>
                  <a:schemeClr val="accent1">
                    <a:lumMod val="50000"/>
                  </a:schemeClr>
                </a:solidFill>
              </a:rPr>
              <a:t>1(medium cost),</a:t>
            </a:r>
          </a:p>
          <a:p>
            <a:pPr>
              <a:lnSpc>
                <a:spcPct val="120000"/>
              </a:lnSpc>
            </a:pPr>
            <a:r>
              <a:rPr lang="en-US" dirty="0">
                <a:solidFill>
                  <a:schemeClr val="accent1">
                    <a:lumMod val="50000"/>
                  </a:schemeClr>
                </a:solidFill>
              </a:rPr>
              <a:t>2(high cost) and</a:t>
            </a:r>
          </a:p>
          <a:p>
            <a:pPr>
              <a:lnSpc>
                <a:spcPct val="120000"/>
              </a:lnSpc>
            </a:pPr>
            <a:r>
              <a:rPr lang="en-US" dirty="0">
                <a:solidFill>
                  <a:schemeClr val="accent1">
                    <a:lumMod val="50000"/>
                  </a:schemeClr>
                </a:solidFill>
              </a:rPr>
              <a:t>3(very high cost).</a:t>
            </a:r>
          </a:p>
          <a:p>
            <a:pPr>
              <a:lnSpc>
                <a:spcPct val="120000"/>
              </a:lnSpc>
            </a:pPr>
            <a:r>
              <a:rPr lang="en-US" dirty="0">
                <a:solidFill>
                  <a:schemeClr val="accent1">
                    <a:lumMod val="50000"/>
                  </a:schemeClr>
                </a:solidFill>
              </a:rPr>
              <a:t>Thus our target variable has 4 categories so basically it is a Multiclass classification problem</a:t>
            </a:r>
            <a:r>
              <a:rPr lang="en-US" dirty="0" smtClean="0">
                <a:solidFill>
                  <a:schemeClr val="accent1">
                    <a:lumMod val="50000"/>
                  </a:schemeClr>
                </a:solidFill>
              </a:rPr>
              <a:t>.</a:t>
            </a:r>
            <a:endParaRPr lang="en-US" dirty="0">
              <a:solidFill>
                <a:schemeClr val="accent1">
                  <a:lumMod val="50000"/>
                </a:schemeClr>
              </a:solidFill>
            </a:endParaRPr>
          </a:p>
        </p:txBody>
      </p:sp>
    </p:spTree>
    <p:extLst>
      <p:ext uri="{BB962C8B-B14F-4D97-AF65-F5344CB8AC3E}">
        <p14:creationId xmlns:p14="http://schemas.microsoft.com/office/powerpoint/2010/main" val="34345031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831035" y="1755000"/>
            <a:ext cx="7306180" cy="1405311"/>
          </a:xfrm>
          <a:prstGeom prst="rect">
            <a:avLst/>
          </a:prstGeom>
          <a:ln w="19050">
            <a:noFill/>
          </a:ln>
        </p:spPr>
        <p:txBody>
          <a:bodyPr vert="horz" wrap="square" lIns="0" tIns="93018" rIns="0" bIns="0" rtlCol="0" anchor="ctr">
            <a:spAutoFit/>
            <a:scene3d>
              <a:camera prst="orthographicFront"/>
              <a:lightRig rig="threePt" dir="t"/>
            </a:scene3d>
            <a:sp3d extrusionH="57150">
              <a:bevelT w="50800" h="38100" prst="riblet"/>
            </a:sp3d>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6844" algn="ctr">
              <a:spcBef>
                <a:spcPts val="732"/>
              </a:spcBef>
            </a:pPr>
            <a:r>
              <a:rPr lang="en-IN" sz="4261" b="1" spc="600" dirty="0" smtClean="0">
                <a:solidFill>
                  <a:schemeClr val="tx2">
                    <a:lumMod val="25000"/>
                  </a:schemeClr>
                </a:solidFill>
                <a:effectLst>
                  <a:outerShdw blurRad="60007" dist="200025" dir="15000000" sy="30000" kx="-1800000" algn="bl" rotWithShape="0">
                    <a:prstClr val="black">
                      <a:alpha val="32000"/>
                    </a:prstClr>
                  </a:outerShdw>
                </a:effectLst>
                <a:latin typeface="Verdana"/>
                <a:cs typeface="Verdana"/>
              </a:rPr>
              <a:t>Exploratory Data  Analysis</a:t>
            </a:r>
            <a:endParaRPr lang="en-IN" sz="4261" b="1" spc="600" dirty="0">
              <a:solidFill>
                <a:schemeClr val="tx2">
                  <a:lumMod val="25000"/>
                </a:schemeClr>
              </a:solidFill>
              <a:effectLst>
                <a:outerShdw blurRad="60007" dist="200025" dir="15000000" sy="30000" kx="-1800000" algn="bl" rotWithShape="0">
                  <a:prstClr val="black">
                    <a:alpha val="32000"/>
                  </a:prstClr>
                </a:outerShdw>
              </a:effectLst>
              <a:latin typeface="Verdana"/>
              <a:cs typeface="Verdana"/>
            </a:endParaRPr>
          </a:p>
        </p:txBody>
      </p:sp>
    </p:spTree>
    <p:extLst>
      <p:ext uri="{BB962C8B-B14F-4D97-AF65-F5344CB8AC3E}">
        <p14:creationId xmlns:p14="http://schemas.microsoft.com/office/powerpoint/2010/main" val="3950463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5669" y="1003141"/>
            <a:ext cx="8685702" cy="892552"/>
          </a:xfrm>
          <a:prstGeom prst="rect">
            <a:avLst/>
          </a:prstGeom>
          <a:noFill/>
        </p:spPr>
        <p:txBody>
          <a:bodyPr wrap="square" rtlCol="0">
            <a:spAutoFit/>
          </a:bodyPr>
          <a:lstStyle/>
          <a:p>
            <a:pPr lvl="0"/>
            <a:r>
              <a:rPr lang="en-IN" b="1" u="sng" dirty="0">
                <a:solidFill>
                  <a:schemeClr val="tx2">
                    <a:lumMod val="25000"/>
                  </a:schemeClr>
                </a:solidFill>
              </a:rPr>
              <a:t>Data Cleaning</a:t>
            </a:r>
            <a:r>
              <a:rPr lang="en-IN" b="1" dirty="0" smtClean="0">
                <a:solidFill>
                  <a:schemeClr val="tx2">
                    <a:lumMod val="25000"/>
                  </a:schemeClr>
                </a:solidFill>
              </a:rPr>
              <a:t>:</a:t>
            </a:r>
          </a:p>
          <a:p>
            <a:pPr marL="171450" lvl="0" indent="-171450">
              <a:buClrTx/>
              <a:buFont typeface="Arial" panose="020B0604020202020204" pitchFamily="34" charset="0"/>
              <a:buChar char="•"/>
            </a:pPr>
            <a:r>
              <a:rPr lang="en-IN" sz="1200" dirty="0">
                <a:solidFill>
                  <a:schemeClr val="accent1">
                    <a:lumMod val="50000"/>
                  </a:schemeClr>
                </a:solidFill>
              </a:rPr>
              <a:t>By this term we mean filling in the missing values in data, identifying and removing outliers in the data, smoothening filling. </a:t>
            </a:r>
          </a:p>
          <a:p>
            <a:pPr marL="171450" indent="-171450">
              <a:buClrTx/>
              <a:buFont typeface="Arial" panose="020B0604020202020204" pitchFamily="34" charset="0"/>
              <a:buChar char="•"/>
            </a:pPr>
            <a:r>
              <a:rPr lang="en-IN" sz="1200" dirty="0">
                <a:solidFill>
                  <a:schemeClr val="accent1">
                    <a:lumMod val="50000"/>
                  </a:schemeClr>
                </a:solidFill>
              </a:rPr>
              <a:t>We observed that </a:t>
            </a:r>
            <a:r>
              <a:rPr lang="en-IN" sz="1200" dirty="0" err="1">
                <a:solidFill>
                  <a:schemeClr val="accent1">
                    <a:lumMod val="50000"/>
                  </a:schemeClr>
                </a:solidFill>
              </a:rPr>
              <a:t>sc_width</a:t>
            </a:r>
            <a:r>
              <a:rPr lang="en-IN" sz="1200" dirty="0">
                <a:solidFill>
                  <a:schemeClr val="accent1">
                    <a:lumMod val="50000"/>
                  </a:schemeClr>
                </a:solidFill>
              </a:rPr>
              <a:t> and </a:t>
            </a:r>
            <a:r>
              <a:rPr lang="en-IN" sz="1200" dirty="0" err="1">
                <a:solidFill>
                  <a:schemeClr val="accent1">
                    <a:lumMod val="50000"/>
                  </a:schemeClr>
                </a:solidFill>
              </a:rPr>
              <a:t>px_height</a:t>
            </a:r>
            <a:r>
              <a:rPr lang="en-IN" sz="1200" dirty="0">
                <a:solidFill>
                  <a:schemeClr val="accent1">
                    <a:lumMod val="50000"/>
                  </a:schemeClr>
                </a:solidFill>
              </a:rPr>
              <a:t> have a minimum value 0. which is not possible on any mobile. We dropped the column</a:t>
            </a:r>
            <a:endParaRPr lang="en-IN" sz="1200" dirty="0">
              <a:solidFill>
                <a:schemeClr val="accent1">
                  <a:lumMod val="50000"/>
                </a:schemeClr>
              </a:solidFill>
            </a:endParaRPr>
          </a:p>
        </p:txBody>
      </p:sp>
      <p:pic>
        <p:nvPicPr>
          <p:cNvPr id="3" name="image23.png"/>
          <p:cNvPicPr/>
          <p:nvPr/>
        </p:nvPicPr>
        <p:blipFill>
          <a:blip r:embed="rId2"/>
          <a:srcRect/>
          <a:stretch>
            <a:fillRect/>
          </a:stretch>
        </p:blipFill>
        <p:spPr>
          <a:xfrm>
            <a:off x="1396819" y="2028239"/>
            <a:ext cx="2326563" cy="2146719"/>
          </a:xfrm>
          <a:prstGeom prst="rect">
            <a:avLst/>
          </a:prstGeom>
          <a:ln w="88900">
            <a:solidFill>
              <a:srgbClr val="FFFFFF"/>
            </a:solidFill>
            <a:prstDash val="solid"/>
          </a:ln>
        </p:spPr>
      </p:pic>
      <p:pic>
        <p:nvPicPr>
          <p:cNvPr id="4" name="image33.png"/>
          <p:cNvPicPr/>
          <p:nvPr/>
        </p:nvPicPr>
        <p:blipFill>
          <a:blip r:embed="rId3"/>
          <a:srcRect/>
          <a:stretch>
            <a:fillRect/>
          </a:stretch>
        </p:blipFill>
        <p:spPr>
          <a:xfrm>
            <a:off x="5220068" y="2028240"/>
            <a:ext cx="2934976" cy="2146719"/>
          </a:xfrm>
          <a:prstGeom prst="rect">
            <a:avLst/>
          </a:prstGeom>
          <a:ln w="88900">
            <a:solidFill>
              <a:srgbClr val="FFFFFF"/>
            </a:solidFill>
            <a:prstDash val="solid"/>
          </a:ln>
        </p:spPr>
      </p:pic>
      <p:sp>
        <p:nvSpPr>
          <p:cNvPr id="5" name="TextBox 4"/>
          <p:cNvSpPr txBox="1"/>
          <p:nvPr/>
        </p:nvSpPr>
        <p:spPr>
          <a:xfrm>
            <a:off x="504346" y="4407533"/>
            <a:ext cx="4111510" cy="492443"/>
          </a:xfrm>
          <a:prstGeom prst="rect">
            <a:avLst/>
          </a:prstGeom>
          <a:noFill/>
        </p:spPr>
        <p:txBody>
          <a:bodyPr wrap="square" rtlCol="0">
            <a:spAutoFit/>
          </a:bodyPr>
          <a:lstStyle/>
          <a:p>
            <a:pPr algn="just"/>
            <a:r>
              <a:rPr lang="en-IN" sz="1300" dirty="0">
                <a:solidFill>
                  <a:schemeClr val="tx2">
                    <a:lumMod val="10000"/>
                  </a:schemeClr>
                </a:solidFill>
              </a:rPr>
              <a:t>We can see the outliers present in our data need to clean data outliers removed by IQR method</a:t>
            </a:r>
          </a:p>
        </p:txBody>
      </p:sp>
      <p:sp>
        <p:nvSpPr>
          <p:cNvPr id="6" name="TextBox 5"/>
          <p:cNvSpPr txBox="1"/>
          <p:nvPr/>
        </p:nvSpPr>
        <p:spPr>
          <a:xfrm>
            <a:off x="4862046" y="4307505"/>
            <a:ext cx="3651021" cy="692497"/>
          </a:xfrm>
          <a:prstGeom prst="rect">
            <a:avLst/>
          </a:prstGeom>
          <a:noFill/>
        </p:spPr>
        <p:txBody>
          <a:bodyPr wrap="square" rtlCol="0">
            <a:spAutoFit/>
          </a:bodyPr>
          <a:lstStyle>
            <a:defPPr marR="0" lvl="0" algn="l" rtl="0">
              <a:lnSpc>
                <a:spcPct val="100000"/>
              </a:lnSpc>
              <a:spcBef>
                <a:spcPts val="0"/>
              </a:spcBef>
              <a:spcAft>
                <a:spcPts val="0"/>
              </a:spcAft>
            </a:defPPr>
            <a:lvl1pPr algn="just">
              <a:defRPr>
                <a:solidFill>
                  <a:schemeClr val="tx2">
                    <a:lumMod val="10000"/>
                  </a:schemeClr>
                </a:solidFill>
              </a:defRPr>
            </a:lvl1pPr>
          </a:lstStyle>
          <a:p>
            <a:r>
              <a:rPr lang="en-IN" sz="1300" dirty="0"/>
              <a:t>As we can see outliers are removed from our data so it will give us normalised data and easy to predict the prediction.</a:t>
            </a:r>
          </a:p>
        </p:txBody>
      </p:sp>
      <p:sp>
        <p:nvSpPr>
          <p:cNvPr id="7" name="TextBox 6"/>
          <p:cNvSpPr txBox="1"/>
          <p:nvPr/>
        </p:nvSpPr>
        <p:spPr>
          <a:xfrm>
            <a:off x="331113" y="218311"/>
            <a:ext cx="7823931" cy="784830"/>
          </a:xfrm>
          <a:prstGeom prst="rect">
            <a:avLst/>
          </a:prstGeom>
          <a:noFill/>
        </p:spPr>
        <p:txBody>
          <a:bodyPr wrap="square" rtlCol="0">
            <a:spAutoFit/>
          </a:bodyPr>
          <a:lstStyle/>
          <a:p>
            <a:pPr lvl="0"/>
            <a:r>
              <a:rPr lang="en-IN" sz="1700" b="1" u="sng" dirty="0">
                <a:solidFill>
                  <a:schemeClr val="tx2">
                    <a:lumMod val="25000"/>
                  </a:schemeClr>
                </a:solidFill>
              </a:rPr>
              <a:t>Pre-Processing</a:t>
            </a:r>
            <a:r>
              <a:rPr lang="en-IN" sz="1600" b="1" u="sng" dirty="0">
                <a:solidFill>
                  <a:schemeClr val="tx2">
                    <a:lumMod val="25000"/>
                  </a:schemeClr>
                </a:solidFill>
              </a:rPr>
              <a:t> </a:t>
            </a:r>
            <a:r>
              <a:rPr lang="en-IN" b="1" u="sng" dirty="0"/>
              <a:t> </a:t>
            </a:r>
            <a:endParaRPr lang="en-IN" dirty="0"/>
          </a:p>
          <a:p>
            <a:pPr algn="just"/>
            <a:r>
              <a:rPr lang="en-IN" dirty="0">
                <a:solidFill>
                  <a:schemeClr val="accent1">
                    <a:lumMod val="50000"/>
                  </a:schemeClr>
                </a:solidFill>
              </a:rPr>
              <a:t>There is a need for data pre-processing because the data may be incomplete or inconsistent or noisy. There are many ways to deal with un-processed data </a:t>
            </a:r>
            <a:r>
              <a:rPr lang="en-IN" dirty="0" err="1">
                <a:solidFill>
                  <a:schemeClr val="accent1">
                    <a:lumMod val="50000"/>
                  </a:schemeClr>
                </a:solidFill>
              </a:rPr>
              <a:t>viz</a:t>
            </a:r>
            <a:r>
              <a:rPr lang="en-IN" dirty="0">
                <a:solidFill>
                  <a:schemeClr val="accent1">
                    <a:lumMod val="50000"/>
                  </a:schemeClr>
                </a:solidFill>
              </a:rPr>
              <a:t>: </a:t>
            </a:r>
          </a:p>
        </p:txBody>
      </p:sp>
    </p:spTree>
    <p:extLst>
      <p:ext uri="{BB962C8B-B14F-4D97-AF65-F5344CB8AC3E}">
        <p14:creationId xmlns:p14="http://schemas.microsoft.com/office/powerpoint/2010/main" val="3350320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3097" y="506533"/>
            <a:ext cx="6841553" cy="738664"/>
          </a:xfrm>
          <a:prstGeom prst="rect">
            <a:avLst/>
          </a:prstGeom>
          <a:noFill/>
        </p:spPr>
        <p:txBody>
          <a:bodyPr wrap="square" rtlCol="0">
            <a:spAutoFit/>
          </a:bodyPr>
          <a:lstStyle/>
          <a:p>
            <a:r>
              <a:rPr lang="en-IN" sz="1600" b="1" u="sng" dirty="0">
                <a:solidFill>
                  <a:schemeClr val="tx2">
                    <a:lumMod val="25000"/>
                  </a:schemeClr>
                </a:solidFill>
              </a:rPr>
              <a:t>Data Transformation:</a:t>
            </a:r>
          </a:p>
          <a:p>
            <a:pPr marL="285750" indent="-285750">
              <a:buClrTx/>
              <a:buFont typeface="Arial" panose="020B0604020202020204" pitchFamily="34" charset="0"/>
              <a:buChar char="•"/>
            </a:pPr>
            <a:r>
              <a:rPr lang="en-IN" sz="1300" dirty="0">
                <a:solidFill>
                  <a:schemeClr val="accent1">
                    <a:lumMod val="50000"/>
                  </a:schemeClr>
                </a:solidFill>
              </a:rPr>
              <a:t>In this stage operations like normalization and aggregation are performed.</a:t>
            </a:r>
          </a:p>
          <a:p>
            <a:pPr marL="285750" indent="-285750">
              <a:buClrTx/>
              <a:buFont typeface="Arial" panose="020B0604020202020204" pitchFamily="34" charset="0"/>
              <a:buChar char="•"/>
            </a:pPr>
            <a:r>
              <a:rPr lang="en-IN" sz="1300" dirty="0">
                <a:solidFill>
                  <a:schemeClr val="accent1">
                    <a:lumMod val="50000"/>
                  </a:schemeClr>
                </a:solidFill>
              </a:rPr>
              <a:t>As we checked our dataset is rightly skewed so need to normalise </a:t>
            </a:r>
            <a:r>
              <a:rPr lang="en-IN" sz="1300" dirty="0" smtClean="0">
                <a:solidFill>
                  <a:schemeClr val="accent1">
                    <a:lumMod val="50000"/>
                  </a:schemeClr>
                </a:solidFill>
              </a:rPr>
              <a:t>it</a:t>
            </a:r>
            <a:endParaRPr lang="en-IN" sz="1300" dirty="0">
              <a:solidFill>
                <a:schemeClr val="accent1">
                  <a:lumMod val="50000"/>
                </a:schemeClr>
              </a:solidFill>
            </a:endParaRPr>
          </a:p>
        </p:txBody>
      </p:sp>
      <p:pic>
        <p:nvPicPr>
          <p:cNvPr id="3" name="image24.png"/>
          <p:cNvPicPr/>
          <p:nvPr/>
        </p:nvPicPr>
        <p:blipFill>
          <a:blip r:embed="rId2"/>
          <a:srcRect/>
          <a:stretch>
            <a:fillRect/>
          </a:stretch>
        </p:blipFill>
        <p:spPr>
          <a:xfrm>
            <a:off x="763097" y="1460839"/>
            <a:ext cx="3545766" cy="2744931"/>
          </a:xfrm>
          <a:prstGeom prst="rect">
            <a:avLst/>
          </a:prstGeom>
          <a:ln/>
        </p:spPr>
      </p:pic>
      <p:pic>
        <p:nvPicPr>
          <p:cNvPr id="4" name="image30.png"/>
          <p:cNvPicPr/>
          <p:nvPr/>
        </p:nvPicPr>
        <p:blipFill>
          <a:blip r:embed="rId3"/>
          <a:srcRect/>
          <a:stretch>
            <a:fillRect/>
          </a:stretch>
        </p:blipFill>
        <p:spPr>
          <a:xfrm>
            <a:off x="4680901" y="1460839"/>
            <a:ext cx="3909705" cy="2744931"/>
          </a:xfrm>
          <a:prstGeom prst="rect">
            <a:avLst/>
          </a:prstGeom>
          <a:ln/>
        </p:spPr>
      </p:pic>
      <p:sp>
        <p:nvSpPr>
          <p:cNvPr id="5" name="TextBox 4"/>
          <p:cNvSpPr txBox="1"/>
          <p:nvPr/>
        </p:nvSpPr>
        <p:spPr>
          <a:xfrm>
            <a:off x="3374729" y="4479902"/>
            <a:ext cx="2368230" cy="338554"/>
          </a:xfrm>
          <a:prstGeom prst="rect">
            <a:avLst/>
          </a:prstGeom>
          <a:noFill/>
        </p:spPr>
        <p:txBody>
          <a:bodyPr wrap="square" rtlCol="0">
            <a:spAutoFit/>
          </a:bodyPr>
          <a:lstStyle/>
          <a:p>
            <a:r>
              <a:rPr lang="en-IN" sz="1600" dirty="0">
                <a:solidFill>
                  <a:schemeClr val="tx2">
                    <a:lumMod val="10000"/>
                  </a:schemeClr>
                </a:solidFill>
              </a:rPr>
              <a:t>Normalised the dataset.</a:t>
            </a:r>
          </a:p>
        </p:txBody>
      </p:sp>
    </p:spTree>
    <p:extLst>
      <p:ext uri="{BB962C8B-B14F-4D97-AF65-F5344CB8AC3E}">
        <p14:creationId xmlns:p14="http://schemas.microsoft.com/office/powerpoint/2010/main" val="5744162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831035" y="1755000"/>
            <a:ext cx="7306180" cy="1405311"/>
          </a:xfrm>
          <a:prstGeom prst="rect">
            <a:avLst/>
          </a:prstGeom>
          <a:ln w="19050">
            <a:noFill/>
          </a:ln>
        </p:spPr>
        <p:txBody>
          <a:bodyPr vert="horz" wrap="square" lIns="0" tIns="93018" rIns="0" bIns="0" rtlCol="0" anchor="ctr">
            <a:spAutoFit/>
            <a:scene3d>
              <a:camera prst="orthographicFront"/>
              <a:lightRig rig="threePt" dir="t"/>
            </a:scene3d>
            <a:sp3d extrusionH="57150">
              <a:bevelT w="50800" h="38100" prst="riblet"/>
            </a:sp3d>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6844" algn="ctr">
              <a:spcBef>
                <a:spcPts val="732"/>
              </a:spcBef>
            </a:pPr>
            <a:r>
              <a:rPr lang="en-IN" sz="4261" b="1" spc="600" dirty="0" smtClean="0">
                <a:solidFill>
                  <a:schemeClr val="tx2">
                    <a:lumMod val="25000"/>
                  </a:schemeClr>
                </a:solidFill>
                <a:effectLst>
                  <a:outerShdw blurRad="60007" dist="200025" dir="15000000" sy="30000" kx="-1800000" algn="bl" rotWithShape="0">
                    <a:prstClr val="black">
                      <a:alpha val="32000"/>
                    </a:prstClr>
                  </a:outerShdw>
                </a:effectLst>
                <a:latin typeface="Verdana"/>
                <a:cs typeface="Verdana"/>
              </a:rPr>
              <a:t>Exploratory Data  Analysis</a:t>
            </a:r>
            <a:endParaRPr lang="en-IN" sz="4261" b="1" spc="600" dirty="0">
              <a:solidFill>
                <a:schemeClr val="tx2">
                  <a:lumMod val="25000"/>
                </a:schemeClr>
              </a:solidFill>
              <a:effectLst>
                <a:outerShdw blurRad="60007" dist="200025" dir="15000000" sy="30000" kx="-1800000" algn="bl" rotWithShape="0">
                  <a:prstClr val="black">
                    <a:alpha val="32000"/>
                  </a:prstClr>
                </a:outerShdw>
              </a:effectLst>
              <a:latin typeface="Verdana"/>
              <a:cs typeface="Verdana"/>
            </a:endParaRPr>
          </a:p>
        </p:txBody>
      </p:sp>
    </p:spTree>
    <p:extLst>
      <p:ext uri="{BB962C8B-B14F-4D97-AF65-F5344CB8AC3E}">
        <p14:creationId xmlns:p14="http://schemas.microsoft.com/office/powerpoint/2010/main" val="178507013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488</TotalTime>
  <Words>1415</Words>
  <Application>Microsoft Office PowerPoint</Application>
  <PresentationFormat>On-screen Show (16:9)</PresentationFormat>
  <Paragraphs>187</Paragraphs>
  <Slides>31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 MT</vt:lpstr>
      <vt:lpstr>Times New Roman</vt:lpstr>
      <vt:lpstr>Mangal</vt:lpstr>
      <vt:lpstr>Verdana</vt:lpstr>
      <vt:lpstr>Calibri Light</vt:lpstr>
      <vt:lpstr>Arial</vt:lpstr>
      <vt:lpstr>Wingdings</vt:lpstr>
      <vt:lpstr>Arial Black</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mRunal</cp:lastModifiedBy>
  <cp:revision>43</cp:revision>
  <dcterms:modified xsi:type="dcterms:W3CDTF">2022-09-07T14:54:33Z</dcterms:modified>
</cp:coreProperties>
</file>