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eg2\OneDrive\Desktop\5_manufacturing_co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[5_manufacturing_cost.csv]5_manufacturing_cost!PivotTable1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>
                <a:latin typeface="Comic Sans MS" panose="030F0702030302020204" pitchFamily="66" charset="0"/>
              </a:rPr>
              <a:t>Unique</a:t>
            </a:r>
            <a:r>
              <a:rPr lang="en-US" sz="1200" b="1" i="0" baseline="0">
                <a:latin typeface="Comic Sans MS" panose="030F0702030302020204" pitchFamily="66" charset="0"/>
              </a:rPr>
              <a:t> Product Count For Each Segment </a:t>
            </a:r>
            <a:endParaRPr lang="en-US" sz="1200" b="1" i="0"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539569822619968"/>
          <c:y val="0.15304389034703994"/>
          <c:w val="0.88986271808484818"/>
          <c:h val="0.73685586176727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'5_manufacturing_cost'!$I$11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'5_manufacturing_cost'!$H$12:$H$18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'5_manufacturing_cost'!$I$12:$I$18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E-4BF7-B378-66122D20EE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837247840"/>
        <c:axId val="1939068720"/>
      </c:barChart>
      <c:catAx>
        <c:axId val="183724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939068720"/>
        <c:crosses val="autoZero"/>
        <c:auto val="1"/>
        <c:lblAlgn val="ctr"/>
        <c:lblOffset val="100"/>
        <c:noMultiLvlLbl val="0"/>
      </c:catAx>
      <c:valAx>
        <c:axId val="193906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8372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2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8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9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7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1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1908-7310-4ED3-AB56-34F8779EFE97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41E791-7AE7-4E03-8687-708EBE73C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67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AA6D9-C75B-3058-2671-F4640A0A3E51}"/>
              </a:ext>
            </a:extLst>
          </p:cNvPr>
          <p:cNvSpPr txBox="1"/>
          <p:nvPr/>
        </p:nvSpPr>
        <p:spPr>
          <a:xfrm>
            <a:off x="1377696" y="2064740"/>
            <a:ext cx="9217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0" i="0" dirty="0">
                <a:effectLst/>
                <a:latin typeface="Comic Sans MS" panose="030F0702030302020204" pitchFamily="66" charset="0"/>
              </a:rPr>
              <a:t>Consumer Goods ad-hoc </a:t>
            </a:r>
            <a:r>
              <a:rPr lang="en-IN" sz="8800" dirty="0">
                <a:latin typeface="Comic Sans MS" panose="030F0702030302020204" pitchFamily="66" charset="0"/>
              </a:rPr>
              <a:t>Insights</a:t>
            </a:r>
          </a:p>
          <a:p>
            <a:pPr algn="ctr"/>
            <a:endParaRPr lang="en-IN" sz="8800" dirty="0">
              <a:latin typeface="Comic Sans MS" panose="030F070203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6DE4F-6D61-5AB4-BE19-FA8974505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8" y="173736"/>
            <a:ext cx="1551133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9A15D-8418-A88A-478E-27D72497BB1A}"/>
              </a:ext>
            </a:extLst>
          </p:cNvPr>
          <p:cNvSpPr txBox="1"/>
          <p:nvPr/>
        </p:nvSpPr>
        <p:spPr>
          <a:xfrm>
            <a:off x="1661160" y="109728"/>
            <a:ext cx="886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25" dirty="0">
                <a:latin typeface="Comic Sans MS" panose="030F0702030302020204" pitchFamily="66" charset="0"/>
              </a:rPr>
              <a:t>Top </a:t>
            </a:r>
            <a:r>
              <a:rPr lang="en-IN" sz="2000" b="1" spc="114" dirty="0">
                <a:latin typeface="Comic Sans MS" panose="030F0702030302020204" pitchFamily="66" charset="0"/>
              </a:rPr>
              <a:t>5 </a:t>
            </a:r>
            <a:r>
              <a:rPr lang="en-IN" sz="2000" b="1" spc="25" dirty="0">
                <a:latin typeface="Comic Sans MS" panose="030F0702030302020204" pitchFamily="66" charset="0"/>
              </a:rPr>
              <a:t>customers that have </a:t>
            </a:r>
            <a:r>
              <a:rPr lang="en-IN" sz="2000" b="1" spc="-5" dirty="0">
                <a:latin typeface="Comic Sans MS" panose="030F0702030302020204" pitchFamily="66" charset="0"/>
              </a:rPr>
              <a:t>high </a:t>
            </a:r>
            <a:r>
              <a:rPr lang="en-IN" sz="2000" b="1" spc="30" dirty="0">
                <a:latin typeface="Comic Sans MS" panose="030F0702030302020204" pitchFamily="66" charset="0"/>
              </a:rPr>
              <a:t>average </a:t>
            </a:r>
            <a:r>
              <a:rPr lang="en-US" sz="2000" b="1" spc="10" dirty="0">
                <a:latin typeface="Comic Sans MS" panose="030F0702030302020204" pitchFamily="66" charset="0"/>
              </a:rPr>
              <a:t>pre_invoice_discount_pct (%)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85" dirty="0">
                <a:latin typeface="Comic Sans MS" panose="030F0702030302020204" pitchFamily="66" charset="0"/>
              </a:rPr>
              <a:t>for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110" dirty="0">
                <a:latin typeface="Comic Sans MS" panose="030F0702030302020204" pitchFamily="66" charset="0"/>
              </a:rPr>
              <a:t>the</a:t>
            </a:r>
            <a:r>
              <a:rPr lang="en-US" sz="2000" b="1" spc="-100" dirty="0">
                <a:latin typeface="Comic Sans MS" panose="030F0702030302020204" pitchFamily="66" charset="0"/>
              </a:rPr>
              <a:t> </a:t>
            </a:r>
            <a:r>
              <a:rPr lang="en-US" sz="2000" b="1" spc="15" dirty="0">
                <a:latin typeface="Comic Sans MS" panose="030F0702030302020204" pitchFamily="66" charset="0"/>
              </a:rPr>
              <a:t>fiscal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60" dirty="0">
                <a:latin typeface="Comic Sans MS" panose="030F0702030302020204" pitchFamily="66" charset="0"/>
              </a:rPr>
              <a:t>year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70" dirty="0">
                <a:latin typeface="Comic Sans MS" panose="030F0702030302020204" pitchFamily="66" charset="0"/>
              </a:rPr>
              <a:t>2021</a:t>
            </a:r>
            <a:r>
              <a:rPr lang="en-US" sz="2000" b="1" spc="-100" dirty="0">
                <a:latin typeface="Comic Sans MS" panose="030F0702030302020204" pitchFamily="66" charset="0"/>
              </a:rPr>
              <a:t> in Indian Market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B1679-AEFC-583E-A8B4-034D28A2AAA2}"/>
              </a:ext>
            </a:extLst>
          </p:cNvPr>
          <p:cNvGrpSpPr/>
          <p:nvPr/>
        </p:nvGrpSpPr>
        <p:grpSpPr>
          <a:xfrm>
            <a:off x="144868" y="907115"/>
            <a:ext cx="11526640" cy="1201484"/>
            <a:chOff x="144868" y="907115"/>
            <a:chExt cx="11526640" cy="120148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09D967F1-079C-47D9-34B7-BF5896841BAF}"/>
                </a:ext>
              </a:extLst>
            </p:cNvPr>
            <p:cNvSpPr txBox="1"/>
            <p:nvPr/>
          </p:nvSpPr>
          <p:spPr>
            <a:xfrm>
              <a:off x="144868" y="907115"/>
              <a:ext cx="1409611" cy="6418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spc="65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  <a:ea typeface="+mj-ea"/>
                  <a:cs typeface="+mj-cs"/>
                </a:rPr>
                <a:t>Question</a:t>
              </a:r>
              <a:endPara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IN" sz="2000" b="1" spc="65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  <a:ea typeface="+mj-ea"/>
                  <a:cs typeface="+mj-cs"/>
                </a:rPr>
                <a:t>			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31A43B-9507-2B3E-B2B4-8AC40B1A2829}"/>
                </a:ext>
              </a:extLst>
            </p:cNvPr>
            <p:cNvSpPr txBox="1"/>
            <p:nvPr/>
          </p:nvSpPr>
          <p:spPr>
            <a:xfrm>
              <a:off x="849673" y="1400713"/>
              <a:ext cx="10821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</a:schemeClr>
                  </a:solidFill>
                  <a:latin typeface="Comic Sans MS" panose="030F0702030302020204" pitchFamily="66" charset="0"/>
                </a:rPr>
                <a:t>Generate a report which contains the top 5 customers who received an average high pre_invoice_discount_pct for the fiscal year 2021 and in the Indian market.</a:t>
              </a:r>
              <a:endParaRPr lang="en-IN" b="1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45BB60-AAF9-4AD5-6BC5-98795D55E416}"/>
              </a:ext>
            </a:extLst>
          </p:cNvPr>
          <p:cNvSpPr txBox="1"/>
          <p:nvPr/>
        </p:nvSpPr>
        <p:spPr>
          <a:xfrm>
            <a:off x="144869" y="2226210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224A9-5818-DADC-0646-073676B5C3F2}"/>
              </a:ext>
            </a:extLst>
          </p:cNvPr>
          <p:cNvGrpSpPr/>
          <p:nvPr/>
        </p:nvGrpSpPr>
        <p:grpSpPr>
          <a:xfrm>
            <a:off x="476839" y="2691697"/>
            <a:ext cx="11570292" cy="3231899"/>
            <a:chOff x="476839" y="2691697"/>
            <a:chExt cx="11570292" cy="32318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353271-26D8-0A18-B30A-F88EA9070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39" y="2691698"/>
              <a:ext cx="5219873" cy="3231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CEFAF7-D3E8-5FC7-A009-8BDAC26B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390" y="2691697"/>
              <a:ext cx="6243741" cy="323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3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218B399-3EEC-FA9E-89DA-03E0DF10CEE7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3F831-165E-C253-D82B-07839592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1871566"/>
            <a:ext cx="4617926" cy="283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65711227-3A9A-19EC-8424-F0FBA3DA927B}"/>
              </a:ext>
            </a:extLst>
          </p:cNvPr>
          <p:cNvSpPr txBox="1"/>
          <p:nvPr/>
        </p:nvSpPr>
        <p:spPr>
          <a:xfrm>
            <a:off x="5623560" y="1706974"/>
            <a:ext cx="6345936" cy="2929776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314960">
              <a:lnSpc>
                <a:spcPct val="100000"/>
              </a:lnSpc>
              <a:spcBef>
                <a:spcPts val="570"/>
              </a:spcBef>
            </a:pPr>
            <a:r>
              <a:rPr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sz="2800" dirty="0">
              <a:latin typeface="Comic Sans MS" panose="030F0702030302020204" pitchFamily="66" charset="0"/>
              <a:cs typeface="Arial"/>
            </a:endParaRPr>
          </a:p>
          <a:p>
            <a:pPr marL="355600" marR="5080" indent="-342900">
              <a:lnSpc>
                <a:spcPct val="1159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Based </a:t>
            </a:r>
            <a:r>
              <a:rPr sz="2000" b="1" spc="-10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on </a:t>
            </a:r>
            <a:r>
              <a:rPr sz="2000" b="1" spc="-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report </a:t>
            </a:r>
            <a:r>
              <a:rPr lang="en-IN" sz="2000" b="1" spc="-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 </a:t>
            </a:r>
            <a:r>
              <a:rPr sz="2000" b="1" spc="-1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India </a:t>
            </a:r>
            <a:r>
              <a:rPr lang="en-IN" sz="2000" b="1" spc="-1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average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high  </a:t>
            </a:r>
            <a:r>
              <a:rPr sz="2000" b="1" spc="-1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pre_invoice_discount_pct </a:t>
            </a:r>
            <a:r>
              <a:rPr sz="2000" b="1" spc="-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for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</a:t>
            </a:r>
            <a:r>
              <a:rPr sz="2000" b="1" spc="-15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fiscal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year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2021</a:t>
            </a:r>
            <a:r>
              <a:rPr lang="en-IN"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And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7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top</a:t>
            </a:r>
            <a:r>
              <a:rPr sz="2000" b="1" spc="-484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5 </a:t>
            </a:r>
            <a:r>
              <a:rPr sz="2000" b="1" spc="-1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customers are  </a:t>
            </a:r>
            <a:r>
              <a:rPr sz="2000" b="1" spc="-15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Flipkart, </a:t>
            </a:r>
            <a:r>
              <a:rPr sz="2000" b="1" spc="-19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Viveks, </a:t>
            </a:r>
            <a:r>
              <a:rPr sz="2000" b="1" spc="-1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Ezone, </a:t>
            </a:r>
            <a:r>
              <a:rPr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Croma,</a:t>
            </a:r>
            <a:r>
              <a:rPr sz="2000" b="1" spc="-24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Amazon.</a:t>
            </a:r>
            <a:endParaRPr sz="2000"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For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</a:t>
            </a:r>
            <a:r>
              <a:rPr sz="2000" b="1" spc="-15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fiscal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year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2021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 </a:t>
            </a:r>
            <a:r>
              <a:rPr sz="2000" b="1" spc="-135" dirty="0" err="1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india</a:t>
            </a:r>
            <a:r>
              <a:rPr lang="en-IN" sz="2000" b="1" spc="-1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the</a:t>
            </a:r>
            <a:r>
              <a:rPr sz="2000" b="1" spc="-1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maximum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average</a:t>
            </a:r>
            <a:r>
              <a:rPr sz="2000" b="1" spc="-50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high</a:t>
            </a:r>
            <a:r>
              <a:rPr sz="2000" b="1" spc="-1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pre_invoice_discount_pct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received</a:t>
            </a:r>
            <a:r>
              <a:rPr lang="en-IN"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by the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customer </a:t>
            </a:r>
            <a:r>
              <a:rPr sz="2000" b="1" spc="-2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9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Flipkart(9000200).</a:t>
            </a:r>
            <a:endParaRPr sz="2000"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345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AD74B-A982-B677-2086-11E34093954C}"/>
              </a:ext>
            </a:extLst>
          </p:cNvPr>
          <p:cNvSpPr txBox="1"/>
          <p:nvPr/>
        </p:nvSpPr>
        <p:spPr>
          <a:xfrm>
            <a:off x="1536192" y="237744"/>
            <a:ext cx="974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55" dirty="0">
                <a:latin typeface="Comic Sans MS" panose="030F0702030302020204" pitchFamily="66" charset="0"/>
              </a:rPr>
              <a:t>Gross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-30" dirty="0">
                <a:latin typeface="Comic Sans MS" panose="030F0702030302020204" pitchFamily="66" charset="0"/>
              </a:rPr>
              <a:t>sales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75" dirty="0">
                <a:latin typeface="Comic Sans MS" panose="030F0702030302020204" pitchFamily="66" charset="0"/>
              </a:rPr>
              <a:t>amount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85" dirty="0">
                <a:latin typeface="Comic Sans MS" panose="030F0702030302020204" pitchFamily="66" charset="0"/>
              </a:rPr>
              <a:t>for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110" dirty="0">
                <a:latin typeface="Comic Sans MS" panose="030F0702030302020204" pitchFamily="66" charset="0"/>
              </a:rPr>
              <a:t>the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45" dirty="0">
                <a:latin typeface="Comic Sans MS" panose="030F0702030302020204" pitchFamily="66" charset="0"/>
              </a:rPr>
              <a:t>customer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50" dirty="0">
                <a:solidFill>
                  <a:schemeClr val="accent2"/>
                </a:solidFill>
                <a:latin typeface="Comic Sans MS" panose="030F0702030302020204" pitchFamily="66" charset="0"/>
              </a:rPr>
              <a:t>“Atliq</a:t>
            </a:r>
            <a:r>
              <a:rPr lang="en-US" sz="2000" b="1" spc="-11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-15" dirty="0">
                <a:solidFill>
                  <a:schemeClr val="accent2"/>
                </a:solidFill>
                <a:latin typeface="Comic Sans MS" panose="030F0702030302020204" pitchFamily="66" charset="0"/>
              </a:rPr>
              <a:t>Exclusive” </a:t>
            </a:r>
            <a:r>
              <a:rPr lang="en-IN" sz="2000" b="1" spc="85" dirty="0">
                <a:latin typeface="Comic Sans MS" panose="030F0702030302020204" pitchFamily="66" charset="0"/>
              </a:rPr>
              <a:t>for </a:t>
            </a:r>
            <a:r>
              <a:rPr lang="en-IN" sz="2000" b="1" spc="35" dirty="0">
                <a:latin typeface="Comic Sans MS" panose="030F0702030302020204" pitchFamily="66" charset="0"/>
              </a:rPr>
              <a:t>each</a:t>
            </a:r>
            <a:r>
              <a:rPr lang="en-IN" sz="2000" b="1" spc="-310" dirty="0">
                <a:latin typeface="Comic Sans MS" panose="030F0702030302020204" pitchFamily="66" charset="0"/>
              </a:rPr>
              <a:t> </a:t>
            </a:r>
            <a:r>
              <a:rPr lang="en-IN" sz="2000" b="1" spc="90" dirty="0">
                <a:latin typeface="Comic Sans MS" panose="030F0702030302020204" pitchFamily="66" charset="0"/>
              </a:rPr>
              <a:t>month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638A40-A20A-C32B-AC8C-18949836EB75}"/>
              </a:ext>
            </a:extLst>
          </p:cNvPr>
          <p:cNvSpPr txBox="1"/>
          <p:nvPr/>
        </p:nvSpPr>
        <p:spPr>
          <a:xfrm>
            <a:off x="126581" y="674419"/>
            <a:ext cx="1409611" cy="36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IN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390DC-B992-A2B6-9077-9F046CC5AF7A}"/>
              </a:ext>
            </a:extLst>
          </p:cNvPr>
          <p:cNvSpPr txBox="1"/>
          <p:nvPr/>
        </p:nvSpPr>
        <p:spPr>
          <a:xfrm>
            <a:off x="676656" y="1187016"/>
            <a:ext cx="11137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Get the complete report of the Gross sales amount for the customer “Atliq Exclusive” for each month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7C71-3419-0EC4-6A05-AB4914A8136A}"/>
              </a:ext>
            </a:extLst>
          </p:cNvPr>
          <p:cNvSpPr txBox="1"/>
          <p:nvPr/>
        </p:nvSpPr>
        <p:spPr>
          <a:xfrm>
            <a:off x="64008" y="1836495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784FE8-479B-0670-B3AD-4205138E632E}"/>
              </a:ext>
            </a:extLst>
          </p:cNvPr>
          <p:cNvGrpSpPr/>
          <p:nvPr/>
        </p:nvGrpSpPr>
        <p:grpSpPr>
          <a:xfrm>
            <a:off x="676656" y="2313432"/>
            <a:ext cx="10607040" cy="3616079"/>
            <a:chOff x="676656" y="2313432"/>
            <a:chExt cx="10607040" cy="36160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EE264B-627B-E9E9-6CAA-14D911E7F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56" y="2313432"/>
              <a:ext cx="3803904" cy="36160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DF7BA7-A45B-AAAA-7921-774CEF742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176" y="2361570"/>
              <a:ext cx="6181520" cy="3519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2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218B399-3EEC-FA9E-89DA-03E0DF10CEE7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A78D-E989-5FC6-5F7E-651281414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" y="1606536"/>
            <a:ext cx="5464013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19243-C927-D92F-CBAD-F22C1B469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0" y="2227436"/>
            <a:ext cx="5345764" cy="203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62FD05-9FF3-16FC-96E1-A30078D80E90}"/>
              </a:ext>
            </a:extLst>
          </p:cNvPr>
          <p:cNvSpPr txBox="1"/>
          <p:nvPr/>
        </p:nvSpPr>
        <p:spPr>
          <a:xfrm>
            <a:off x="5819060" y="1606536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14960">
              <a:lnSpc>
                <a:spcPct val="100000"/>
              </a:lnSpc>
              <a:spcBef>
                <a:spcPts val="570"/>
              </a:spcBef>
            </a:pPr>
            <a:r>
              <a:rPr lang="en-IN"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lang="en-IN" sz="28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19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AD74B-A982-B677-2086-11E34093954C}"/>
              </a:ext>
            </a:extLst>
          </p:cNvPr>
          <p:cNvSpPr txBox="1"/>
          <p:nvPr/>
        </p:nvSpPr>
        <p:spPr>
          <a:xfrm>
            <a:off x="1536192" y="237744"/>
            <a:ext cx="974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-55" dirty="0">
                <a:latin typeface="Comic Sans MS" panose="030F0702030302020204" pitchFamily="66" charset="0"/>
              </a:rPr>
              <a:t>Maximum Sold Quantity In Quarter Of 2020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638A40-A20A-C32B-AC8C-18949836EB75}"/>
              </a:ext>
            </a:extLst>
          </p:cNvPr>
          <p:cNvSpPr txBox="1"/>
          <p:nvPr/>
        </p:nvSpPr>
        <p:spPr>
          <a:xfrm>
            <a:off x="126581" y="674419"/>
            <a:ext cx="1409611" cy="36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IN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390DC-B992-A2B6-9077-9F046CC5AF7A}"/>
              </a:ext>
            </a:extLst>
          </p:cNvPr>
          <p:cNvSpPr txBox="1"/>
          <p:nvPr/>
        </p:nvSpPr>
        <p:spPr>
          <a:xfrm>
            <a:off x="676656" y="1187016"/>
            <a:ext cx="1113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In which quarter of 2020, got the maximum </a:t>
            </a:r>
            <a:r>
              <a:rPr lang="en-US" sz="2000" b="1" dirty="0" err="1">
                <a:latin typeface="Comic Sans MS" panose="030F0702030302020204" pitchFamily="66" charset="0"/>
              </a:rPr>
              <a:t>total_sold_quantity</a:t>
            </a:r>
            <a:r>
              <a:rPr lang="en-US" sz="2000" b="1" dirty="0">
                <a:latin typeface="Comic Sans MS" panose="030F0702030302020204" pitchFamily="66" charset="0"/>
              </a:rPr>
              <a:t>?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7C71-3419-0EC4-6A05-AB4914A8136A}"/>
              </a:ext>
            </a:extLst>
          </p:cNvPr>
          <p:cNvSpPr txBox="1"/>
          <p:nvPr/>
        </p:nvSpPr>
        <p:spPr>
          <a:xfrm>
            <a:off x="64008" y="1836495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27F6F-14F4-F2DE-3E9C-0E7A58D02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2751539"/>
            <a:ext cx="4334256" cy="225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B7C3B4-45F0-9D07-DD4D-3B66A80CF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88" y="2751539"/>
            <a:ext cx="5624492" cy="22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218B399-3EEC-FA9E-89DA-03E0DF10CEE7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30ED4-59BD-E415-2DCA-13578A51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6" y="1532904"/>
            <a:ext cx="5345764" cy="3476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381F7-3FD1-9BC5-9A57-F1BD12F17DE3}"/>
              </a:ext>
            </a:extLst>
          </p:cNvPr>
          <p:cNvSpPr txBox="1"/>
          <p:nvPr/>
        </p:nvSpPr>
        <p:spPr>
          <a:xfrm>
            <a:off x="5819060" y="1606536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14960">
              <a:lnSpc>
                <a:spcPct val="100000"/>
              </a:lnSpc>
              <a:spcBef>
                <a:spcPts val="570"/>
              </a:spcBef>
            </a:pPr>
            <a:r>
              <a:rPr lang="en-IN"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lang="en-IN" sz="2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E2CAF2B-AE21-798B-421B-D01730FC9835}"/>
              </a:ext>
            </a:extLst>
          </p:cNvPr>
          <p:cNvSpPr txBox="1"/>
          <p:nvPr/>
        </p:nvSpPr>
        <p:spPr>
          <a:xfrm>
            <a:off x="5715000" y="2252951"/>
            <a:ext cx="5961888" cy="1312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6700"/>
              </a:lnSpc>
              <a:spcBef>
                <a:spcPts val="1540"/>
              </a:spcBef>
              <a:buFont typeface="Wingdings" panose="05000000000000000000" pitchFamily="2" charset="2"/>
              <a:buChar char="§"/>
            </a:pPr>
            <a:r>
              <a:rPr b="1" spc="-19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Maximum </a:t>
            </a:r>
            <a:r>
              <a:rPr b="1" spc="-13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total_sold_quantity</a:t>
            </a:r>
            <a:r>
              <a:rPr b="1" spc="-13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Quarter </a:t>
            </a:r>
            <a:r>
              <a:rPr b="1" spc="-6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of </a:t>
            </a:r>
            <a:r>
              <a:rPr b="1" spc="-13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FY-2020 </a:t>
            </a:r>
            <a:r>
              <a:rPr b="1" spc="-204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is</a:t>
            </a:r>
            <a:r>
              <a:rPr b="1" spc="-5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IN" b="1" spc="-5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21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Q1  </a:t>
            </a:r>
            <a:r>
              <a:rPr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( </a:t>
            </a:r>
            <a:r>
              <a:rPr b="1" spc="-12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7005619</a:t>
            </a:r>
            <a:r>
              <a:rPr b="1" spc="-2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).</a:t>
            </a:r>
            <a:endParaRPr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  <a:p>
            <a:pPr marL="414655" marR="46355" indent="-342900">
              <a:lnSpc>
                <a:spcPct val="116700"/>
              </a:lnSpc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Minimum </a:t>
            </a:r>
            <a:r>
              <a:rPr b="1" spc="-13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total_sold_quantity </a:t>
            </a:r>
            <a:r>
              <a:rPr b="1" spc="-13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Quarter </a:t>
            </a:r>
            <a:r>
              <a:rPr b="1" spc="-6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of </a:t>
            </a:r>
            <a:r>
              <a:rPr b="1" spc="-13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FY-2020 </a:t>
            </a:r>
            <a:r>
              <a:rPr b="1" spc="-204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is</a:t>
            </a:r>
            <a:r>
              <a:rPr lang="en-IN" b="1" spc="-204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5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Q3  </a:t>
            </a:r>
            <a:r>
              <a:rPr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( </a:t>
            </a:r>
            <a:r>
              <a:rPr b="1" spc="-17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2075087</a:t>
            </a:r>
            <a:r>
              <a:rPr b="1" spc="-2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).</a:t>
            </a:r>
            <a:endParaRPr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30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AD74B-A982-B677-2086-11E34093954C}"/>
              </a:ext>
            </a:extLst>
          </p:cNvPr>
          <p:cNvSpPr txBox="1"/>
          <p:nvPr/>
        </p:nvSpPr>
        <p:spPr>
          <a:xfrm>
            <a:off x="586740" y="198011"/>
            <a:ext cx="1101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45" dirty="0">
                <a:latin typeface="Comic Sans MS" panose="030F0702030302020204" pitchFamily="66" charset="0"/>
              </a:rPr>
              <a:t>Channel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-10" dirty="0">
                <a:latin typeface="Comic Sans MS" panose="030F0702030302020204" pitchFamily="66" charset="0"/>
              </a:rPr>
              <a:t>wise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-65" dirty="0">
                <a:latin typeface="Comic Sans MS" panose="030F0702030302020204" pitchFamily="66" charset="0"/>
              </a:rPr>
              <a:t>gross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-30" dirty="0">
                <a:latin typeface="Comic Sans MS" panose="030F0702030302020204" pitchFamily="66" charset="0"/>
              </a:rPr>
              <a:t>sales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40" dirty="0">
                <a:latin typeface="Comic Sans MS" panose="030F0702030302020204" pitchFamily="66" charset="0"/>
              </a:rPr>
              <a:t>in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110" dirty="0">
                <a:latin typeface="Comic Sans MS" panose="030F0702030302020204" pitchFamily="66" charset="0"/>
              </a:rPr>
              <a:t>the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15" dirty="0">
                <a:latin typeface="Comic Sans MS" panose="030F0702030302020204" pitchFamily="66" charset="0"/>
              </a:rPr>
              <a:t>fiscal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60" dirty="0">
                <a:latin typeface="Comic Sans MS" panose="030F0702030302020204" pitchFamily="66" charset="0"/>
              </a:rPr>
              <a:t>year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70" dirty="0">
                <a:latin typeface="Comic Sans MS" panose="030F0702030302020204" pitchFamily="66" charset="0"/>
              </a:rPr>
              <a:t>2021</a:t>
            </a:r>
            <a:r>
              <a:rPr lang="en-US" sz="2000" b="1" spc="-110" dirty="0">
                <a:latin typeface="Comic Sans MS" panose="030F0702030302020204" pitchFamily="66" charset="0"/>
              </a:rPr>
              <a:t> </a:t>
            </a:r>
            <a:r>
              <a:rPr lang="en-US" sz="2000" b="1" spc="55" dirty="0">
                <a:latin typeface="Comic Sans MS" panose="030F0702030302020204" pitchFamily="66" charset="0"/>
              </a:rPr>
              <a:t>and</a:t>
            </a:r>
            <a:r>
              <a:rPr lang="en-US" sz="2000" b="1" spc="-105" dirty="0">
                <a:latin typeface="Comic Sans MS" panose="030F0702030302020204" pitchFamily="66" charset="0"/>
              </a:rPr>
              <a:t> </a:t>
            </a:r>
            <a:r>
              <a:rPr lang="en-US" sz="2000" b="1" spc="110" dirty="0">
                <a:latin typeface="Comic Sans MS" panose="030F0702030302020204" pitchFamily="66" charset="0"/>
              </a:rPr>
              <a:t>the  </a:t>
            </a:r>
            <a:r>
              <a:rPr lang="en-US" sz="2000" b="1" spc="50" dirty="0">
                <a:latin typeface="Comic Sans MS" panose="030F0702030302020204" pitchFamily="66" charset="0"/>
              </a:rPr>
              <a:t>percentage </a:t>
            </a:r>
            <a:r>
              <a:rPr lang="en-US" sz="2000" b="1" spc="90" dirty="0">
                <a:latin typeface="Comic Sans MS" panose="030F0702030302020204" pitchFamily="66" charset="0"/>
              </a:rPr>
              <a:t>of</a:t>
            </a:r>
            <a:r>
              <a:rPr lang="en-US" sz="2000" b="1" spc="-275" dirty="0">
                <a:latin typeface="Comic Sans MS" panose="030F0702030302020204" pitchFamily="66" charset="0"/>
              </a:rPr>
              <a:t> </a:t>
            </a:r>
            <a:r>
              <a:rPr lang="en-US" sz="2000" b="1" spc="70" dirty="0">
                <a:latin typeface="Comic Sans MS" panose="030F0702030302020204" pitchFamily="66" charset="0"/>
              </a:rPr>
              <a:t>contribution</a:t>
            </a:r>
            <a:endParaRPr lang="en-IN" sz="1400" b="1" dirty="0">
              <a:latin typeface="Comic Sans MS" panose="030F0702030302020204" pitchFamily="66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638A40-A20A-C32B-AC8C-18949836EB75}"/>
              </a:ext>
            </a:extLst>
          </p:cNvPr>
          <p:cNvSpPr txBox="1"/>
          <p:nvPr/>
        </p:nvSpPr>
        <p:spPr>
          <a:xfrm>
            <a:off x="126581" y="674419"/>
            <a:ext cx="1409611" cy="36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IN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390DC-B992-A2B6-9077-9F046CC5AF7A}"/>
              </a:ext>
            </a:extLst>
          </p:cNvPr>
          <p:cNvSpPr txBox="1"/>
          <p:nvPr/>
        </p:nvSpPr>
        <p:spPr>
          <a:xfrm>
            <a:off x="318605" y="1128609"/>
            <a:ext cx="11687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Which channel helped to bring more gross sales in the fiscal year 2021 and the percentage of contribution?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7C71-3419-0EC4-6A05-AB4914A8136A}"/>
              </a:ext>
            </a:extLst>
          </p:cNvPr>
          <p:cNvSpPr txBox="1"/>
          <p:nvPr/>
        </p:nvSpPr>
        <p:spPr>
          <a:xfrm>
            <a:off x="64008" y="1836495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0338C-6ED1-5D09-2895-EEC5676B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401752"/>
            <a:ext cx="4324871" cy="3038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2A8BE9-9AE3-51A1-DDDC-583BF2F3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72" y="2401752"/>
            <a:ext cx="6410136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218B399-3EEC-FA9E-89DA-03E0DF10CEE7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381F7-3FD1-9BC5-9A57-F1BD12F17DE3}"/>
              </a:ext>
            </a:extLst>
          </p:cNvPr>
          <p:cNvSpPr txBox="1"/>
          <p:nvPr/>
        </p:nvSpPr>
        <p:spPr>
          <a:xfrm>
            <a:off x="4941192" y="1612114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14960">
              <a:lnSpc>
                <a:spcPct val="100000"/>
              </a:lnSpc>
              <a:spcBef>
                <a:spcPts val="570"/>
              </a:spcBef>
            </a:pPr>
            <a:r>
              <a:rPr lang="en-IN"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lang="en-IN" sz="28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A5030-8AF3-3A7B-58DE-C23F78D4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1529818"/>
            <a:ext cx="4426080" cy="29872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5FC332DD-4A77-0DDE-DDA6-99702869B7A2}"/>
              </a:ext>
            </a:extLst>
          </p:cNvPr>
          <p:cNvSpPr txBox="1"/>
          <p:nvPr/>
        </p:nvSpPr>
        <p:spPr>
          <a:xfrm>
            <a:off x="4976011" y="2718613"/>
            <a:ext cx="6946669" cy="14207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405"/>
              </a:lnSpc>
              <a:buFont typeface="Wingdings" panose="05000000000000000000" pitchFamily="2" charset="2"/>
              <a:buChar char="§"/>
            </a:pPr>
            <a:r>
              <a:rPr sz="2000"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Retailer</a:t>
            </a:r>
            <a:r>
              <a:rPr sz="2000" b="1" spc="-18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5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channel</a:t>
            </a:r>
            <a:r>
              <a:rPr sz="2000" b="1" spc="-18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14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helped</a:t>
            </a:r>
            <a:r>
              <a:rPr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to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bring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more</a:t>
            </a:r>
            <a:r>
              <a:rPr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gross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9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sales</a:t>
            </a:r>
            <a:r>
              <a:rPr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fiscal</a:t>
            </a:r>
            <a:r>
              <a:rPr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year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2021</a:t>
            </a:r>
            <a:r>
              <a:rPr lang="en-IN"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and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</a:t>
            </a:r>
            <a:r>
              <a:rPr sz="2000" b="1" spc="-1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percentage </a:t>
            </a:r>
            <a:r>
              <a:rPr sz="2000" b="1" spc="-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of </a:t>
            </a:r>
            <a:r>
              <a:rPr sz="2000" b="1" spc="-11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contribution</a:t>
            </a:r>
            <a:r>
              <a:rPr sz="2000" b="1" spc="-4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8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is </a:t>
            </a:r>
            <a:r>
              <a:rPr sz="2000" b="1" spc="-22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73.23%.</a:t>
            </a:r>
            <a:endParaRPr sz="2000"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  <a:p>
            <a:pPr marL="355600" marR="232410" indent="-342900">
              <a:lnSpc>
                <a:spcPct val="115900"/>
              </a:lnSpc>
              <a:spcBef>
                <a:spcPts val="785"/>
              </a:spcBef>
              <a:buFont typeface="Wingdings" panose="05000000000000000000" pitchFamily="2" charset="2"/>
              <a:buChar char="§"/>
            </a:pPr>
            <a:r>
              <a:rPr sz="2000" b="1" spc="-100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Distributor </a:t>
            </a:r>
            <a:r>
              <a:rPr sz="2000" b="1" spc="-150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channel </a:t>
            </a:r>
            <a:r>
              <a:rPr sz="2000" b="1" spc="-1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has less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gross </a:t>
            </a:r>
            <a:r>
              <a:rPr sz="2000" b="1" spc="-19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sales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 the </a:t>
            </a:r>
            <a:r>
              <a:rPr sz="2000" b="1" spc="-15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fiscal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year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2021 </a:t>
            </a:r>
            <a:r>
              <a:rPr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and</a:t>
            </a:r>
            <a:r>
              <a:rPr sz="2000" b="1" spc="-4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 </a:t>
            </a:r>
            <a:r>
              <a:rPr sz="2000" b="1" spc="-160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percentage </a:t>
            </a:r>
            <a:r>
              <a:rPr sz="2000" b="1" spc="-60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of </a:t>
            </a:r>
            <a:r>
              <a:rPr sz="2000" b="1" spc="-110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contribution </a:t>
            </a:r>
            <a:r>
              <a:rPr sz="2000" b="1" spc="-185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is</a:t>
            </a:r>
            <a:r>
              <a:rPr sz="2000" b="1" spc="-409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85" dirty="0">
                <a:solidFill>
                  <a:srgbClr val="FFDE58"/>
                </a:solidFill>
                <a:latin typeface="Comic Sans MS" panose="030F0702030302020204" pitchFamily="66" charset="0"/>
                <a:cs typeface="Arial Black"/>
              </a:rPr>
              <a:t>11.30%.</a:t>
            </a:r>
            <a:endParaRPr sz="2000" b="1" dirty="0">
              <a:latin typeface="Comic Sans MS" panose="030F0702030302020204" pitchFamily="66" charset="0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870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AD74B-A982-B677-2086-11E34093954C}"/>
              </a:ext>
            </a:extLst>
          </p:cNvPr>
          <p:cNvSpPr txBox="1"/>
          <p:nvPr/>
        </p:nvSpPr>
        <p:spPr>
          <a:xfrm>
            <a:off x="1536192" y="237744"/>
            <a:ext cx="974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spc="-55" dirty="0">
                <a:latin typeface="Comic Sans MS" panose="030F0702030302020204" pitchFamily="66" charset="0"/>
              </a:rPr>
              <a:t>Maximum Sold Quantity In Quarter Of 2020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638A40-A20A-C32B-AC8C-18949836EB75}"/>
              </a:ext>
            </a:extLst>
          </p:cNvPr>
          <p:cNvSpPr txBox="1"/>
          <p:nvPr/>
        </p:nvSpPr>
        <p:spPr>
          <a:xfrm>
            <a:off x="126581" y="674419"/>
            <a:ext cx="1409611" cy="36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IN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390DC-B992-A2B6-9077-9F046CC5AF7A}"/>
              </a:ext>
            </a:extLst>
          </p:cNvPr>
          <p:cNvSpPr txBox="1"/>
          <p:nvPr/>
        </p:nvSpPr>
        <p:spPr>
          <a:xfrm>
            <a:off x="676656" y="1187016"/>
            <a:ext cx="1113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In which quarter of 2020, got the maximum total_sold_quantity?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7C71-3419-0EC4-6A05-AB4914A8136A}"/>
              </a:ext>
            </a:extLst>
          </p:cNvPr>
          <p:cNvSpPr txBox="1"/>
          <p:nvPr/>
        </p:nvSpPr>
        <p:spPr>
          <a:xfrm>
            <a:off x="64008" y="1836495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27F6F-14F4-F2DE-3E9C-0E7A58D02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2751539"/>
            <a:ext cx="4334256" cy="225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B7C3B4-45F0-9D07-DD4D-3B66A80CF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88" y="2751539"/>
            <a:ext cx="5624492" cy="22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AD74B-A982-B677-2086-11E34093954C}"/>
              </a:ext>
            </a:extLst>
          </p:cNvPr>
          <p:cNvSpPr txBox="1"/>
          <p:nvPr/>
        </p:nvSpPr>
        <p:spPr>
          <a:xfrm>
            <a:off x="586740" y="198011"/>
            <a:ext cx="1101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Top 3 products in each division that have high total_sold_quantity in fiscal year 2021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638A40-A20A-C32B-AC8C-18949836EB75}"/>
              </a:ext>
            </a:extLst>
          </p:cNvPr>
          <p:cNvSpPr txBox="1"/>
          <p:nvPr/>
        </p:nvSpPr>
        <p:spPr>
          <a:xfrm>
            <a:off x="126581" y="674419"/>
            <a:ext cx="1409611" cy="36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IN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390DC-B992-A2B6-9077-9F046CC5AF7A}"/>
              </a:ext>
            </a:extLst>
          </p:cNvPr>
          <p:cNvSpPr txBox="1"/>
          <p:nvPr/>
        </p:nvSpPr>
        <p:spPr>
          <a:xfrm>
            <a:off x="318605" y="1128609"/>
            <a:ext cx="1174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Get the Top 3 products in each division that have a high total_sold_quantity in the fiscal year 2021?</a:t>
            </a:r>
            <a:endParaRPr lang="en-IN" sz="2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7C71-3419-0EC4-6A05-AB4914A8136A}"/>
              </a:ext>
            </a:extLst>
          </p:cNvPr>
          <p:cNvSpPr txBox="1"/>
          <p:nvPr/>
        </p:nvSpPr>
        <p:spPr>
          <a:xfrm>
            <a:off x="64008" y="1836495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22A1D8-E16C-3FF8-92D9-9E80EBF0F956}"/>
              </a:ext>
            </a:extLst>
          </p:cNvPr>
          <p:cNvGrpSpPr/>
          <p:nvPr/>
        </p:nvGrpSpPr>
        <p:grpSpPr>
          <a:xfrm>
            <a:off x="318604" y="2366983"/>
            <a:ext cx="11296186" cy="3081016"/>
            <a:chOff x="318604" y="2366983"/>
            <a:chExt cx="11296186" cy="30810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D10A77-8E4D-FED7-99A1-C137A6671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4" y="2399927"/>
              <a:ext cx="5442115" cy="30480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4AE51E-1739-EDCC-C0AE-6B36ED16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59" y="2366983"/>
              <a:ext cx="5698431" cy="3081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5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536A7E7-2843-97B8-56B8-F53C88108747}"/>
              </a:ext>
            </a:extLst>
          </p:cNvPr>
          <p:cNvSpPr txBox="1">
            <a:spLocks/>
          </p:cNvSpPr>
          <p:nvPr/>
        </p:nvSpPr>
        <p:spPr>
          <a:xfrm>
            <a:off x="2554472" y="110718"/>
            <a:ext cx="6040888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 indent="69850">
              <a:lnSpc>
                <a:spcPct val="115199"/>
              </a:lnSpc>
              <a:spcBef>
                <a:spcPts val="95"/>
              </a:spcBef>
            </a:pPr>
            <a:r>
              <a:rPr lang="en-US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Atliq</a:t>
            </a:r>
            <a:r>
              <a:rPr lang="en-US" sz="2000" b="1" spc="6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-1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Exclusive </a:t>
            </a:r>
            <a:r>
              <a:rPr lang="en-US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operates</a:t>
            </a:r>
            <a:r>
              <a:rPr lang="en-US" sz="2000" b="1" spc="5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its  </a:t>
            </a:r>
            <a:r>
              <a:rPr lang="en-US" sz="2000" b="1" spc="-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business </a:t>
            </a:r>
            <a:r>
              <a:rPr lang="en-US" sz="2000" b="1" spc="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 </a:t>
            </a:r>
            <a:r>
              <a:rPr lang="en-US" sz="2000" b="1" spc="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the</a:t>
            </a:r>
            <a:r>
              <a:rPr lang="en-US" sz="2000" b="1" spc="-45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APAC</a:t>
            </a:r>
            <a:r>
              <a:rPr lang="en-US" sz="2000" b="1" spc="-6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region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4B8BD8-A38E-4C8E-7727-307DA322C245}"/>
              </a:ext>
            </a:extLst>
          </p:cNvPr>
          <p:cNvGrpSpPr/>
          <p:nvPr/>
        </p:nvGrpSpPr>
        <p:grpSpPr>
          <a:xfrm>
            <a:off x="530352" y="1011532"/>
            <a:ext cx="11356847" cy="5021375"/>
            <a:chOff x="530352" y="1011532"/>
            <a:chExt cx="11356847" cy="50213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6AD644-5893-A237-4B93-18B3FF2228D8}"/>
                </a:ext>
              </a:extLst>
            </p:cNvPr>
            <p:cNvGrpSpPr/>
            <p:nvPr/>
          </p:nvGrpSpPr>
          <p:grpSpPr>
            <a:xfrm>
              <a:off x="530352" y="1011532"/>
              <a:ext cx="11356847" cy="5021375"/>
              <a:chOff x="530352" y="1011532"/>
              <a:chExt cx="11356847" cy="5021375"/>
            </a:xfrm>
          </p:grpSpPr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4FE14DC2-5828-3D03-255A-3D4709D0936F}"/>
                  </a:ext>
                </a:extLst>
              </p:cNvPr>
              <p:cNvSpPr txBox="1"/>
              <p:nvPr/>
            </p:nvSpPr>
            <p:spPr>
              <a:xfrm>
                <a:off x="530352" y="1011532"/>
                <a:ext cx="11356847" cy="502137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IN" sz="2000" b="1" spc="65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  <a:ea typeface="+mj-ea"/>
                    <a:cs typeface="+mj-cs"/>
                  </a:rPr>
                  <a:t>Question</a:t>
                </a:r>
                <a:endParaRPr sz="2000" b="1" cap="all" spc="65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  <a:ea typeface="+mj-ea"/>
                  <a:cs typeface="+mj-cs"/>
                </a:endParaRPr>
              </a:p>
              <a:p>
                <a:pPr marL="292735" marR="5080">
                  <a:lnSpc>
                    <a:spcPct val="116900"/>
                  </a:lnSpc>
                  <a:spcBef>
                    <a:spcPts val="1870"/>
                  </a:spcBef>
                </a:pPr>
                <a:r>
                  <a:rPr b="1" spc="-8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Provide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9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the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list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4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of</a:t>
                </a:r>
                <a:r>
                  <a:rPr b="1" spc="-13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4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markets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9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in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which</a:t>
                </a:r>
                <a:r>
                  <a:rPr b="1" spc="-13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1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customer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9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"Atliq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4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Exclusive"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1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operates</a:t>
                </a:r>
                <a:r>
                  <a:rPr b="1" spc="-13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1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its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12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business</a:t>
                </a:r>
                <a:r>
                  <a:rPr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9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in</a:t>
                </a:r>
                <a:r>
                  <a:rPr b="1" spc="-13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b="1" spc="-9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the  </a:t>
                </a:r>
                <a:r>
                  <a:rPr b="1" spc="-14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APAC </a:t>
                </a:r>
                <a:r>
                  <a:rPr b="1" spc="-10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region.</a:t>
                </a:r>
                <a:endParaRPr b="1" dirty="0">
                  <a:latin typeface="Comic Sans MS" panose="030F0702030302020204" pitchFamily="66" charset="0"/>
                  <a:cs typeface="Arial Black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15"/>
                  </a:spcBef>
                </a:pPr>
                <a:r>
                  <a:rPr sz="2000" b="1" spc="75" dirty="0">
                    <a:solidFill>
                      <a:srgbClr val="DED8B9"/>
                    </a:solidFill>
                    <a:latin typeface="Comic Sans MS" panose="030F0702030302020204" pitchFamily="66" charset="0"/>
                    <a:cs typeface="Arial"/>
                  </a:rPr>
                  <a:t>Output</a:t>
                </a:r>
                <a:endParaRPr lang="en-IN" sz="2050" b="1" spc="75" dirty="0">
                  <a:latin typeface="Comic Sans MS" panose="030F0702030302020204" pitchFamily="66" charset="0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15"/>
                  </a:spcBef>
                </a:pPr>
                <a:r>
                  <a:rPr lang="en-US" sz="2000" b="1" dirty="0">
                    <a:solidFill>
                      <a:srgbClr val="FFBD58"/>
                    </a:solidFill>
                    <a:latin typeface="Comic Sans MS" panose="030F0702030302020204" pitchFamily="66" charset="0"/>
                    <a:cs typeface="Arial"/>
                  </a:rPr>
                  <a:t>                                            			   </a:t>
                </a:r>
                <a:r>
                  <a:rPr lang="en-US" sz="2800" b="1" dirty="0">
                    <a:solidFill>
                      <a:srgbClr val="FFBD58"/>
                    </a:solidFill>
                    <a:latin typeface="Comic Sans MS" panose="030F0702030302020204" pitchFamily="66" charset="0"/>
                    <a:cs typeface="Arial"/>
                  </a:rPr>
                  <a:t>Insights</a:t>
                </a:r>
                <a:endParaRPr lang="en-US" sz="2350" dirty="0">
                  <a:latin typeface="Comic Sans MS" panose="030F0702030302020204" pitchFamily="66" charset="0"/>
                  <a:cs typeface="Arial"/>
                </a:endParaRPr>
              </a:p>
              <a:p>
                <a:pPr marL="6181090" marR="713105" lvl="3">
                  <a:lnSpc>
                    <a:spcPct val="116900"/>
                  </a:lnSpc>
                  <a:spcBef>
                    <a:spcPts val="1630"/>
                  </a:spcBef>
                </a:pPr>
                <a:r>
                  <a:rPr lang="en-US" sz="2000" b="1" spc="-8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Atliq </a:t>
                </a:r>
                <a:r>
                  <a:rPr lang="en-US" sz="2000" b="1" spc="-125" dirty="0" err="1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Hardwares</a:t>
                </a:r>
                <a:r>
                  <a:rPr lang="en-US" sz="2000" b="1" spc="-12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lang="en-US" sz="2000" b="1" spc="-9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company  </a:t>
                </a:r>
                <a:r>
                  <a:rPr lang="en-US" sz="2000" b="1" spc="-1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operates </a:t>
                </a:r>
                <a:r>
                  <a:rPr lang="en-US" sz="2000" b="1" spc="-10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its </a:t>
                </a:r>
                <a:r>
                  <a:rPr lang="en-US" sz="2000" b="1" spc="-114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business </a:t>
                </a:r>
                <a:r>
                  <a:rPr lang="en-US" sz="2000" b="1" spc="-8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in the </a:t>
                </a:r>
                <a:r>
                  <a:rPr lang="en-US" sz="2000"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APAC  </a:t>
                </a:r>
                <a:r>
                  <a:rPr lang="en-US" sz="2000" b="1" spc="-1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region </a:t>
                </a:r>
                <a:r>
                  <a:rPr lang="en-US" sz="2000" b="1" spc="-8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in </a:t>
                </a:r>
                <a:r>
                  <a:rPr lang="en-US" sz="2000" b="1" spc="-6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only </a:t>
                </a:r>
                <a:r>
                  <a:rPr lang="en-US" sz="2000" b="1" spc="-7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10 </a:t>
                </a:r>
                <a:r>
                  <a:rPr lang="en-US" sz="2000" b="1" spc="-110" dirty="0" err="1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markets,but</a:t>
                </a:r>
                <a:r>
                  <a:rPr lang="en-US" sz="2000" b="1" spc="-37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lang="en-US" sz="2000" b="1" spc="-8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Atliq  </a:t>
                </a:r>
                <a:r>
                  <a:rPr lang="en-US" sz="2000" b="1" spc="-135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Exclusive</a:t>
                </a:r>
                <a:r>
                  <a:rPr lang="en-US" sz="2000"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lang="en-US" sz="2000" b="1" spc="-10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customer </a:t>
                </a:r>
                <a:r>
                  <a:rPr lang="en-US" sz="2000" b="1" spc="-1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operates </a:t>
                </a:r>
                <a:r>
                  <a:rPr lang="en-US" sz="2000" b="1" spc="-10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its  </a:t>
                </a:r>
                <a:r>
                  <a:rPr lang="en-US" sz="2000" b="1" spc="-114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business </a:t>
                </a:r>
                <a:r>
                  <a:rPr lang="en-US" sz="2000" b="1" spc="-8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in the </a:t>
                </a:r>
                <a:r>
                  <a:rPr lang="en-US" sz="2000"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APAC </a:t>
                </a:r>
                <a:r>
                  <a:rPr lang="en-US" sz="2000" b="1" spc="-10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region </a:t>
                </a:r>
                <a:r>
                  <a:rPr lang="en-US" sz="2000" b="1" spc="-8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in  </a:t>
                </a:r>
                <a:r>
                  <a:rPr lang="en-US" sz="2000" b="1" spc="-6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only </a:t>
                </a:r>
                <a:r>
                  <a:rPr lang="en-US" sz="2000" b="1" spc="-9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8 </a:t>
                </a:r>
                <a:r>
                  <a:rPr lang="en-US" sz="2000" b="1" spc="-135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markets </a:t>
                </a:r>
                <a:r>
                  <a:rPr lang="en-US" sz="2000" b="1" spc="-140" dirty="0">
                    <a:solidFill>
                      <a:srgbClr val="FFFFFF"/>
                    </a:solidFill>
                    <a:latin typeface="Comic Sans MS" panose="030F0702030302020204" pitchFamily="66" charset="0"/>
                    <a:cs typeface="Arial Black"/>
                  </a:rPr>
                  <a:t>like </a:t>
                </a:r>
                <a:r>
                  <a:rPr lang="en-US" sz="2000" b="1" spc="-10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India,  </a:t>
                </a:r>
                <a:r>
                  <a:rPr lang="en-US" sz="2000" b="1" spc="-105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Indonesia, </a:t>
                </a:r>
                <a:r>
                  <a:rPr lang="en-US" sz="2000" b="1" spc="-12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Japan, </a:t>
                </a:r>
                <a:r>
                  <a:rPr lang="en-US" sz="2000" b="1" spc="-9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Philippines,  </a:t>
                </a:r>
                <a:r>
                  <a:rPr lang="en-US" sz="2000" b="1" spc="-85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South </a:t>
                </a:r>
                <a:r>
                  <a:rPr lang="en-US" sz="2000" b="1" spc="-14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Korea, </a:t>
                </a:r>
                <a:r>
                  <a:rPr lang="en-US" sz="2000" b="1" spc="-11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Australia,  </a:t>
                </a:r>
                <a:r>
                  <a:rPr lang="en-US" sz="2000" b="1" spc="-125" dirty="0" err="1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Newzealand</a:t>
                </a:r>
                <a:r>
                  <a:rPr lang="en-US" sz="2000" b="1" spc="-125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,</a:t>
                </a:r>
                <a:r>
                  <a:rPr lang="en-US" sz="2000" b="1" spc="-140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 </a:t>
                </a:r>
                <a:r>
                  <a:rPr lang="en-US" sz="2000" b="1" spc="-114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Bangladesh</a:t>
                </a:r>
                <a:r>
                  <a:rPr lang="en-US" sz="1400" b="1" spc="-114" dirty="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 Black"/>
                  </a:rPr>
                  <a:t>.</a:t>
                </a:r>
                <a:endParaRPr lang="en-US" sz="1400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44CCBC-2A85-C5DD-11A2-AB5B7E048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52" y="2470052"/>
                <a:ext cx="2383375" cy="3265249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A5671B-BB18-71A6-F464-F50033144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558" y="2470052"/>
              <a:ext cx="3265249" cy="2065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9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218B399-3EEC-FA9E-89DA-03E0DF10CEE7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381F7-3FD1-9BC5-9A57-F1BD12F17DE3}"/>
              </a:ext>
            </a:extLst>
          </p:cNvPr>
          <p:cNvSpPr txBox="1"/>
          <p:nvPr/>
        </p:nvSpPr>
        <p:spPr>
          <a:xfrm>
            <a:off x="5819060" y="1606536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14960">
              <a:lnSpc>
                <a:spcPct val="100000"/>
              </a:lnSpc>
              <a:spcBef>
                <a:spcPts val="570"/>
              </a:spcBef>
            </a:pPr>
            <a:r>
              <a:rPr lang="en-IN"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lang="en-IN" sz="2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E2CAF2B-AE21-798B-421B-D01730FC9835}"/>
              </a:ext>
            </a:extLst>
          </p:cNvPr>
          <p:cNvSpPr txBox="1"/>
          <p:nvPr/>
        </p:nvSpPr>
        <p:spPr>
          <a:xfrm>
            <a:off x="5889926" y="2265190"/>
            <a:ext cx="5961888" cy="1955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lang="en-US"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As </a:t>
            </a:r>
            <a:r>
              <a:rPr lang="en-US" sz="2000" b="1" spc="-10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per </a:t>
            </a:r>
            <a:r>
              <a:rPr lang="en-US" sz="2000" b="1" spc="-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report </a:t>
            </a:r>
            <a:r>
              <a:rPr lang="en-US"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there </a:t>
            </a:r>
            <a:r>
              <a:rPr lang="en-US" sz="2000" b="1" spc="-1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are </a:t>
            </a:r>
            <a:r>
              <a:rPr lang="en-US"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3 </a:t>
            </a:r>
            <a:r>
              <a:rPr lang="en-US" sz="2000" b="1" spc="-1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divisions </a:t>
            </a:r>
            <a:r>
              <a:rPr lang="en-US"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N </a:t>
            </a:r>
            <a:r>
              <a:rPr lang="en-US" sz="2000" b="1" spc="-3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&amp;S </a:t>
            </a:r>
            <a:r>
              <a:rPr lang="en-US" sz="2000" b="1" spc="-14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, </a:t>
            </a:r>
            <a:r>
              <a:rPr lang="en-US"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 </a:t>
            </a:r>
            <a:r>
              <a:rPr lang="en-US" sz="2000" b="1" spc="-4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&amp; </a:t>
            </a:r>
            <a:r>
              <a:rPr lang="en-US" sz="2000" b="1" spc="-22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A </a:t>
            </a:r>
            <a:r>
              <a:rPr lang="en-US" sz="2000" b="1" spc="-14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,</a:t>
            </a:r>
            <a:r>
              <a:rPr lang="en-US" sz="2000" b="1" spc="-31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2000"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PC</a:t>
            </a:r>
            <a:r>
              <a:rPr lang="en-US" sz="2000" b="1" spc="-15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.</a:t>
            </a:r>
            <a:endParaRPr lang="en-US" sz="2000" b="1" dirty="0">
              <a:latin typeface="Comic Sans MS" panose="030F0702030302020204" pitchFamily="66" charset="0"/>
              <a:cs typeface="Arial Black"/>
            </a:endParaRPr>
          </a:p>
          <a:p>
            <a:pPr marL="12700" marR="5080">
              <a:lnSpc>
                <a:spcPct val="115900"/>
              </a:lnSpc>
              <a:spcBef>
                <a:spcPts val="1760"/>
              </a:spcBef>
            </a:pPr>
            <a:r>
              <a:rPr lang="en-US" sz="2000" b="1" spc="-1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In </a:t>
            </a:r>
            <a:r>
              <a:rPr lang="en-US"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N</a:t>
            </a:r>
            <a:r>
              <a:rPr lang="en-US" sz="2000" b="1" spc="-4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&amp; </a:t>
            </a:r>
            <a:r>
              <a:rPr lang="en-US" sz="2000" b="1" spc="-22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S </a:t>
            </a:r>
            <a:r>
              <a:rPr lang="en-US"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division </a:t>
            </a:r>
            <a:r>
              <a:rPr lang="en-US" sz="2000" b="1" spc="-1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AQ </a:t>
            </a:r>
            <a:r>
              <a:rPr lang="en-US"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Pen </a:t>
            </a:r>
            <a:r>
              <a:rPr lang="en-US" sz="2000" b="1" spc="-10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Drive </a:t>
            </a:r>
            <a:r>
              <a:rPr lang="en-US" sz="2000" b="1" spc="-24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2 </a:t>
            </a:r>
            <a:r>
              <a:rPr lang="en-US" sz="2000" b="1" spc="-1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IN </a:t>
            </a:r>
            <a:r>
              <a:rPr lang="en-US"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1(A6720160103)</a:t>
            </a:r>
            <a:r>
              <a:rPr lang="en-US"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2000" b="1" spc="-10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product </a:t>
            </a:r>
            <a:r>
              <a:rPr lang="en-US" sz="2000" b="1" spc="-1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,</a:t>
            </a:r>
            <a:r>
              <a:rPr lang="en-US" sz="2000" b="1" spc="-14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</a:t>
            </a:r>
            <a:r>
              <a:rPr lang="en-US" sz="2000" b="1" spc="-4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&amp; </a:t>
            </a:r>
            <a:r>
              <a:rPr lang="en-US" sz="2000" b="1" spc="-22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A  </a:t>
            </a:r>
            <a:r>
              <a:rPr lang="en-US"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division </a:t>
            </a:r>
            <a:r>
              <a:rPr lang="en-US" sz="2000" b="1" spc="-10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Q </a:t>
            </a:r>
            <a:r>
              <a:rPr lang="en-US" sz="2000" b="1" spc="-18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Gamers </a:t>
            </a:r>
            <a:r>
              <a:rPr lang="en-US" sz="2000" b="1" spc="-155" dirty="0" err="1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Ms</a:t>
            </a:r>
            <a:r>
              <a:rPr lang="en-US" sz="2000"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(A2319150302) </a:t>
            </a:r>
            <a:r>
              <a:rPr lang="en-US" sz="2000" b="1" spc="-10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product </a:t>
            </a:r>
            <a:r>
              <a:rPr lang="en-US"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and </a:t>
            </a:r>
            <a:r>
              <a:rPr lang="en-US" sz="2000"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PC</a:t>
            </a:r>
            <a:r>
              <a:rPr lang="en-US" sz="2000" b="1" spc="-15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division </a:t>
            </a:r>
            <a:r>
              <a:rPr lang="en-US" sz="2000" b="1" spc="-16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AQ </a:t>
            </a:r>
            <a:r>
              <a:rPr lang="en-US" sz="2000" b="1" spc="-1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Digit(A4218110202) </a:t>
            </a:r>
            <a:r>
              <a:rPr lang="en-US" sz="2000" b="1" spc="-10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product </a:t>
            </a:r>
            <a:r>
              <a:rPr lang="en-US"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rank </a:t>
            </a:r>
            <a:r>
              <a:rPr lang="en-US" sz="2000" b="1" spc="-9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order </a:t>
            </a:r>
            <a:r>
              <a:rPr lang="en-US"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is</a:t>
            </a:r>
            <a:r>
              <a:rPr lang="en-US" sz="2000" b="1" spc="-46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2000" b="1" spc="-13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one.</a:t>
            </a:r>
            <a:endParaRPr lang="en-US" sz="2000"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E61B6-E4EA-1396-1061-461CE480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3" y="1466703"/>
            <a:ext cx="5523255" cy="38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44E13-B525-B687-39F2-ED89028D9898}"/>
              </a:ext>
            </a:extLst>
          </p:cNvPr>
          <p:cNvSpPr txBox="1"/>
          <p:nvPr/>
        </p:nvSpPr>
        <p:spPr>
          <a:xfrm>
            <a:off x="2378964" y="128016"/>
            <a:ext cx="743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Percentage</a:t>
            </a:r>
            <a:r>
              <a:rPr lang="en-US" sz="2000" b="1" spc="-114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unique</a:t>
            </a:r>
            <a:r>
              <a:rPr lang="en-US" sz="2000" b="1" spc="-114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product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increase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</a:t>
            </a:r>
            <a:r>
              <a:rPr lang="en-US" sz="2000" b="1" spc="-114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7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2021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-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vs.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2020</a:t>
            </a:r>
            <a:endParaRPr lang="en-IN" sz="2000" b="1" dirty="0">
              <a:solidFill>
                <a:schemeClr val="tx1">
                  <a:lumMod val="8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B1E7112-739D-5571-615E-134D995461C3}"/>
              </a:ext>
            </a:extLst>
          </p:cNvPr>
          <p:cNvSpPr txBox="1"/>
          <p:nvPr/>
        </p:nvSpPr>
        <p:spPr>
          <a:xfrm>
            <a:off x="265176" y="658287"/>
            <a:ext cx="11036808" cy="8017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US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817244" marR="5080" algn="just">
              <a:lnSpc>
                <a:spcPct val="116900"/>
              </a:lnSpc>
              <a:spcBef>
                <a:spcPts val="1360"/>
              </a:spcBef>
            </a:pPr>
            <a:r>
              <a:rPr lang="en-US" b="1" spc="-10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What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is </a:t>
            </a:r>
            <a:r>
              <a:rPr lang="en-US" b="1" spc="-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the</a:t>
            </a:r>
            <a:r>
              <a:rPr lang="en-US"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1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percentage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of</a:t>
            </a:r>
            <a:r>
              <a:rPr lang="en-US"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unique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product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increase</a:t>
            </a:r>
            <a:r>
              <a:rPr lang="en-US"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in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2021 </a:t>
            </a:r>
            <a:r>
              <a:rPr lang="en-US" b="1" spc="-114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vs.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b="1" spc="-8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2020?</a:t>
            </a:r>
            <a:r>
              <a:rPr lang="en-US"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Comic Sans MS" panose="030F0702030302020204" pitchFamily="66" charset="0"/>
              <a:cs typeface="Arial Black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429A4E7-D5F7-1E80-6B1C-CC338D4C1F1F}"/>
              </a:ext>
            </a:extLst>
          </p:cNvPr>
          <p:cNvSpPr txBox="1"/>
          <p:nvPr/>
        </p:nvSpPr>
        <p:spPr>
          <a:xfrm>
            <a:off x="6830569" y="2269978"/>
            <a:ext cx="4727447" cy="3600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593090" algn="ctr">
              <a:lnSpc>
                <a:spcPct val="100000"/>
              </a:lnSpc>
              <a:spcBef>
                <a:spcPts val="760"/>
              </a:spcBef>
            </a:pPr>
            <a:r>
              <a:rPr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sz="2800" b="1" dirty="0">
              <a:latin typeface="Comic Sans MS" panose="030F0702030302020204" pitchFamily="66" charset="0"/>
              <a:cs typeface="Arial"/>
            </a:endParaRPr>
          </a:p>
          <a:p>
            <a:pPr marL="73025" marR="527685" indent="-60960">
              <a:lnSpc>
                <a:spcPct val="100600"/>
              </a:lnSpc>
              <a:spcBef>
                <a:spcPts val="560"/>
              </a:spcBef>
            </a:pPr>
            <a:r>
              <a:rPr sz="2000" b="1" spc="-20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Based</a:t>
            </a:r>
            <a:r>
              <a:rPr sz="2000" b="1" spc="-2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14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on</a:t>
            </a:r>
            <a:r>
              <a:rPr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results</a:t>
            </a:r>
            <a:r>
              <a:rPr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comparing</a:t>
            </a:r>
            <a:r>
              <a:rPr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fiscal</a:t>
            </a:r>
            <a:r>
              <a:rPr sz="2000" b="1" spc="-2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years</a:t>
            </a:r>
            <a:r>
              <a:rPr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2020</a:t>
            </a:r>
            <a:r>
              <a:rPr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and</a:t>
            </a:r>
            <a:r>
              <a:rPr sz="2000" b="1" spc="-22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2021,</a:t>
            </a:r>
            <a:r>
              <a:rPr sz="2000" b="1" spc="-23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4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the</a:t>
            </a:r>
            <a:r>
              <a:rPr sz="2000" b="1" spc="-229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3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number</a:t>
            </a:r>
            <a:r>
              <a:rPr sz="2000" b="1" spc="-229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7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of  </a:t>
            </a:r>
            <a:r>
              <a:rPr sz="2000" b="1" spc="-14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unique products </a:t>
            </a:r>
            <a:r>
              <a:rPr sz="2000" b="1" spc="-18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increased </a:t>
            </a:r>
            <a:r>
              <a:rPr sz="2000" b="1" spc="-13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in</a:t>
            </a:r>
            <a:r>
              <a:rPr sz="2000" b="1" spc="-55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9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2021 </a:t>
            </a:r>
            <a:r>
              <a:rPr sz="2000" b="1" spc="-20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is </a:t>
            </a:r>
            <a:r>
              <a:rPr sz="2000" b="1" spc="-13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89</a:t>
            </a:r>
            <a:r>
              <a:rPr sz="2000" b="1" spc="-130" dirty="0">
                <a:solidFill>
                  <a:srgbClr val="00BE62"/>
                </a:solidFill>
                <a:latin typeface="Comic Sans MS" panose="030F0702030302020204" pitchFamily="66" charset="0"/>
                <a:cs typeface="Arial Black"/>
              </a:rPr>
              <a:t>.</a:t>
            </a:r>
            <a:endParaRPr sz="2000" b="1" dirty="0">
              <a:latin typeface="Comic Sans MS" panose="030F0702030302020204" pitchFamily="66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b="1" spc="-19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</a:t>
            </a:r>
            <a:r>
              <a:rPr sz="2000" b="1" spc="-1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percentage </a:t>
            </a:r>
            <a:r>
              <a:rPr sz="2000" b="1" spc="-6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of</a:t>
            </a:r>
            <a:r>
              <a:rPr sz="2000" b="1" spc="-509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2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unique </a:t>
            </a:r>
            <a:r>
              <a:rPr sz="2000" b="1" spc="-114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products </a:t>
            </a:r>
            <a:r>
              <a:rPr sz="2000" b="1" spc="-16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increased </a:t>
            </a:r>
            <a:r>
              <a:rPr sz="2000" b="1" spc="-12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in </a:t>
            </a:r>
            <a:r>
              <a:rPr sz="2000" b="1" spc="-17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2021 </a:t>
            </a:r>
            <a:r>
              <a:rPr sz="2000" b="1" spc="-15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vs. </a:t>
            </a:r>
            <a:r>
              <a:rPr sz="2000" b="1" spc="-90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2020 </a:t>
            </a:r>
            <a:r>
              <a:rPr sz="2000" b="1" spc="-18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is </a:t>
            </a:r>
            <a:r>
              <a:rPr sz="2000" b="1" spc="-175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rPr>
              <a:t>36.33%.</a:t>
            </a:r>
            <a:endParaRPr sz="2000" b="1" dirty="0">
              <a:solidFill>
                <a:schemeClr val="accent2"/>
              </a:solidFill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1AF95-BAD4-5267-CCC6-C471AB85126E}"/>
              </a:ext>
            </a:extLst>
          </p:cNvPr>
          <p:cNvGrpSpPr/>
          <p:nvPr/>
        </p:nvGrpSpPr>
        <p:grpSpPr>
          <a:xfrm>
            <a:off x="377014" y="1645070"/>
            <a:ext cx="5718986" cy="4132272"/>
            <a:chOff x="265176" y="1737706"/>
            <a:chExt cx="5718986" cy="41322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D58540-DA34-6C40-CAAA-A4D6562AF48A}"/>
                </a:ext>
              </a:extLst>
            </p:cNvPr>
            <p:cNvGrpSpPr/>
            <p:nvPr/>
          </p:nvGrpSpPr>
          <p:grpSpPr>
            <a:xfrm>
              <a:off x="265176" y="2260432"/>
              <a:ext cx="5718986" cy="3609546"/>
              <a:chOff x="265176" y="2434571"/>
              <a:chExt cx="5718986" cy="36095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5C8332E-40B8-B027-A405-805C3DB6D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76" y="2434571"/>
                <a:ext cx="5718986" cy="73839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C648B8-6EF4-7EE7-85D2-A95FFE853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176" y="3288217"/>
                <a:ext cx="5718986" cy="27559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606370-9A84-0C0C-C917-EAD1EBC46EA7}"/>
                </a:ext>
              </a:extLst>
            </p:cNvPr>
            <p:cNvSpPr txBox="1"/>
            <p:nvPr/>
          </p:nvSpPr>
          <p:spPr>
            <a:xfrm>
              <a:off x="265176" y="1737706"/>
              <a:ext cx="1225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spc="75" dirty="0">
                  <a:solidFill>
                    <a:srgbClr val="DED8B9"/>
                  </a:solidFill>
                  <a:latin typeface="Comic Sans MS" panose="030F0702030302020204" pitchFamily="66" charset="0"/>
                  <a:cs typeface="Arial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01D578C-4C77-1B56-581D-B1849451CA3B}"/>
              </a:ext>
            </a:extLst>
          </p:cNvPr>
          <p:cNvSpPr txBox="1">
            <a:spLocks/>
          </p:cNvSpPr>
          <p:nvPr/>
        </p:nvSpPr>
        <p:spPr>
          <a:xfrm>
            <a:off x="1200058" y="169084"/>
            <a:ext cx="1084258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00" b="1" spc="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All</a:t>
            </a:r>
            <a:r>
              <a:rPr lang="en-US" sz="18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the</a:t>
            </a:r>
            <a:r>
              <a:rPr lang="en-US" sz="18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unique</a:t>
            </a:r>
            <a:r>
              <a:rPr lang="en-US" sz="18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product</a:t>
            </a:r>
            <a:r>
              <a:rPr lang="en-US" sz="1800" b="1" spc="-10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counts</a:t>
            </a:r>
            <a:r>
              <a:rPr lang="en-US" sz="18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8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for</a:t>
            </a:r>
            <a:r>
              <a:rPr lang="en-US" sz="18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each</a:t>
            </a:r>
            <a:r>
              <a:rPr lang="en-US" sz="1800" b="1" spc="-10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spc="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segment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AD590C2-7421-8711-E9D1-6AE6E3934DBB}"/>
              </a:ext>
            </a:extLst>
          </p:cNvPr>
          <p:cNvSpPr txBox="1"/>
          <p:nvPr/>
        </p:nvSpPr>
        <p:spPr>
          <a:xfrm>
            <a:off x="223922" y="701167"/>
            <a:ext cx="11744155" cy="106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</a:p>
          <a:p>
            <a:pPr marL="1003935" marR="5080">
              <a:lnSpc>
                <a:spcPct val="116900"/>
              </a:lnSpc>
              <a:spcBef>
                <a:spcPts val="930"/>
              </a:spcBef>
            </a:pPr>
            <a:r>
              <a:rPr b="1" spc="-8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Provide </a:t>
            </a:r>
            <a:r>
              <a:rPr b="1" spc="-17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a </a:t>
            </a:r>
            <a:r>
              <a:rPr b="1" spc="-7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report </a:t>
            </a:r>
            <a:r>
              <a:rPr b="1" spc="-1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with </a:t>
            </a:r>
            <a:r>
              <a:rPr b="1" spc="-10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all </a:t>
            </a:r>
            <a:r>
              <a:rPr b="1" spc="-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the unique </a:t>
            </a:r>
            <a:r>
              <a:rPr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product </a:t>
            </a:r>
            <a:r>
              <a:rPr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counts </a:t>
            </a:r>
            <a:r>
              <a:rPr b="1" spc="-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for </a:t>
            </a:r>
            <a:r>
              <a:rPr b="1" spc="-1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each </a:t>
            </a:r>
            <a:r>
              <a:rPr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segment </a:t>
            </a:r>
            <a:r>
              <a:rPr b="1" spc="-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and  </a:t>
            </a:r>
            <a:r>
              <a:rPr b="1" spc="-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sort</a:t>
            </a:r>
            <a:r>
              <a:rPr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10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them</a:t>
            </a:r>
            <a:r>
              <a:rPr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in</a:t>
            </a:r>
            <a:r>
              <a:rPr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114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descending</a:t>
            </a:r>
            <a:r>
              <a:rPr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7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order</a:t>
            </a:r>
            <a:r>
              <a:rPr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of</a:t>
            </a:r>
            <a:r>
              <a:rPr b="1" spc="-1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product</a:t>
            </a:r>
            <a:r>
              <a:rPr b="1" spc="-1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counts</a:t>
            </a:r>
            <a:r>
              <a:rPr lang="en-IN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  <a:cs typeface="Arial Black"/>
              </a:rPr>
              <a:t> ? </a:t>
            </a:r>
            <a:endParaRPr sz="2800" b="1" dirty="0">
              <a:solidFill>
                <a:schemeClr val="tx1">
                  <a:lumMod val="85000"/>
                </a:schemeClr>
              </a:solidFill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19E83-AFF9-5325-7D62-713672814BAA}"/>
              </a:ext>
            </a:extLst>
          </p:cNvPr>
          <p:cNvSpPr txBox="1"/>
          <p:nvPr/>
        </p:nvSpPr>
        <p:spPr>
          <a:xfrm>
            <a:off x="223922" y="1805586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9F0C1-39D2-F116-2363-1B2466BEAA7F}"/>
              </a:ext>
            </a:extLst>
          </p:cNvPr>
          <p:cNvGrpSpPr/>
          <p:nvPr/>
        </p:nvGrpSpPr>
        <p:grpSpPr>
          <a:xfrm>
            <a:off x="1517904" y="2368296"/>
            <a:ext cx="9497540" cy="3483863"/>
            <a:chOff x="1517904" y="2368296"/>
            <a:chExt cx="9497540" cy="3483863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06F6DC5B-FF22-936A-19DF-FEEBE7074DDE}"/>
                </a:ext>
              </a:extLst>
            </p:cNvPr>
            <p:cNvSpPr/>
            <p:nvPr/>
          </p:nvSpPr>
          <p:spPr>
            <a:xfrm>
              <a:off x="1517904" y="2368296"/>
              <a:ext cx="4471416" cy="34838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373631-953D-7EF7-57B1-CFAEE13AD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647" y="2368296"/>
              <a:ext cx="4742797" cy="173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3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AC1D02-8332-C8B5-E880-D1F168A42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53310"/>
              </p:ext>
            </p:extLst>
          </p:nvPr>
        </p:nvGraphicFramePr>
        <p:xfrm>
          <a:off x="2267712" y="725776"/>
          <a:ext cx="7415783" cy="274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72FC24CA-1DC5-BF91-6CE9-21E175C922E7}"/>
              </a:ext>
            </a:extLst>
          </p:cNvPr>
          <p:cNvSpPr txBox="1">
            <a:spLocks/>
          </p:cNvSpPr>
          <p:nvPr/>
        </p:nvSpPr>
        <p:spPr>
          <a:xfrm>
            <a:off x="3656964" y="137160"/>
            <a:ext cx="5212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E9C5B33-01EC-A58D-ED75-04033A40B5F7}"/>
              </a:ext>
            </a:extLst>
          </p:cNvPr>
          <p:cNvSpPr txBox="1"/>
          <p:nvPr/>
        </p:nvSpPr>
        <p:spPr>
          <a:xfrm>
            <a:off x="353738" y="3742094"/>
            <a:ext cx="11661477" cy="21989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R="371475">
              <a:lnSpc>
                <a:spcPct val="100000"/>
              </a:lnSpc>
              <a:spcBef>
                <a:spcPts val="1345"/>
              </a:spcBef>
            </a:pPr>
            <a:r>
              <a:rPr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  <a:endParaRPr sz="2000" b="1" dirty="0">
              <a:latin typeface="Comic Sans MS" panose="030F0702030302020204" pitchFamily="66" charset="0"/>
              <a:cs typeface="Arial"/>
            </a:endParaRPr>
          </a:p>
          <a:p>
            <a:pPr marL="355600" marR="5080" indent="-342900">
              <a:lnSpc>
                <a:spcPct val="1159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Based </a:t>
            </a:r>
            <a:r>
              <a:rPr sz="2000" b="1" spc="-10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on </a:t>
            </a:r>
            <a:r>
              <a:rPr sz="2000" b="1" spc="-14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results </a:t>
            </a:r>
            <a:r>
              <a:rPr sz="2000" b="1" spc="-114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Atliq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Hardwares </a:t>
            </a:r>
            <a:r>
              <a:rPr sz="2000" b="1" spc="-15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contains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six</a:t>
            </a:r>
            <a:r>
              <a:rPr sz="2000" b="1" spc="-2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segments</a:t>
            </a:r>
            <a:r>
              <a:rPr sz="2000" b="1" spc="-18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like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Notebook,</a:t>
            </a:r>
            <a:r>
              <a:rPr lang="en-IN"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Accessories,</a:t>
            </a:r>
            <a:r>
              <a:rPr lang="en-IN"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Peripherals, Desktop, Storage, Networking.</a:t>
            </a:r>
          </a:p>
          <a:p>
            <a:pPr marL="355600" marR="1056005" indent="-342900">
              <a:lnSpc>
                <a:spcPct val="115900"/>
              </a:lnSpc>
              <a:spcBef>
                <a:spcPts val="785"/>
              </a:spcBef>
              <a:buFont typeface="Arial" panose="020B0604020202020204" pitchFamily="34" charset="0"/>
              <a:buChar char="•"/>
              <a:tabLst>
                <a:tab pos="3463290" algn="l"/>
              </a:tabLst>
            </a:pP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Notebook</a:t>
            </a:r>
            <a:r>
              <a:rPr sz="2000" b="1" spc="-14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segment </a:t>
            </a:r>
            <a:r>
              <a:rPr sz="2000" b="1" spc="-15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contains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maximum number of unique  products count is 129 </a:t>
            </a:r>
            <a:r>
              <a:rPr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and</a:t>
            </a:r>
            <a:r>
              <a:rPr lang="en-IN" sz="2000" b="1" spc="-12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Networking</a:t>
            </a:r>
            <a:r>
              <a:rPr sz="2000" b="1" spc="-175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 segment </a:t>
            </a:r>
            <a:r>
              <a:rPr sz="2000" b="1" spc="-15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contains </a:t>
            </a:r>
            <a:r>
              <a:rPr sz="2000" b="1" spc="-120" dirty="0">
                <a:solidFill>
                  <a:srgbClr val="FFFFFF"/>
                </a:solidFill>
                <a:latin typeface="Comic Sans MS" panose="030F0702030302020204" pitchFamily="66" charset="0"/>
                <a:cs typeface="Arial Black"/>
              </a:rPr>
              <a:t>the  </a:t>
            </a:r>
            <a:r>
              <a:rPr sz="20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minimum number of unique products count is 9.</a:t>
            </a:r>
          </a:p>
        </p:txBody>
      </p:sp>
    </p:spTree>
    <p:extLst>
      <p:ext uri="{BB962C8B-B14F-4D97-AF65-F5344CB8AC3E}">
        <p14:creationId xmlns:p14="http://schemas.microsoft.com/office/powerpoint/2010/main" val="6545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10E02F5-5ADA-BD58-7B22-07602B34DC48}"/>
              </a:ext>
            </a:extLst>
          </p:cNvPr>
          <p:cNvSpPr txBox="1">
            <a:spLocks/>
          </p:cNvSpPr>
          <p:nvPr/>
        </p:nvSpPr>
        <p:spPr>
          <a:xfrm>
            <a:off x="446618" y="110716"/>
            <a:ext cx="11458869" cy="342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291840" marR="5080" indent="-3225165">
              <a:lnSpc>
                <a:spcPct val="115199"/>
              </a:lnSpc>
              <a:spcBef>
                <a:spcPts val="95"/>
              </a:spcBef>
            </a:pPr>
            <a:r>
              <a:rPr lang="en-US" sz="2000" b="1" spc="3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Segment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-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wise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the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5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most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increase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unique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4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products</a:t>
            </a:r>
            <a:r>
              <a:rPr lang="en-US" sz="2000" b="1" spc="-1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4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  </a:t>
            </a:r>
            <a:r>
              <a:rPr lang="en-US" sz="2000" b="1" spc="7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2021 </a:t>
            </a:r>
            <a:r>
              <a:rPr lang="en-US" sz="2000" b="1" spc="-5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vs</a:t>
            </a:r>
            <a:r>
              <a:rPr lang="en-US" sz="2000" b="1" spc="-2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2020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33EC683-8E23-CB41-E727-21ECCD792BA8}"/>
              </a:ext>
            </a:extLst>
          </p:cNvPr>
          <p:cNvSpPr txBox="1"/>
          <p:nvPr/>
        </p:nvSpPr>
        <p:spPr>
          <a:xfrm>
            <a:off x="144869" y="1069767"/>
            <a:ext cx="11458868" cy="1087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</a:p>
          <a:p>
            <a:pPr marL="1028700" marR="5080">
              <a:lnSpc>
                <a:spcPct val="116900"/>
              </a:lnSpc>
              <a:spcBef>
                <a:spcPts val="1120"/>
              </a:spcBef>
            </a:pPr>
            <a:r>
              <a:rPr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Follow-up: Which segment had the most increase in unique products in  2021 vs 2020? The final output contains these fields</a:t>
            </a:r>
            <a:r>
              <a:rPr lang="en-IN"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en-IN"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segment  product_count_2020  product_count_2021 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32874-868F-A756-26D7-647252DD11AA}"/>
              </a:ext>
            </a:extLst>
          </p:cNvPr>
          <p:cNvSpPr txBox="1"/>
          <p:nvPr/>
        </p:nvSpPr>
        <p:spPr>
          <a:xfrm>
            <a:off x="144869" y="2226210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598AC8-2540-B69D-BF66-51766831C719}"/>
              </a:ext>
            </a:extLst>
          </p:cNvPr>
          <p:cNvGrpSpPr/>
          <p:nvPr/>
        </p:nvGrpSpPr>
        <p:grpSpPr>
          <a:xfrm>
            <a:off x="446618" y="2774150"/>
            <a:ext cx="11458869" cy="2886848"/>
            <a:chOff x="446618" y="2774150"/>
            <a:chExt cx="11458869" cy="2886848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AA7491DC-3738-43E8-4411-7FECF39E8C21}"/>
                </a:ext>
              </a:extLst>
            </p:cNvPr>
            <p:cNvSpPr/>
            <p:nvPr/>
          </p:nvSpPr>
          <p:spPr>
            <a:xfrm>
              <a:off x="446618" y="2802364"/>
              <a:ext cx="5213515" cy="2858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C7A1F-CF60-34CB-9376-BF7CDB11F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303" y="2774150"/>
              <a:ext cx="6043184" cy="2886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8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00922-5B06-F720-80A0-309FDC69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2" y="1033272"/>
            <a:ext cx="6894828" cy="3669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A02D389-A2A1-4B88-8D19-8A4310B36348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8B13AF5-DB04-29E2-536D-BF53126A659A}"/>
              </a:ext>
            </a:extLst>
          </p:cNvPr>
          <p:cNvSpPr txBox="1"/>
          <p:nvPr/>
        </p:nvSpPr>
        <p:spPr>
          <a:xfrm>
            <a:off x="6374528" y="1181946"/>
            <a:ext cx="5522975" cy="337259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R="371475">
              <a:spcBef>
                <a:spcPts val="1345"/>
              </a:spcBef>
            </a:pPr>
            <a:r>
              <a:rPr sz="2800" b="1" dirty="0">
                <a:solidFill>
                  <a:srgbClr val="FFBD58"/>
                </a:solidFill>
                <a:latin typeface="Comic Sans MS" panose="030F0702030302020204" pitchFamily="66" charset="0"/>
                <a:cs typeface="Arial"/>
              </a:rPr>
              <a:t>Insights</a:t>
            </a:r>
          </a:p>
          <a:p>
            <a:pPr marL="355600" marR="367030" indent="-342900">
              <a:lnSpc>
                <a:spcPct val="115900"/>
              </a:lnSpc>
              <a:spcBef>
                <a:spcPts val="700"/>
              </a:spcBef>
              <a:buFont typeface="Wingdings" panose="05000000000000000000" pitchFamily="2" charset="2"/>
              <a:buChar char="§"/>
            </a:pP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Based on result Atliq Hardware in fiscal year 2021 </a:t>
            </a:r>
            <a:r>
              <a:rPr sz="2000" b="1" spc="-180" dirty="0">
                <a:solidFill>
                  <a:schemeClr val="accent2"/>
                </a:solidFill>
                <a:latin typeface="Comic Sans MS" panose="030F0702030302020204" pitchFamily="66" charset="0"/>
              </a:rPr>
              <a:t>every segment wise  unique product count increased</a:t>
            </a: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compared to fiscal year 2020.</a:t>
            </a:r>
          </a:p>
          <a:p>
            <a:pPr marL="355600" marR="5080" indent="-342900" algn="just">
              <a:lnSpc>
                <a:spcPct val="115900"/>
              </a:lnSpc>
              <a:spcBef>
                <a:spcPts val="1610"/>
              </a:spcBef>
              <a:buFont typeface="Wingdings" panose="05000000000000000000" pitchFamily="2" charset="2"/>
              <a:buChar char="§"/>
            </a:pP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Compared to fiscal years 2020</a:t>
            </a:r>
            <a:r>
              <a:rPr lang="en-IN"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 2021</a:t>
            </a:r>
            <a:r>
              <a:rPr lang="en-IN"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Accessories</a:t>
            </a:r>
            <a:r>
              <a:rPr lang="en-IN"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segment </a:t>
            </a:r>
            <a:r>
              <a:rPr lang="en-IN"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increased </a:t>
            </a:r>
            <a:r>
              <a:rPr sz="2000" b="1" spc="-180" dirty="0">
                <a:solidFill>
                  <a:schemeClr val="accent2"/>
                </a:solidFill>
                <a:latin typeface="Comic Sans MS" panose="030F0702030302020204" pitchFamily="66" charset="0"/>
              </a:rPr>
              <a:t>maximum percentage is 38.20%</a:t>
            </a:r>
            <a:r>
              <a:rPr sz="2000" b="1" spc="-18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and Networking segment  increased </a:t>
            </a:r>
            <a:r>
              <a:rPr sz="2000" b="1" spc="-180" dirty="0">
                <a:solidFill>
                  <a:schemeClr val="accent2"/>
                </a:solidFill>
                <a:latin typeface="Comic Sans MS" panose="030F0702030302020204" pitchFamily="66" charset="0"/>
              </a:rPr>
              <a:t>minimum percentage is 3.37%</a:t>
            </a:r>
          </a:p>
        </p:txBody>
      </p:sp>
    </p:spTree>
    <p:extLst>
      <p:ext uri="{BB962C8B-B14F-4D97-AF65-F5344CB8AC3E}">
        <p14:creationId xmlns:p14="http://schemas.microsoft.com/office/powerpoint/2010/main" val="19810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41163-8DE1-059B-1A81-CBEF3C17F65B}"/>
              </a:ext>
            </a:extLst>
          </p:cNvPr>
          <p:cNvSpPr txBox="1"/>
          <p:nvPr/>
        </p:nvSpPr>
        <p:spPr>
          <a:xfrm>
            <a:off x="877824" y="228600"/>
            <a:ext cx="1010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Product That Have Highest And Lowest Manufacturing Cost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AB8CA0F-1F50-64D0-CFD4-21B556AC55D6}"/>
              </a:ext>
            </a:extLst>
          </p:cNvPr>
          <p:cNvSpPr txBox="1"/>
          <p:nvPr/>
        </p:nvSpPr>
        <p:spPr>
          <a:xfrm>
            <a:off x="144869" y="803906"/>
            <a:ext cx="11458868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Question</a:t>
            </a:r>
            <a:endParaRPr lang="en-IN" sz="2000" b="1" spc="65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65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+mj-ea"/>
                <a:cs typeface="+mj-cs"/>
              </a:rPr>
              <a:t>			</a:t>
            </a:r>
            <a:r>
              <a:rPr lang="en-US" b="1" spc="-7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Get the products that have the highest and lowest manufacturing costs</a:t>
            </a:r>
            <a:endParaRPr b="1" spc="-75" dirty="0">
              <a:solidFill>
                <a:schemeClr val="tx1">
                  <a:lumMod val="8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FF383-3CA7-8DFC-5117-129CE10ED9EA}"/>
              </a:ext>
            </a:extLst>
          </p:cNvPr>
          <p:cNvSpPr txBox="1"/>
          <p:nvPr/>
        </p:nvSpPr>
        <p:spPr>
          <a:xfrm>
            <a:off x="144869" y="1755182"/>
            <a:ext cx="12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75" dirty="0">
                <a:solidFill>
                  <a:srgbClr val="DED8B9"/>
                </a:solidFill>
                <a:latin typeface="Comic Sans MS" panose="030F0702030302020204" pitchFamily="66" charset="0"/>
                <a:cs typeface="Arial"/>
              </a:rPr>
              <a:t>Output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0E6E02-9B3A-D04C-D297-FAAF5FCDA6B7}"/>
              </a:ext>
            </a:extLst>
          </p:cNvPr>
          <p:cNvGrpSpPr/>
          <p:nvPr/>
        </p:nvGrpSpPr>
        <p:grpSpPr>
          <a:xfrm>
            <a:off x="341376" y="2371526"/>
            <a:ext cx="11509248" cy="3627434"/>
            <a:chOff x="341376" y="2371526"/>
            <a:chExt cx="11509248" cy="3627434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AEF0778D-96E0-A4C6-920C-F08BB131DBB3}"/>
                </a:ext>
              </a:extLst>
            </p:cNvPr>
            <p:cNvSpPr/>
            <p:nvPr/>
          </p:nvSpPr>
          <p:spPr>
            <a:xfrm>
              <a:off x="341376" y="2371526"/>
              <a:ext cx="4390555" cy="20633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F59392-1467-C2B7-E96F-47BC2CABE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904" y="2371526"/>
              <a:ext cx="6903720" cy="3627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5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7352E9E-29D7-D95D-2E9B-49F8859F3EF9}"/>
              </a:ext>
            </a:extLst>
          </p:cNvPr>
          <p:cNvSpPr txBox="1">
            <a:spLocks/>
          </p:cNvSpPr>
          <p:nvPr/>
        </p:nvSpPr>
        <p:spPr>
          <a:xfrm>
            <a:off x="2260888" y="172220"/>
            <a:ext cx="8227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2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Conversion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9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b="1" spc="-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25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to</a:t>
            </a:r>
            <a:r>
              <a:rPr lang="en-US" sz="2000" b="1" spc="-13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spc="1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CBAD-7919-6C33-9B6D-22624850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0" y="1593984"/>
            <a:ext cx="5970110" cy="34260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4F4A18-3B33-F890-7ED1-92DBC482B7C8}"/>
              </a:ext>
            </a:extLst>
          </p:cNvPr>
          <p:cNvGrpSpPr/>
          <p:nvPr/>
        </p:nvGrpSpPr>
        <p:grpSpPr>
          <a:xfrm>
            <a:off x="6529976" y="1593984"/>
            <a:ext cx="5034374" cy="2943011"/>
            <a:chOff x="6529976" y="1593984"/>
            <a:chExt cx="5034374" cy="29430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AE5AB0-2147-8C56-C4D1-E8F0849843A5}"/>
                </a:ext>
              </a:extLst>
            </p:cNvPr>
            <p:cNvSpPr txBox="1"/>
            <p:nvPr/>
          </p:nvSpPr>
          <p:spPr>
            <a:xfrm>
              <a:off x="6529976" y="2321004"/>
              <a:ext cx="503437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spc="-165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AQ </a:t>
              </a:r>
              <a:r>
                <a:rPr lang="en-US" sz="2000" b="1" spc="-15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HOME </a:t>
              </a:r>
              <a:r>
                <a:rPr lang="en-US" sz="2000" b="1" spc="-155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Allin1 </a:t>
              </a:r>
              <a:r>
                <a:rPr lang="en-US" sz="2000" b="1" spc="-16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Gen </a:t>
              </a:r>
              <a:r>
                <a:rPr lang="en-US" sz="2000" b="1" spc="-24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2 </a:t>
              </a:r>
              <a:r>
                <a:rPr lang="en-US" sz="2000" b="1" spc="-135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(A6120110206) </a:t>
              </a:r>
              <a:r>
                <a:rPr lang="en-US" sz="2000" b="1" spc="-10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product </a:t>
              </a:r>
              <a:r>
                <a:rPr lang="en-US" sz="2000" b="1" spc="-155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rPr>
                <a:t>highest  </a:t>
              </a:r>
              <a:r>
                <a:rPr lang="en-US" sz="2000" b="1" spc="-14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rPr>
                <a:t>manufacturing </a:t>
              </a:r>
              <a:r>
                <a:rPr lang="en-US" sz="2000" b="1" spc="-16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rPr>
                <a:t>cost </a:t>
              </a:r>
              <a:r>
                <a:rPr lang="en-US" sz="2000" b="1" spc="-185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rPr>
                <a:t>is</a:t>
              </a:r>
              <a:r>
                <a:rPr lang="en-US" sz="2000" b="1" spc="-26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rPr>
                <a:t> </a:t>
              </a:r>
              <a:r>
                <a:rPr lang="en-US" sz="2000" b="1" spc="-125" dirty="0">
                  <a:solidFill>
                    <a:schemeClr val="accent2"/>
                  </a:solidFill>
                  <a:latin typeface="Comic Sans MS" panose="030F0702030302020204" pitchFamily="66" charset="0"/>
                  <a:cs typeface="Arial Black"/>
                </a:rPr>
                <a:t>240.54</a:t>
              </a:r>
              <a:endParaRPr lang="en-US" sz="2000" b="1" dirty="0">
                <a:solidFill>
                  <a:schemeClr val="accent2"/>
                </a:solidFill>
                <a:latin typeface="Comic Sans MS" panose="030F0702030302020204" pitchFamily="66" charset="0"/>
                <a:cs typeface="Arial Black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spc="-165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AQ </a:t>
              </a:r>
              <a:r>
                <a:rPr lang="en-US" sz="2000" b="1" spc="-145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Master </a:t>
              </a:r>
              <a:r>
                <a:rPr lang="en-US" sz="2000" b="1" spc="-155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wired </a:t>
              </a:r>
              <a:r>
                <a:rPr lang="en-US" sz="2000" b="1" spc="-31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x1 </a:t>
              </a:r>
              <a:r>
                <a:rPr lang="en-US" sz="2000" b="1" spc="-160" dirty="0" err="1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Ms</a:t>
              </a:r>
              <a:r>
                <a:rPr lang="en-US" sz="2000" b="1" spc="-16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 </a:t>
              </a:r>
              <a:r>
                <a:rPr lang="en-US" sz="2000" b="1" spc="-18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(A2118150101) </a:t>
              </a:r>
              <a:r>
                <a:rPr lang="en-US" sz="2000" b="1" spc="-100" dirty="0">
                  <a:solidFill>
                    <a:srgbClr val="FFFFFF"/>
                  </a:solidFill>
                  <a:latin typeface="Comic Sans MS" panose="030F0702030302020204" pitchFamily="66" charset="0"/>
                  <a:cs typeface="Arial Black"/>
                </a:rPr>
                <a:t>product </a:t>
              </a:r>
              <a:r>
                <a:rPr lang="en-US" sz="2000" b="1" spc="-170" dirty="0">
                  <a:solidFill>
                    <a:srgbClr val="00BE62"/>
                  </a:solidFill>
                  <a:latin typeface="Comic Sans MS" panose="030F0702030302020204" pitchFamily="66" charset="0"/>
                  <a:cs typeface="Arial Black"/>
                </a:rPr>
                <a:t>lowest </a:t>
              </a:r>
              <a:r>
                <a:rPr lang="en-US" sz="2000" b="1" spc="-140" dirty="0">
                  <a:solidFill>
                    <a:srgbClr val="00BE62"/>
                  </a:solidFill>
                  <a:latin typeface="Comic Sans MS" panose="030F0702030302020204" pitchFamily="66" charset="0"/>
                  <a:cs typeface="Arial Black"/>
                </a:rPr>
                <a:t>manufacturing  </a:t>
              </a:r>
              <a:r>
                <a:rPr lang="en-US" sz="2000" b="1" spc="-160" dirty="0">
                  <a:solidFill>
                    <a:srgbClr val="00BE62"/>
                  </a:solidFill>
                  <a:latin typeface="Comic Sans MS" panose="030F0702030302020204" pitchFamily="66" charset="0"/>
                  <a:cs typeface="Arial Black"/>
                </a:rPr>
                <a:t>cost </a:t>
              </a:r>
              <a:r>
                <a:rPr lang="en-US" sz="2000" b="1" spc="-185" dirty="0">
                  <a:solidFill>
                    <a:srgbClr val="00BE62"/>
                  </a:solidFill>
                  <a:latin typeface="Comic Sans MS" panose="030F0702030302020204" pitchFamily="66" charset="0"/>
                  <a:cs typeface="Arial Black"/>
                </a:rPr>
                <a:t>is</a:t>
              </a:r>
              <a:r>
                <a:rPr lang="en-US" sz="2000" b="1" spc="-215" dirty="0">
                  <a:solidFill>
                    <a:srgbClr val="00BE62"/>
                  </a:solidFill>
                  <a:latin typeface="Comic Sans MS" panose="030F0702030302020204" pitchFamily="66" charset="0"/>
                  <a:cs typeface="Arial Black"/>
                </a:rPr>
                <a:t> </a:t>
              </a:r>
              <a:r>
                <a:rPr lang="en-US" sz="2000" b="1" spc="-65" dirty="0">
                  <a:solidFill>
                    <a:srgbClr val="00BE62"/>
                  </a:solidFill>
                  <a:latin typeface="Comic Sans MS" panose="030F0702030302020204" pitchFamily="66" charset="0"/>
                  <a:cs typeface="Arial Black"/>
                </a:rPr>
                <a:t>0.89</a:t>
              </a:r>
              <a:endParaRPr lang="en-US" sz="2000" b="1" dirty="0">
                <a:latin typeface="Comic Sans MS" panose="030F0702030302020204" pitchFamily="66" charset="0"/>
                <a:cs typeface="Arial Black"/>
              </a:endParaRPr>
            </a:p>
            <a:p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07BBE-8124-AFCB-769F-9DABC3F27C71}"/>
                </a:ext>
              </a:extLst>
            </p:cNvPr>
            <p:cNvSpPr txBox="1"/>
            <p:nvPr/>
          </p:nvSpPr>
          <p:spPr>
            <a:xfrm>
              <a:off x="6529976" y="1593984"/>
              <a:ext cx="20470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371475">
                <a:spcBef>
                  <a:spcPts val="1345"/>
                </a:spcBef>
              </a:pPr>
              <a:r>
                <a:rPr lang="en-IN" sz="2800" b="1" dirty="0">
                  <a:solidFill>
                    <a:srgbClr val="FFBD58"/>
                  </a:solidFill>
                  <a:latin typeface="Comic Sans MS" panose="030F0702030302020204" pitchFamily="66" charset="0"/>
                  <a:cs typeface="Arial"/>
                </a:rPr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1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343</TotalTime>
  <Words>853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Comic Sans MS</vt:lpstr>
      <vt:lpstr>Rockwell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patil</dc:creator>
  <cp:lastModifiedBy>chetan patil</cp:lastModifiedBy>
  <cp:revision>5</cp:revision>
  <dcterms:created xsi:type="dcterms:W3CDTF">2023-03-01T10:56:56Z</dcterms:created>
  <dcterms:modified xsi:type="dcterms:W3CDTF">2023-03-01T16:40:50Z</dcterms:modified>
</cp:coreProperties>
</file>