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8"/>
  </p:notesMasterIdLst>
  <p:handoutMasterIdLst>
    <p:handoutMasterId r:id="rId19"/>
  </p:handoutMasterIdLst>
  <p:sldIdLst>
    <p:sldId id="1254" r:id="rId2"/>
    <p:sldId id="1255" r:id="rId3"/>
    <p:sldId id="1256" r:id="rId4"/>
    <p:sldId id="1226" r:id="rId5"/>
    <p:sldId id="1248" r:id="rId6"/>
    <p:sldId id="1247" r:id="rId7"/>
    <p:sldId id="1249" r:id="rId8"/>
    <p:sldId id="1232" r:id="rId9"/>
    <p:sldId id="1251" r:id="rId10"/>
    <p:sldId id="1236" r:id="rId11"/>
    <p:sldId id="1250" r:id="rId12"/>
    <p:sldId id="1233" r:id="rId13"/>
    <p:sldId id="1230" r:id="rId14"/>
    <p:sldId id="1257" r:id="rId15"/>
    <p:sldId id="1237" r:id="rId16"/>
    <p:sldId id="1243" r:id="rId17"/>
  </p:sldIdLst>
  <p:sldSz cx="9144000" cy="6858000" type="screen4x3"/>
  <p:notesSz cx="10234613" cy="7099300"/>
  <p:custDataLst>
    <p:tags r:id="rId2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21" userDrawn="1">
          <p15:clr>
            <a:srgbClr val="A4A3A4"/>
          </p15:clr>
        </p15:guide>
        <p15:guide id="2" pos="3193" userDrawn="1">
          <p15:clr>
            <a:srgbClr val="A4A3A4"/>
          </p15:clr>
        </p15:guide>
        <p15:guide id="3" orient="horz" pos="2235" userDrawn="1">
          <p15:clr>
            <a:srgbClr val="A4A3A4"/>
          </p15:clr>
        </p15:guide>
        <p15:guide id="4" pos="322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fe" initials="A" lastIdx="30" clrIdx="0"/>
  <p:cmAuthor id="1" name="bsysa-life" initials="b"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a:srgbClr val="5A429B"/>
    <a:srgbClr val="906120"/>
    <a:srgbClr val="002060"/>
    <a:srgbClr val="F9A627"/>
    <a:srgbClr val="211819"/>
    <a:srgbClr val="FFFFFF"/>
    <a:srgbClr val="FCA827"/>
    <a:srgbClr val="FFAD28"/>
    <a:srgbClr val="13B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9" autoAdjust="0"/>
    <p:restoredTop sz="96357" autoAdjust="0"/>
  </p:normalViewPr>
  <p:slideViewPr>
    <p:cSldViewPr>
      <p:cViewPr varScale="1">
        <p:scale>
          <a:sx n="76" d="100"/>
          <a:sy n="76" d="100"/>
        </p:scale>
        <p:origin x="798"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11376"/>
    </p:cViewPr>
  </p:sorterViewPr>
  <p:notesViewPr>
    <p:cSldViewPr>
      <p:cViewPr varScale="1">
        <p:scale>
          <a:sx n="118" d="100"/>
          <a:sy n="118" d="100"/>
        </p:scale>
        <p:origin x="1728" y="90"/>
      </p:cViewPr>
      <p:guideLst>
        <p:guide orient="horz" pos="2221"/>
        <p:guide pos="3193"/>
        <p:guide orient="horz" pos="2235"/>
        <p:guide pos="32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4435715" cy="356042"/>
          </a:xfrm>
          <a:prstGeom prst="rect">
            <a:avLst/>
          </a:prstGeom>
        </p:spPr>
        <p:txBody>
          <a:bodyPr vert="horz" lIns="94644" tIns="47322" rIns="94644" bIns="4732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796511" y="2"/>
            <a:ext cx="4435715" cy="356042"/>
          </a:xfrm>
          <a:prstGeom prst="rect">
            <a:avLst/>
          </a:prstGeom>
        </p:spPr>
        <p:txBody>
          <a:bodyPr vert="horz" lIns="94644" tIns="47322" rIns="94644" bIns="47322" rtlCol="0"/>
          <a:lstStyle>
            <a:lvl1pPr algn="r">
              <a:defRPr sz="1200"/>
            </a:lvl1pPr>
          </a:lstStyle>
          <a:p>
            <a:endParaRPr kumimoji="1" lang="ja-JP" altLang="en-US"/>
          </a:p>
        </p:txBody>
      </p:sp>
      <p:sp>
        <p:nvSpPr>
          <p:cNvPr id="4" name="フッター プレースホルダー 3"/>
          <p:cNvSpPr>
            <a:spLocks noGrp="1"/>
          </p:cNvSpPr>
          <p:nvPr>
            <p:ph type="ftr" sz="quarter" idx="2"/>
          </p:nvPr>
        </p:nvSpPr>
        <p:spPr>
          <a:xfrm>
            <a:off x="1" y="6743260"/>
            <a:ext cx="4435715" cy="356042"/>
          </a:xfrm>
          <a:prstGeom prst="rect">
            <a:avLst/>
          </a:prstGeom>
        </p:spPr>
        <p:txBody>
          <a:bodyPr vert="horz" lIns="94644" tIns="47322" rIns="94644" bIns="4732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796511" y="6743260"/>
            <a:ext cx="4435715" cy="356042"/>
          </a:xfrm>
          <a:prstGeom prst="rect">
            <a:avLst/>
          </a:prstGeom>
        </p:spPr>
        <p:txBody>
          <a:bodyPr vert="horz" lIns="94644" tIns="47322" rIns="94644" bIns="47322" rtlCol="0" anchor="b"/>
          <a:lstStyle>
            <a:lvl1pPr algn="r">
              <a:defRPr sz="1200"/>
            </a:lvl1pPr>
          </a:lstStyle>
          <a:p>
            <a:fld id="{99A40646-313A-4761-82C5-08AF8698B938}" type="slidenum">
              <a:rPr kumimoji="1" lang="ja-JP" altLang="en-US" smtClean="0"/>
              <a:pPr/>
              <a:t>‹#›</a:t>
            </a:fld>
            <a:endParaRPr kumimoji="1" lang="ja-JP" altLang="en-US"/>
          </a:p>
        </p:txBody>
      </p:sp>
    </p:spTree>
    <p:extLst>
      <p:ext uri="{BB962C8B-B14F-4D97-AF65-F5344CB8AC3E}">
        <p14:creationId xmlns:p14="http://schemas.microsoft.com/office/powerpoint/2010/main" val="378176680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1"/>
            <a:ext cx="4435001" cy="354965"/>
          </a:xfrm>
          <a:prstGeom prst="rect">
            <a:avLst/>
          </a:prstGeom>
        </p:spPr>
        <p:txBody>
          <a:bodyPr vert="horz" lIns="95450" tIns="47724" rIns="95450" bIns="47724" rtlCol="0"/>
          <a:lstStyle>
            <a:lvl1pPr algn="l">
              <a:defRPr sz="1200"/>
            </a:lvl1pPr>
          </a:lstStyle>
          <a:p>
            <a:endParaRPr kumimoji="1" lang="ja-JP" altLang="en-US"/>
          </a:p>
        </p:txBody>
      </p:sp>
      <p:sp>
        <p:nvSpPr>
          <p:cNvPr id="3" name="日付プレースホルダ 2"/>
          <p:cNvSpPr>
            <a:spLocks noGrp="1"/>
          </p:cNvSpPr>
          <p:nvPr>
            <p:ph type="dt" idx="1"/>
          </p:nvPr>
        </p:nvSpPr>
        <p:spPr>
          <a:xfrm>
            <a:off x="5797247" y="1"/>
            <a:ext cx="4435001" cy="354965"/>
          </a:xfrm>
          <a:prstGeom prst="rect">
            <a:avLst/>
          </a:prstGeom>
        </p:spPr>
        <p:txBody>
          <a:bodyPr vert="horz" lIns="95450" tIns="47724" rIns="95450" bIns="47724" rtlCol="0"/>
          <a:lstStyle>
            <a:lvl1pPr algn="r">
              <a:defRPr sz="1200"/>
            </a:lvl1pPr>
          </a:lstStyle>
          <a:p>
            <a:endParaRPr kumimoji="1" lang="ja-JP" altLang="en-US"/>
          </a:p>
        </p:txBody>
      </p:sp>
      <p:sp>
        <p:nvSpPr>
          <p:cNvPr id="4" name="スライド イメージ プレースホルダ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5450" tIns="47724" rIns="95450" bIns="47724" rtlCol="0" anchor="ctr"/>
          <a:lstStyle/>
          <a:p>
            <a:endParaRPr lang="ja-JP" altLang="en-US"/>
          </a:p>
        </p:txBody>
      </p:sp>
      <p:sp>
        <p:nvSpPr>
          <p:cNvPr id="5" name="ノート プレースホルダ 4"/>
          <p:cNvSpPr>
            <a:spLocks noGrp="1"/>
          </p:cNvSpPr>
          <p:nvPr>
            <p:ph type="body" sz="quarter" idx="3"/>
          </p:nvPr>
        </p:nvSpPr>
        <p:spPr>
          <a:xfrm>
            <a:off x="1023463" y="3372169"/>
            <a:ext cx="8187690" cy="3194685"/>
          </a:xfrm>
          <a:prstGeom prst="rect">
            <a:avLst/>
          </a:prstGeom>
        </p:spPr>
        <p:txBody>
          <a:bodyPr vert="horz" lIns="95450" tIns="47724" rIns="95450" bIns="47724"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743103"/>
            <a:ext cx="4435001" cy="354965"/>
          </a:xfrm>
          <a:prstGeom prst="rect">
            <a:avLst/>
          </a:prstGeom>
        </p:spPr>
        <p:txBody>
          <a:bodyPr vert="horz" lIns="95450" tIns="47724" rIns="95450" bIns="47724"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797247" y="6743103"/>
            <a:ext cx="4435001" cy="354965"/>
          </a:xfrm>
          <a:prstGeom prst="rect">
            <a:avLst/>
          </a:prstGeom>
        </p:spPr>
        <p:txBody>
          <a:bodyPr vert="horz" lIns="95450" tIns="47724" rIns="95450" bIns="47724" rtlCol="0" anchor="b"/>
          <a:lstStyle>
            <a:lvl1pPr algn="r">
              <a:defRPr sz="1200"/>
            </a:lvl1pPr>
          </a:lstStyle>
          <a:p>
            <a:fld id="{F6A0A225-D78C-4F69-8733-547C281DEA94}" type="slidenum">
              <a:rPr kumimoji="1" lang="ja-JP" altLang="en-US" smtClean="0"/>
              <a:pPr/>
              <a:t>‹#›</a:t>
            </a:fld>
            <a:endParaRPr kumimoji="1" lang="ja-JP" altLang="en-US"/>
          </a:p>
        </p:txBody>
      </p:sp>
    </p:spTree>
    <p:extLst>
      <p:ext uri="{BB962C8B-B14F-4D97-AF65-F5344CB8AC3E}">
        <p14:creationId xmlns:p14="http://schemas.microsoft.com/office/powerpoint/2010/main" val="2090164737"/>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3635272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170352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3045476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927448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366514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232631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420297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178703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385005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56262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419399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175273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ja-JP" altLang="ja-JP" dirty="0" smtClean="0"/>
              <a:t>線虫</a:t>
            </a:r>
            <a:r>
              <a:rPr lang="ja-JP" altLang="en-US" dirty="0" smtClean="0"/>
              <a:t>と</a:t>
            </a:r>
            <a:r>
              <a:rPr lang="ja-JP" altLang="ja-JP" dirty="0" smtClean="0"/>
              <a:t>は、体長約</a:t>
            </a:r>
            <a:r>
              <a:rPr lang="en-US" altLang="ja-JP" dirty="0" smtClean="0"/>
              <a:t>1.3mm</a:t>
            </a:r>
            <a:r>
              <a:rPr lang="ja-JP" altLang="ja-JP" dirty="0" err="1" smtClean="0"/>
              <a:t>、</a:t>
            </a:r>
            <a:r>
              <a:rPr lang="ja-JP" altLang="ja-JP" dirty="0" smtClean="0"/>
              <a:t>重さ約</a:t>
            </a:r>
            <a:r>
              <a:rPr lang="en-US" altLang="ja-JP" dirty="0" smtClean="0"/>
              <a:t>5</a:t>
            </a:r>
            <a:r>
              <a:rPr lang="ja-JP" altLang="ja-JP" dirty="0" smtClean="0"/>
              <a:t>μ</a:t>
            </a:r>
            <a:r>
              <a:rPr lang="en-US" altLang="ja-JP" dirty="0" smtClean="0"/>
              <a:t>g</a:t>
            </a:r>
            <a:r>
              <a:rPr lang="ja-JP" altLang="ja-JP" dirty="0" smtClean="0"/>
              <a:t>の単純な多細胞生物で</a:t>
            </a:r>
            <a:r>
              <a:rPr lang="ja-JP" altLang="en-US" dirty="0" smtClean="0"/>
              <a:t>す</a:t>
            </a:r>
            <a:r>
              <a:rPr lang="ja-JP" altLang="ja-JP" dirty="0" smtClean="0"/>
              <a:t>。</a:t>
            </a:r>
            <a:endParaRPr lang="en-US" altLang="ja-JP" dirty="0" smtClean="0"/>
          </a:p>
          <a:p>
            <a:r>
              <a:rPr lang="ja-JP" altLang="en-US" dirty="0" smtClean="0"/>
              <a:t>こちらの動画の用に寒天上をくねりながら前進後退運動を行います．</a:t>
            </a:r>
            <a:endParaRPr lang="ja-JP" altLang="ja-JP" dirty="0" smtClean="0"/>
          </a:p>
          <a:p>
            <a:endParaRPr lang="en-US" altLang="ja-JP" dirty="0" smtClean="0"/>
          </a:p>
          <a:p>
            <a:r>
              <a:rPr lang="ja-JP" altLang="ja-JP" dirty="0" smtClean="0"/>
              <a:t>身体は、約</a:t>
            </a:r>
            <a:r>
              <a:rPr lang="en-US" altLang="ja-JP" dirty="0" smtClean="0"/>
              <a:t>1000</a:t>
            </a:r>
            <a:r>
              <a:rPr lang="ja-JP" altLang="ja-JP" dirty="0" smtClean="0"/>
              <a:t>個の細胞によって構成されており、そのうちわずか</a:t>
            </a:r>
            <a:r>
              <a:rPr lang="en-US" altLang="ja-JP" dirty="0" smtClean="0"/>
              <a:t>302</a:t>
            </a:r>
            <a:r>
              <a:rPr lang="ja-JP" altLang="ja-JP" dirty="0" smtClean="0"/>
              <a:t>個が神経細胞</a:t>
            </a:r>
            <a:r>
              <a:rPr lang="ja-JP" altLang="en-US" dirty="0" smtClean="0"/>
              <a:t>となっております．</a:t>
            </a:r>
            <a:endParaRPr lang="ja-JP" altLang="ja-JP" dirty="0" smtClean="0"/>
          </a:p>
          <a:p>
            <a:endParaRPr lang="en-US" altLang="ja-JP" dirty="0" smtClean="0"/>
          </a:p>
          <a:p>
            <a:r>
              <a:rPr lang="ja-JP" altLang="en-US" dirty="0" smtClean="0"/>
              <a:t>そのため，</a:t>
            </a:r>
            <a:r>
              <a:rPr lang="ja-JP" altLang="ja-JP" dirty="0" smtClean="0"/>
              <a:t>線虫の神経細胞と筋細胞の接続構造については、</a:t>
            </a:r>
            <a:r>
              <a:rPr lang="en-US" altLang="ja-JP" i="1" dirty="0" smtClean="0"/>
              <a:t>White et al.</a:t>
            </a:r>
            <a:r>
              <a:rPr lang="ja-JP" altLang="ja-JP" dirty="0" smtClean="0"/>
              <a:t>　によって明らかにされて</a:t>
            </a:r>
            <a:r>
              <a:rPr lang="ja-JP" altLang="en-US" dirty="0" smtClean="0"/>
              <a:t>おり，</a:t>
            </a:r>
            <a:endParaRPr lang="en-US" altLang="ja-JP" dirty="0" smtClean="0"/>
          </a:p>
          <a:p>
            <a:r>
              <a:rPr lang="en-US" altLang="ja-JP" dirty="0" smtClean="0"/>
              <a:t>【</a:t>
            </a:r>
            <a:r>
              <a:rPr lang="ja-JP" altLang="en-US" dirty="0" smtClean="0"/>
              <a:t>刺激，神経，運動</a:t>
            </a:r>
            <a:r>
              <a:rPr lang="en-US" altLang="ja-JP" dirty="0" smtClean="0"/>
              <a:t>】</a:t>
            </a:r>
            <a:r>
              <a:rPr lang="ja-JP" altLang="en-US" dirty="0" err="1" smtClean="0"/>
              <a:t>までの</a:t>
            </a:r>
            <a:r>
              <a:rPr lang="ja-JP" altLang="en-US" dirty="0" smtClean="0"/>
              <a:t>一連の流れを観察可能な唯一のモデル生物として注目されています．</a:t>
            </a:r>
            <a:endParaRPr lang="en-US" altLang="ja-JP" dirty="0" smtClean="0"/>
          </a:p>
          <a:p>
            <a:r>
              <a:rPr lang="ja-JP" altLang="en-US" dirty="0" smtClean="0"/>
              <a:t>また，線虫の情報処理メカニズムは，神経細胞が約</a:t>
            </a:r>
            <a:r>
              <a:rPr lang="en-US" altLang="ja-JP" dirty="0" smtClean="0"/>
              <a:t>1000</a:t>
            </a:r>
            <a:r>
              <a:rPr lang="ja-JP" altLang="en-US" dirty="0" smtClean="0"/>
              <a:t>億個とも言われている人間のメカニズムのベースとなっています．</a:t>
            </a:r>
            <a:endParaRPr lang="en-US" altLang="ja-JP" dirty="0" smtClean="0"/>
          </a:p>
          <a:p>
            <a:endParaRPr lang="ja-JP" altLang="ja-JP" dirty="0" smtClean="0"/>
          </a:p>
          <a:p>
            <a:r>
              <a:rPr kumimoji="1" lang="ja-JP" altLang="en-US" dirty="0" smtClean="0"/>
              <a:t>そのため，線虫は人間の情報処理メカニズム解明への足がかりとなる生物であると言えます．</a:t>
            </a:r>
            <a:endParaRPr kumimoji="1" lang="en-US" altLang="ja-JP" dirty="0" smtClean="0"/>
          </a:p>
        </p:txBody>
      </p:sp>
      <p:sp>
        <p:nvSpPr>
          <p:cNvPr id="2" name="日付プレースホルダー 1"/>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2555044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24" name="グループ化 23"/>
          <p:cNvGrpSpPr/>
          <p:nvPr userDrawn="1"/>
        </p:nvGrpSpPr>
        <p:grpSpPr>
          <a:xfrm>
            <a:off x="2122494" y="0"/>
            <a:ext cx="4506906" cy="4455466"/>
            <a:chOff x="2122494" y="324370"/>
            <a:chExt cx="4131096" cy="4131096"/>
          </a:xfrm>
        </p:grpSpPr>
        <p:sp>
          <p:nvSpPr>
            <p:cNvPr id="22" name="正方形/長方形 21"/>
            <p:cNvSpPr/>
            <p:nvPr userDrawn="1"/>
          </p:nvSpPr>
          <p:spPr>
            <a:xfrm>
              <a:off x="2122494" y="332656"/>
              <a:ext cx="2161474" cy="2161474"/>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円/楕円 22"/>
            <p:cNvSpPr/>
            <p:nvPr userDrawn="1"/>
          </p:nvSpPr>
          <p:spPr>
            <a:xfrm>
              <a:off x="2122494" y="324370"/>
              <a:ext cx="4131096" cy="4131096"/>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 name="正方形/長方形 11"/>
          <p:cNvSpPr/>
          <p:nvPr userDrawn="1"/>
        </p:nvSpPr>
        <p:spPr>
          <a:xfrm>
            <a:off x="-11106" y="0"/>
            <a:ext cx="2133600" cy="6858000"/>
          </a:xfrm>
          <a:prstGeom prst="rect">
            <a:avLst/>
          </a:prstGeom>
          <a:solidFill>
            <a:srgbClr val="F9A62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ctrTitle"/>
          </p:nvPr>
        </p:nvSpPr>
        <p:spPr>
          <a:xfrm>
            <a:off x="2590056" y="2813273"/>
            <a:ext cx="6734472" cy="1470025"/>
          </a:xfrm>
          <a:noFill/>
        </p:spPr>
        <p:txBody>
          <a:bodyPr/>
          <a:lstStyle>
            <a:lvl1pPr algn="l">
              <a:defRPr sz="400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 タイトルの書式設定</a:t>
            </a:r>
            <a:endParaRPr kumimoji="1" lang="ja-JP" altLang="en-US" dirty="0"/>
          </a:p>
        </p:txBody>
      </p:sp>
      <p:sp>
        <p:nvSpPr>
          <p:cNvPr id="3" name="サブタイトル 2"/>
          <p:cNvSpPr>
            <a:spLocks noGrp="1"/>
          </p:cNvSpPr>
          <p:nvPr userDrawn="1">
            <p:ph type="subTitle" idx="1"/>
          </p:nvPr>
        </p:nvSpPr>
        <p:spPr>
          <a:xfrm>
            <a:off x="2928839" y="3908648"/>
            <a:ext cx="5546036" cy="1752600"/>
          </a:xfrm>
        </p:spPr>
        <p:txBody>
          <a:bodyPr>
            <a:normAutofit/>
          </a:bodyPr>
          <a:lstStyle>
            <a:lvl1pPr marL="0" indent="0" algn="l">
              <a:buNone/>
              <a:defRPr sz="2400">
                <a:solidFill>
                  <a:schemeClr val="tx1">
                    <a:lumMod val="75000"/>
                    <a:lumOff val="2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userDrawn="1">
            <p:ph type="dt" sz="half" idx="10"/>
          </p:nvPr>
        </p:nvSpPr>
        <p:spPr>
          <a:xfrm>
            <a:off x="539552" y="6356350"/>
            <a:ext cx="1125488" cy="365125"/>
          </a:xfrm>
        </p:spPr>
        <p:txBody>
          <a:bodyPr/>
          <a:lstStyle>
            <a:lvl1pPr>
              <a:defRPr b="1">
                <a:solidFill>
                  <a:schemeClr val="bg1"/>
                </a:solidFill>
              </a:defRPr>
            </a:lvl1pPr>
          </a:lstStyle>
          <a:p>
            <a:fld id="{A99FED7C-2F71-40B1-A371-BE64CBC654EF}" type="datetime1">
              <a:rPr lang="ja-JP" altLang="en-US" smtClean="0"/>
              <a:pPr/>
              <a:t>2015/10/20</a:t>
            </a:fld>
            <a:endParaRPr lang="ja-JP" altLang="en-US" dirty="0"/>
          </a:p>
        </p:txBody>
      </p:sp>
      <p:sp>
        <p:nvSpPr>
          <p:cNvPr id="5" name="フッター プレースホルダ 4"/>
          <p:cNvSpPr>
            <a:spLocks noGrp="1"/>
          </p:cNvSpPr>
          <p:nvPr userDrawn="1">
            <p:ph type="ftr" sz="quarter" idx="11"/>
          </p:nvPr>
        </p:nvSpPr>
        <p:spPr/>
        <p:txBody>
          <a:bodyPr/>
          <a:lstStyle/>
          <a:p>
            <a:endParaRPr kumimoji="1" lang="ja-JP" altLang="en-US" dirty="0"/>
          </a:p>
        </p:txBody>
      </p:sp>
      <p:sp>
        <p:nvSpPr>
          <p:cNvPr id="6" name="スライド番号プレースホルダ 5"/>
          <p:cNvSpPr>
            <a:spLocks noGrp="1"/>
          </p:cNvSpPr>
          <p:nvPr userDrawn="1">
            <p:ph type="sldNum" sz="quarter" idx="12"/>
          </p:nvPr>
        </p:nvSpPr>
        <p:spPr/>
        <p:txBody>
          <a:bodyPr/>
          <a:lstStyle/>
          <a:p>
            <a:fld id="{D2D8002D-B5B0-4BAC-B1F6-782DDCCE6D9C}" type="slidenum">
              <a:rPr kumimoji="1" lang="ja-JP" altLang="en-US" smtClean="0"/>
              <a:pPr/>
              <a:t>‹#›</a:t>
            </a:fld>
            <a:endParaRPr kumimoji="1" lang="ja-JP" altLang="en-US"/>
          </a:p>
        </p:txBody>
      </p:sp>
      <p:sp>
        <p:nvSpPr>
          <p:cNvPr id="7" name="正方形/長方形 6"/>
          <p:cNvSpPr/>
          <p:nvPr userDrawn="1"/>
        </p:nvSpPr>
        <p:spPr>
          <a:xfrm>
            <a:off x="395536" y="4656296"/>
            <a:ext cx="1368152" cy="35688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5" name="グループ化 14"/>
          <p:cNvGrpSpPr/>
          <p:nvPr userDrawn="1"/>
        </p:nvGrpSpPr>
        <p:grpSpPr>
          <a:xfrm>
            <a:off x="117029" y="2640659"/>
            <a:ext cx="1884274" cy="1884274"/>
            <a:chOff x="117029" y="987712"/>
            <a:chExt cx="1884274" cy="1884274"/>
          </a:xfrm>
        </p:grpSpPr>
        <p:sp>
          <p:nvSpPr>
            <p:cNvPr id="13" name="円/楕円 12"/>
            <p:cNvSpPr/>
            <p:nvPr userDrawn="1"/>
          </p:nvSpPr>
          <p:spPr>
            <a:xfrm>
              <a:off x="117029" y="987712"/>
              <a:ext cx="1884274" cy="1884274"/>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504" y="1087027"/>
              <a:ext cx="1715492" cy="1715492"/>
            </a:xfrm>
            <a:prstGeom prst="rect">
              <a:avLst/>
            </a:prstGeom>
          </p:spPr>
        </p:pic>
      </p:grpSp>
      <p:pic>
        <p:nvPicPr>
          <p:cNvPr id="2050" name="Picture 2" descr="Hiroshima University"/>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0769" y="4653136"/>
            <a:ext cx="1391175" cy="3728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2014/5/9</a:t>
            </a:r>
            <a:endParaRPr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0" y="0"/>
            <a:ext cx="9134475" cy="724435"/>
          </a:xfrm>
          <a:prstGeom prst="rect">
            <a:avLst/>
          </a:prstGeom>
          <a:solidFill>
            <a:srgbClr val="002060"/>
          </a:solidFill>
          <a:ln>
            <a:solidFill>
              <a:srgbClr val="00206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 2"/>
          <p:cNvSpPr>
            <a:spLocks noGrp="1"/>
          </p:cNvSpPr>
          <p:nvPr>
            <p:ph idx="1"/>
          </p:nvPr>
        </p:nvSpPr>
        <p:spPr/>
        <p:txBody>
          <a:bodyPr/>
          <a:lstStyle>
            <a:lvl1pPr>
              <a:defRPr>
                <a:latin typeface="小塚ゴシック Pro R" panose="020B0400000000000000" pitchFamily="34" charset="-128"/>
                <a:ea typeface="小塚ゴシック Pro R" panose="020B0400000000000000" pitchFamily="34" charset="-128"/>
              </a:defRPr>
            </a:lvl1pPr>
            <a:lvl2pPr>
              <a:defRPr>
                <a:latin typeface="小塚ゴシック Pro R" panose="020B0400000000000000" pitchFamily="34" charset="-128"/>
                <a:ea typeface="小塚ゴシック Pro R" panose="020B0400000000000000" pitchFamily="34" charset="-128"/>
              </a:defRPr>
            </a:lvl2pPr>
            <a:lvl3pPr>
              <a:defRPr>
                <a:latin typeface="小塚ゴシック Pro R" panose="020B0400000000000000" pitchFamily="34" charset="-128"/>
                <a:ea typeface="小塚ゴシック Pro R" panose="020B0400000000000000" pitchFamily="34" charset="-128"/>
              </a:defRPr>
            </a:lvl3pPr>
            <a:lvl4pPr>
              <a:defRPr>
                <a:latin typeface="小塚ゴシック Pro R" panose="020B0400000000000000" pitchFamily="34" charset="-128"/>
                <a:ea typeface="小塚ゴシック Pro R" panose="020B0400000000000000" pitchFamily="34" charset="-128"/>
              </a:defRPr>
            </a:lvl4pPr>
            <a:lvl5pPr>
              <a:defRPr>
                <a:latin typeface="小塚ゴシック Pro R" panose="020B0400000000000000" pitchFamily="34" charset="-128"/>
                <a:ea typeface="小塚ゴシック Pro R" panose="020B0400000000000000" pitchFamily="34" charset="-128"/>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dirty="0" smtClean="0"/>
              <a:t>2014/5/9</a:t>
            </a:r>
            <a:endParaRPr lang="ja-JP" altLang="en-US" dirty="0" smtClean="0"/>
          </a:p>
        </p:txBody>
      </p:sp>
      <p:sp>
        <p:nvSpPr>
          <p:cNvPr id="5" name="フッター プレースホルダ 4"/>
          <p:cNvSpPr>
            <a:spLocks noGrp="1"/>
          </p:cNvSpPr>
          <p:nvPr>
            <p:ph type="ftr" sz="quarter" idx="11"/>
          </p:nvPr>
        </p:nvSpPr>
        <p:spPr>
          <a:xfrm>
            <a:off x="3419872" y="6520259"/>
            <a:ext cx="5410200" cy="365125"/>
          </a:xfrm>
        </p:spPr>
        <p:txBody>
          <a:bodyPr/>
          <a:lstStyle>
            <a:lvl1pPr>
              <a:defRPr sz="900"/>
            </a:lvl1pPr>
          </a:lstStyle>
          <a:p>
            <a:r>
              <a:rPr lang="en-US" altLang="ja-JP" smtClean="0"/>
              <a:t>Copyright© 2015 Biological Systems Engineering lab. All Rights Reserved.</a:t>
            </a:r>
            <a:endParaRPr lang="ja-JP" altLang="en-US" dirty="0"/>
          </a:p>
        </p:txBody>
      </p:sp>
      <p:sp>
        <p:nvSpPr>
          <p:cNvPr id="6" name="スライド番号プレースホルダ 5"/>
          <p:cNvSpPr>
            <a:spLocks noGrp="1"/>
          </p:cNvSpPr>
          <p:nvPr>
            <p:ph type="sldNum" sz="quarter" idx="12"/>
          </p:nvPr>
        </p:nvSpPr>
        <p:spPr>
          <a:xfrm>
            <a:off x="6758880" y="6520259"/>
            <a:ext cx="2133600" cy="365125"/>
          </a:xfrm>
        </p:spPr>
        <p:txBody>
          <a:bodyPr/>
          <a:lstStyle/>
          <a:p>
            <a:fld id="{D2D8002D-B5B0-4BAC-B1F6-782DDCCE6D9C}" type="slidenum">
              <a:rPr kumimoji="1" lang="ja-JP" altLang="en-US" smtClean="0"/>
              <a:pPr/>
              <a:t>‹#›</a:t>
            </a:fld>
            <a:endParaRPr kumimoji="1" lang="ja-JP" altLang="en-US"/>
          </a:p>
        </p:txBody>
      </p:sp>
      <p:grpSp>
        <p:nvGrpSpPr>
          <p:cNvPr id="17" name="グループ化 16"/>
          <p:cNvGrpSpPr/>
          <p:nvPr userDrawn="1"/>
        </p:nvGrpSpPr>
        <p:grpSpPr>
          <a:xfrm>
            <a:off x="8284308" y="0"/>
            <a:ext cx="1006100" cy="722989"/>
            <a:chOff x="8271380" y="0"/>
            <a:chExt cx="1008112" cy="724435"/>
          </a:xfrm>
        </p:grpSpPr>
        <p:sp>
          <p:nvSpPr>
            <p:cNvPr id="14" name="正方形/長方形 13"/>
            <p:cNvSpPr/>
            <p:nvPr userDrawn="1"/>
          </p:nvSpPr>
          <p:spPr>
            <a:xfrm>
              <a:off x="8748464" y="0"/>
              <a:ext cx="386011" cy="724435"/>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a:off x="8271380" y="0"/>
              <a:ext cx="1008112" cy="724435"/>
              <a:chOff x="8239367" y="0"/>
              <a:chExt cx="1008112" cy="724435"/>
            </a:xfrm>
          </p:grpSpPr>
          <p:sp>
            <p:nvSpPr>
              <p:cNvPr id="11" name="円/楕円 10"/>
              <p:cNvSpPr/>
              <p:nvPr userDrawn="1"/>
            </p:nvSpPr>
            <p:spPr>
              <a:xfrm>
                <a:off x="8323625" y="0"/>
                <a:ext cx="724435" cy="724435"/>
              </a:xfrm>
              <a:prstGeom prst="ellipse">
                <a:avLst/>
              </a:prstGeom>
              <a:solidFill>
                <a:schemeClr val="bg1"/>
              </a:solidFill>
              <a:ln w="381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n w="38100">
                    <a:solidFill>
                      <a:schemeClr val="tx1"/>
                    </a:solidFill>
                  </a:ln>
                </a:endParaRPr>
              </a:p>
            </p:txBody>
          </p:sp>
          <p:pic>
            <p:nvPicPr>
              <p:cNvPr id="1026" name="Picture 2" descr="http://www.bsys.hiroshima-u.ac.jp/img/gif/logo.gif"/>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33264" y="123967"/>
                <a:ext cx="761870" cy="327416"/>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userDrawn="1"/>
            </p:nvSpPr>
            <p:spPr>
              <a:xfrm>
                <a:off x="8239367" y="416841"/>
                <a:ext cx="1008112" cy="273149"/>
              </a:xfrm>
              <a:prstGeom prst="rect">
                <a:avLst/>
              </a:prstGeom>
              <a:noFill/>
            </p:spPr>
            <p:txBody>
              <a:bodyPr wrap="square" rtlCol="0">
                <a:spAutoFit/>
              </a:bodyPr>
              <a:lstStyle/>
              <a:p>
                <a:pPr algn="ctr"/>
                <a:r>
                  <a:rPr kumimoji="1" lang="en-US" altLang="ja-JP" sz="600" dirty="0" smtClean="0">
                    <a:solidFill>
                      <a:srgbClr val="5A429B"/>
                    </a:solidFill>
                    <a:latin typeface="Segoe UI" panose="020B0502040204020203" pitchFamily="34" charset="0"/>
                    <a:ea typeface="Segoe UI" panose="020B0502040204020203" pitchFamily="34" charset="0"/>
                    <a:cs typeface="Segoe UI" panose="020B0502040204020203" pitchFamily="34" charset="0"/>
                  </a:rPr>
                  <a:t>Biological</a:t>
                </a:r>
                <a:r>
                  <a:rPr kumimoji="1" lang="en-US" altLang="ja-JP" sz="600" baseline="0" dirty="0" smtClean="0">
                    <a:solidFill>
                      <a:srgbClr val="5A429B"/>
                    </a:solidFill>
                    <a:latin typeface="Segoe UI" panose="020B0502040204020203" pitchFamily="34" charset="0"/>
                    <a:ea typeface="Segoe UI" panose="020B0502040204020203" pitchFamily="34" charset="0"/>
                    <a:cs typeface="Segoe UI" panose="020B0502040204020203" pitchFamily="34" charset="0"/>
                  </a:rPr>
                  <a:t> Systems </a:t>
                </a:r>
              </a:p>
              <a:p>
                <a:pPr algn="ctr"/>
                <a:r>
                  <a:rPr kumimoji="1" lang="en-US" altLang="ja-JP" sz="600" baseline="0" dirty="0" smtClean="0">
                    <a:solidFill>
                      <a:srgbClr val="5A429B"/>
                    </a:solidFill>
                    <a:latin typeface="Segoe UI" panose="020B0502040204020203" pitchFamily="34" charset="0"/>
                    <a:ea typeface="Segoe UI" panose="020B0502040204020203" pitchFamily="34" charset="0"/>
                    <a:cs typeface="Segoe UI" panose="020B0502040204020203" pitchFamily="34" charset="0"/>
                  </a:rPr>
                  <a:t>     Engineering lab.</a:t>
                </a:r>
                <a:endParaRPr kumimoji="1" lang="ja-JP" altLang="en-US" sz="600" dirty="0">
                  <a:solidFill>
                    <a:srgbClr val="5A429B"/>
                  </a:solidFill>
                  <a:latin typeface="Segoe UI" panose="020B0502040204020203" pitchFamily="34" charset="0"/>
                  <a:ea typeface="Adobe Heiti Std R" panose="020B0400000000000000" pitchFamily="34" charset="-128"/>
                  <a:cs typeface="Segoe UI" panose="020B0502040204020203" pitchFamily="34" charset="0"/>
                </a:endParaRPr>
              </a:p>
            </p:txBody>
          </p:sp>
        </p:grpSp>
      </p:grpSp>
      <p:pic>
        <p:nvPicPr>
          <p:cNvPr id="16" name="Picture 2" descr="Hiroshima University"/>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77" y="6485165"/>
            <a:ext cx="1391175" cy="3728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0" y="0"/>
            <a:ext cx="9144000" cy="548680"/>
          </a:xfrm>
          <a:prstGeom prst="rect">
            <a:avLst/>
          </a:prstGeom>
          <a:noFill/>
        </p:spPr>
        <p:txBody>
          <a:bodyPr vert="horz" lIns="91440" tIns="45720" rIns="91440" bIns="45720" rtlCol="0" anchor="ctr">
            <a:no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2014/5/9</a:t>
            </a:r>
            <a:endParaRPr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kumimoji="1"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90056" y="2813273"/>
            <a:ext cx="6553944" cy="1470025"/>
          </a:xfrm>
        </p:spPr>
        <p:txBody>
          <a:bodyPr/>
          <a:lstStyle/>
          <a:p>
            <a:r>
              <a:rPr kumimoji="1" lang="ja-JP" altLang="en-US" dirty="0" smtClean="0"/>
              <a:t>研究タイトル</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サブタイトル</a:t>
            </a:r>
            <a:endParaRPr kumimoji="1" lang="ja-JP" altLang="en-US" dirty="0"/>
          </a:p>
        </p:txBody>
      </p:sp>
      <p:sp>
        <p:nvSpPr>
          <p:cNvPr id="4" name="テキスト ボックス 3"/>
          <p:cNvSpPr txBox="1"/>
          <p:nvPr/>
        </p:nvSpPr>
        <p:spPr>
          <a:xfrm>
            <a:off x="5436096" y="5661248"/>
            <a:ext cx="3262432" cy="830997"/>
          </a:xfrm>
          <a:prstGeom prst="rect">
            <a:avLst/>
          </a:prstGeom>
          <a:noFill/>
        </p:spPr>
        <p:txBody>
          <a:bodyPr wrap="none" rtlCol="0">
            <a:spAutoFit/>
          </a:bodyPr>
          <a:lstStyle/>
          <a:p>
            <a:pPr algn="ctr"/>
            <a:r>
              <a:rPr lang="ja-JP" altLang="en-US" sz="2400" dirty="0" smtClean="0">
                <a:latin typeface="+mn-ea"/>
                <a:cs typeface="メイリオ" panose="020B0604030504040204" pitchFamily="50" charset="-128"/>
              </a:rPr>
              <a:t>生体システム論研究室</a:t>
            </a:r>
            <a:endParaRPr lang="en-US" altLang="ja-JP" sz="2400" dirty="0">
              <a:latin typeface="+mn-ea"/>
              <a:cs typeface="メイリオ" panose="020B0604030504040204" pitchFamily="50" charset="-128"/>
            </a:endParaRPr>
          </a:p>
          <a:p>
            <a:pPr algn="ctr"/>
            <a:r>
              <a:rPr lang="en-US" altLang="ja-JP" sz="2400" dirty="0" smtClean="0">
                <a:latin typeface="+mn-ea"/>
                <a:cs typeface="メイリオ" panose="020B0604030504040204" pitchFamily="50" charset="-128"/>
              </a:rPr>
              <a:t>M000000</a:t>
            </a:r>
            <a:r>
              <a:rPr lang="ja-JP" altLang="en-US" sz="2400" dirty="0" smtClean="0">
                <a:latin typeface="+mn-ea"/>
                <a:cs typeface="メイリオ" panose="020B0604030504040204" pitchFamily="50" charset="-128"/>
              </a:rPr>
              <a:t>　</a:t>
            </a:r>
            <a:r>
              <a:rPr lang="ja-JP" altLang="en-US" sz="2400" dirty="0" smtClean="0">
                <a:latin typeface="HGSｺﾞｼｯｸM" panose="020B0600000000000000" pitchFamily="50" charset="-128"/>
                <a:ea typeface="HGSｺﾞｼｯｸM" panose="020B0600000000000000" pitchFamily="50" charset="-128"/>
                <a:cs typeface="メイリオ" panose="020B0604030504040204" pitchFamily="50" charset="-128"/>
              </a:rPr>
              <a:t>辻</a:t>
            </a:r>
            <a:r>
              <a:rPr lang="ja-JP" altLang="en-US" sz="2400" dirty="0" smtClean="0">
                <a:latin typeface="+mn-ea"/>
                <a:cs typeface="メイリオ" panose="020B0604030504040204" pitchFamily="50" charset="-128"/>
              </a:rPr>
              <a:t>　敏夫</a:t>
            </a:r>
            <a:endParaRPr lang="en-US" altLang="ja-JP" sz="2400" dirty="0" smtClean="0">
              <a:latin typeface="+mn-ea"/>
              <a:cs typeface="メイリオ" panose="020B0604030504040204" pitchFamily="50" charset="-128"/>
            </a:endParaRPr>
          </a:p>
        </p:txBody>
      </p:sp>
      <p:sp>
        <p:nvSpPr>
          <p:cNvPr id="5" name="日付プレースホルダー 4"/>
          <p:cNvSpPr>
            <a:spLocks noGrp="1"/>
          </p:cNvSpPr>
          <p:nvPr>
            <p:ph type="dt" sz="half" idx="10"/>
          </p:nvPr>
        </p:nvSpPr>
        <p:spPr/>
        <p:txBody>
          <a:bodyPr/>
          <a:lstStyle/>
          <a:p>
            <a:fld id="{9BDADE76-9616-4BC2-B8BB-58EAD27C3AA6}" type="datetime1">
              <a:rPr lang="ja-JP" altLang="en-US" smtClean="0"/>
              <a:t>2015/10/20</a:t>
            </a:fld>
            <a:endParaRPr lang="ja-JP" altLang="en-US" dirty="0"/>
          </a:p>
        </p:txBody>
      </p:sp>
      <p:sp>
        <p:nvSpPr>
          <p:cNvPr id="6" name="フッター プレースホルダー 2"/>
          <p:cNvSpPr>
            <a:spLocks noGrp="1"/>
          </p:cNvSpPr>
          <p:nvPr>
            <p:ph type="ftr" sz="quarter" idx="11"/>
          </p:nvPr>
        </p:nvSpPr>
        <p:spPr>
          <a:xfrm>
            <a:off x="3419872" y="6520259"/>
            <a:ext cx="5410200" cy="365125"/>
          </a:xfrm>
        </p:spPr>
        <p:txBody>
          <a:bodyPr/>
          <a:lstStyle/>
          <a:p>
            <a:r>
              <a:rPr lang="en-US" altLang="ja-JP" dirty="0" smtClean="0"/>
              <a:t>Copyright© 2015 Biological Systems Engineering lab. All Rights Reserved.</a:t>
            </a:r>
            <a:endParaRPr lang="ja-JP" altLang="en-US" dirty="0"/>
          </a:p>
        </p:txBody>
      </p:sp>
    </p:spTree>
    <p:extLst>
      <p:ext uri="{BB962C8B-B14F-4D97-AF65-F5344CB8AC3E}">
        <p14:creationId xmlns:p14="http://schemas.microsoft.com/office/powerpoint/2010/main" val="128175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p:cNvSpPr txBox="1"/>
          <p:nvPr/>
        </p:nvSpPr>
        <p:spPr>
          <a:xfrm>
            <a:off x="611560" y="1486655"/>
            <a:ext cx="5241672" cy="1754326"/>
          </a:xfrm>
          <a:prstGeom prst="rect">
            <a:avLst/>
          </a:prstGeom>
          <a:noFill/>
        </p:spPr>
        <p:txBody>
          <a:bodyPr wrap="square" rtlCol="0">
            <a:spAutoFit/>
          </a:bodyPr>
          <a:lstStyle/>
          <a:p>
            <a:pPr>
              <a:lnSpc>
                <a:spcPct val="150000"/>
              </a:lnSpc>
            </a:pPr>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・高さ　　</a:t>
            </a:r>
            <a:endParaRPr kumimoji="1"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大きさ</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を揃える事が大事です．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間隔</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145628" y="116632"/>
            <a:ext cx="7132917"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図の配置・大きさ</a:t>
            </a:r>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0" name="グループ化 19"/>
          <p:cNvGrpSpPr/>
          <p:nvPr/>
        </p:nvGrpSpPr>
        <p:grpSpPr>
          <a:xfrm>
            <a:off x="170781" y="957691"/>
            <a:ext cx="3564485" cy="586799"/>
            <a:chOff x="86422" y="595801"/>
            <a:chExt cx="2380584" cy="391901"/>
          </a:xfrm>
        </p:grpSpPr>
        <p:sp>
          <p:nvSpPr>
            <p:cNvPr id="21" name="正方形/長方形 20"/>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162750" y="597153"/>
              <a:ext cx="2304256" cy="390549"/>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図</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の配置</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 name="左中かっこ 4"/>
          <p:cNvSpPr/>
          <p:nvPr/>
        </p:nvSpPr>
        <p:spPr>
          <a:xfrm>
            <a:off x="524640" y="1628800"/>
            <a:ext cx="86920" cy="144645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0" name="グループ化 9"/>
          <p:cNvGrpSpPr/>
          <p:nvPr/>
        </p:nvGrpSpPr>
        <p:grpSpPr>
          <a:xfrm>
            <a:off x="224690" y="3014665"/>
            <a:ext cx="8463396" cy="1738411"/>
            <a:chOff x="285068" y="3130749"/>
            <a:chExt cx="8463396" cy="1738411"/>
          </a:xfrm>
        </p:grpSpPr>
        <p:sp>
          <p:nvSpPr>
            <p:cNvPr id="2" name="正方形/長方形 1"/>
            <p:cNvSpPr/>
            <p:nvPr/>
          </p:nvSpPr>
          <p:spPr>
            <a:xfrm>
              <a:off x="636852" y="3432635"/>
              <a:ext cx="1440160" cy="122413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b="1" dirty="0" smtClean="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図１</a:t>
              </a:r>
              <a:endParaRPr kumimoji="1" lang="ja-JP" altLang="en-US" b="1" dirty="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4940268" y="3432635"/>
              <a:ext cx="1440160" cy="122413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b="1" dirty="0" smtClean="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図２</a:t>
              </a:r>
              <a:endParaRPr kumimoji="1" lang="ja-JP" altLang="en-US" b="1" dirty="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直線コネクタ 23"/>
            <p:cNvCxnSpPr/>
            <p:nvPr/>
          </p:nvCxnSpPr>
          <p:spPr>
            <a:xfrm>
              <a:off x="285068" y="3432635"/>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85068" y="4656771"/>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2238518" y="3607770"/>
              <a:ext cx="2189466" cy="857346"/>
            </a:xfrm>
            <a:prstGeom prst="rect">
              <a:avLst/>
            </a:prstGeom>
            <a:ln>
              <a:solidFill>
                <a:schemeClr val="tx1">
                  <a:lumMod val="50000"/>
                  <a:lumOff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文章</a:t>
              </a:r>
              <a:endParaRPr kumimoji="1"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正方形/長方形 34"/>
            <p:cNvSpPr/>
            <p:nvPr/>
          </p:nvSpPr>
          <p:spPr>
            <a:xfrm>
              <a:off x="6558998" y="3607770"/>
              <a:ext cx="2189466" cy="857346"/>
            </a:xfrm>
            <a:prstGeom prst="rect">
              <a:avLst/>
            </a:prstGeom>
            <a:ln>
              <a:solidFill>
                <a:schemeClr val="tx1">
                  <a:lumMod val="50000"/>
                  <a:lumOff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文章</a:t>
              </a:r>
              <a:endParaRPr kumimoji="1"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6" name="直線コネクタ 35"/>
            <p:cNvCxnSpPr/>
            <p:nvPr/>
          </p:nvCxnSpPr>
          <p:spPr>
            <a:xfrm>
              <a:off x="306586" y="3627569"/>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06586" y="4465116"/>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209639" y="3130749"/>
              <a:ext cx="0" cy="1728192"/>
            </a:xfrm>
            <a:prstGeom prst="line">
              <a:avLst/>
            </a:prstGeom>
            <a:ln w="28575">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077012" y="3130749"/>
              <a:ext cx="0" cy="1728192"/>
            </a:xfrm>
            <a:prstGeom prst="line">
              <a:avLst/>
            </a:prstGeom>
            <a:ln w="28575">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6528819" y="3140968"/>
              <a:ext cx="0" cy="1728192"/>
            </a:xfrm>
            <a:prstGeom prst="line">
              <a:avLst/>
            </a:prstGeom>
            <a:ln w="28575">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6396192" y="3140968"/>
              <a:ext cx="0" cy="1728192"/>
            </a:xfrm>
            <a:prstGeom prst="line">
              <a:avLst/>
            </a:prstGeom>
            <a:ln w="28575">
              <a:solidFill>
                <a:schemeClr val="accent6">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43" name="図 42"/>
          <p:cNvPicPr>
            <a:picLocks noChangeAspect="1"/>
          </p:cNvPicPr>
          <p:nvPr/>
        </p:nvPicPr>
        <p:blipFill rotWithShape="1">
          <a:blip r:embed="rId3"/>
          <a:srcRect l="68663" r="4841" b="85699"/>
          <a:stretch/>
        </p:blipFill>
        <p:spPr>
          <a:xfrm>
            <a:off x="625911" y="5276316"/>
            <a:ext cx="8178474" cy="1489745"/>
          </a:xfrm>
          <a:prstGeom prst="rect">
            <a:avLst/>
          </a:prstGeom>
        </p:spPr>
      </p:pic>
      <p:sp>
        <p:nvSpPr>
          <p:cNvPr id="44" name="円/楕円 43"/>
          <p:cNvSpPr/>
          <p:nvPr/>
        </p:nvSpPr>
        <p:spPr>
          <a:xfrm>
            <a:off x="6574341" y="5784691"/>
            <a:ext cx="618313" cy="618313"/>
          </a:xfrm>
          <a:prstGeom prst="ellipse">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253460" y="4807650"/>
            <a:ext cx="7674769" cy="461665"/>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図形描画 </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配置 を使って調整</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a:p>
        </p:txBody>
      </p:sp>
      <p:sp>
        <p:nvSpPr>
          <p:cNvPr id="4" name="フッター プレースホルダー 3"/>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24570474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611560" y="3051564"/>
            <a:ext cx="3626512" cy="2249644"/>
            <a:chOff x="1377536" y="1907751"/>
            <a:chExt cx="3626512" cy="2249644"/>
          </a:xfrm>
        </p:grpSpPr>
        <p:sp>
          <p:nvSpPr>
            <p:cNvPr id="17" name="テキスト ボックス 16"/>
            <p:cNvSpPr txBox="1"/>
            <p:nvPr/>
          </p:nvSpPr>
          <p:spPr>
            <a:xfrm>
              <a:off x="1377536" y="1907751"/>
              <a:ext cx="3626512" cy="1323439"/>
            </a:xfrm>
            <a:prstGeom prst="rect">
              <a:avLst/>
            </a:prstGeom>
            <a:noFill/>
          </p:spPr>
          <p:txBody>
            <a:bodyPr wrap="square" rtlCol="0">
              <a:spAutoFit/>
            </a:bodyPr>
            <a:lstStyle/>
            <a:p>
              <a:r>
                <a:rPr kumimoji="1" lang="en-US" altLang="ja-JP" sz="8000" dirty="0" smtClean="0">
                  <a:latin typeface="Arial Unicode MS" panose="020B0604020202020204" pitchFamily="50" charset="-128"/>
                  <a:ea typeface="Arial Unicode MS" panose="020B0604020202020204" pitchFamily="50" charset="-128"/>
                  <a:cs typeface="Arial Unicode MS" panose="020B0604020202020204" pitchFamily="50" charset="-128"/>
                </a:rPr>
                <a:t>1 [cm]</a:t>
              </a:r>
              <a:r>
                <a:rPr lang="ja-JP" altLang="en-US" sz="8000" dirty="0">
                  <a:latin typeface="Arial Unicode MS" panose="020B0604020202020204" pitchFamily="50" charset="-128"/>
                  <a:ea typeface="Arial Unicode MS" panose="020B0604020202020204" pitchFamily="50" charset="-128"/>
                  <a:cs typeface="Arial Unicode MS" panose="020B0604020202020204" pitchFamily="50" charset="-128"/>
                </a:rPr>
                <a:t> </a:t>
              </a:r>
              <a:endParaRPr kumimoji="1" lang="ja-JP" altLang="en-US" sz="8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 name="右中かっこ 5"/>
            <p:cNvSpPr/>
            <p:nvPr/>
          </p:nvSpPr>
          <p:spPr>
            <a:xfrm rot="5400000">
              <a:off x="2017361" y="3172630"/>
              <a:ext cx="218719" cy="294019"/>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右中かっこ 15"/>
            <p:cNvSpPr/>
            <p:nvPr/>
          </p:nvSpPr>
          <p:spPr>
            <a:xfrm rot="5400000">
              <a:off x="4315631" y="3172629"/>
              <a:ext cx="218719" cy="294019"/>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p:cNvSpPr txBox="1"/>
            <p:nvPr/>
          </p:nvSpPr>
          <p:spPr>
            <a:xfrm>
              <a:off x="1979711" y="3572620"/>
              <a:ext cx="2760021" cy="584775"/>
            </a:xfrm>
            <a:prstGeom prst="rect">
              <a:avLst/>
            </a:prstGeom>
            <a:noFill/>
          </p:spPr>
          <p:txBody>
            <a:bodyPr wrap="square" rtlCol="0">
              <a:spAutoFit/>
            </a:bodyPr>
            <a:lstStyle/>
            <a:p>
              <a:r>
                <a:rPr lang="ja-JP" altLang="en-US" sz="3200" dirty="0" smtClean="0">
                  <a:latin typeface="小塚ゴシック Pro R" panose="020B0400000000000000" pitchFamily="34" charset="-128"/>
                  <a:ea typeface="小塚ゴシック Pro R" panose="020B0400000000000000" pitchFamily="34" charset="-128"/>
                </a:rPr>
                <a:t>半角スペース</a:t>
              </a:r>
              <a:endParaRPr kumimoji="1" lang="ja-JP" altLang="en-US" sz="3200" dirty="0">
                <a:latin typeface="小塚ゴシック Pro R" panose="020B0400000000000000" pitchFamily="34" charset="-128"/>
                <a:ea typeface="小塚ゴシック Pro R" panose="020B0400000000000000" pitchFamily="34" charset="-128"/>
              </a:endParaRPr>
            </a:p>
          </p:txBody>
        </p:sp>
      </p:grpSp>
      <p:sp>
        <p:nvSpPr>
          <p:cNvPr id="20" name="テキスト ボックス 19"/>
          <p:cNvSpPr txBox="1"/>
          <p:nvPr/>
        </p:nvSpPr>
        <p:spPr>
          <a:xfrm>
            <a:off x="4860032" y="3051564"/>
            <a:ext cx="3888432" cy="1323439"/>
          </a:xfrm>
          <a:prstGeom prst="rect">
            <a:avLst/>
          </a:prstGeom>
          <a:noFill/>
        </p:spPr>
        <p:txBody>
          <a:bodyPr wrap="square" rtlCol="0">
            <a:spAutoFit/>
          </a:bodyPr>
          <a:lstStyle/>
          <a:p>
            <a:r>
              <a:rPr kumimoji="1" lang="en-US" altLang="ja-JP" sz="8000" dirty="0" smtClean="0">
                <a:latin typeface="Arial Unicode MS" panose="020B0604020202020204" pitchFamily="50" charset="-128"/>
                <a:ea typeface="Arial Unicode MS" panose="020B0604020202020204" pitchFamily="50" charset="-128"/>
                <a:cs typeface="Arial Unicode MS" panose="020B0604020202020204" pitchFamily="50" charset="-128"/>
              </a:rPr>
              <a:t>1</a:t>
            </a:r>
            <a:r>
              <a:rPr kumimoji="1" lang="ja-JP" altLang="en-US" sz="8000" dirty="0" smtClean="0">
                <a:latin typeface="Arial Unicode MS" panose="020B0604020202020204" pitchFamily="50" charset="-128"/>
                <a:ea typeface="Arial Unicode MS" panose="020B0604020202020204" pitchFamily="50" charset="-128"/>
                <a:cs typeface="Arial Unicode MS" panose="020B0604020202020204" pitchFamily="50" charset="-128"/>
              </a:rPr>
              <a:t>（人</a:t>
            </a:r>
            <a:r>
              <a:rPr lang="ja-JP" altLang="en-US" sz="8000" dirty="0">
                <a:latin typeface="Arial Unicode MS" panose="020B0604020202020204" pitchFamily="50" charset="-128"/>
                <a:ea typeface="Arial Unicode MS" panose="020B0604020202020204" pitchFamily="50" charset="-128"/>
                <a:cs typeface="Arial Unicode MS" panose="020B0604020202020204" pitchFamily="50" charset="-128"/>
              </a:rPr>
              <a:t>）</a:t>
            </a:r>
            <a:endParaRPr kumimoji="1" lang="ja-JP" altLang="en-US" sz="8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4" name="テキスト ボックス 23"/>
          <p:cNvSpPr txBox="1"/>
          <p:nvPr/>
        </p:nvSpPr>
        <p:spPr>
          <a:xfrm>
            <a:off x="4860032" y="4644425"/>
            <a:ext cx="3888432" cy="584775"/>
          </a:xfrm>
          <a:prstGeom prst="rect">
            <a:avLst/>
          </a:prstGeom>
          <a:noFill/>
        </p:spPr>
        <p:txBody>
          <a:bodyPr wrap="square" rtlCol="0">
            <a:spAutoFit/>
          </a:bodyPr>
          <a:lstStyle/>
          <a:p>
            <a:r>
              <a:rPr lang="ja-JP" altLang="en-US" sz="3200" dirty="0" smtClean="0">
                <a:latin typeface="小塚ゴシック Pro R" panose="020B0400000000000000" pitchFamily="34" charset="-128"/>
                <a:ea typeface="小塚ゴシック Pro R" panose="020B0400000000000000" pitchFamily="34" charset="-128"/>
              </a:rPr>
              <a:t>半角スペース不要！</a:t>
            </a:r>
            <a:endParaRPr kumimoji="1" lang="ja-JP" altLang="en-US" sz="3200" dirty="0">
              <a:latin typeface="小塚ゴシック Pro R" panose="020B0400000000000000" pitchFamily="34" charset="-128"/>
              <a:ea typeface="小塚ゴシック Pro R" panose="020B0400000000000000" pitchFamily="34" charset="-128"/>
            </a:endParaRPr>
          </a:p>
        </p:txBody>
      </p:sp>
      <p:sp>
        <p:nvSpPr>
          <p:cNvPr id="25" name="テキスト ボックス 24"/>
          <p:cNvSpPr txBox="1"/>
          <p:nvPr/>
        </p:nvSpPr>
        <p:spPr>
          <a:xfrm>
            <a:off x="785726" y="2188352"/>
            <a:ext cx="3169433" cy="461665"/>
          </a:xfrm>
          <a:prstGeom prst="rect">
            <a:avLst/>
          </a:prstGeom>
          <a:noFill/>
        </p:spPr>
        <p:txBody>
          <a:bodyPr wrap="square" rtlCol="0">
            <a:spAutoFit/>
          </a:bodyPr>
          <a:lstStyle/>
          <a:p>
            <a:r>
              <a:rPr kumimoji="1" lang="ja-JP" altLang="en-US" sz="2400" dirty="0" smtClean="0">
                <a:latin typeface="小塚ゴシック Pro R" panose="020B0400000000000000" pitchFamily="34" charset="-128"/>
                <a:ea typeface="小塚ゴシック Pro R" panose="020B0400000000000000" pitchFamily="34" charset="-128"/>
              </a:rPr>
              <a:t>半角</a:t>
            </a:r>
            <a:r>
              <a:rPr kumimoji="1" lang="en-US" altLang="ja-JP" sz="2400" dirty="0" smtClean="0">
                <a:latin typeface="小塚ゴシック Pro R" panose="020B0400000000000000" pitchFamily="34" charset="-128"/>
                <a:ea typeface="小塚ゴシック Pro R" panose="020B0400000000000000" pitchFamily="34" charset="-128"/>
              </a:rPr>
              <a:t>[]</a:t>
            </a:r>
            <a:r>
              <a:rPr kumimoji="1" lang="ja-JP" altLang="en-US" sz="2400" dirty="0" smtClean="0">
                <a:latin typeface="小塚ゴシック Pro R" panose="020B0400000000000000" pitchFamily="34" charset="-128"/>
                <a:ea typeface="小塚ゴシック Pro R" panose="020B0400000000000000" pitchFamily="34" charset="-128"/>
              </a:rPr>
              <a:t>を使用した場合</a:t>
            </a:r>
            <a:endParaRPr kumimoji="1" lang="ja-JP" altLang="en-US" sz="2400" dirty="0">
              <a:latin typeface="小塚ゴシック Pro R" panose="020B0400000000000000" pitchFamily="34" charset="-128"/>
              <a:ea typeface="小塚ゴシック Pro R" panose="020B0400000000000000" pitchFamily="34" charset="-128"/>
            </a:endParaRPr>
          </a:p>
        </p:txBody>
      </p:sp>
      <p:sp>
        <p:nvSpPr>
          <p:cNvPr id="26" name="テキスト ボックス 25"/>
          <p:cNvSpPr txBox="1"/>
          <p:nvPr/>
        </p:nvSpPr>
        <p:spPr>
          <a:xfrm>
            <a:off x="4873780" y="2188352"/>
            <a:ext cx="3672408" cy="461665"/>
          </a:xfrm>
          <a:prstGeom prst="rect">
            <a:avLst/>
          </a:prstGeom>
          <a:noFill/>
        </p:spPr>
        <p:txBody>
          <a:bodyPr wrap="square" rtlCol="0">
            <a:spAutoFit/>
          </a:bodyPr>
          <a:lstStyle/>
          <a:p>
            <a:r>
              <a:rPr kumimoji="1" lang="ja-JP" altLang="en-US" sz="2400" dirty="0" smtClean="0">
                <a:latin typeface="小塚ゴシック Pro R" panose="020B0400000000000000" pitchFamily="34" charset="-128"/>
                <a:ea typeface="小塚ゴシック Pro R" panose="020B0400000000000000" pitchFamily="34" charset="-128"/>
              </a:rPr>
              <a:t>全角（）を使用した場合</a:t>
            </a:r>
            <a:endParaRPr kumimoji="1" lang="ja-JP" altLang="en-US" sz="2400" dirty="0">
              <a:latin typeface="小塚ゴシック Pro R" panose="020B0400000000000000" pitchFamily="34" charset="-128"/>
              <a:ea typeface="小塚ゴシック Pro R" panose="020B0400000000000000" pitchFamily="34" charset="-128"/>
            </a:endParaRPr>
          </a:p>
        </p:txBody>
      </p:sp>
      <p:sp>
        <p:nvSpPr>
          <p:cNvPr id="19" name="テキスト ボックス 18"/>
          <p:cNvSpPr txBox="1"/>
          <p:nvPr/>
        </p:nvSpPr>
        <p:spPr>
          <a:xfrm>
            <a:off x="145628" y="116632"/>
            <a:ext cx="7162675"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単位</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170781" y="957691"/>
            <a:ext cx="3564485" cy="586799"/>
            <a:chOff x="86422" y="595801"/>
            <a:chExt cx="2380584" cy="391901"/>
          </a:xfrm>
        </p:grpSpPr>
        <p:sp>
          <p:nvSpPr>
            <p:cNvPr id="22" name="正方形/長方形 2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単位の書き方</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41032826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テキスト ボックス 80"/>
          <p:cNvSpPr txBox="1"/>
          <p:nvPr/>
        </p:nvSpPr>
        <p:spPr>
          <a:xfrm>
            <a:off x="4641405" y="1881350"/>
            <a:ext cx="4502595" cy="3416320"/>
          </a:xfrm>
          <a:prstGeom prst="rect">
            <a:avLst/>
          </a:prstGeom>
          <a:noFill/>
        </p:spPr>
        <p:txBody>
          <a:bodyPr wrap="square" rtlCol="0">
            <a:spAutoFit/>
          </a:bodyPr>
          <a:lstStyle/>
          <a:p>
            <a:pPr>
              <a:lnSpc>
                <a:spcPct val="150000"/>
              </a:lnSpc>
            </a:pPr>
            <a:r>
              <a:rPr lang="ja-JP" altLang="en-US" sz="2400" dirty="0" smtClean="0">
                <a:latin typeface="+mj-ea"/>
                <a:ea typeface="+mj-ea"/>
              </a:rPr>
              <a:t>・</a:t>
            </a:r>
            <a:r>
              <a:rPr lang="ja-JP" altLang="en-US" sz="2400" dirty="0" smtClean="0">
                <a:solidFill>
                  <a:srgbClr val="FF0000"/>
                </a:solidFill>
                <a:latin typeface="+mj-ea"/>
                <a:ea typeface="+mj-ea"/>
              </a:rPr>
              <a:t>目盛りは内側</a:t>
            </a:r>
            <a:endParaRPr lang="en-US" altLang="ja-JP" sz="2400" dirty="0" smtClean="0">
              <a:solidFill>
                <a:srgbClr val="FF0000"/>
              </a:solidFill>
              <a:latin typeface="+mj-ea"/>
              <a:ea typeface="+mj-ea"/>
            </a:endParaRPr>
          </a:p>
          <a:p>
            <a:pPr>
              <a:lnSpc>
                <a:spcPct val="150000"/>
              </a:lnSpc>
            </a:pPr>
            <a:r>
              <a:rPr kumimoji="1" lang="ja-JP" altLang="en-US" sz="2400" dirty="0" smtClean="0">
                <a:latin typeface="+mj-ea"/>
                <a:ea typeface="+mj-ea"/>
              </a:rPr>
              <a:t>・軸タイトルは軸に</a:t>
            </a:r>
            <a:r>
              <a:rPr kumimoji="1" lang="ja-JP" altLang="en-US" sz="2400" dirty="0" smtClean="0">
                <a:solidFill>
                  <a:srgbClr val="FF0000"/>
                </a:solidFill>
                <a:latin typeface="+mj-ea"/>
                <a:ea typeface="+mj-ea"/>
              </a:rPr>
              <a:t>平行</a:t>
            </a:r>
            <a:endParaRPr kumimoji="1" lang="en-US" altLang="ja-JP" sz="2400" dirty="0" smtClean="0">
              <a:solidFill>
                <a:srgbClr val="FF0000"/>
              </a:solidFill>
              <a:latin typeface="+mj-ea"/>
              <a:ea typeface="+mj-ea"/>
            </a:endParaRPr>
          </a:p>
          <a:p>
            <a:pPr>
              <a:lnSpc>
                <a:spcPct val="150000"/>
              </a:lnSpc>
            </a:pPr>
            <a:r>
              <a:rPr lang="ja-JP" altLang="en-US" sz="2400" dirty="0" smtClean="0">
                <a:latin typeface="+mj-ea"/>
                <a:ea typeface="+mj-ea"/>
              </a:rPr>
              <a:t>・グラフは</a:t>
            </a:r>
            <a:r>
              <a:rPr lang="en-US" altLang="ja-JP" sz="2400" dirty="0" smtClean="0">
                <a:solidFill>
                  <a:srgbClr val="FF0000"/>
                </a:solidFill>
                <a:latin typeface="+mj-ea"/>
                <a:ea typeface="+mj-ea"/>
              </a:rPr>
              <a:t>Excel</a:t>
            </a:r>
            <a:r>
              <a:rPr lang="ja-JP" altLang="en-US" sz="2400" dirty="0" smtClean="0">
                <a:latin typeface="+mj-ea"/>
                <a:ea typeface="+mj-ea"/>
              </a:rPr>
              <a:t>で描く</a:t>
            </a:r>
            <a:endParaRPr lang="en-US" altLang="ja-JP" sz="2400" dirty="0" smtClean="0">
              <a:latin typeface="+mj-ea"/>
              <a:ea typeface="+mj-ea"/>
            </a:endParaRPr>
          </a:p>
          <a:p>
            <a:pPr>
              <a:lnSpc>
                <a:spcPct val="150000"/>
              </a:lnSpc>
            </a:pPr>
            <a:r>
              <a:rPr lang="ja-JP" altLang="en-US" sz="2400" dirty="0" smtClean="0">
                <a:latin typeface="+mj-ea"/>
                <a:ea typeface="+mj-ea"/>
              </a:rPr>
              <a:t>・作成したグラフをコピーし</a:t>
            </a:r>
            <a:endParaRPr lang="en-US" altLang="ja-JP" sz="2400" dirty="0" smtClean="0">
              <a:latin typeface="+mj-ea"/>
              <a:ea typeface="+mj-ea"/>
            </a:endParaRPr>
          </a:p>
          <a:p>
            <a:pPr>
              <a:lnSpc>
                <a:spcPct val="150000"/>
              </a:lnSpc>
            </a:pPr>
            <a:r>
              <a:rPr lang="ja-JP" altLang="en-US" sz="2400" dirty="0">
                <a:latin typeface="+mj-ea"/>
                <a:ea typeface="+mj-ea"/>
              </a:rPr>
              <a:t>　</a:t>
            </a:r>
            <a:r>
              <a:rPr lang="en-US" altLang="ja-JP" sz="2400" dirty="0" smtClean="0">
                <a:latin typeface="+mj-ea"/>
                <a:ea typeface="+mj-ea"/>
              </a:rPr>
              <a:t>Ctrl + Alt +V </a:t>
            </a:r>
            <a:r>
              <a:rPr lang="ja-JP" altLang="en-US" sz="2400" dirty="0" smtClean="0">
                <a:latin typeface="+mj-ea"/>
                <a:ea typeface="+mj-ea"/>
              </a:rPr>
              <a:t>を押し</a:t>
            </a:r>
            <a:endParaRPr lang="en-US" altLang="ja-JP" sz="2400" dirty="0" smtClean="0">
              <a:latin typeface="+mj-ea"/>
              <a:ea typeface="+mj-ea"/>
            </a:endParaRPr>
          </a:p>
          <a:p>
            <a:pPr>
              <a:lnSpc>
                <a:spcPct val="150000"/>
              </a:lnSpc>
            </a:pPr>
            <a:r>
              <a:rPr lang="ja-JP" altLang="en-US" sz="2400" dirty="0">
                <a:latin typeface="+mj-ea"/>
                <a:ea typeface="+mj-ea"/>
              </a:rPr>
              <a:t>　</a:t>
            </a:r>
            <a:r>
              <a:rPr lang="ja-JP" altLang="en-US" sz="2400" dirty="0" smtClean="0">
                <a:latin typeface="+mj-ea"/>
                <a:ea typeface="+mj-ea"/>
              </a:rPr>
              <a:t>図</a:t>
            </a:r>
            <a:r>
              <a:rPr lang="ja-JP" altLang="en-US" sz="2400" dirty="0">
                <a:latin typeface="+mj-ea"/>
                <a:ea typeface="+mj-ea"/>
              </a:rPr>
              <a:t>（</a:t>
            </a:r>
            <a:r>
              <a:rPr lang="ja-JP" altLang="en-US" sz="2400" dirty="0" smtClean="0">
                <a:latin typeface="+mj-ea"/>
                <a:ea typeface="+mj-ea"/>
              </a:rPr>
              <a:t>拡張メタ）で貼り付ける</a:t>
            </a:r>
            <a:r>
              <a:rPr lang="en-US" altLang="ja-JP" sz="2400" dirty="0" smtClean="0">
                <a:latin typeface="+mj-ea"/>
                <a:ea typeface="+mj-ea"/>
              </a:rPr>
              <a:t> </a:t>
            </a:r>
          </a:p>
        </p:txBody>
      </p:sp>
      <p:grpSp>
        <p:nvGrpSpPr>
          <p:cNvPr id="3" name="グループ化 2"/>
          <p:cNvGrpSpPr/>
          <p:nvPr/>
        </p:nvGrpSpPr>
        <p:grpSpPr>
          <a:xfrm>
            <a:off x="134374" y="2131766"/>
            <a:ext cx="4914597" cy="4224584"/>
            <a:chOff x="168125" y="1812634"/>
            <a:chExt cx="5411987" cy="4652139"/>
          </a:xfrm>
        </p:grpSpPr>
        <p:pic>
          <p:nvPicPr>
            <p:cNvPr id="4" name="図 3"/>
            <p:cNvPicPr>
              <a:picLocks noChangeAspect="1"/>
            </p:cNvPicPr>
            <p:nvPr/>
          </p:nvPicPr>
          <p:blipFill>
            <a:blip r:embed="rId3"/>
            <a:stretch>
              <a:fillRect/>
            </a:stretch>
          </p:blipFill>
          <p:spPr>
            <a:xfrm>
              <a:off x="880495" y="2023906"/>
              <a:ext cx="4555601" cy="3854318"/>
            </a:xfrm>
            <a:prstGeom prst="rect">
              <a:avLst/>
            </a:prstGeom>
          </p:spPr>
        </p:pic>
        <p:sp>
          <p:nvSpPr>
            <p:cNvPr id="22" name="テキスト ボックス 21"/>
            <p:cNvSpPr txBox="1"/>
            <p:nvPr/>
          </p:nvSpPr>
          <p:spPr>
            <a:xfrm>
              <a:off x="2424744" y="6058062"/>
              <a:ext cx="2504575" cy="406711"/>
            </a:xfrm>
            <a:prstGeom prst="rect">
              <a:avLst/>
            </a:prstGeom>
            <a:noFill/>
          </p:spPr>
          <p:txBody>
            <a:bodyPr wrap="square" rtlCol="0">
              <a:spAutoFit/>
            </a:bodyPr>
            <a:lstStyle/>
            <a:p>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Height [cm]</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3" name="テキスト ボックス 22"/>
            <p:cNvSpPr txBox="1"/>
            <p:nvPr/>
          </p:nvSpPr>
          <p:spPr>
            <a:xfrm rot="16200000">
              <a:off x="-780647" y="3319065"/>
              <a:ext cx="2304256" cy="406711"/>
            </a:xfrm>
            <a:prstGeom prst="rect">
              <a:avLst/>
            </a:prstGeom>
            <a:noFill/>
          </p:spPr>
          <p:txBody>
            <a:bodyPr wrap="square" rtlCol="0">
              <a:spAutoFit/>
            </a:bodyPr>
            <a:lstStyle/>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Weight [kg]</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0" name="テキスト ボックス 59"/>
            <p:cNvSpPr txBox="1"/>
            <p:nvPr/>
          </p:nvSpPr>
          <p:spPr>
            <a:xfrm>
              <a:off x="637783" y="5706866"/>
              <a:ext cx="558319" cy="372818"/>
            </a:xfrm>
            <a:prstGeom prst="rect">
              <a:avLst/>
            </a:prstGeom>
            <a:noFill/>
          </p:spPr>
          <p:txBody>
            <a:bodyPr wrap="square" rtlCol="0">
              <a:spAutoFit/>
            </a:bodyPr>
            <a:lstStyle/>
            <a:p>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grpSp>
          <p:nvGrpSpPr>
            <p:cNvPr id="59" name="グループ化 58"/>
            <p:cNvGrpSpPr/>
            <p:nvPr/>
          </p:nvGrpSpPr>
          <p:grpSpPr>
            <a:xfrm>
              <a:off x="603300" y="1989070"/>
              <a:ext cx="591149" cy="3090881"/>
              <a:chOff x="783880" y="1989070"/>
              <a:chExt cx="591149" cy="3090881"/>
            </a:xfrm>
          </p:grpSpPr>
          <p:sp>
            <p:nvSpPr>
              <p:cNvPr id="66" name="テキスト ボックス 65"/>
              <p:cNvSpPr txBox="1"/>
              <p:nvPr/>
            </p:nvSpPr>
            <p:spPr>
              <a:xfrm>
                <a:off x="785052" y="4707133"/>
                <a:ext cx="558319" cy="372818"/>
              </a:xfrm>
              <a:prstGeom prst="rect">
                <a:avLst/>
              </a:prstGeom>
              <a:noFill/>
            </p:spPr>
            <p:txBody>
              <a:bodyPr wrap="square" rtlCol="0">
                <a:spAutoFit/>
              </a:bodyPr>
              <a:lstStyle/>
              <a:p>
                <a:r>
                  <a:rPr lang="en-US" altLang="ja-JP" sz="1600" dirty="0">
                    <a:latin typeface="+mj-lt"/>
                    <a:ea typeface="小塚ゴシック Pro R" panose="020B0400000000000000" pitchFamily="34" charset="-128"/>
                  </a:rPr>
                  <a:t>5</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68" name="テキスト ボックス 67"/>
              <p:cNvSpPr txBox="1"/>
              <p:nvPr/>
            </p:nvSpPr>
            <p:spPr>
              <a:xfrm>
                <a:off x="783880" y="3743168"/>
                <a:ext cx="558319" cy="372818"/>
              </a:xfrm>
              <a:prstGeom prst="rect">
                <a:avLst/>
              </a:prstGeom>
              <a:noFill/>
            </p:spPr>
            <p:txBody>
              <a:bodyPr wrap="square" rtlCol="0">
                <a:spAutoFit/>
              </a:bodyPr>
              <a:lstStyle/>
              <a:p>
                <a:r>
                  <a:rPr lang="en-US" altLang="ja-JP" sz="1600" dirty="0" smtClean="0">
                    <a:latin typeface="+mj-lt"/>
                    <a:ea typeface="小塚ゴシック Pro R" panose="020B0400000000000000" pitchFamily="34" charset="-128"/>
                  </a:rPr>
                  <a:t>6</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69" name="テキスト ボックス 68"/>
              <p:cNvSpPr txBox="1"/>
              <p:nvPr/>
            </p:nvSpPr>
            <p:spPr>
              <a:xfrm>
                <a:off x="816710" y="2836388"/>
                <a:ext cx="558319" cy="372818"/>
              </a:xfrm>
              <a:prstGeom prst="rect">
                <a:avLst/>
              </a:prstGeom>
              <a:noFill/>
            </p:spPr>
            <p:txBody>
              <a:bodyPr wrap="square" rtlCol="0">
                <a:spAutoFit/>
              </a:bodyPr>
              <a:lstStyle/>
              <a:p>
                <a:r>
                  <a:rPr lang="en-US" altLang="ja-JP" sz="1600" dirty="0" smtClean="0">
                    <a:latin typeface="+mj-lt"/>
                    <a:ea typeface="小塚ゴシック Pro R" panose="020B0400000000000000" pitchFamily="34" charset="-128"/>
                  </a:rPr>
                  <a:t>7</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70" name="テキスト ボックス 69"/>
              <p:cNvSpPr txBox="1"/>
              <p:nvPr/>
            </p:nvSpPr>
            <p:spPr>
              <a:xfrm>
                <a:off x="816709" y="1989070"/>
                <a:ext cx="558319" cy="372818"/>
              </a:xfrm>
              <a:prstGeom prst="rect">
                <a:avLst/>
              </a:prstGeom>
              <a:noFill/>
            </p:spPr>
            <p:txBody>
              <a:bodyPr wrap="square" rtlCol="0">
                <a:spAutoFit/>
              </a:bodyPr>
              <a:lstStyle/>
              <a:p>
                <a:r>
                  <a:rPr lang="en-US" altLang="ja-JP" sz="1600" dirty="0" smtClean="0">
                    <a:latin typeface="+mj-lt"/>
                    <a:ea typeface="小塚ゴシック Pro R" panose="020B0400000000000000" pitchFamily="34" charset="-128"/>
                  </a:rPr>
                  <a:t>8</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grpSp>
        <p:grpSp>
          <p:nvGrpSpPr>
            <p:cNvPr id="6" name="グループ化 5"/>
            <p:cNvGrpSpPr/>
            <p:nvPr/>
          </p:nvGrpSpPr>
          <p:grpSpPr>
            <a:xfrm>
              <a:off x="909542" y="5511490"/>
              <a:ext cx="741921" cy="648661"/>
              <a:chOff x="1279532" y="5362134"/>
              <a:chExt cx="741921" cy="648661"/>
            </a:xfrm>
          </p:grpSpPr>
          <p:sp>
            <p:nvSpPr>
              <p:cNvPr id="72" name="テキスト ボックス 71"/>
              <p:cNvSpPr txBox="1"/>
              <p:nvPr/>
            </p:nvSpPr>
            <p:spPr>
              <a:xfrm rot="5400000">
                <a:off x="1277475" y="5364191"/>
                <a:ext cx="648072" cy="643958"/>
              </a:xfrm>
              <a:prstGeom prst="rect">
                <a:avLst/>
              </a:prstGeom>
              <a:noFill/>
            </p:spPr>
            <p:txBody>
              <a:bodyPr wrap="square" rtlCol="0">
                <a:spAutoFit/>
              </a:bodyPr>
              <a:lstStyle/>
              <a:p>
                <a:r>
                  <a:rPr kumimoji="1" lang="en-US" altLang="ja-JP" sz="3200" dirty="0" smtClean="0">
                    <a:latin typeface="小塚ゴシック Pro R" panose="020B0400000000000000" pitchFamily="34" charset="-128"/>
                    <a:ea typeface="小塚ゴシック Pro R" panose="020B0400000000000000" pitchFamily="34" charset="-128"/>
                  </a:rPr>
                  <a:t>~</a:t>
                </a:r>
                <a:endParaRPr kumimoji="1" lang="en-US" altLang="ja-JP" sz="1400" dirty="0" smtClean="0">
                  <a:latin typeface="小塚ゴシック Pro R" panose="020B0400000000000000" pitchFamily="34" charset="-128"/>
                  <a:ea typeface="小塚ゴシック Pro R" panose="020B0400000000000000" pitchFamily="34" charset="-128"/>
                </a:endParaRPr>
              </a:p>
            </p:txBody>
          </p:sp>
          <p:sp>
            <p:nvSpPr>
              <p:cNvPr id="74" name="テキスト ボックス 73"/>
              <p:cNvSpPr txBox="1"/>
              <p:nvPr/>
            </p:nvSpPr>
            <p:spPr>
              <a:xfrm rot="5400000">
                <a:off x="1375438" y="5364780"/>
                <a:ext cx="648072" cy="643958"/>
              </a:xfrm>
              <a:prstGeom prst="rect">
                <a:avLst/>
              </a:prstGeom>
              <a:noFill/>
            </p:spPr>
            <p:txBody>
              <a:bodyPr wrap="square" rtlCol="0">
                <a:spAutoFit/>
              </a:bodyPr>
              <a:lstStyle/>
              <a:p>
                <a:r>
                  <a:rPr kumimoji="1" lang="en-US" altLang="ja-JP" sz="3200" dirty="0" smtClean="0">
                    <a:latin typeface="小塚ゴシック Pro R" panose="020B0400000000000000" pitchFamily="34" charset="-128"/>
                    <a:ea typeface="小塚ゴシック Pro R" panose="020B0400000000000000" pitchFamily="34" charset="-128"/>
                  </a:rPr>
                  <a:t>~</a:t>
                </a:r>
                <a:endParaRPr kumimoji="1" lang="en-US" altLang="ja-JP" sz="1400" dirty="0" smtClean="0">
                  <a:latin typeface="小塚ゴシック Pro R" panose="020B0400000000000000" pitchFamily="34" charset="-128"/>
                  <a:ea typeface="小塚ゴシック Pro R" panose="020B0400000000000000" pitchFamily="34" charset="-128"/>
                </a:endParaRPr>
              </a:p>
            </p:txBody>
          </p:sp>
        </p:grpSp>
        <p:grpSp>
          <p:nvGrpSpPr>
            <p:cNvPr id="78" name="グループ化 77"/>
            <p:cNvGrpSpPr/>
            <p:nvPr/>
          </p:nvGrpSpPr>
          <p:grpSpPr>
            <a:xfrm>
              <a:off x="1393894" y="1812634"/>
              <a:ext cx="2727731" cy="1470829"/>
              <a:chOff x="5796136" y="1017054"/>
              <a:chExt cx="2727731" cy="1470829"/>
            </a:xfrm>
          </p:grpSpPr>
          <p:sp>
            <p:nvSpPr>
              <p:cNvPr id="77" name="テキスト ボックス 76"/>
              <p:cNvSpPr txBox="1"/>
              <p:nvPr/>
            </p:nvSpPr>
            <p:spPr>
              <a:xfrm>
                <a:off x="5928176" y="1116355"/>
                <a:ext cx="1459156" cy="508389"/>
              </a:xfrm>
              <a:prstGeom prst="rect">
                <a:avLst/>
              </a:prstGeom>
              <a:noFill/>
            </p:spPr>
            <p:txBody>
              <a:bodyPr wrap="square" rtlCol="0">
                <a:spAutoFit/>
              </a:bodyPr>
              <a:lstStyle/>
              <a:p>
                <a:r>
                  <a:rPr kumimoji="1" lang="ja-JP" altLang="en-US" sz="2400" dirty="0" smtClean="0">
                    <a:latin typeface="小塚ゴシック Pro R" panose="020B0400000000000000" pitchFamily="34" charset="-128"/>
                    <a:ea typeface="小塚ゴシック Pro R" panose="020B0400000000000000" pitchFamily="34" charset="-128"/>
                  </a:rPr>
                  <a:t>近似式</a:t>
                </a:r>
                <a:endParaRPr kumimoji="1" lang="ja-JP" altLang="en-US" sz="2400" dirty="0">
                  <a:latin typeface="小塚ゴシック Pro R" panose="020B0400000000000000" pitchFamily="34" charset="-128"/>
                  <a:ea typeface="小塚ゴシック Pro R" panose="020B0400000000000000" pitchFamily="34" charset="-128"/>
                </a:endParaRPr>
              </a:p>
            </p:txBody>
          </p:sp>
          <mc:AlternateContent xmlns:mc="http://schemas.openxmlformats.org/markup-compatibility/2006" xmlns:a14="http://schemas.microsoft.com/office/drawing/2010/main">
            <mc:Choice Requires="a14">
              <p:sp>
                <p:nvSpPr>
                  <p:cNvPr id="73" name="テキスト ボックス 72"/>
                  <p:cNvSpPr txBox="1"/>
                  <p:nvPr/>
                </p:nvSpPr>
                <p:spPr>
                  <a:xfrm>
                    <a:off x="5957882" y="1769653"/>
                    <a:ext cx="2121392" cy="542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𝐴𝑥</m:t>
                          </m:r>
                        </m:oMath>
                      </m:oMathPara>
                    </a14:m>
                    <a:endParaRPr kumimoji="1" lang="ja-JP" altLang="en-US" sz="32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5957882" y="1769653"/>
                    <a:ext cx="2420663" cy="615553"/>
                  </a:xfrm>
                  <a:prstGeom prst="rect">
                    <a:avLst/>
                  </a:prstGeom>
                  <a:blipFill rotWithShape="0">
                    <a:blip r:embed="rId4"/>
                    <a:stretch>
                      <a:fillRect/>
                    </a:stretch>
                  </a:blipFill>
                </p:spPr>
                <p:txBody>
                  <a:bodyPr/>
                  <a:lstStyle/>
                  <a:p>
                    <a:r>
                      <a:rPr lang="ja-JP" altLang="en-US">
                        <a:noFill/>
                      </a:rPr>
                      <a:t> </a:t>
                    </a:r>
                  </a:p>
                </p:txBody>
              </p:sp>
            </mc:Fallback>
          </mc:AlternateContent>
          <p:sp>
            <p:nvSpPr>
              <p:cNvPr id="79" name="正方形/長方形 78"/>
              <p:cNvSpPr/>
              <p:nvPr/>
            </p:nvSpPr>
            <p:spPr>
              <a:xfrm>
                <a:off x="5796136" y="1017054"/>
                <a:ext cx="2727731" cy="1470829"/>
              </a:xfrm>
              <a:prstGeom prst="rect">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67" name="グループ化 66"/>
            <p:cNvGrpSpPr/>
            <p:nvPr/>
          </p:nvGrpSpPr>
          <p:grpSpPr>
            <a:xfrm rot="16200000">
              <a:off x="707295" y="5021542"/>
              <a:ext cx="741921" cy="648661"/>
              <a:chOff x="1311496" y="5362134"/>
              <a:chExt cx="741921" cy="648661"/>
            </a:xfrm>
          </p:grpSpPr>
          <p:sp>
            <p:nvSpPr>
              <p:cNvPr id="80" name="テキスト ボックス 79"/>
              <p:cNvSpPr txBox="1"/>
              <p:nvPr/>
            </p:nvSpPr>
            <p:spPr>
              <a:xfrm rot="5400000">
                <a:off x="1309439" y="5364191"/>
                <a:ext cx="648072" cy="643958"/>
              </a:xfrm>
              <a:prstGeom prst="rect">
                <a:avLst/>
              </a:prstGeom>
              <a:noFill/>
            </p:spPr>
            <p:txBody>
              <a:bodyPr wrap="square" rtlCol="0">
                <a:spAutoFit/>
              </a:bodyPr>
              <a:lstStyle/>
              <a:p>
                <a:r>
                  <a:rPr kumimoji="1" lang="en-US" altLang="ja-JP" sz="3200" dirty="0" smtClean="0">
                    <a:latin typeface="小塚ゴシック Pro R" panose="020B0400000000000000" pitchFamily="34" charset="-128"/>
                    <a:ea typeface="小塚ゴシック Pro R" panose="020B0400000000000000" pitchFamily="34" charset="-128"/>
                  </a:rPr>
                  <a:t>~</a:t>
                </a:r>
                <a:endParaRPr kumimoji="1" lang="en-US" altLang="ja-JP" sz="1400" dirty="0" smtClean="0">
                  <a:latin typeface="小塚ゴシック Pro R" panose="020B0400000000000000" pitchFamily="34" charset="-128"/>
                  <a:ea typeface="小塚ゴシック Pro R" panose="020B0400000000000000" pitchFamily="34" charset="-128"/>
                </a:endParaRPr>
              </a:p>
            </p:txBody>
          </p:sp>
          <p:sp>
            <p:nvSpPr>
              <p:cNvPr id="82" name="テキスト ボックス 81"/>
              <p:cNvSpPr txBox="1"/>
              <p:nvPr/>
            </p:nvSpPr>
            <p:spPr>
              <a:xfrm rot="5400000">
                <a:off x="1407402" y="5364780"/>
                <a:ext cx="648072" cy="643958"/>
              </a:xfrm>
              <a:prstGeom prst="rect">
                <a:avLst/>
              </a:prstGeom>
              <a:noFill/>
            </p:spPr>
            <p:txBody>
              <a:bodyPr wrap="square" rtlCol="0">
                <a:spAutoFit/>
              </a:bodyPr>
              <a:lstStyle/>
              <a:p>
                <a:r>
                  <a:rPr kumimoji="1" lang="en-US" altLang="ja-JP" sz="3200" dirty="0" smtClean="0">
                    <a:latin typeface="小塚ゴシック Pro R" panose="020B0400000000000000" pitchFamily="34" charset="-128"/>
                    <a:ea typeface="小塚ゴシック Pro R" panose="020B0400000000000000" pitchFamily="34" charset="-128"/>
                  </a:rPr>
                  <a:t>~</a:t>
                </a:r>
                <a:endParaRPr kumimoji="1" lang="en-US" altLang="ja-JP" sz="1400" dirty="0" smtClean="0">
                  <a:latin typeface="小塚ゴシック Pro R" panose="020B0400000000000000" pitchFamily="34" charset="-128"/>
                  <a:ea typeface="小塚ゴシック Pro R" panose="020B0400000000000000" pitchFamily="34" charset="-128"/>
                </a:endParaRPr>
              </a:p>
            </p:txBody>
          </p:sp>
        </p:grpSp>
        <p:grpSp>
          <p:nvGrpSpPr>
            <p:cNvPr id="9" name="グループ化 8"/>
            <p:cNvGrpSpPr/>
            <p:nvPr/>
          </p:nvGrpSpPr>
          <p:grpSpPr>
            <a:xfrm>
              <a:off x="1331640" y="5714179"/>
              <a:ext cx="4248472" cy="372818"/>
              <a:chOff x="1331640" y="5714179"/>
              <a:chExt cx="4248472" cy="372818"/>
            </a:xfrm>
          </p:grpSpPr>
          <p:sp>
            <p:nvSpPr>
              <p:cNvPr id="62" name="テキスト ボックス 61"/>
              <p:cNvSpPr txBox="1"/>
              <p:nvPr/>
            </p:nvSpPr>
            <p:spPr>
              <a:xfrm>
                <a:off x="1331640" y="5714179"/>
                <a:ext cx="575271" cy="372818"/>
              </a:xfrm>
              <a:prstGeom prst="rect">
                <a:avLst/>
              </a:prstGeom>
              <a:noFill/>
            </p:spPr>
            <p:txBody>
              <a:bodyPr wrap="square" rtlCol="0">
                <a:spAutoFit/>
              </a:bodyPr>
              <a:lstStyle/>
              <a:p>
                <a:r>
                  <a:rPr lang="en-US" altLang="ja-JP" sz="1600" dirty="0">
                    <a:latin typeface="+mj-lt"/>
                    <a:ea typeface="小塚ゴシック Pro R" panose="020B0400000000000000" pitchFamily="34" charset="-128"/>
                  </a:rPr>
                  <a:t>5</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63" name="テキスト ボックス 62"/>
              <p:cNvSpPr txBox="1"/>
              <p:nvPr/>
            </p:nvSpPr>
            <p:spPr>
              <a:xfrm>
                <a:off x="2566042" y="5714179"/>
                <a:ext cx="575271" cy="372818"/>
              </a:xfrm>
              <a:prstGeom prst="rect">
                <a:avLst/>
              </a:prstGeom>
              <a:noFill/>
            </p:spPr>
            <p:txBody>
              <a:bodyPr wrap="square" rtlCol="0">
                <a:spAutoFit/>
              </a:bodyPr>
              <a:lstStyle/>
              <a:p>
                <a:r>
                  <a:rPr lang="en-US" altLang="ja-JP" sz="1600" dirty="0">
                    <a:latin typeface="+mj-lt"/>
                    <a:ea typeface="小塚ゴシック Pro R" panose="020B0400000000000000" pitchFamily="34" charset="-128"/>
                  </a:rPr>
                  <a:t>7</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64" name="テキスト ボックス 63"/>
              <p:cNvSpPr txBox="1"/>
              <p:nvPr/>
            </p:nvSpPr>
            <p:spPr>
              <a:xfrm>
                <a:off x="3780705" y="5714179"/>
                <a:ext cx="575271" cy="372818"/>
              </a:xfrm>
              <a:prstGeom prst="rect">
                <a:avLst/>
              </a:prstGeom>
              <a:noFill/>
            </p:spPr>
            <p:txBody>
              <a:bodyPr wrap="square" rtlCol="0">
                <a:spAutoFit/>
              </a:bodyPr>
              <a:lstStyle/>
              <a:p>
                <a:r>
                  <a:rPr lang="en-US" altLang="ja-JP" sz="1600" dirty="0">
                    <a:latin typeface="+mj-lt"/>
                    <a:ea typeface="小塚ゴシック Pro R" panose="020B0400000000000000" pitchFamily="34" charset="-128"/>
                  </a:rPr>
                  <a:t>9</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65" name="テキスト ボックス 64"/>
              <p:cNvSpPr txBox="1"/>
              <p:nvPr/>
            </p:nvSpPr>
            <p:spPr>
              <a:xfrm>
                <a:off x="4390082" y="5714179"/>
                <a:ext cx="575271" cy="372818"/>
              </a:xfrm>
              <a:prstGeom prst="rect">
                <a:avLst/>
              </a:prstGeom>
              <a:noFill/>
            </p:spPr>
            <p:txBody>
              <a:bodyPr wrap="square" rtlCol="0">
                <a:spAutoFit/>
              </a:bodyPr>
              <a:lstStyle/>
              <a:p>
                <a:r>
                  <a:rPr lang="en-US" altLang="ja-JP" sz="1600" dirty="0" smtClean="0">
                    <a:latin typeface="+mj-lt"/>
                    <a:ea typeface="小塚ゴシック Pro R" panose="020B0400000000000000" pitchFamily="34" charset="-128"/>
                  </a:rPr>
                  <a:t>1</a:t>
                </a:r>
                <a:r>
                  <a:rPr lang="en-US" altLang="ja-JP" sz="1600" dirty="0">
                    <a:latin typeface="+mj-lt"/>
                    <a:ea typeface="小塚ゴシック Pro R" panose="020B0400000000000000" pitchFamily="34" charset="-128"/>
                  </a:rPr>
                  <a:t>0</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83" name="テキスト ボックス 82"/>
              <p:cNvSpPr txBox="1"/>
              <p:nvPr/>
            </p:nvSpPr>
            <p:spPr>
              <a:xfrm>
                <a:off x="1952304" y="5714179"/>
                <a:ext cx="575271" cy="372818"/>
              </a:xfrm>
              <a:prstGeom prst="rect">
                <a:avLst/>
              </a:prstGeom>
              <a:noFill/>
            </p:spPr>
            <p:txBody>
              <a:bodyPr wrap="square" rtlCol="0">
                <a:spAutoFit/>
              </a:bodyPr>
              <a:lstStyle/>
              <a:p>
                <a:r>
                  <a:rPr lang="en-US" altLang="ja-JP" sz="1600" dirty="0" smtClean="0">
                    <a:latin typeface="+mj-lt"/>
                    <a:ea typeface="小塚ゴシック Pro R" panose="020B0400000000000000" pitchFamily="34" charset="-128"/>
                  </a:rPr>
                  <a:t>6</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84" name="テキスト ボックス 83"/>
              <p:cNvSpPr txBox="1"/>
              <p:nvPr/>
            </p:nvSpPr>
            <p:spPr>
              <a:xfrm>
                <a:off x="3161096" y="5714179"/>
                <a:ext cx="575271" cy="372818"/>
              </a:xfrm>
              <a:prstGeom prst="rect">
                <a:avLst/>
              </a:prstGeom>
              <a:noFill/>
            </p:spPr>
            <p:txBody>
              <a:bodyPr wrap="square" rtlCol="0">
                <a:spAutoFit/>
              </a:bodyPr>
              <a:lstStyle/>
              <a:p>
                <a:r>
                  <a:rPr lang="en-US" altLang="ja-JP" sz="1600" dirty="0">
                    <a:latin typeface="+mj-lt"/>
                    <a:ea typeface="小塚ゴシック Pro R" panose="020B0400000000000000" pitchFamily="34" charset="-128"/>
                  </a:rPr>
                  <a:t>8</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sp>
            <p:nvSpPr>
              <p:cNvPr id="85" name="テキスト ボックス 84"/>
              <p:cNvSpPr txBox="1"/>
              <p:nvPr/>
            </p:nvSpPr>
            <p:spPr>
              <a:xfrm>
                <a:off x="5004841" y="5714179"/>
                <a:ext cx="575271" cy="372818"/>
              </a:xfrm>
              <a:prstGeom prst="rect">
                <a:avLst/>
              </a:prstGeom>
              <a:noFill/>
            </p:spPr>
            <p:txBody>
              <a:bodyPr wrap="square" rtlCol="0">
                <a:spAutoFit/>
              </a:bodyPr>
              <a:lstStyle/>
              <a:p>
                <a:r>
                  <a:rPr lang="en-US" altLang="ja-JP" sz="1600" dirty="0" smtClean="0">
                    <a:latin typeface="+mj-lt"/>
                    <a:ea typeface="小塚ゴシック Pro R" panose="020B0400000000000000" pitchFamily="34" charset="-128"/>
                  </a:rPr>
                  <a:t>1</a:t>
                </a:r>
                <a:r>
                  <a:rPr lang="en-US" altLang="ja-JP" sz="1600" dirty="0">
                    <a:latin typeface="+mj-lt"/>
                    <a:ea typeface="小塚ゴシック Pro R" panose="020B0400000000000000" pitchFamily="34" charset="-128"/>
                  </a:rPr>
                  <a:t>1</a:t>
                </a:r>
                <a:r>
                  <a:rPr kumimoji="1" lang="en-US" altLang="ja-JP" sz="1600" dirty="0" smtClean="0">
                    <a:latin typeface="+mj-lt"/>
                    <a:ea typeface="小塚ゴシック Pro R" panose="020B0400000000000000" pitchFamily="34" charset="-128"/>
                  </a:rPr>
                  <a:t>0</a:t>
                </a:r>
                <a:endParaRPr kumimoji="1" lang="ja-JP" altLang="en-US" sz="1600" dirty="0">
                  <a:latin typeface="+mj-lt"/>
                  <a:ea typeface="小塚ゴシック Pro R" panose="020B0400000000000000" pitchFamily="34" charset="-128"/>
                </a:endParaRPr>
              </a:p>
            </p:txBody>
          </p:sp>
        </p:grpSp>
      </p:grpSp>
      <p:grpSp>
        <p:nvGrpSpPr>
          <p:cNvPr id="32" name="グループ化 31"/>
          <p:cNvGrpSpPr/>
          <p:nvPr/>
        </p:nvGrpSpPr>
        <p:grpSpPr>
          <a:xfrm>
            <a:off x="170781" y="957691"/>
            <a:ext cx="3564485" cy="586799"/>
            <a:chOff x="86422" y="595801"/>
            <a:chExt cx="2380584" cy="391901"/>
          </a:xfrm>
        </p:grpSpPr>
        <p:sp>
          <p:nvSpPr>
            <p:cNvPr id="33" name="正方形/長方形 32"/>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線グラフの書き方</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9" name="テキスト ボックス 38"/>
          <p:cNvSpPr txBox="1"/>
          <p:nvPr/>
        </p:nvSpPr>
        <p:spPr>
          <a:xfrm>
            <a:off x="145628" y="116632"/>
            <a:ext cx="7162675"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線グラフ</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a:p>
        </p:txBody>
      </p:sp>
      <p:sp>
        <p:nvSpPr>
          <p:cNvPr id="5" name="フッター プレースホルダー 4"/>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15464299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a:off x="1115616" y="5589240"/>
            <a:ext cx="4104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691680" y="4293096"/>
            <a:ext cx="360040" cy="1296144"/>
          </a:xfrm>
          <a:prstGeom prst="rect">
            <a:avLst/>
          </a:prstGeom>
          <a:solidFill>
            <a:schemeClr val="accent2">
              <a:lumMod val="40000"/>
              <a:lumOff val="60000"/>
            </a:schemeClr>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2688621" y="3501008"/>
            <a:ext cx="360040" cy="2088232"/>
          </a:xfrm>
          <a:prstGeom prst="rect">
            <a:avLst/>
          </a:prstGeom>
          <a:solidFill>
            <a:schemeClr val="accent2">
              <a:lumMod val="40000"/>
              <a:lumOff val="60000"/>
            </a:schemeClr>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p:cNvSpPr/>
          <p:nvPr/>
        </p:nvSpPr>
        <p:spPr>
          <a:xfrm>
            <a:off x="3682173" y="4293096"/>
            <a:ext cx="360040" cy="1296144"/>
          </a:xfrm>
          <a:prstGeom prst="rect">
            <a:avLst/>
          </a:prstGeom>
          <a:solidFill>
            <a:schemeClr val="accent2">
              <a:lumMod val="40000"/>
              <a:lumOff val="60000"/>
            </a:schemeClr>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正方形/長方形 8"/>
          <p:cNvSpPr/>
          <p:nvPr/>
        </p:nvSpPr>
        <p:spPr>
          <a:xfrm>
            <a:off x="4679892" y="3789040"/>
            <a:ext cx="360040" cy="1800200"/>
          </a:xfrm>
          <a:prstGeom prst="rect">
            <a:avLst/>
          </a:prstGeom>
          <a:solidFill>
            <a:schemeClr val="accent2">
              <a:lumMod val="40000"/>
              <a:lumOff val="60000"/>
            </a:schemeClr>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flipV="1">
            <a:off x="1305782" y="1772815"/>
            <a:ext cx="0" cy="4305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16200000">
            <a:off x="-735886" y="3398012"/>
            <a:ext cx="2304256" cy="461665"/>
          </a:xfrm>
          <a:prstGeom prst="rect">
            <a:avLst/>
          </a:prstGeom>
          <a:noFill/>
        </p:spPr>
        <p:txBody>
          <a:bodyPr wrap="square" rtlCol="0">
            <a:spAutoFit/>
          </a:bodyPr>
          <a:lstStyle/>
          <a:p>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Weight [kg]</a:t>
            </a:r>
            <a:endParaRPr kumimoji="1" lang="ja-JP"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nvGrpSpPr>
          <p:cNvPr id="12" name="グループ化 11"/>
          <p:cNvGrpSpPr/>
          <p:nvPr/>
        </p:nvGrpSpPr>
        <p:grpSpPr>
          <a:xfrm>
            <a:off x="783880" y="2023906"/>
            <a:ext cx="591149" cy="3083337"/>
            <a:chOff x="783880" y="2023906"/>
            <a:chExt cx="591149" cy="3083337"/>
          </a:xfrm>
        </p:grpSpPr>
        <p:sp>
          <p:nvSpPr>
            <p:cNvPr id="13" name="テキスト ボックス 12"/>
            <p:cNvSpPr txBox="1"/>
            <p:nvPr/>
          </p:nvSpPr>
          <p:spPr>
            <a:xfrm>
              <a:off x="785052" y="4707133"/>
              <a:ext cx="558319" cy="400110"/>
            </a:xfrm>
            <a:prstGeom prst="rect">
              <a:avLst/>
            </a:prstGeom>
            <a:noFill/>
          </p:spPr>
          <p:txBody>
            <a:bodyPr wrap="square" rtlCol="0">
              <a:spAutoFit/>
            </a:bodyPr>
            <a:lstStyle/>
            <a:p>
              <a:r>
                <a:rPr lang="en-US" altLang="ja-JP" sz="2000" dirty="0">
                  <a:latin typeface="+mj-lt"/>
                  <a:ea typeface="小塚ゴシック Pro R" panose="020B0400000000000000" pitchFamily="34" charset="-128"/>
                </a:rPr>
                <a:t>5</a:t>
              </a:r>
              <a:r>
                <a:rPr kumimoji="1" lang="en-US" altLang="ja-JP" sz="2000" dirty="0" smtClean="0">
                  <a:latin typeface="+mj-lt"/>
                  <a:ea typeface="小塚ゴシック Pro R" panose="020B0400000000000000" pitchFamily="34" charset="-128"/>
                </a:rPr>
                <a:t>0</a:t>
              </a:r>
              <a:endParaRPr kumimoji="1" lang="ja-JP" altLang="en-US" sz="2000" dirty="0">
                <a:latin typeface="+mj-lt"/>
                <a:ea typeface="小塚ゴシック Pro R" panose="020B0400000000000000" pitchFamily="34" charset="-128"/>
              </a:endParaRPr>
            </a:p>
          </p:txBody>
        </p:sp>
        <p:sp>
          <p:nvSpPr>
            <p:cNvPr id="14" name="テキスト ボックス 13"/>
            <p:cNvSpPr txBox="1"/>
            <p:nvPr/>
          </p:nvSpPr>
          <p:spPr>
            <a:xfrm>
              <a:off x="783880" y="3769295"/>
              <a:ext cx="558319" cy="400110"/>
            </a:xfrm>
            <a:prstGeom prst="rect">
              <a:avLst/>
            </a:prstGeom>
            <a:noFill/>
          </p:spPr>
          <p:txBody>
            <a:bodyPr wrap="square" rtlCol="0">
              <a:spAutoFit/>
            </a:bodyPr>
            <a:lstStyle/>
            <a:p>
              <a:r>
                <a:rPr lang="en-US" altLang="ja-JP" sz="2000" dirty="0" smtClean="0">
                  <a:latin typeface="+mj-lt"/>
                  <a:ea typeface="小塚ゴシック Pro R" panose="020B0400000000000000" pitchFamily="34" charset="-128"/>
                </a:rPr>
                <a:t>6</a:t>
              </a:r>
              <a:r>
                <a:rPr kumimoji="1" lang="en-US" altLang="ja-JP" sz="2000" dirty="0" smtClean="0">
                  <a:latin typeface="+mj-lt"/>
                  <a:ea typeface="小塚ゴシック Pro R" panose="020B0400000000000000" pitchFamily="34" charset="-128"/>
                </a:rPr>
                <a:t>0</a:t>
              </a:r>
              <a:endParaRPr kumimoji="1" lang="ja-JP" altLang="en-US" sz="2000" dirty="0">
                <a:latin typeface="+mj-lt"/>
                <a:ea typeface="小塚ゴシック Pro R" panose="020B0400000000000000" pitchFamily="34" charset="-128"/>
              </a:endParaRPr>
            </a:p>
          </p:txBody>
        </p:sp>
        <p:sp>
          <p:nvSpPr>
            <p:cNvPr id="15" name="テキスト ボックス 14"/>
            <p:cNvSpPr txBox="1"/>
            <p:nvPr/>
          </p:nvSpPr>
          <p:spPr>
            <a:xfrm>
              <a:off x="816710" y="2845097"/>
              <a:ext cx="558319" cy="400110"/>
            </a:xfrm>
            <a:prstGeom prst="rect">
              <a:avLst/>
            </a:prstGeom>
            <a:noFill/>
          </p:spPr>
          <p:txBody>
            <a:bodyPr wrap="square" rtlCol="0">
              <a:spAutoFit/>
            </a:bodyPr>
            <a:lstStyle/>
            <a:p>
              <a:r>
                <a:rPr lang="en-US" altLang="ja-JP" sz="2000" dirty="0" smtClean="0">
                  <a:latin typeface="+mj-lt"/>
                  <a:ea typeface="小塚ゴシック Pro R" panose="020B0400000000000000" pitchFamily="34" charset="-128"/>
                </a:rPr>
                <a:t>7</a:t>
              </a:r>
              <a:r>
                <a:rPr kumimoji="1" lang="en-US" altLang="ja-JP" sz="2000" dirty="0" smtClean="0">
                  <a:latin typeface="+mj-lt"/>
                  <a:ea typeface="小塚ゴシック Pro R" panose="020B0400000000000000" pitchFamily="34" charset="-128"/>
                </a:rPr>
                <a:t>0</a:t>
              </a:r>
              <a:endParaRPr kumimoji="1" lang="ja-JP" altLang="en-US" sz="2000" dirty="0">
                <a:latin typeface="+mj-lt"/>
                <a:ea typeface="小塚ゴシック Pro R" panose="020B0400000000000000" pitchFamily="34" charset="-128"/>
              </a:endParaRPr>
            </a:p>
          </p:txBody>
        </p:sp>
        <p:sp>
          <p:nvSpPr>
            <p:cNvPr id="16" name="テキスト ボックス 15"/>
            <p:cNvSpPr txBox="1"/>
            <p:nvPr/>
          </p:nvSpPr>
          <p:spPr>
            <a:xfrm>
              <a:off x="816709" y="2023906"/>
              <a:ext cx="558319" cy="400110"/>
            </a:xfrm>
            <a:prstGeom prst="rect">
              <a:avLst/>
            </a:prstGeom>
            <a:noFill/>
          </p:spPr>
          <p:txBody>
            <a:bodyPr wrap="square" rtlCol="0">
              <a:spAutoFit/>
            </a:bodyPr>
            <a:lstStyle/>
            <a:p>
              <a:r>
                <a:rPr lang="en-US" altLang="ja-JP" sz="2000" dirty="0" smtClean="0">
                  <a:latin typeface="+mj-lt"/>
                  <a:ea typeface="小塚ゴシック Pro R" panose="020B0400000000000000" pitchFamily="34" charset="-128"/>
                </a:rPr>
                <a:t>8</a:t>
              </a:r>
              <a:r>
                <a:rPr kumimoji="1" lang="en-US" altLang="ja-JP" sz="2000" dirty="0" smtClean="0">
                  <a:latin typeface="+mj-lt"/>
                  <a:ea typeface="小塚ゴシック Pro R" panose="020B0400000000000000" pitchFamily="34" charset="-128"/>
                </a:rPr>
                <a:t>0</a:t>
              </a:r>
              <a:endParaRPr kumimoji="1" lang="ja-JP" altLang="en-US" sz="2000" dirty="0">
                <a:latin typeface="+mj-lt"/>
                <a:ea typeface="小塚ゴシック Pro R" panose="020B0400000000000000" pitchFamily="34" charset="-128"/>
              </a:endParaRPr>
            </a:p>
          </p:txBody>
        </p:sp>
      </p:grpSp>
      <p:grpSp>
        <p:nvGrpSpPr>
          <p:cNvPr id="17" name="グループ化 16"/>
          <p:cNvGrpSpPr/>
          <p:nvPr/>
        </p:nvGrpSpPr>
        <p:grpSpPr>
          <a:xfrm rot="16200000">
            <a:off x="24468" y="3454999"/>
            <a:ext cx="2711428" cy="154321"/>
            <a:chOff x="2338503" y="5597846"/>
            <a:chExt cx="2711428" cy="154321"/>
          </a:xfrm>
        </p:grpSpPr>
        <p:sp>
          <p:nvSpPr>
            <p:cNvPr id="18" name="正方形/長方形 17"/>
            <p:cNvSpPr/>
            <p:nvPr/>
          </p:nvSpPr>
          <p:spPr>
            <a:xfrm>
              <a:off x="2338503" y="5603608"/>
              <a:ext cx="45719" cy="144016"/>
            </a:xfrm>
            <a:prstGeom prst="rect">
              <a:avLst/>
            </a:prstGeom>
            <a:ln w="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正方形/長方形 18"/>
            <p:cNvSpPr/>
            <p:nvPr/>
          </p:nvSpPr>
          <p:spPr>
            <a:xfrm>
              <a:off x="3262652" y="5608151"/>
              <a:ext cx="45719" cy="144016"/>
            </a:xfrm>
            <a:prstGeom prst="rect">
              <a:avLst/>
            </a:prstGeom>
            <a:ln w="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p:cNvSpPr/>
            <p:nvPr/>
          </p:nvSpPr>
          <p:spPr>
            <a:xfrm>
              <a:off x="4144862" y="5608151"/>
              <a:ext cx="45719" cy="144016"/>
            </a:xfrm>
            <a:prstGeom prst="rect">
              <a:avLst/>
            </a:prstGeom>
            <a:ln w="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p:cNvSpPr/>
            <p:nvPr/>
          </p:nvSpPr>
          <p:spPr>
            <a:xfrm>
              <a:off x="5004212" y="5597846"/>
              <a:ext cx="45719" cy="144016"/>
            </a:xfrm>
            <a:prstGeom prst="rect">
              <a:avLst/>
            </a:prstGeom>
            <a:ln w="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2" name="テキスト ボックス 21"/>
          <p:cNvSpPr txBox="1"/>
          <p:nvPr/>
        </p:nvSpPr>
        <p:spPr>
          <a:xfrm>
            <a:off x="2679772" y="6037278"/>
            <a:ext cx="1336184" cy="461665"/>
          </a:xfrm>
          <a:prstGeom prst="rect">
            <a:avLst/>
          </a:prstGeom>
          <a:noFill/>
        </p:spPr>
        <p:txBody>
          <a:bodyPr wrap="square" rtlCol="0">
            <a:spAutoFit/>
          </a:bodyPr>
          <a:lstStyle/>
          <a:p>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Group</a:t>
            </a:r>
            <a:endParaRPr kumimoji="1" lang="ja-JP"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4" name="テキスト ボックス 23"/>
          <p:cNvSpPr txBox="1"/>
          <p:nvPr/>
        </p:nvSpPr>
        <p:spPr>
          <a:xfrm>
            <a:off x="1414627" y="5671832"/>
            <a:ext cx="1044049" cy="338554"/>
          </a:xfrm>
          <a:prstGeom prst="rect">
            <a:avLst/>
          </a:prstGeom>
          <a:noFill/>
        </p:spPr>
        <p:txBody>
          <a:bodyPr wrap="square" rtlCol="0">
            <a:spAutoFit/>
          </a:bodyPr>
          <a:lstStyle/>
          <a:p>
            <a:r>
              <a:rPr lang="en-US" altLang="ja-JP" sz="1600" dirty="0" smtClean="0">
                <a:latin typeface="Arial Unicode MS" panose="020B0604020202020204" pitchFamily="50" charset="-128"/>
                <a:ea typeface="Arial Unicode MS" panose="020B0604020202020204" pitchFamily="50" charset="-128"/>
                <a:cs typeface="Arial Unicode MS" panose="020B0604020202020204" pitchFamily="50" charset="-128"/>
              </a:rPr>
              <a:t>Group 1</a:t>
            </a:r>
            <a:endParaRPr kumimoji="1" lang="ja-JP" altLang="en-US" sz="16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5" name="テキスト ボックス 24"/>
          <p:cNvSpPr txBox="1"/>
          <p:nvPr/>
        </p:nvSpPr>
        <p:spPr>
          <a:xfrm>
            <a:off x="2339752" y="5671832"/>
            <a:ext cx="1044049" cy="338554"/>
          </a:xfrm>
          <a:prstGeom prst="rect">
            <a:avLst/>
          </a:prstGeom>
          <a:noFill/>
        </p:spPr>
        <p:txBody>
          <a:bodyPr wrap="square" rtlCol="0">
            <a:spAutoFit/>
          </a:bodyPr>
          <a:lstStyle/>
          <a:p>
            <a:r>
              <a:rPr lang="en-US" altLang="ja-JP" sz="1600" dirty="0">
                <a:latin typeface="Arial Unicode MS" panose="020B0604020202020204" pitchFamily="50" charset="-128"/>
                <a:ea typeface="Arial Unicode MS" panose="020B0604020202020204" pitchFamily="50" charset="-128"/>
                <a:cs typeface="Arial Unicode MS" panose="020B0604020202020204" pitchFamily="50" charset="-128"/>
              </a:rPr>
              <a:t>Group </a:t>
            </a:r>
            <a:r>
              <a:rPr lang="en-US" altLang="ja-JP" sz="1600" dirty="0" smtClean="0">
                <a:latin typeface="Arial Unicode MS" panose="020B0604020202020204" pitchFamily="50" charset="-128"/>
                <a:ea typeface="Arial Unicode MS" panose="020B0604020202020204" pitchFamily="50" charset="-128"/>
                <a:cs typeface="Arial Unicode MS" panose="020B0604020202020204" pitchFamily="50" charset="-128"/>
              </a:rPr>
              <a:t>2</a:t>
            </a:r>
            <a:endParaRPr lang="ja-JP" altLang="en-US" sz="16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6" name="テキスト ボックス 25"/>
          <p:cNvSpPr txBox="1"/>
          <p:nvPr/>
        </p:nvSpPr>
        <p:spPr>
          <a:xfrm>
            <a:off x="3347864" y="5669004"/>
            <a:ext cx="1044049" cy="338554"/>
          </a:xfrm>
          <a:prstGeom prst="rect">
            <a:avLst/>
          </a:prstGeom>
          <a:noFill/>
        </p:spPr>
        <p:txBody>
          <a:bodyPr wrap="square" rtlCol="0">
            <a:spAutoFit/>
          </a:bodyPr>
          <a:lstStyle/>
          <a:p>
            <a:r>
              <a:rPr lang="en-US" altLang="ja-JP" sz="1600" dirty="0">
                <a:latin typeface="Arial Unicode MS" panose="020B0604020202020204" pitchFamily="50" charset="-128"/>
                <a:ea typeface="Arial Unicode MS" panose="020B0604020202020204" pitchFamily="50" charset="-128"/>
                <a:cs typeface="Arial Unicode MS" panose="020B0604020202020204" pitchFamily="50" charset="-128"/>
              </a:rPr>
              <a:t>Group </a:t>
            </a:r>
            <a:r>
              <a:rPr lang="en-US" altLang="ja-JP" sz="1600" dirty="0" smtClean="0">
                <a:latin typeface="Arial Unicode MS" panose="020B0604020202020204" pitchFamily="50" charset="-128"/>
                <a:ea typeface="Arial Unicode MS" panose="020B0604020202020204" pitchFamily="50" charset="-128"/>
                <a:cs typeface="Arial Unicode MS" panose="020B0604020202020204" pitchFamily="50" charset="-128"/>
              </a:rPr>
              <a:t>3</a:t>
            </a:r>
            <a:endParaRPr lang="ja-JP" altLang="en-US" sz="16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7" name="テキスト ボックス 26"/>
          <p:cNvSpPr txBox="1"/>
          <p:nvPr/>
        </p:nvSpPr>
        <p:spPr>
          <a:xfrm>
            <a:off x="4427984" y="5678666"/>
            <a:ext cx="1044049" cy="338554"/>
          </a:xfrm>
          <a:prstGeom prst="rect">
            <a:avLst/>
          </a:prstGeom>
          <a:noFill/>
        </p:spPr>
        <p:txBody>
          <a:bodyPr wrap="square" rtlCol="0">
            <a:spAutoFit/>
          </a:bodyPr>
          <a:lstStyle/>
          <a:p>
            <a:r>
              <a:rPr lang="en-US" altLang="ja-JP" sz="1600" dirty="0">
                <a:latin typeface="Arial Unicode MS" panose="020B0604020202020204" pitchFamily="50" charset="-128"/>
                <a:ea typeface="Arial Unicode MS" panose="020B0604020202020204" pitchFamily="50" charset="-128"/>
                <a:cs typeface="Arial Unicode MS" panose="020B0604020202020204" pitchFamily="50" charset="-128"/>
              </a:rPr>
              <a:t>Group 4</a:t>
            </a:r>
            <a:endParaRPr lang="ja-JP" altLang="en-US" sz="16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8" name="テキスト ボックス 27"/>
          <p:cNvSpPr txBox="1"/>
          <p:nvPr/>
        </p:nvSpPr>
        <p:spPr>
          <a:xfrm>
            <a:off x="5452957" y="1963610"/>
            <a:ext cx="3511532" cy="553998"/>
          </a:xfrm>
          <a:prstGeom prst="rect">
            <a:avLst/>
          </a:prstGeom>
          <a:noFill/>
        </p:spPr>
        <p:txBody>
          <a:bodyPr wrap="square" rtlCol="0">
            <a:spAutoFit/>
          </a:bodyPr>
          <a:lstStyle/>
          <a:p>
            <a:pPr>
              <a:lnSpc>
                <a:spcPct val="150000"/>
              </a:lnSpc>
            </a:pPr>
            <a:r>
              <a:rPr lang="ja-JP" altLang="en-US" sz="2000" dirty="0" smtClean="0">
                <a:latin typeface="+mn-ea"/>
              </a:rPr>
              <a:t>・グラフに</a:t>
            </a:r>
            <a:r>
              <a:rPr lang="ja-JP" altLang="en-US" sz="2000" b="1" dirty="0" smtClean="0">
                <a:latin typeface="+mn-ea"/>
              </a:rPr>
              <a:t>縁取り</a:t>
            </a:r>
            <a:r>
              <a:rPr lang="ja-JP" altLang="en-US" sz="2000" dirty="0" smtClean="0">
                <a:latin typeface="+mn-ea"/>
              </a:rPr>
              <a:t>を入れる．</a:t>
            </a:r>
            <a:endParaRPr kumimoji="1" lang="ja-JP" altLang="en-US" sz="2000" dirty="0">
              <a:latin typeface="+mn-ea"/>
            </a:endParaRPr>
          </a:p>
        </p:txBody>
      </p:sp>
      <p:grpSp>
        <p:nvGrpSpPr>
          <p:cNvPr id="32" name="グループ化 31"/>
          <p:cNvGrpSpPr/>
          <p:nvPr/>
        </p:nvGrpSpPr>
        <p:grpSpPr>
          <a:xfrm>
            <a:off x="4788024" y="3501008"/>
            <a:ext cx="144016" cy="576064"/>
            <a:chOff x="4788024" y="3501008"/>
            <a:chExt cx="144016" cy="576064"/>
          </a:xfrm>
        </p:grpSpPr>
        <p:cxnSp>
          <p:nvCxnSpPr>
            <p:cNvPr id="29" name="直線コネクタ 28"/>
            <p:cNvCxnSpPr/>
            <p:nvPr/>
          </p:nvCxnSpPr>
          <p:spPr>
            <a:xfrm>
              <a:off x="4860032" y="3501008"/>
              <a:ext cx="0"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788024" y="350100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788024" y="4077072"/>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3791083" y="3556635"/>
            <a:ext cx="143118" cy="1384533"/>
            <a:chOff x="4788024" y="3501008"/>
            <a:chExt cx="144016" cy="576064"/>
          </a:xfrm>
        </p:grpSpPr>
        <p:cxnSp>
          <p:nvCxnSpPr>
            <p:cNvPr id="36" name="直線コネクタ 35"/>
            <p:cNvCxnSpPr/>
            <p:nvPr/>
          </p:nvCxnSpPr>
          <p:spPr>
            <a:xfrm>
              <a:off x="4860032" y="3501008"/>
              <a:ext cx="0"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4788024" y="350100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788024" y="4077072"/>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p:cNvGrpSpPr/>
          <p:nvPr/>
        </p:nvGrpSpPr>
        <p:grpSpPr>
          <a:xfrm>
            <a:off x="2789768" y="3193767"/>
            <a:ext cx="144016" cy="576064"/>
            <a:chOff x="4788024" y="3501008"/>
            <a:chExt cx="144016" cy="576064"/>
          </a:xfrm>
        </p:grpSpPr>
        <p:cxnSp>
          <p:nvCxnSpPr>
            <p:cNvPr id="40" name="直線コネクタ 39"/>
            <p:cNvCxnSpPr/>
            <p:nvPr/>
          </p:nvCxnSpPr>
          <p:spPr>
            <a:xfrm>
              <a:off x="4860032" y="3501008"/>
              <a:ext cx="0"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4788024" y="350100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4788024" y="4077072"/>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1799386" y="4005064"/>
            <a:ext cx="144016" cy="576064"/>
            <a:chOff x="4788024" y="3501008"/>
            <a:chExt cx="144016" cy="576064"/>
          </a:xfrm>
        </p:grpSpPr>
        <p:cxnSp>
          <p:nvCxnSpPr>
            <p:cNvPr id="44" name="直線コネクタ 43"/>
            <p:cNvCxnSpPr/>
            <p:nvPr/>
          </p:nvCxnSpPr>
          <p:spPr>
            <a:xfrm>
              <a:off x="4860032" y="3501008"/>
              <a:ext cx="0"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4788024" y="350100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4788024" y="4077072"/>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3889766" y="3199048"/>
            <a:ext cx="917516" cy="163692"/>
            <a:chOff x="3862642" y="3081515"/>
            <a:chExt cx="917516" cy="163692"/>
          </a:xfrm>
        </p:grpSpPr>
        <p:cxnSp>
          <p:nvCxnSpPr>
            <p:cNvPr id="47" name="直線コネクタ 46"/>
            <p:cNvCxnSpPr/>
            <p:nvPr/>
          </p:nvCxnSpPr>
          <p:spPr>
            <a:xfrm flipV="1">
              <a:off x="3862642" y="3081515"/>
              <a:ext cx="0" cy="163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4776410" y="3081515"/>
              <a:ext cx="0" cy="163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862678" y="3081515"/>
              <a:ext cx="917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テキスト ボックス 52"/>
          <p:cNvSpPr txBox="1"/>
          <p:nvPr/>
        </p:nvSpPr>
        <p:spPr>
          <a:xfrm>
            <a:off x="4049975" y="2776862"/>
            <a:ext cx="522025" cy="338554"/>
          </a:xfrm>
          <a:prstGeom prst="rect">
            <a:avLst/>
          </a:prstGeom>
          <a:noFill/>
        </p:spPr>
        <p:txBody>
          <a:bodyPr wrap="square" rtlCol="0">
            <a:spAutoFit/>
          </a:bodyPr>
          <a:lstStyle/>
          <a:p>
            <a:r>
              <a:rPr lang="en-US" altLang="ja-JP" sz="1600" dirty="0" err="1" smtClean="0">
                <a:latin typeface="Arial Unicode MS" panose="020B0604020202020204" pitchFamily="50" charset="-128"/>
                <a:ea typeface="Arial Unicode MS" panose="020B0604020202020204" pitchFamily="50" charset="-128"/>
                <a:cs typeface="Arial Unicode MS" panose="020B0604020202020204" pitchFamily="50" charset="-128"/>
              </a:rPr>
              <a:t>n.s</a:t>
            </a:r>
            <a:r>
              <a:rPr lang="en-US" altLang="ja-JP" sz="160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ja-JP" altLang="en-US" sz="16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54" name="テキスト ボックス 53"/>
          <p:cNvSpPr txBox="1"/>
          <p:nvPr/>
        </p:nvSpPr>
        <p:spPr>
          <a:xfrm>
            <a:off x="5801638" y="4821469"/>
            <a:ext cx="2876423" cy="707886"/>
          </a:xfrm>
          <a:prstGeom prst="rect">
            <a:avLst/>
          </a:prstGeom>
          <a:noFill/>
        </p:spPr>
        <p:txBody>
          <a:bodyPr wrap="square" rtlCol="0">
            <a:spAutoFit/>
          </a:bodyPr>
          <a:lstStyle/>
          <a:p>
            <a:r>
              <a:rPr lang="en-US" altLang="ja-JP" sz="2000" dirty="0" err="1" smtClean="0">
                <a:latin typeface="+mn-ea"/>
              </a:rPr>
              <a:t>n.s</a:t>
            </a:r>
            <a:r>
              <a:rPr lang="en-US" altLang="ja-JP" sz="2000" dirty="0" smtClean="0">
                <a:latin typeface="+mn-ea"/>
              </a:rPr>
              <a:t>. : not significant </a:t>
            </a:r>
            <a:r>
              <a:rPr lang="ja-JP" altLang="en-US" sz="2000" dirty="0" smtClean="0">
                <a:latin typeface="+mn-ea"/>
              </a:rPr>
              <a:t>（有意差無し）</a:t>
            </a:r>
            <a:endParaRPr lang="ja-JP" altLang="en-US" sz="2000" dirty="0">
              <a:latin typeface="+mn-ea"/>
            </a:endParaRPr>
          </a:p>
        </p:txBody>
      </p:sp>
      <p:grpSp>
        <p:nvGrpSpPr>
          <p:cNvPr id="55" name="グループ化 54"/>
          <p:cNvGrpSpPr/>
          <p:nvPr/>
        </p:nvGrpSpPr>
        <p:grpSpPr>
          <a:xfrm>
            <a:off x="1932712" y="2938965"/>
            <a:ext cx="917516" cy="163692"/>
            <a:chOff x="3862642" y="3081515"/>
            <a:chExt cx="917516" cy="163692"/>
          </a:xfrm>
        </p:grpSpPr>
        <p:cxnSp>
          <p:nvCxnSpPr>
            <p:cNvPr id="56" name="直線コネクタ 55"/>
            <p:cNvCxnSpPr/>
            <p:nvPr/>
          </p:nvCxnSpPr>
          <p:spPr>
            <a:xfrm flipV="1">
              <a:off x="3862642" y="3081515"/>
              <a:ext cx="0" cy="163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4776410" y="3081515"/>
              <a:ext cx="0" cy="163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862678" y="3081515"/>
              <a:ext cx="917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テキスト ボックス 58"/>
          <p:cNvSpPr txBox="1"/>
          <p:nvPr/>
        </p:nvSpPr>
        <p:spPr>
          <a:xfrm>
            <a:off x="1820489" y="2524834"/>
            <a:ext cx="1311351" cy="400110"/>
          </a:xfrm>
          <a:prstGeom prst="rect">
            <a:avLst/>
          </a:prstGeom>
          <a:noFill/>
        </p:spPr>
        <p:txBody>
          <a:bodyPr wrap="square" rtlCol="0">
            <a:spAutoFit/>
          </a:bodyPr>
          <a:lstStyle/>
          <a:p>
            <a:r>
              <a:rPr lang="ja-JP" altLang="en-US" sz="2000" dirty="0" smtClean="0">
                <a:ea typeface="小塚ゴシック Pro R" panose="020B0400000000000000" pitchFamily="34" charset="-128"/>
              </a:rPr>
              <a:t>（＊＊）</a:t>
            </a:r>
            <a:endParaRPr lang="ja-JP" altLang="en-US" sz="2000" dirty="0">
              <a:ea typeface="小塚ゴシック Pro R" panose="020B0400000000000000" pitchFamily="34" charset="-128"/>
            </a:endParaRPr>
          </a:p>
        </p:txBody>
      </p:sp>
      <p:sp>
        <p:nvSpPr>
          <p:cNvPr id="60" name="テキスト ボックス 59"/>
          <p:cNvSpPr txBox="1"/>
          <p:nvPr/>
        </p:nvSpPr>
        <p:spPr>
          <a:xfrm>
            <a:off x="5452956" y="2766838"/>
            <a:ext cx="3442862" cy="1631216"/>
          </a:xfrm>
          <a:prstGeom prst="rect">
            <a:avLst/>
          </a:prstGeom>
          <a:noFill/>
        </p:spPr>
        <p:txBody>
          <a:bodyPr wrap="square" rtlCol="0">
            <a:spAutoFit/>
          </a:bodyPr>
          <a:lstStyle/>
          <a:p>
            <a:r>
              <a:rPr lang="ja-JP" altLang="en-US" sz="2000" dirty="0">
                <a:latin typeface="+mn-ea"/>
              </a:rPr>
              <a:t>（</a:t>
            </a:r>
            <a:r>
              <a:rPr lang="ja-JP" altLang="en-US" sz="2000" dirty="0" smtClean="0">
                <a:latin typeface="+mn-ea"/>
              </a:rPr>
              <a:t>＊）</a:t>
            </a:r>
            <a:r>
              <a:rPr lang="en-US" altLang="ja-JP" sz="2000" dirty="0">
                <a:latin typeface="+mn-ea"/>
              </a:rPr>
              <a:t>:</a:t>
            </a:r>
            <a:r>
              <a:rPr lang="ja-JP" altLang="en-US" sz="2000" dirty="0">
                <a:latin typeface="+mn-ea"/>
              </a:rPr>
              <a:t>　</a:t>
            </a:r>
            <a:r>
              <a:rPr lang="ja-JP" altLang="en-US" sz="2000" dirty="0" smtClean="0">
                <a:latin typeface="+mn-ea"/>
              </a:rPr>
              <a:t>有意</a:t>
            </a:r>
            <a:endParaRPr lang="en-US" altLang="ja-JP" sz="2000" dirty="0" smtClean="0">
              <a:latin typeface="+mn-ea"/>
            </a:endParaRPr>
          </a:p>
          <a:p>
            <a:r>
              <a:rPr lang="en-US" altLang="ja-JP" sz="2000" dirty="0" smtClean="0">
                <a:latin typeface="+mn-ea"/>
              </a:rPr>
              <a:t>	0.01 &lt; P &lt; 0.05</a:t>
            </a:r>
            <a:endParaRPr lang="en-US" altLang="ja-JP" sz="2000" dirty="0">
              <a:latin typeface="+mn-ea"/>
            </a:endParaRPr>
          </a:p>
          <a:p>
            <a:pPr>
              <a:lnSpc>
                <a:spcPct val="200000"/>
              </a:lnSpc>
            </a:pPr>
            <a:r>
              <a:rPr lang="ja-JP" altLang="en-US" sz="2000" dirty="0" smtClean="0">
                <a:latin typeface="+mn-ea"/>
              </a:rPr>
              <a:t>（＊＊）</a:t>
            </a:r>
            <a:r>
              <a:rPr lang="en-US" altLang="ja-JP" sz="2000" dirty="0" smtClean="0">
                <a:latin typeface="+mn-ea"/>
              </a:rPr>
              <a:t>:</a:t>
            </a:r>
            <a:r>
              <a:rPr lang="ja-JP" altLang="en-US" sz="2000" dirty="0" smtClean="0">
                <a:latin typeface="+mn-ea"/>
              </a:rPr>
              <a:t>　非常に有意</a:t>
            </a:r>
            <a:endParaRPr lang="en-US" altLang="ja-JP" sz="2000" dirty="0" smtClean="0">
              <a:latin typeface="+mn-ea"/>
            </a:endParaRPr>
          </a:p>
          <a:p>
            <a:r>
              <a:rPr lang="en-US" altLang="ja-JP" sz="2000" dirty="0" smtClean="0">
                <a:latin typeface="+mn-ea"/>
              </a:rPr>
              <a:t>	P &lt; 0.01</a:t>
            </a:r>
            <a:endParaRPr lang="ja-JP" altLang="en-US" sz="2000" dirty="0">
              <a:latin typeface="+mn-ea"/>
            </a:endParaRPr>
          </a:p>
        </p:txBody>
      </p:sp>
      <p:sp>
        <p:nvSpPr>
          <p:cNvPr id="64" name="正方形/長方形 63"/>
          <p:cNvSpPr/>
          <p:nvPr/>
        </p:nvSpPr>
        <p:spPr>
          <a:xfrm>
            <a:off x="5612429" y="2651199"/>
            <a:ext cx="3269033" cy="3001267"/>
          </a:xfrm>
          <a:prstGeom prst="rect">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600">
              <a:latin typeface="+mn-ea"/>
            </a:endParaRPr>
          </a:p>
        </p:txBody>
      </p:sp>
      <p:grpSp>
        <p:nvGrpSpPr>
          <p:cNvPr id="61" name="グループ化 60"/>
          <p:cNvGrpSpPr/>
          <p:nvPr/>
        </p:nvGrpSpPr>
        <p:grpSpPr>
          <a:xfrm>
            <a:off x="170781" y="957691"/>
            <a:ext cx="3564485" cy="586799"/>
            <a:chOff x="86422" y="595801"/>
            <a:chExt cx="2380584" cy="391901"/>
          </a:xfrm>
        </p:grpSpPr>
        <p:sp>
          <p:nvSpPr>
            <p:cNvPr id="62" name="正方形/長方形 6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テキスト ボックス 62"/>
            <p:cNvSpPr txBox="1"/>
            <p:nvPr/>
          </p:nvSpPr>
          <p:spPr>
            <a:xfrm>
              <a:off x="162750" y="597153"/>
              <a:ext cx="2304256" cy="390549"/>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棒</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グラフの書き方</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7" name="テキスト ボックス 66"/>
          <p:cNvSpPr txBox="1"/>
          <p:nvPr/>
        </p:nvSpPr>
        <p:spPr>
          <a:xfrm>
            <a:off x="145628" y="116632"/>
            <a:ext cx="7162675"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棒グラフ</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26123344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グループ化 60"/>
          <p:cNvGrpSpPr/>
          <p:nvPr/>
        </p:nvGrpSpPr>
        <p:grpSpPr>
          <a:xfrm>
            <a:off x="170781" y="957691"/>
            <a:ext cx="6345436" cy="586799"/>
            <a:chOff x="86422" y="595801"/>
            <a:chExt cx="4237875" cy="391901"/>
          </a:xfrm>
        </p:grpSpPr>
        <p:sp>
          <p:nvSpPr>
            <p:cNvPr id="62" name="正方形/長方形 6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テキスト ボックス 62"/>
            <p:cNvSpPr txBox="1"/>
            <p:nvPr/>
          </p:nvSpPr>
          <p:spPr>
            <a:xfrm>
              <a:off x="162750" y="597153"/>
              <a:ext cx="4161547" cy="390549"/>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１点　❝しん</a:t>
              </a:r>
              <a:r>
                <a:rPr lang="ja-JP" altLang="en-US" sz="3200" dirty="0" err="1" smtClean="0">
                  <a:latin typeface="メイリオ" panose="020B0604030504040204" pitchFamily="50" charset="-128"/>
                  <a:ea typeface="メイリオ" panose="020B0604030504040204" pitchFamily="50" charset="-128"/>
                  <a:cs typeface="メイリオ" panose="020B0604030504040204" pitchFamily="50" charset="-128"/>
                </a:rPr>
                <a:t>にょう</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の出力方法</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7" name="テキスト ボックス 66"/>
          <p:cNvSpPr txBox="1"/>
          <p:nvPr/>
        </p:nvSpPr>
        <p:spPr>
          <a:xfrm>
            <a:off x="145628" y="44624"/>
            <a:ext cx="7162675" cy="646331"/>
          </a:xfrm>
          <a:prstGeom prst="rect">
            <a:avLst/>
          </a:prstGeom>
          <a:noFill/>
        </p:spPr>
        <p:txBody>
          <a:bodyPr wrap="square" rtlCol="0">
            <a:spAutoFit/>
          </a:bodyPr>
          <a:lstStyle/>
          <a:p>
            <a:r>
              <a:rPr kumimoji="1" lang="ja-JP" altLang="en-US" sz="3600" dirty="0" smtClean="0">
                <a:solidFill>
                  <a:schemeClr val="bg1"/>
                </a:solidFill>
                <a:latin typeface="HGSｺﾞｼｯｸM" panose="020B0600000000000000" pitchFamily="50" charset="-128"/>
                <a:ea typeface="HGSｺﾞｼｯｸM" panose="020B0600000000000000" pitchFamily="50" charset="-128"/>
                <a:cs typeface="メイリオ" panose="020B0604030504040204" pitchFamily="50" charset="-128"/>
              </a:rPr>
              <a:t>辻</a:t>
            </a:r>
            <a:r>
              <a:rPr kumimoji="1" lang="ja-JP" altLang="en-US" sz="3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先生 のしん</a:t>
            </a:r>
            <a:r>
              <a:rPr kumimoji="1" lang="ja-JP" altLang="en-US" sz="32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にょうにつ</a:t>
            </a:r>
            <a:r>
              <a:rPr kumimoji="1" lang="ja-JP" altLang="en-US" sz="3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いて</a:t>
            </a:r>
            <a:endParaRPr kumimoji="1" lang="ja-JP" altLang="en-US" sz="3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
        <p:nvSpPr>
          <p:cNvPr id="69" name="正方形/長方形 68"/>
          <p:cNvSpPr/>
          <p:nvPr/>
        </p:nvSpPr>
        <p:spPr>
          <a:xfrm>
            <a:off x="1400749" y="5139189"/>
            <a:ext cx="6739052" cy="954107"/>
          </a:xfrm>
          <a:prstGeom prst="rect">
            <a:avLst/>
          </a:prstGeom>
        </p:spPr>
        <p:txBody>
          <a:bodyPr wrap="square">
            <a:spAutoFit/>
          </a:bodyPr>
          <a:lstStyle/>
          <a:p>
            <a:r>
              <a:rPr lang="ja-JP" altLang="en-US" sz="2800" dirty="0" smtClean="0">
                <a:latin typeface="HGSｺﾞｼｯｸM" panose="020B0600000000000000" pitchFamily="50" charset="-128"/>
                <a:ea typeface="HGSｺﾞｼｯｸM" panose="020B0600000000000000" pitchFamily="50" charset="-128"/>
              </a:rPr>
              <a:t>辻</a:t>
            </a:r>
            <a:r>
              <a:rPr lang="ja-JP" altLang="en-US" sz="2800" dirty="0" smtClean="0"/>
              <a:t>先生の字を出力する際は，</a:t>
            </a:r>
            <a:endParaRPr lang="en-US" altLang="ja-JP" sz="2800" dirty="0" smtClean="0"/>
          </a:p>
          <a:p>
            <a:r>
              <a:rPr lang="ja-JP" altLang="en-US" sz="2800" dirty="0"/>
              <a:t>　</a:t>
            </a:r>
            <a:r>
              <a:rPr lang="ja-JP" altLang="en-US" sz="2800" dirty="0" smtClean="0"/>
              <a:t>　　　　　</a:t>
            </a:r>
            <a:r>
              <a:rPr lang="ja-JP" altLang="en-US" sz="2800" b="1" dirty="0" smtClean="0"/>
              <a:t>フォントを変換する</a:t>
            </a:r>
            <a:r>
              <a:rPr lang="ja-JP" altLang="en-US" sz="2800" dirty="0" smtClean="0"/>
              <a:t>こと．</a:t>
            </a:r>
            <a:endParaRPr lang="ja-JP" altLang="en-US" sz="2800" dirty="0"/>
          </a:p>
        </p:txBody>
      </p:sp>
      <p:grpSp>
        <p:nvGrpSpPr>
          <p:cNvPr id="48" name="グループ化 47"/>
          <p:cNvGrpSpPr/>
          <p:nvPr/>
        </p:nvGrpSpPr>
        <p:grpSpPr>
          <a:xfrm>
            <a:off x="4735973" y="1628800"/>
            <a:ext cx="2777997" cy="2969888"/>
            <a:chOff x="4674323" y="1802798"/>
            <a:chExt cx="2777997" cy="2969888"/>
          </a:xfrm>
        </p:grpSpPr>
        <p:sp>
          <p:nvSpPr>
            <p:cNvPr id="66" name="テキスト ボックス 65"/>
            <p:cNvSpPr txBox="1"/>
            <p:nvPr/>
          </p:nvSpPr>
          <p:spPr>
            <a:xfrm>
              <a:off x="5436096" y="1802798"/>
              <a:ext cx="1080120" cy="1938992"/>
            </a:xfrm>
            <a:prstGeom prst="rect">
              <a:avLst/>
            </a:prstGeom>
            <a:noFill/>
          </p:spPr>
          <p:txBody>
            <a:bodyPr wrap="square" rtlCol="0">
              <a:spAutoFit/>
            </a:bodyPr>
            <a:lstStyle/>
            <a:p>
              <a:pPr>
                <a:lnSpc>
                  <a:spcPct val="150000"/>
                </a:lnSpc>
              </a:pPr>
              <a:r>
                <a:rPr lang="ja-JP" altLang="en-US" sz="8000" dirty="0" smtClean="0">
                  <a:latin typeface="HGSｺﾞｼｯｸM" panose="020B0600000000000000" pitchFamily="50" charset="-128"/>
                  <a:ea typeface="HGSｺﾞｼｯｸM" panose="020B0600000000000000" pitchFamily="50" charset="-128"/>
                </a:rPr>
                <a:t>辻</a:t>
              </a:r>
              <a:endParaRPr kumimoji="1" lang="ja-JP" altLang="en-US" sz="8000" dirty="0">
                <a:latin typeface="HGSｺﾞｼｯｸM" panose="020B0600000000000000" pitchFamily="50" charset="-128"/>
                <a:ea typeface="HGSｺﾞｼｯｸM" panose="020B0600000000000000" pitchFamily="50" charset="-128"/>
              </a:endParaRPr>
            </a:p>
          </p:txBody>
        </p:sp>
        <p:sp>
          <p:nvSpPr>
            <p:cNvPr id="6" name="正方形/長方形 5"/>
            <p:cNvSpPr/>
            <p:nvPr/>
          </p:nvSpPr>
          <p:spPr>
            <a:xfrm>
              <a:off x="4953016" y="3525477"/>
              <a:ext cx="2343911" cy="461665"/>
            </a:xfrm>
            <a:prstGeom prst="rect">
              <a:avLst/>
            </a:prstGeom>
          </p:spPr>
          <p:txBody>
            <a:bodyPr wrap="none">
              <a:spAutoFit/>
            </a:bodyPr>
            <a:lstStyle/>
            <a:p>
              <a:r>
                <a:rPr lang="ja-JP" altLang="en-US" sz="2400" dirty="0" smtClean="0"/>
                <a:t>HGS ゴシック M</a:t>
              </a:r>
              <a:endParaRPr lang="ja-JP" altLang="en-US" sz="2400" dirty="0"/>
            </a:p>
          </p:txBody>
        </p:sp>
        <p:sp>
          <p:nvSpPr>
            <p:cNvPr id="30" name="円/楕円 29"/>
            <p:cNvSpPr/>
            <p:nvPr/>
          </p:nvSpPr>
          <p:spPr>
            <a:xfrm>
              <a:off x="4674323" y="1994689"/>
              <a:ext cx="2777997" cy="277799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4" name="グループ化 33"/>
          <p:cNvGrpSpPr/>
          <p:nvPr/>
        </p:nvGrpSpPr>
        <p:grpSpPr>
          <a:xfrm>
            <a:off x="1202780" y="1628800"/>
            <a:ext cx="2777997" cy="2946249"/>
            <a:chOff x="1202780" y="1802798"/>
            <a:chExt cx="2777997" cy="2946249"/>
          </a:xfrm>
        </p:grpSpPr>
        <p:sp>
          <p:nvSpPr>
            <p:cNvPr id="65" name="テキスト ボックス 64"/>
            <p:cNvSpPr txBox="1"/>
            <p:nvPr/>
          </p:nvSpPr>
          <p:spPr>
            <a:xfrm>
              <a:off x="2051720" y="1802798"/>
              <a:ext cx="1080120" cy="1938992"/>
            </a:xfrm>
            <a:prstGeom prst="rect">
              <a:avLst/>
            </a:prstGeom>
            <a:noFill/>
          </p:spPr>
          <p:txBody>
            <a:bodyPr wrap="square" rtlCol="0">
              <a:spAutoFit/>
            </a:bodyPr>
            <a:lstStyle/>
            <a:p>
              <a:pPr>
                <a:lnSpc>
                  <a:spcPct val="150000"/>
                </a:lnSpc>
              </a:pPr>
              <a:r>
                <a:rPr lang="ja-JP" altLang="en-US" sz="8000" dirty="0" smtClean="0">
                  <a:latin typeface="+mn-ea"/>
                </a:rPr>
                <a:t>辻</a:t>
              </a:r>
              <a:endParaRPr kumimoji="1" lang="ja-JP" altLang="en-US" sz="8000" dirty="0">
                <a:latin typeface="+mn-ea"/>
              </a:endParaRPr>
            </a:p>
          </p:txBody>
        </p:sp>
        <p:sp>
          <p:nvSpPr>
            <p:cNvPr id="68" name="正方形/長方形 67"/>
            <p:cNvSpPr/>
            <p:nvPr/>
          </p:nvSpPr>
          <p:spPr>
            <a:xfrm>
              <a:off x="1541652" y="3510957"/>
              <a:ext cx="2100255" cy="461665"/>
            </a:xfrm>
            <a:prstGeom prst="rect">
              <a:avLst/>
            </a:prstGeom>
          </p:spPr>
          <p:txBody>
            <a:bodyPr wrap="none">
              <a:spAutoFit/>
            </a:bodyPr>
            <a:lstStyle/>
            <a:p>
              <a:r>
                <a:rPr lang="ja-JP" altLang="en-US" sz="2400" dirty="0"/>
                <a:t>メイリオ 本文</a:t>
              </a:r>
            </a:p>
          </p:txBody>
        </p:sp>
        <p:sp>
          <p:nvSpPr>
            <p:cNvPr id="70" name="円/楕円 69"/>
            <p:cNvSpPr/>
            <p:nvPr/>
          </p:nvSpPr>
          <p:spPr>
            <a:xfrm>
              <a:off x="1202780" y="1971050"/>
              <a:ext cx="2777997" cy="277799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4281748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472783" y="1215244"/>
            <a:ext cx="7531820" cy="385173"/>
            <a:chOff x="467544" y="917537"/>
            <a:chExt cx="7531820" cy="385173"/>
          </a:xfrm>
        </p:grpSpPr>
        <p:sp>
          <p:nvSpPr>
            <p:cNvPr id="4" name="テキスト ボックス 3"/>
            <p:cNvSpPr txBox="1"/>
            <p:nvPr/>
          </p:nvSpPr>
          <p:spPr>
            <a:xfrm>
              <a:off x="467544" y="933378"/>
              <a:ext cx="218681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C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コピー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5580112" y="917537"/>
              <a:ext cx="2419252"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V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貼り付け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2883429" y="917537"/>
              <a:ext cx="2416046"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X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切り取り</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2" name="テキスト ボックス 11"/>
          <p:cNvSpPr txBox="1"/>
          <p:nvPr/>
        </p:nvSpPr>
        <p:spPr>
          <a:xfrm>
            <a:off x="468585" y="5539298"/>
            <a:ext cx="2638864"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S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上書き保存</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 name="グループ化 15"/>
          <p:cNvGrpSpPr/>
          <p:nvPr/>
        </p:nvGrpSpPr>
        <p:grpSpPr>
          <a:xfrm>
            <a:off x="490209" y="4009142"/>
            <a:ext cx="8474279" cy="1027569"/>
            <a:chOff x="434352" y="3418272"/>
            <a:chExt cx="8474279" cy="1027569"/>
          </a:xfrm>
        </p:grpSpPr>
        <p:sp>
          <p:nvSpPr>
            <p:cNvPr id="13" name="テキスト ボックス 12"/>
            <p:cNvSpPr txBox="1"/>
            <p:nvPr/>
          </p:nvSpPr>
          <p:spPr>
            <a:xfrm>
              <a:off x="435976" y="3799510"/>
              <a:ext cx="6034024" cy="64633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微調整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Alt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キーを押しながら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マウス操作（自動補正機能が解除される．）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434352" y="3419988"/>
              <a:ext cx="3353803"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G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図形のグループ化</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4232736" y="3418272"/>
              <a:ext cx="4675895"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G + Shift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図形のグループ化解除</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テキスト ボックス 17"/>
          <p:cNvSpPr txBox="1"/>
          <p:nvPr/>
        </p:nvSpPr>
        <p:spPr>
          <a:xfrm>
            <a:off x="478048" y="5929423"/>
            <a:ext cx="1938351"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P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印刷</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3855270" y="5539298"/>
            <a:ext cx="3714478"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Y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直前の操作の繰り返し</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3851920" y="5899338"/>
            <a:ext cx="3719288"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Z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直前の操作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を元に戻す</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1" name="グループ化 30"/>
          <p:cNvGrpSpPr/>
          <p:nvPr/>
        </p:nvGrpSpPr>
        <p:grpSpPr>
          <a:xfrm>
            <a:off x="468585" y="2199104"/>
            <a:ext cx="7919839" cy="1139246"/>
            <a:chOff x="464820" y="1963947"/>
            <a:chExt cx="7919839" cy="1139246"/>
          </a:xfrm>
        </p:grpSpPr>
        <p:grpSp>
          <p:nvGrpSpPr>
            <p:cNvPr id="3" name="グループ化 2"/>
            <p:cNvGrpSpPr/>
            <p:nvPr/>
          </p:nvGrpSpPr>
          <p:grpSpPr>
            <a:xfrm>
              <a:off x="464820" y="1963947"/>
              <a:ext cx="7919839" cy="750864"/>
              <a:chOff x="467544" y="2077676"/>
              <a:chExt cx="7919839" cy="750864"/>
            </a:xfrm>
          </p:grpSpPr>
          <p:sp>
            <p:nvSpPr>
              <p:cNvPr id="8" name="テキスト ボックス 7"/>
              <p:cNvSpPr txBox="1"/>
              <p:nvPr/>
            </p:nvSpPr>
            <p:spPr>
              <a:xfrm>
                <a:off x="467544" y="2459208"/>
                <a:ext cx="3365024"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下つき文字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baseline="-250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baseline="-25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4240479" y="2447491"/>
                <a:ext cx="4146904"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Shift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つき文字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baseline="-25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467544" y="2077676"/>
                <a:ext cx="189346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I</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  </a:t>
                </a:r>
                <a:r>
                  <a:rPr kumimoji="1" lang="ja-JP" altLang="en-US" i="1" dirty="0" smtClean="0">
                    <a:latin typeface="HGPｺﾞｼｯｸE" panose="020B0900000000000000" pitchFamily="50" charset="-128"/>
                    <a:ea typeface="HGPｺﾞｼｯｸE" panose="020B0900000000000000" pitchFamily="50" charset="-128"/>
                    <a:cs typeface="メイリオ" panose="020B0604030504040204" pitchFamily="50" charset="-128"/>
                  </a:rPr>
                  <a:t>斜体</a:t>
                </a:r>
                <a:endParaRPr kumimoji="1" lang="ja-JP" altLang="en-US" i="1" dirty="0">
                  <a:latin typeface="HGPｺﾞｼｯｸE" panose="020B0900000000000000" pitchFamily="50" charset="-128"/>
                  <a:ea typeface="HGPｺﾞｼｯｸE" panose="020B0900000000000000" pitchFamily="50" charset="-128"/>
                  <a:cs typeface="メイリオ" panose="020B0604030504040204" pitchFamily="50" charset="-128"/>
                </a:endParaRPr>
              </a:p>
            </p:txBody>
          </p:sp>
          <p:sp>
            <p:nvSpPr>
              <p:cNvPr id="11" name="テキスト ボックス 10"/>
              <p:cNvSpPr txBox="1"/>
              <p:nvPr/>
            </p:nvSpPr>
            <p:spPr>
              <a:xfrm>
                <a:off x="4240479" y="2077676"/>
                <a:ext cx="2648482"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B  :  </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ボールド体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1" name="テキスト ボックス 20"/>
            <p:cNvSpPr txBox="1"/>
            <p:nvPr/>
          </p:nvSpPr>
          <p:spPr>
            <a:xfrm>
              <a:off x="466407" y="2733861"/>
              <a:ext cx="3207929"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文字サイズの拡大</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テキスト ボックス 21"/>
            <p:cNvSpPr txBox="1"/>
            <p:nvPr/>
          </p:nvSpPr>
          <p:spPr>
            <a:xfrm>
              <a:off x="4237755" y="2714811"/>
              <a:ext cx="3129383"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Ctrl +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文字サイズの縮小</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488463" y="6268670"/>
            <a:ext cx="3023585"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F5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スライドショーの実行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3855270" y="6268670"/>
            <a:ext cx="5038174"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Shift + F5 :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現在のスライドからショーの実行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67025" y="764704"/>
            <a:ext cx="2399981" cy="461665"/>
            <a:chOff x="67025" y="597153"/>
            <a:chExt cx="2399981" cy="461665"/>
          </a:xfrm>
        </p:grpSpPr>
        <p:sp>
          <p:nvSpPr>
            <p:cNvPr id="25" name="正方形/長方形 24"/>
            <p:cNvSpPr/>
            <p:nvPr/>
          </p:nvSpPr>
          <p:spPr>
            <a:xfrm>
              <a:off x="67025" y="620688"/>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62750" y="597153"/>
              <a:ext cx="2304256" cy="461665"/>
            </a:xfrm>
            <a:prstGeom prst="rect">
              <a:avLst/>
            </a:prstGeom>
            <a:noFill/>
          </p:spPr>
          <p:txBody>
            <a:bodyPr wrap="square" rtlCol="0">
              <a:spAutoFit/>
            </a:bodyPr>
            <a:lstStyle/>
            <a:p>
              <a:r>
                <a:rPr kumimoji="1" lang="ja-JP" altLang="en-US" sz="2400" dirty="0" smtClean="0">
                  <a:latin typeface="小塚ゴシック Pro R" panose="020B0400000000000000" pitchFamily="34" charset="-128"/>
                  <a:ea typeface="小塚ゴシック Pro R" panose="020B0400000000000000" pitchFamily="34" charset="-128"/>
                </a:rPr>
                <a:t>基本操作</a:t>
              </a:r>
              <a:endParaRPr kumimoji="1" lang="ja-JP" altLang="en-US" sz="2400" dirty="0">
                <a:latin typeface="小塚ゴシック Pro R" panose="020B0400000000000000" pitchFamily="34" charset="-128"/>
                <a:ea typeface="小塚ゴシック Pro R" panose="020B0400000000000000" pitchFamily="34" charset="-128"/>
              </a:endParaRPr>
            </a:p>
          </p:txBody>
        </p:sp>
      </p:grpSp>
      <p:grpSp>
        <p:nvGrpSpPr>
          <p:cNvPr id="28" name="グループ化 27"/>
          <p:cNvGrpSpPr/>
          <p:nvPr/>
        </p:nvGrpSpPr>
        <p:grpSpPr>
          <a:xfrm>
            <a:off x="67025" y="1766734"/>
            <a:ext cx="2399981" cy="461665"/>
            <a:chOff x="67025" y="597153"/>
            <a:chExt cx="2399981" cy="461665"/>
          </a:xfrm>
        </p:grpSpPr>
        <p:sp>
          <p:nvSpPr>
            <p:cNvPr id="29" name="正方形/長方形 28"/>
            <p:cNvSpPr/>
            <p:nvPr/>
          </p:nvSpPr>
          <p:spPr>
            <a:xfrm>
              <a:off x="67025" y="620688"/>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162750" y="597153"/>
              <a:ext cx="2304256" cy="461665"/>
            </a:xfrm>
            <a:prstGeom prst="rect">
              <a:avLst/>
            </a:prstGeom>
            <a:noFill/>
          </p:spPr>
          <p:txBody>
            <a:bodyPr wrap="square" rtlCol="0">
              <a:spAutoFit/>
            </a:bodyPr>
            <a:lstStyle/>
            <a:p>
              <a:r>
                <a:rPr lang="ja-JP" altLang="en-US" sz="2400" dirty="0">
                  <a:latin typeface="小塚ゴシック Pro R" panose="020B0400000000000000" pitchFamily="34" charset="-128"/>
                  <a:ea typeface="小塚ゴシック Pro R" panose="020B0400000000000000" pitchFamily="34" charset="-128"/>
                </a:rPr>
                <a:t>文字</a:t>
              </a:r>
              <a:r>
                <a:rPr kumimoji="1" lang="ja-JP" altLang="en-US" sz="2400" dirty="0" smtClean="0">
                  <a:latin typeface="小塚ゴシック Pro R" panose="020B0400000000000000" pitchFamily="34" charset="-128"/>
                  <a:ea typeface="小塚ゴシック Pro R" panose="020B0400000000000000" pitchFamily="34" charset="-128"/>
                </a:rPr>
                <a:t>操作</a:t>
              </a:r>
              <a:endParaRPr kumimoji="1" lang="ja-JP" altLang="en-US" sz="2400" dirty="0">
                <a:latin typeface="小塚ゴシック Pro R" panose="020B0400000000000000" pitchFamily="34" charset="-128"/>
                <a:ea typeface="小塚ゴシック Pro R" panose="020B0400000000000000" pitchFamily="34" charset="-128"/>
              </a:endParaRPr>
            </a:p>
          </p:txBody>
        </p:sp>
      </p:grpSp>
      <p:grpSp>
        <p:nvGrpSpPr>
          <p:cNvPr id="32" name="グループ化 31"/>
          <p:cNvGrpSpPr/>
          <p:nvPr/>
        </p:nvGrpSpPr>
        <p:grpSpPr>
          <a:xfrm>
            <a:off x="67025" y="3571066"/>
            <a:ext cx="2399981" cy="461665"/>
            <a:chOff x="67025" y="597153"/>
            <a:chExt cx="2399981" cy="461665"/>
          </a:xfrm>
        </p:grpSpPr>
        <p:sp>
          <p:nvSpPr>
            <p:cNvPr id="33" name="正方形/長方形 32"/>
            <p:cNvSpPr/>
            <p:nvPr/>
          </p:nvSpPr>
          <p:spPr>
            <a:xfrm>
              <a:off x="67025" y="620688"/>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162750" y="597153"/>
              <a:ext cx="2304256" cy="461665"/>
            </a:xfrm>
            <a:prstGeom prst="rect">
              <a:avLst/>
            </a:prstGeom>
            <a:noFill/>
          </p:spPr>
          <p:txBody>
            <a:bodyPr wrap="square" rtlCol="0">
              <a:spAutoFit/>
            </a:bodyPr>
            <a:lstStyle/>
            <a:p>
              <a:r>
                <a:rPr kumimoji="1" lang="ja-JP" altLang="en-US" sz="2400" dirty="0" smtClean="0">
                  <a:latin typeface="小塚ゴシック Pro R" panose="020B0400000000000000" pitchFamily="34" charset="-128"/>
                  <a:ea typeface="小塚ゴシック Pro R" panose="020B0400000000000000" pitchFamily="34" charset="-128"/>
                </a:rPr>
                <a:t>図形操作</a:t>
              </a:r>
              <a:endParaRPr kumimoji="1" lang="ja-JP" altLang="en-US" sz="2400" dirty="0">
                <a:latin typeface="小塚ゴシック Pro R" panose="020B0400000000000000" pitchFamily="34" charset="-128"/>
                <a:ea typeface="小塚ゴシック Pro R" panose="020B0400000000000000" pitchFamily="34" charset="-128"/>
              </a:endParaRPr>
            </a:p>
          </p:txBody>
        </p:sp>
      </p:grpSp>
      <p:grpSp>
        <p:nvGrpSpPr>
          <p:cNvPr id="35" name="グループ化 34"/>
          <p:cNvGrpSpPr/>
          <p:nvPr/>
        </p:nvGrpSpPr>
        <p:grpSpPr>
          <a:xfrm>
            <a:off x="67025" y="5085184"/>
            <a:ext cx="2399981" cy="461665"/>
            <a:chOff x="67025" y="597153"/>
            <a:chExt cx="2399981" cy="461665"/>
          </a:xfrm>
        </p:grpSpPr>
        <p:sp>
          <p:nvSpPr>
            <p:cNvPr id="36" name="正方形/長方形 35"/>
            <p:cNvSpPr/>
            <p:nvPr/>
          </p:nvSpPr>
          <p:spPr>
            <a:xfrm>
              <a:off x="67025" y="620688"/>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162750" y="597153"/>
              <a:ext cx="2304256" cy="461665"/>
            </a:xfrm>
            <a:prstGeom prst="rect">
              <a:avLst/>
            </a:prstGeom>
            <a:noFill/>
          </p:spPr>
          <p:txBody>
            <a:bodyPr wrap="square" rtlCol="0">
              <a:spAutoFit/>
            </a:bodyPr>
            <a:lstStyle/>
            <a:p>
              <a:r>
                <a:rPr kumimoji="1" lang="ja-JP" altLang="en-US" sz="2400" dirty="0" smtClean="0">
                  <a:latin typeface="小塚ゴシック Pro R" panose="020B0400000000000000" pitchFamily="34" charset="-128"/>
                  <a:ea typeface="小塚ゴシック Pro R" panose="020B0400000000000000" pitchFamily="34" charset="-128"/>
                </a:rPr>
                <a:t>その他の操作</a:t>
              </a:r>
              <a:endParaRPr kumimoji="1" lang="ja-JP" altLang="en-US" sz="2400" dirty="0">
                <a:latin typeface="小塚ゴシック Pro R" panose="020B0400000000000000" pitchFamily="34" charset="-128"/>
                <a:ea typeface="小塚ゴシック Pro R" panose="020B0400000000000000" pitchFamily="34" charset="-128"/>
              </a:endParaRPr>
            </a:p>
          </p:txBody>
        </p:sp>
      </p:grpSp>
      <p:sp>
        <p:nvSpPr>
          <p:cNvPr id="42" name="テキスト ボックス 41"/>
          <p:cNvSpPr txBox="1"/>
          <p:nvPr/>
        </p:nvSpPr>
        <p:spPr>
          <a:xfrm>
            <a:off x="145628" y="116632"/>
            <a:ext cx="6744373"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便利なショートカットキー</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a:p>
        </p:txBody>
      </p:sp>
      <p:sp>
        <p:nvSpPr>
          <p:cNvPr id="14" name="フッター プレースホルダー 13"/>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370789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p:cNvGrpSpPr/>
          <p:nvPr/>
        </p:nvGrpSpPr>
        <p:grpSpPr>
          <a:xfrm>
            <a:off x="265534" y="3819872"/>
            <a:ext cx="3565681" cy="584775"/>
            <a:chOff x="86422" y="595801"/>
            <a:chExt cx="2381383" cy="390549"/>
          </a:xfrm>
        </p:grpSpPr>
        <p:sp>
          <p:nvSpPr>
            <p:cNvPr id="30" name="正方形/長方形 29"/>
            <p:cNvSpPr/>
            <p:nvPr/>
          </p:nvSpPr>
          <p:spPr>
            <a:xfrm>
              <a:off x="86422" y="595801"/>
              <a:ext cx="77127" cy="2885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63549" y="595801"/>
              <a:ext cx="2304256" cy="390549"/>
            </a:xfrm>
            <a:prstGeom prst="rect">
              <a:avLst/>
            </a:prstGeom>
            <a:noFill/>
          </p:spPr>
          <p:txBody>
            <a:bodyPr wrap="square" rtlCol="0">
              <a:spAutoFit/>
            </a:bodyPr>
            <a:lstStyle/>
            <a:p>
              <a:r>
                <a:rPr kumimoji="1"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3200" b="1" dirty="0" smtClean="0">
                  <a:latin typeface="メイリオ" panose="020B0604030504040204" pitchFamily="50" charset="-128"/>
                  <a:ea typeface="メイリオ" panose="020B0604030504040204" pitchFamily="50" charset="-128"/>
                  <a:cs typeface="メイリオ" panose="020B0604030504040204" pitchFamily="50" charset="-128"/>
                </a:rPr>
                <a:t>サイト</a:t>
              </a:r>
              <a:endParaRPr kumimoji="1" lang="ja-JP" altLang="en-US" sz="3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2" name="テキスト ボックス 31"/>
          <p:cNvSpPr txBox="1"/>
          <p:nvPr/>
        </p:nvSpPr>
        <p:spPr>
          <a:xfrm>
            <a:off x="4264521" y="4404647"/>
            <a:ext cx="4536504" cy="677108"/>
          </a:xfrm>
          <a:prstGeom prst="rect">
            <a:avLst/>
          </a:prstGeom>
          <a:noFill/>
        </p:spPr>
        <p:txBody>
          <a:bodyPr wrap="square" rtlCol="0">
            <a:spAutoFit/>
          </a:bodyPr>
          <a:lstStyle/>
          <a:p>
            <a:r>
              <a:rPr kumimoji="1"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伝わるデザイン</a:t>
            </a:r>
            <a:endParaRPr kumimoji="1"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http://tsutawarudesign.web.fc2.com/index.html</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145628" y="116632"/>
            <a:ext cx="6082557"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参考書籍・</a:t>
            </a:r>
            <a:r>
              <a:rPr kumimoji="1" lang="en-US" altLang="ja-JP"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サイト</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伝わるデザイン｜研究発表のユニバーサルデザイ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917" y="4293096"/>
            <a:ext cx="3312367" cy="78865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298078" y="968332"/>
            <a:ext cx="3565681" cy="584775"/>
            <a:chOff x="86422" y="595801"/>
            <a:chExt cx="2381383" cy="390549"/>
          </a:xfrm>
        </p:grpSpPr>
        <p:sp>
          <p:nvSpPr>
            <p:cNvPr id="10" name="正方形/長方形 9"/>
            <p:cNvSpPr/>
            <p:nvPr/>
          </p:nvSpPr>
          <p:spPr>
            <a:xfrm>
              <a:off x="86422" y="595801"/>
              <a:ext cx="77127" cy="2885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63549" y="595801"/>
              <a:ext cx="2304256" cy="390549"/>
            </a:xfrm>
            <a:prstGeom prst="rect">
              <a:avLst/>
            </a:prstGeom>
            <a:noFill/>
          </p:spPr>
          <p:txBody>
            <a:bodyPr wrap="square" rtlCol="0">
              <a:spAutoFit/>
            </a:bodyPr>
            <a:lstStyle/>
            <a:p>
              <a:r>
                <a:rPr kumimoji="1" lang="ja-JP" altLang="en-US" sz="3200" b="1" dirty="0" smtClean="0">
                  <a:latin typeface="メイリオ" panose="020B0604030504040204" pitchFamily="50" charset="-128"/>
                  <a:ea typeface="メイリオ" panose="020B0604030504040204" pitchFamily="50" charset="-128"/>
                  <a:cs typeface="メイリオ" panose="020B0604030504040204" pitchFamily="50" charset="-128"/>
                </a:rPr>
                <a:t>参考書籍</a:t>
              </a:r>
              <a:endParaRPr kumimoji="1" lang="ja-JP" altLang="en-US" sz="3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2" name="テキスト ボックス 11"/>
          <p:cNvSpPr txBox="1"/>
          <p:nvPr/>
        </p:nvSpPr>
        <p:spPr>
          <a:xfrm>
            <a:off x="4264521" y="2185737"/>
            <a:ext cx="4536504" cy="677108"/>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伝わるデザインの</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基本</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高橋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佑磨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著</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片山 なつ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著</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8" name="Picture 4" descr="http://ecx.images-amazon.com/images/I/51vHvn2hipL._SX373_BO1,204,203,2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1484784"/>
            <a:ext cx="1523993" cy="20279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ビジネスマン必見！！パワーポイントのデザインでもう悩まない！！キレイな提案書を作るためのデザインの基礎知識株式会社ベイジ   baigie inc.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5121768"/>
            <a:ext cx="2016304" cy="14263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テキスト ボックス 15"/>
          <p:cNvSpPr txBox="1"/>
          <p:nvPr/>
        </p:nvSpPr>
        <p:spPr>
          <a:xfrm>
            <a:off x="4264521" y="5603830"/>
            <a:ext cx="4696147" cy="113877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キレイな提案書を作るための</a:t>
            </a:r>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　　　　　　　デザインの基礎知識</a:t>
            </a:r>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http://www.slideshare.net/sogitani_baigie/ss-13129487</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37772927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グループ化 60"/>
          <p:cNvGrpSpPr/>
          <p:nvPr/>
        </p:nvGrpSpPr>
        <p:grpSpPr>
          <a:xfrm>
            <a:off x="145628" y="1042592"/>
            <a:ext cx="3564485" cy="586799"/>
            <a:chOff x="86422" y="595801"/>
            <a:chExt cx="2380584" cy="391901"/>
          </a:xfrm>
        </p:grpSpPr>
        <p:sp>
          <p:nvSpPr>
            <p:cNvPr id="62" name="正方形/長方形 6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テキスト ボックス 62"/>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サブタイトル</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7" name="テキスト ボックス 66"/>
          <p:cNvSpPr txBox="1"/>
          <p:nvPr/>
        </p:nvSpPr>
        <p:spPr>
          <a:xfrm>
            <a:off x="145628" y="116632"/>
            <a:ext cx="7162675"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タイトルを入力</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2</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
        <p:nvSpPr>
          <p:cNvPr id="65" name="Rectangle 41"/>
          <p:cNvSpPr>
            <a:spLocks noChangeArrowheads="1"/>
          </p:cNvSpPr>
          <p:nvPr/>
        </p:nvSpPr>
        <p:spPr bwMode="auto">
          <a:xfrm>
            <a:off x="0" y="6404566"/>
            <a:ext cx="9144000" cy="432048"/>
          </a:xfrm>
          <a:prstGeom prst="rect">
            <a:avLst/>
          </a:prstGeom>
          <a:solidFill>
            <a:schemeClr val="tx2"/>
          </a:solidFill>
          <a:ln>
            <a:solidFill>
              <a:schemeClr val="tx2"/>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ja-JP" altLang="en-US" sz="2400" dirty="0" smtClean="0">
                <a:solidFill>
                  <a:schemeClr val="bg1"/>
                </a:solidFill>
                <a:latin typeface="+mj-lt"/>
                <a:ea typeface="メイリオ" pitchFamily="50" charset="-128"/>
              </a:rPr>
              <a:t>帯１</a:t>
            </a:r>
            <a:endParaRPr lang="en-US" altLang="ja-JP" sz="2400" dirty="0" smtClean="0">
              <a:solidFill>
                <a:schemeClr val="bg1"/>
              </a:solidFill>
              <a:latin typeface="+mj-lt"/>
              <a:ea typeface="メイリオ" pitchFamily="50" charset="-128"/>
            </a:endParaRPr>
          </a:p>
        </p:txBody>
      </p:sp>
      <p:sp>
        <p:nvSpPr>
          <p:cNvPr id="68" name="Rectangle 41"/>
          <p:cNvSpPr>
            <a:spLocks noChangeArrowheads="1"/>
          </p:cNvSpPr>
          <p:nvPr/>
        </p:nvSpPr>
        <p:spPr bwMode="auto">
          <a:xfrm>
            <a:off x="1" y="5949280"/>
            <a:ext cx="9144000" cy="432048"/>
          </a:xfrm>
          <a:prstGeom prst="rect">
            <a:avLst/>
          </a:prstGeom>
          <a:solidFill>
            <a:srgbClr val="F9A627"/>
          </a:solidFill>
          <a:ln>
            <a:solidFill>
              <a:srgbClr val="F9A627"/>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ja-JP" altLang="en-US" sz="2400" dirty="0" smtClean="0">
                <a:solidFill>
                  <a:schemeClr val="bg1"/>
                </a:solidFill>
                <a:latin typeface="+mj-lt"/>
                <a:ea typeface="メイリオ" pitchFamily="50" charset="-128"/>
              </a:rPr>
              <a:t>帯２</a:t>
            </a:r>
            <a:endParaRPr lang="en-US" altLang="ja-JP" sz="2400" dirty="0" smtClean="0">
              <a:solidFill>
                <a:schemeClr val="bg1"/>
              </a:solidFill>
              <a:latin typeface="+mj-lt"/>
              <a:ea typeface="メイリオ" pitchFamily="50" charset="-128"/>
            </a:endParaRPr>
          </a:p>
        </p:txBody>
      </p:sp>
      <p:sp>
        <p:nvSpPr>
          <p:cNvPr id="12" name="テキスト ボックス 11"/>
          <p:cNvSpPr txBox="1"/>
          <p:nvPr/>
        </p:nvSpPr>
        <p:spPr>
          <a:xfrm>
            <a:off x="1043608" y="2362759"/>
            <a:ext cx="7540612" cy="2308324"/>
          </a:xfrm>
          <a:prstGeom prst="rect">
            <a:avLst/>
          </a:prstGeom>
          <a:noFill/>
        </p:spPr>
        <p:txBody>
          <a:bodyPr wrap="square" rtlCol="0">
            <a:spAutoFit/>
          </a:bodyPr>
          <a:lstStyle/>
          <a:p>
            <a:r>
              <a:rPr kumimoji="1" lang="ja-JP" altLang="en-US" sz="3600" b="1" dirty="0" smtClean="0">
                <a:latin typeface="+mj-ea"/>
                <a:ea typeface="+mj-ea"/>
                <a:cs typeface="メイリオ" panose="020B0604030504040204" pitchFamily="50" charset="-128"/>
              </a:rPr>
              <a:t>スライドのテンプレートです．</a:t>
            </a:r>
            <a:endParaRPr kumimoji="1" lang="en-US" altLang="ja-JP" sz="3600" b="1" dirty="0" smtClean="0">
              <a:latin typeface="+mj-ea"/>
              <a:ea typeface="+mj-ea"/>
              <a:cs typeface="メイリオ" panose="020B0604030504040204" pitchFamily="50" charset="-128"/>
            </a:endParaRPr>
          </a:p>
          <a:p>
            <a:endParaRPr kumimoji="1" lang="en-US" altLang="ja-JP" sz="3600" b="1" dirty="0" smtClean="0">
              <a:latin typeface="+mj-ea"/>
              <a:ea typeface="+mj-ea"/>
              <a:cs typeface="メイリオ" panose="020B0604030504040204" pitchFamily="50" charset="-128"/>
            </a:endParaRPr>
          </a:p>
          <a:p>
            <a:r>
              <a:rPr lang="ja-JP" altLang="en-US" sz="3600" b="1" dirty="0" smtClean="0">
                <a:latin typeface="+mj-ea"/>
                <a:ea typeface="+mj-ea"/>
                <a:cs typeface="メイリオ" panose="020B0604030504040204" pitchFamily="50" charset="-128"/>
              </a:rPr>
              <a:t>以下にスライド作成方法の資料を</a:t>
            </a:r>
            <a:endParaRPr lang="en-US" altLang="ja-JP" sz="3600" b="1" dirty="0" smtClean="0">
              <a:latin typeface="+mj-ea"/>
              <a:ea typeface="+mj-ea"/>
              <a:cs typeface="メイリオ" panose="020B0604030504040204" pitchFamily="50" charset="-128"/>
            </a:endParaRPr>
          </a:p>
          <a:p>
            <a:r>
              <a:rPr lang="ja-JP" altLang="en-US" sz="3600" b="1" dirty="0" smtClean="0">
                <a:latin typeface="+mj-ea"/>
                <a:ea typeface="+mj-ea"/>
                <a:cs typeface="メイリオ" panose="020B0604030504040204" pitchFamily="50" charset="-128"/>
              </a:rPr>
              <a:t>添付しております．</a:t>
            </a:r>
            <a:endParaRPr kumimoji="1" lang="ja-JP" altLang="en-US" sz="3600" b="1" dirty="0">
              <a:latin typeface="+mj-ea"/>
              <a:ea typeface="+mj-ea"/>
              <a:cs typeface="メイリオ" panose="020B0604030504040204" pitchFamily="50" charset="-128"/>
            </a:endParaRPr>
          </a:p>
        </p:txBody>
      </p:sp>
    </p:spTree>
    <p:extLst>
      <p:ext uri="{BB962C8B-B14F-4D97-AF65-F5344CB8AC3E}">
        <p14:creationId xmlns:p14="http://schemas.microsoft.com/office/powerpoint/2010/main" val="23216979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ppt_x"/>
                                          </p:val>
                                        </p:tav>
                                        <p:tav tm="100000">
                                          <p:val>
                                            <p:strVal val="#ppt_x"/>
                                          </p:val>
                                        </p:tav>
                                      </p:tavLst>
                                    </p:anim>
                                    <p:anim calcmode="lin" valueType="num">
                                      <p:cBhvr additive="base">
                                        <p:cTn id="1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mn-ea"/>
                <a:ea typeface="+mn-ea"/>
              </a:rPr>
              <a:t>スライド作成</a:t>
            </a:r>
            <a:r>
              <a:rPr lang="ja-JP" altLang="en-US" dirty="0" smtClean="0">
                <a:latin typeface="+mn-ea"/>
                <a:ea typeface="+mn-ea"/>
              </a:rPr>
              <a:t>方法</a:t>
            </a:r>
            <a:endParaRPr kumimoji="1" lang="ja-JP" altLang="en-US" dirty="0">
              <a:latin typeface="+mn-ea"/>
              <a:ea typeface="+mn-ea"/>
            </a:endParaRPr>
          </a:p>
        </p:txBody>
      </p:sp>
      <p:sp>
        <p:nvSpPr>
          <p:cNvPr id="3" name="サブタイトル 2"/>
          <p:cNvSpPr>
            <a:spLocks noGrp="1"/>
          </p:cNvSpPr>
          <p:nvPr>
            <p:ph type="subTitle" idx="1"/>
          </p:nvPr>
        </p:nvSpPr>
        <p:spPr/>
        <p:txBody>
          <a:bodyPr/>
          <a:lstStyle/>
          <a:p>
            <a:r>
              <a:rPr lang="ja-JP" altLang="en-US" dirty="0">
                <a:latin typeface="+mn-ea"/>
                <a:ea typeface="+mn-ea"/>
                <a:cs typeface="メイリオ" panose="020B0604030504040204" pitchFamily="50" charset="-128"/>
              </a:rPr>
              <a:t>生体システム論研究室用</a:t>
            </a:r>
          </a:p>
          <a:p>
            <a:endParaRPr kumimoji="1" lang="ja-JP" altLang="en-US" dirty="0">
              <a:latin typeface="+mn-ea"/>
              <a:ea typeface="+mn-ea"/>
            </a:endParaRPr>
          </a:p>
        </p:txBody>
      </p:sp>
      <p:sp>
        <p:nvSpPr>
          <p:cNvPr id="4" name="テキスト ボックス 3"/>
          <p:cNvSpPr txBox="1"/>
          <p:nvPr/>
        </p:nvSpPr>
        <p:spPr>
          <a:xfrm>
            <a:off x="5436096" y="5661248"/>
            <a:ext cx="3262432" cy="830997"/>
          </a:xfrm>
          <a:prstGeom prst="rect">
            <a:avLst/>
          </a:prstGeom>
          <a:noFill/>
        </p:spPr>
        <p:txBody>
          <a:bodyPr wrap="none" rtlCol="0">
            <a:spAutoFit/>
          </a:bodyPr>
          <a:lstStyle/>
          <a:p>
            <a:pPr algn="ctr"/>
            <a:r>
              <a:rPr lang="ja-JP" altLang="en-US" sz="2400" dirty="0" smtClean="0">
                <a:latin typeface="+mn-ea"/>
                <a:cs typeface="メイリオ" panose="020B0604030504040204" pitchFamily="50" charset="-128"/>
              </a:rPr>
              <a:t>生体システム論研究室</a:t>
            </a:r>
            <a:endParaRPr lang="en-US" altLang="ja-JP" sz="2400" dirty="0">
              <a:latin typeface="+mn-ea"/>
              <a:cs typeface="メイリオ" panose="020B0604030504040204" pitchFamily="50" charset="-128"/>
            </a:endParaRPr>
          </a:p>
          <a:p>
            <a:pPr algn="ctr"/>
            <a:r>
              <a:rPr lang="en-US" altLang="ja-JP" sz="2400" dirty="0">
                <a:latin typeface="+mn-ea"/>
                <a:cs typeface="メイリオ" panose="020B0604030504040204" pitchFamily="50" charset="-128"/>
              </a:rPr>
              <a:t>M000000</a:t>
            </a:r>
            <a:r>
              <a:rPr lang="ja-JP" altLang="en-US" sz="2400" dirty="0">
                <a:latin typeface="+mn-ea"/>
                <a:cs typeface="メイリオ" panose="020B0604030504040204" pitchFamily="50" charset="-128"/>
              </a:rPr>
              <a:t>　</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辻</a:t>
            </a:r>
            <a:r>
              <a:rPr lang="ja-JP" altLang="en-US" sz="2400" dirty="0">
                <a:latin typeface="+mn-ea"/>
                <a:cs typeface="メイリオ" panose="020B0604030504040204" pitchFamily="50" charset="-128"/>
              </a:rPr>
              <a:t>　敏夫</a:t>
            </a:r>
            <a:endParaRPr lang="en-US" altLang="ja-JP" sz="2400" dirty="0">
              <a:latin typeface="+mn-ea"/>
              <a:cs typeface="メイリオ" panose="020B0604030504040204" pitchFamily="50" charset="-128"/>
            </a:endParaRPr>
          </a:p>
        </p:txBody>
      </p:sp>
      <p:sp>
        <p:nvSpPr>
          <p:cNvPr id="5" name="日付プレースホルダー 4"/>
          <p:cNvSpPr>
            <a:spLocks noGrp="1"/>
          </p:cNvSpPr>
          <p:nvPr>
            <p:ph type="dt" sz="half" idx="10"/>
          </p:nvPr>
        </p:nvSpPr>
        <p:spPr/>
        <p:txBody>
          <a:bodyPr/>
          <a:lstStyle/>
          <a:p>
            <a:fld id="{9BDADE76-9616-4BC2-B8BB-58EAD27C3AA6}" type="datetime1">
              <a:rPr lang="ja-JP" altLang="en-US" smtClean="0"/>
              <a:t>2015/10/20</a:t>
            </a:fld>
            <a:endParaRPr lang="ja-JP" altLang="en-US" dirty="0"/>
          </a:p>
        </p:txBody>
      </p:sp>
      <p:sp>
        <p:nvSpPr>
          <p:cNvPr id="6" name="フッター プレースホルダー 2"/>
          <p:cNvSpPr>
            <a:spLocks noGrp="1"/>
          </p:cNvSpPr>
          <p:nvPr>
            <p:ph type="ftr" sz="quarter" idx="11"/>
          </p:nvPr>
        </p:nvSpPr>
        <p:spPr>
          <a:xfrm>
            <a:off x="3419872" y="6520259"/>
            <a:ext cx="5410200" cy="365125"/>
          </a:xfrm>
        </p:spPr>
        <p:txBody>
          <a:bodyPr/>
          <a:lstStyle/>
          <a:p>
            <a:r>
              <a:rPr lang="en-US" altLang="ja-JP" dirty="0" smtClean="0"/>
              <a:t>Copyright© 2015 Biological Systems Engineering lab. All Rights Reserved.</a:t>
            </a:r>
            <a:endParaRPr lang="ja-JP" altLang="en-US" dirty="0"/>
          </a:p>
        </p:txBody>
      </p:sp>
    </p:spTree>
    <p:extLst>
      <p:ext uri="{BB962C8B-B14F-4D97-AF65-F5344CB8AC3E}">
        <p14:creationId xmlns:p14="http://schemas.microsoft.com/office/powerpoint/2010/main" val="390374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p:cNvSpPr txBox="1"/>
          <p:nvPr/>
        </p:nvSpPr>
        <p:spPr>
          <a:xfrm>
            <a:off x="145629" y="116632"/>
            <a:ext cx="2952328"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書式について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861989" y="2447258"/>
            <a:ext cx="3215587" cy="584775"/>
          </a:xfrm>
          <a:prstGeom prst="rect">
            <a:avLst/>
          </a:prstGeom>
          <a:noFill/>
        </p:spPr>
        <p:txBody>
          <a:bodyPr wrap="square" rtlCol="0">
            <a:spAutoFit/>
          </a:bodyPr>
          <a:lstStyle/>
          <a:p>
            <a:r>
              <a:rPr kumimoji="1" lang="ja-JP" altLang="en-US" sz="3200" dirty="0" smtClean="0">
                <a:solidFill>
                  <a:schemeClr val="accent6">
                    <a:lumMod val="75000"/>
                  </a:schemeClr>
                </a:solidFill>
                <a:latin typeface="小塚ゴシック Pro R" panose="020B0400000000000000" pitchFamily="34" charset="-128"/>
                <a:ea typeface="小塚ゴシック Pro R" panose="020B0400000000000000" pitchFamily="34" charset="-128"/>
              </a:rPr>
              <a:t>日本語</a:t>
            </a:r>
            <a:r>
              <a:rPr kumimoji="1" lang="ja-JP" altLang="en-US" sz="3200" dirty="0" smtClean="0">
                <a:latin typeface="小塚ゴシック Pro R" panose="020B0400000000000000" pitchFamily="34" charset="-128"/>
                <a:ea typeface="小塚ゴシック Pro R" panose="020B0400000000000000" pitchFamily="34" charset="-128"/>
              </a:rPr>
              <a:t>の場合</a:t>
            </a:r>
            <a:endParaRPr kumimoji="1" lang="ja-JP" altLang="en-US" sz="3200" dirty="0">
              <a:latin typeface="小塚ゴシック Pro R" panose="020B0400000000000000" pitchFamily="34" charset="-128"/>
              <a:ea typeface="小塚ゴシック Pro R" panose="020B0400000000000000" pitchFamily="34" charset="-128"/>
            </a:endParaRPr>
          </a:p>
        </p:txBody>
      </p:sp>
      <p:sp>
        <p:nvSpPr>
          <p:cNvPr id="38" name="テキスト ボックス 37"/>
          <p:cNvSpPr txBox="1"/>
          <p:nvPr/>
        </p:nvSpPr>
        <p:spPr>
          <a:xfrm>
            <a:off x="883743" y="3120571"/>
            <a:ext cx="2444121" cy="523220"/>
          </a:xfrm>
          <a:prstGeom prst="rect">
            <a:avLst/>
          </a:prstGeom>
          <a:noFill/>
        </p:spPr>
        <p:txBody>
          <a:bodyPr wrap="square" rtlCol="0">
            <a:spAutoFit/>
          </a:bodyPr>
          <a:lstStyle/>
          <a:p>
            <a:r>
              <a:rPr kumimoji="1" lang="ja-JP" altLang="en-US" sz="2800" b="1" dirty="0" smtClean="0">
                <a:latin typeface="メイリオ" panose="020B0604030504040204" pitchFamily="50" charset="-128"/>
                <a:ea typeface="メイリオ" panose="020B0604030504040204" pitchFamily="50" charset="-128"/>
                <a:cs typeface="メイリオ" panose="020B0604030504040204" pitchFamily="50" charset="-128"/>
              </a:rPr>
              <a:t>メイリオ</a:t>
            </a:r>
            <a:endParaRPr kumimoji="1"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4944616" y="2465291"/>
            <a:ext cx="3215587" cy="584775"/>
          </a:xfrm>
          <a:prstGeom prst="rect">
            <a:avLst/>
          </a:prstGeom>
          <a:noFill/>
        </p:spPr>
        <p:txBody>
          <a:bodyPr wrap="square" rtlCol="0">
            <a:spAutoFit/>
          </a:bodyPr>
          <a:lstStyle/>
          <a:p>
            <a:r>
              <a:rPr kumimoji="1" lang="ja-JP" altLang="en-US" sz="3200" dirty="0" smtClean="0">
                <a:solidFill>
                  <a:srgbClr val="C00000"/>
                </a:solidFill>
                <a:latin typeface="小塚ゴシック Pro R" panose="020B0400000000000000" pitchFamily="34" charset="-128"/>
                <a:ea typeface="小塚ゴシック Pro R" panose="020B0400000000000000" pitchFamily="34" charset="-128"/>
              </a:rPr>
              <a:t>英語</a:t>
            </a:r>
            <a:r>
              <a:rPr kumimoji="1" lang="ja-JP" altLang="en-US" sz="3200" dirty="0" smtClean="0">
                <a:latin typeface="小塚ゴシック Pro R" panose="020B0400000000000000" pitchFamily="34" charset="-128"/>
                <a:ea typeface="小塚ゴシック Pro R" panose="020B0400000000000000" pitchFamily="34" charset="-128"/>
              </a:rPr>
              <a:t>の場合</a:t>
            </a:r>
            <a:endParaRPr kumimoji="1" lang="ja-JP" altLang="en-US" sz="3200" dirty="0">
              <a:latin typeface="小塚ゴシック Pro R" panose="020B0400000000000000" pitchFamily="34" charset="-128"/>
              <a:ea typeface="小塚ゴシック Pro R" panose="020B0400000000000000" pitchFamily="34" charset="-128"/>
            </a:endParaRPr>
          </a:p>
        </p:txBody>
      </p:sp>
      <p:sp>
        <p:nvSpPr>
          <p:cNvPr id="40" name="テキスト ボックス 39"/>
          <p:cNvSpPr txBox="1"/>
          <p:nvPr/>
        </p:nvSpPr>
        <p:spPr>
          <a:xfrm>
            <a:off x="4925169" y="3064104"/>
            <a:ext cx="3024336" cy="523220"/>
          </a:xfrm>
          <a:prstGeom prst="rect">
            <a:avLst/>
          </a:prstGeom>
          <a:noFill/>
        </p:spPr>
        <p:txBody>
          <a:bodyPr wrap="square" rtlCol="0">
            <a:spAutoFit/>
          </a:bodyPr>
          <a:lstStyle/>
          <a:p>
            <a:r>
              <a:rPr lang="en-US" altLang="ja-JP" sz="2800" b="1" dirty="0">
                <a:latin typeface="Arial Unicode MS" panose="020B0604020202020204" pitchFamily="50" charset="-128"/>
                <a:ea typeface="Arial Unicode MS" panose="020B0604020202020204" pitchFamily="50" charset="-128"/>
                <a:cs typeface="Arial Unicode MS" panose="020B0604020202020204" pitchFamily="50" charset="-128"/>
              </a:rPr>
              <a:t>Arial Unicode MS</a:t>
            </a:r>
            <a:endParaRPr kumimoji="1" lang="ja-JP" altLang="en-US" sz="2800" b="1"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nvGrpSpPr>
          <p:cNvPr id="41" name="グループ化 40"/>
          <p:cNvGrpSpPr/>
          <p:nvPr/>
        </p:nvGrpSpPr>
        <p:grpSpPr>
          <a:xfrm>
            <a:off x="142625" y="952336"/>
            <a:ext cx="3565279" cy="613400"/>
            <a:chOff x="86422" y="595801"/>
            <a:chExt cx="2381114" cy="409667"/>
          </a:xfrm>
        </p:grpSpPr>
        <p:sp>
          <p:nvSpPr>
            <p:cNvPr id="42" name="正方形/長方形 4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163280" y="614919"/>
              <a:ext cx="2304256" cy="390549"/>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フォント指定</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5" name="正方形/長方形 14"/>
          <p:cNvSpPr/>
          <p:nvPr/>
        </p:nvSpPr>
        <p:spPr>
          <a:xfrm>
            <a:off x="461070" y="2269132"/>
            <a:ext cx="3456385" cy="1506888"/>
          </a:xfrm>
          <a:prstGeom prst="rect">
            <a:avLst/>
          </a:prstGeom>
          <a:no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正方形/長方形 47"/>
          <p:cNvSpPr/>
          <p:nvPr/>
        </p:nvSpPr>
        <p:spPr>
          <a:xfrm>
            <a:off x="4594851" y="2278589"/>
            <a:ext cx="3565352" cy="1506888"/>
          </a:xfrm>
          <a:prstGeom prst="rect">
            <a:avLst/>
          </a:prstGeom>
          <a:no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327104" y="4954008"/>
            <a:ext cx="3555638" cy="646331"/>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最低でも</a:t>
            </a:r>
            <a:r>
              <a:rPr kumimoji="1" lang="en-US" altLang="ja-JP" sz="3600" b="1" dirty="0" smtClean="0">
                <a:latin typeface="メイリオ" panose="020B0604030504040204" pitchFamily="50" charset="-128"/>
                <a:ea typeface="メイリオ" panose="020B0604030504040204" pitchFamily="50" charset="-128"/>
                <a:cs typeface="メイリオ" panose="020B0604030504040204" pitchFamily="50" charset="-128"/>
              </a:rPr>
              <a:t>24</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pt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を目安に</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テキスト ボックス 49"/>
          <p:cNvSpPr txBox="1"/>
          <p:nvPr/>
        </p:nvSpPr>
        <p:spPr>
          <a:xfrm>
            <a:off x="646121" y="5445224"/>
            <a:ext cx="6922507" cy="646331"/>
          </a:xfrm>
          <a:prstGeom prst="rect">
            <a:avLst/>
          </a:prstGeom>
          <a:noFill/>
        </p:spPr>
        <p:txBody>
          <a:bodyPr wrap="square" rtlCol="0">
            <a:spAutoFit/>
          </a:bodyPr>
          <a:lstStyle/>
          <a:p>
            <a:pPr>
              <a:lnSpc>
                <a:spcPct val="150000"/>
              </a:lnSpc>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メイリオ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24pt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：生体システム論</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1" name="グループ化 50"/>
          <p:cNvGrpSpPr/>
          <p:nvPr/>
        </p:nvGrpSpPr>
        <p:grpSpPr>
          <a:xfrm>
            <a:off x="146201" y="4344455"/>
            <a:ext cx="3565279" cy="616010"/>
            <a:chOff x="86422" y="595801"/>
            <a:chExt cx="2381114" cy="411410"/>
          </a:xfrm>
        </p:grpSpPr>
        <p:sp>
          <p:nvSpPr>
            <p:cNvPr id="52" name="正方形/長方形 5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テキスト ボックス 52"/>
            <p:cNvSpPr txBox="1"/>
            <p:nvPr/>
          </p:nvSpPr>
          <p:spPr>
            <a:xfrm>
              <a:off x="163280" y="616662"/>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文字サイズ</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4" name="テキスト ボックス 53"/>
          <p:cNvSpPr txBox="1"/>
          <p:nvPr/>
        </p:nvSpPr>
        <p:spPr>
          <a:xfrm>
            <a:off x="639438" y="5904601"/>
            <a:ext cx="6922507" cy="600164"/>
          </a:xfrm>
          <a:prstGeom prst="rect">
            <a:avLst/>
          </a:prstGeom>
          <a:noFill/>
        </p:spPr>
        <p:txBody>
          <a:bodyPr wrap="square" rtlCol="0">
            <a:spAutoFit/>
          </a:bodyPr>
          <a:lstStyle/>
          <a:p>
            <a:pPr>
              <a:lnSpc>
                <a:spcPct val="150000"/>
              </a:lnSpc>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メイリオ </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24pt</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：生体システム論</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327104" y="1610407"/>
            <a:ext cx="8287394" cy="461665"/>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生体システム論研究室ではフォントを以下の様式に指定</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4</a:t>
            </a:fld>
            <a:endParaRPr kumimoji="1" lang="ja-JP" altLang="en-US"/>
          </a:p>
        </p:txBody>
      </p:sp>
      <p:sp>
        <p:nvSpPr>
          <p:cNvPr id="3" name="フッター プレースホルダー 2"/>
          <p:cNvSpPr>
            <a:spLocks noGrp="1"/>
          </p:cNvSpPr>
          <p:nvPr>
            <p:ph type="ftr" sz="quarter" idx="11"/>
          </p:nvPr>
        </p:nvSpPr>
        <p:spPr/>
        <p:txBody>
          <a:bodyPr/>
          <a:lstStyle/>
          <a:p>
            <a:r>
              <a:rPr lang="en-US" altLang="ja-JP" dirty="0" smtClean="0"/>
              <a:t>Copyright© 2015 Biological Systems Engineering lab. All Rights Reserved.</a:t>
            </a:r>
            <a:endParaRPr lang="ja-JP" altLang="en-US" dirty="0"/>
          </a:p>
        </p:txBody>
      </p:sp>
    </p:spTree>
    <p:extLst>
      <p:ext uri="{BB962C8B-B14F-4D97-AF65-F5344CB8AC3E}">
        <p14:creationId xmlns:p14="http://schemas.microsoft.com/office/powerpoint/2010/main" val="27551725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p:cNvGrpSpPr/>
          <p:nvPr/>
        </p:nvGrpSpPr>
        <p:grpSpPr>
          <a:xfrm>
            <a:off x="170781" y="957691"/>
            <a:ext cx="3564485" cy="586799"/>
            <a:chOff x="86422" y="595801"/>
            <a:chExt cx="2380584" cy="391901"/>
          </a:xfrm>
        </p:grpSpPr>
        <p:sp>
          <p:nvSpPr>
            <p:cNvPr id="33" name="正方形/長方形 32"/>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行間</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テキスト ボックス 35"/>
          <p:cNvSpPr txBox="1"/>
          <p:nvPr/>
        </p:nvSpPr>
        <p:spPr>
          <a:xfrm>
            <a:off x="145628" y="116632"/>
            <a:ext cx="4426371"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行間（改行）について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285068" y="1700808"/>
            <a:ext cx="8175364" cy="830997"/>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文章と文章の間はスペースを確保</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→文章のかたまり</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をイメージ</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539552" y="2998862"/>
            <a:ext cx="8252308" cy="2739211"/>
          </a:xfrm>
          <a:prstGeom prst="rect">
            <a:avLst/>
          </a:prstGeom>
          <a:noFill/>
          <a:ln w="3175">
            <a:noFill/>
          </a:ln>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●改行１つで読みやすさが大きく変わる．</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単語の途中で改行を入れてしまうと，と</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ても</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読みにくくなる．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文章を聴衆が読みやすい位置で改行する</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箇条書きの基本．</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言い回しを工夫することで，改行位置を</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調整．</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 name="グループ化 10"/>
          <p:cNvGrpSpPr/>
          <p:nvPr/>
        </p:nvGrpSpPr>
        <p:grpSpPr>
          <a:xfrm>
            <a:off x="166858" y="2520863"/>
            <a:ext cx="3564485" cy="586799"/>
            <a:chOff x="86422" y="595801"/>
            <a:chExt cx="2380584" cy="391901"/>
          </a:xfrm>
        </p:grpSpPr>
        <p:sp>
          <p:nvSpPr>
            <p:cNvPr id="12" name="正方形/長方形 11"/>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162750" y="597153"/>
              <a:ext cx="2304256" cy="390549"/>
            </a:xfrm>
            <a:prstGeom prst="rect">
              <a:avLst/>
            </a:prstGeom>
            <a:noFill/>
          </p:spPr>
          <p:txBody>
            <a:bodyPr wrap="square" rtlCol="0">
              <a:spAutoFit/>
            </a:bodyPr>
            <a:lstStyle/>
            <a:p>
              <a:r>
                <a:rPr kumimoji="1"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rPr>
                <a:t>ex</a:t>
              </a:r>
              <a:endParaRPr kumimoji="1" lang="ja-JP" altLang="en-US" sz="3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5</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
        <p:nvSpPr>
          <p:cNvPr id="10" name="Rectangle 41"/>
          <p:cNvSpPr>
            <a:spLocks noChangeArrowheads="1"/>
          </p:cNvSpPr>
          <p:nvPr/>
        </p:nvSpPr>
        <p:spPr bwMode="auto">
          <a:xfrm>
            <a:off x="-1" y="6425952"/>
            <a:ext cx="9144000" cy="432048"/>
          </a:xfrm>
          <a:prstGeom prst="rect">
            <a:avLst/>
          </a:prstGeom>
          <a:solidFill>
            <a:schemeClr val="tx2"/>
          </a:solidFill>
          <a:ln>
            <a:solidFill>
              <a:schemeClr val="tx2"/>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ja-JP" altLang="en-US" sz="2400" dirty="0" smtClean="0">
                <a:solidFill>
                  <a:schemeClr val="bg1"/>
                </a:solidFill>
                <a:latin typeface="+mj-lt"/>
                <a:ea typeface="メイリオ" pitchFamily="50" charset="-128"/>
              </a:rPr>
              <a:t>行間にスペースが無い・改行の位置がおかしい</a:t>
            </a:r>
            <a:endParaRPr lang="en-US" altLang="ja-JP" sz="2400" dirty="0" smtClean="0">
              <a:solidFill>
                <a:schemeClr val="bg1"/>
              </a:solidFill>
              <a:latin typeface="+mj-lt"/>
              <a:ea typeface="メイリオ" pitchFamily="50" charset="-128"/>
            </a:endParaRPr>
          </a:p>
        </p:txBody>
      </p:sp>
    </p:spTree>
    <p:extLst>
      <p:ext uri="{BB962C8B-B14F-4D97-AF65-F5344CB8AC3E}">
        <p14:creationId xmlns:p14="http://schemas.microsoft.com/office/powerpoint/2010/main" val="38698471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p:cNvGrpSpPr/>
          <p:nvPr/>
        </p:nvGrpSpPr>
        <p:grpSpPr>
          <a:xfrm>
            <a:off x="170781" y="957691"/>
            <a:ext cx="3564485" cy="586799"/>
            <a:chOff x="86422" y="595801"/>
            <a:chExt cx="2380584" cy="391901"/>
          </a:xfrm>
        </p:grpSpPr>
        <p:sp>
          <p:nvSpPr>
            <p:cNvPr id="33" name="正方形/長方形 32"/>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行間</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テキスト ボックス 35"/>
          <p:cNvSpPr txBox="1"/>
          <p:nvPr/>
        </p:nvSpPr>
        <p:spPr>
          <a:xfrm>
            <a:off x="145628" y="116632"/>
            <a:ext cx="4426371"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行間（改行）について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285068" y="1700808"/>
            <a:ext cx="8175364" cy="830997"/>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文章と文章の間はスペースを確保</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→文章のかたまり</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をイメージ</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539552" y="2996952"/>
            <a:ext cx="7095244" cy="3267561"/>
          </a:xfrm>
          <a:prstGeom prst="rect">
            <a:avLst/>
          </a:prstGeom>
          <a:noFill/>
          <a:ln w="3175">
            <a:noFill/>
          </a:ln>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●改行１つで読みやすさが大きく変わる．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ts val="2400"/>
              </a:lnSpc>
            </a:pP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単語の途中で改行を入れてしまうと，</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とても読みにくくなる．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ts val="2300"/>
              </a:lnSpc>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文章を聴衆が読みやすい位置で改行するのは，</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箇条書きの基本．</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ts val="2300"/>
              </a:lnSpc>
            </a:pP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言い回しを工夫することで，改行位置を調整．</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 name="直線コネクタ 2"/>
          <p:cNvCxnSpPr/>
          <p:nvPr/>
        </p:nvCxnSpPr>
        <p:spPr>
          <a:xfrm>
            <a:off x="217636" y="3400425"/>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217636" y="3755132"/>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17636" y="4437112"/>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17636" y="4791819"/>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17636" y="5450557"/>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17636" y="5805264"/>
            <a:ext cx="824279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p:cNvGrpSpPr/>
          <p:nvPr/>
        </p:nvGrpSpPr>
        <p:grpSpPr>
          <a:xfrm>
            <a:off x="166858" y="2520863"/>
            <a:ext cx="3564485" cy="586799"/>
            <a:chOff x="86422" y="595801"/>
            <a:chExt cx="2380584" cy="391901"/>
          </a:xfrm>
        </p:grpSpPr>
        <p:sp>
          <p:nvSpPr>
            <p:cNvPr id="20" name="正方形/長方形 19"/>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テキスト ボックス 20"/>
            <p:cNvSpPr txBox="1"/>
            <p:nvPr/>
          </p:nvSpPr>
          <p:spPr>
            <a:xfrm>
              <a:off x="162750" y="597153"/>
              <a:ext cx="2304256" cy="390549"/>
            </a:xfrm>
            <a:prstGeom prst="rect">
              <a:avLst/>
            </a:prstGeom>
            <a:noFill/>
          </p:spPr>
          <p:txBody>
            <a:bodyPr wrap="square" rtlCol="0">
              <a:spAutoFit/>
            </a:bodyPr>
            <a:lstStyle/>
            <a:p>
              <a:r>
                <a:rPr kumimoji="1"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rPr>
                <a:t>ex</a:t>
              </a:r>
              <a:endParaRPr kumimoji="1" lang="ja-JP" altLang="en-US" sz="3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6</a:t>
            </a:fld>
            <a:endParaRPr kumimoji="1" lang="ja-JP" altLang="en-US"/>
          </a:p>
        </p:txBody>
      </p:sp>
      <p:sp>
        <p:nvSpPr>
          <p:cNvPr id="4" name="フッター プレースホルダー 3"/>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
        <p:nvSpPr>
          <p:cNvPr id="18" name="Rectangle 41"/>
          <p:cNvSpPr>
            <a:spLocks noChangeArrowheads="1"/>
          </p:cNvSpPr>
          <p:nvPr/>
        </p:nvSpPr>
        <p:spPr bwMode="auto">
          <a:xfrm>
            <a:off x="-1" y="6425952"/>
            <a:ext cx="9144000" cy="432048"/>
          </a:xfrm>
          <a:prstGeom prst="rect">
            <a:avLst/>
          </a:prstGeom>
          <a:solidFill>
            <a:srgbClr val="F9A627"/>
          </a:solidFill>
          <a:ln>
            <a:solidFill>
              <a:srgbClr val="F9A627"/>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ja-JP" altLang="en-US" sz="2400" dirty="0" smtClean="0">
                <a:solidFill>
                  <a:schemeClr val="bg1"/>
                </a:solidFill>
                <a:latin typeface="+mj-lt"/>
                <a:ea typeface="メイリオ" pitchFamily="50" charset="-128"/>
              </a:rPr>
              <a:t>文章のかたまりを作ることで視認性が上がる</a:t>
            </a:r>
            <a:endParaRPr lang="en-US" altLang="ja-JP" sz="2400" dirty="0" smtClean="0">
              <a:solidFill>
                <a:schemeClr val="bg1"/>
              </a:solidFill>
              <a:latin typeface="+mj-lt"/>
              <a:ea typeface="メイリオ" pitchFamily="50" charset="-128"/>
            </a:endParaRPr>
          </a:p>
        </p:txBody>
      </p:sp>
    </p:spTree>
    <p:extLst>
      <p:ext uri="{BB962C8B-B14F-4D97-AF65-F5344CB8AC3E}">
        <p14:creationId xmlns:p14="http://schemas.microsoft.com/office/powerpoint/2010/main" val="14551035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rotWithShape="1">
          <a:blip r:embed="rId3"/>
          <a:srcRect l="71262" t="31100" r="11256" b="35300"/>
          <a:stretch/>
        </p:blipFill>
        <p:spPr>
          <a:xfrm>
            <a:off x="462215" y="4279386"/>
            <a:ext cx="3588898" cy="2327934"/>
          </a:xfrm>
          <a:prstGeom prst="rect">
            <a:avLst/>
          </a:prstGeom>
        </p:spPr>
      </p:pic>
      <p:grpSp>
        <p:nvGrpSpPr>
          <p:cNvPr id="32" name="グループ化 31"/>
          <p:cNvGrpSpPr/>
          <p:nvPr/>
        </p:nvGrpSpPr>
        <p:grpSpPr>
          <a:xfrm>
            <a:off x="170781" y="957691"/>
            <a:ext cx="3564485" cy="586799"/>
            <a:chOff x="86422" y="595801"/>
            <a:chExt cx="2380584" cy="391901"/>
          </a:xfrm>
        </p:grpSpPr>
        <p:sp>
          <p:nvSpPr>
            <p:cNvPr id="33" name="正方形/長方形 32"/>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行間の調整方法</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テキスト ボックス 35"/>
          <p:cNvSpPr txBox="1"/>
          <p:nvPr/>
        </p:nvSpPr>
        <p:spPr>
          <a:xfrm>
            <a:off x="145628" y="116632"/>
            <a:ext cx="4426371"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行間（改行）について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4"/>
          <a:srcRect l="60174" r="14174" b="86459"/>
          <a:stretch/>
        </p:blipFill>
        <p:spPr>
          <a:xfrm>
            <a:off x="170781" y="2708920"/>
            <a:ext cx="8487818" cy="1512168"/>
          </a:xfrm>
          <a:prstGeom prst="rect">
            <a:avLst/>
          </a:prstGeom>
        </p:spPr>
      </p:pic>
      <p:sp>
        <p:nvSpPr>
          <p:cNvPr id="5" name="円/楕円 4"/>
          <p:cNvSpPr/>
          <p:nvPr/>
        </p:nvSpPr>
        <p:spPr>
          <a:xfrm>
            <a:off x="6147445" y="3212976"/>
            <a:ext cx="504056" cy="504056"/>
          </a:xfrm>
          <a:prstGeom prst="ellipse">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 name="直線矢印コネクタ 6"/>
          <p:cNvCxnSpPr>
            <a:endCxn id="5" idx="0"/>
          </p:cNvCxnSpPr>
          <p:nvPr/>
        </p:nvCxnSpPr>
        <p:spPr>
          <a:xfrm>
            <a:off x="6399473" y="2644825"/>
            <a:ext cx="0" cy="5681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220003" y="2183160"/>
            <a:ext cx="4358940" cy="461665"/>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① 行間を </a:t>
            </a:r>
            <a:r>
              <a:rPr kumimoji="1"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1.5</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に設定する．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4077070" y="5836991"/>
            <a:ext cx="4358940" cy="830997"/>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②</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間隔 </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段落後 を </a:t>
            </a:r>
            <a:r>
              <a:rPr kumimoji="1"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12 </a:t>
            </a:r>
            <a:r>
              <a:rPr kumimoji="1"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pt</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設定する．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円/楕円 24"/>
          <p:cNvSpPr/>
          <p:nvPr/>
        </p:nvSpPr>
        <p:spPr>
          <a:xfrm>
            <a:off x="7596336" y="3926994"/>
            <a:ext cx="504056" cy="504056"/>
          </a:xfrm>
          <a:prstGeom prst="ellipse">
            <a:avLst/>
          </a:prstGeom>
          <a:noFill/>
          <a:ln w="57150">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6" name="直線矢印コネクタ 25"/>
          <p:cNvCxnSpPr>
            <a:stCxn id="25" idx="2"/>
          </p:cNvCxnSpPr>
          <p:nvPr/>
        </p:nvCxnSpPr>
        <p:spPr>
          <a:xfrm flipH="1">
            <a:off x="1722135" y="4179022"/>
            <a:ext cx="5874201" cy="1904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1264130" y="5757326"/>
            <a:ext cx="432048" cy="432048"/>
          </a:xfrm>
          <a:prstGeom prst="ellipse">
            <a:avLst/>
          </a:prstGeom>
          <a:noFill/>
          <a:ln w="57150">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509529" y="1556244"/>
            <a:ext cx="4358940" cy="58477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やり方は </a:t>
            </a:r>
            <a:r>
              <a:rPr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パターンあります．</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pPr/>
              <a:t>7</a:t>
            </a:fld>
            <a:endParaRPr kumimoji="1" lang="ja-JP" altLang="en-US"/>
          </a:p>
        </p:txBody>
      </p:sp>
      <p:sp>
        <p:nvSpPr>
          <p:cNvPr id="3" name="フッター プレースホルダー 2"/>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37027701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2506577" y="4961473"/>
            <a:ext cx="1247457" cy="66910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04331" y="4509120"/>
            <a:ext cx="1440160" cy="1224136"/>
          </a:xfrm>
          <a:prstGeom prst="rect">
            <a:avLst/>
          </a:prstGeom>
          <a:solidFill>
            <a:srgbClr val="FFE05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 19"/>
          <p:cNvSpPr/>
          <p:nvPr/>
        </p:nvSpPr>
        <p:spPr>
          <a:xfrm>
            <a:off x="696396" y="4980562"/>
            <a:ext cx="1286680" cy="638999"/>
          </a:xfrm>
          <a:prstGeom prst="roundRect">
            <a:avLst/>
          </a:prstGeom>
          <a:solidFill>
            <a:srgbClr val="92D050">
              <a:alpha val="53000"/>
            </a:srgbClr>
          </a:solidFill>
          <a:ln>
            <a:solidFill>
              <a:srgbClr val="72AF2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137591" y="1640738"/>
            <a:ext cx="3642258" cy="461665"/>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① 蛍光色は避ける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604331" y="2207715"/>
            <a:ext cx="1043625" cy="887081"/>
          </a:xfrm>
          <a:prstGeom prst="rect">
            <a:avLst/>
          </a:prstGeom>
          <a:solidFill>
            <a:srgbClr val="00FFFF"/>
          </a:solid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322762" y="2222589"/>
            <a:ext cx="1043625" cy="887081"/>
          </a:xfrm>
          <a:prstGeom prst="rect">
            <a:avLst/>
          </a:prstGeom>
          <a:solidFill>
            <a:srgbClr val="05BAE5"/>
          </a:solid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4715953" y="2132401"/>
            <a:ext cx="3642258" cy="1200329"/>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スライドに投影したときまぶしいので適切な明度，彩度を選択しましょう．</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43693" y="3689065"/>
            <a:ext cx="4362338"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② </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色の多用は避けましょう</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4610992" y="4509120"/>
            <a:ext cx="3852180"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色を多用することはあまり好ましくない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多くの色を使わないようにしましょう．</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418372" y="4520133"/>
            <a:ext cx="1440160" cy="1224136"/>
          </a:xfrm>
          <a:prstGeom prst="rect">
            <a:avLst/>
          </a:prstGeom>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731579" y="4581128"/>
            <a:ext cx="415498" cy="369332"/>
          </a:xfrm>
          <a:prstGeom prst="rect">
            <a:avLst/>
          </a:prstGeom>
          <a:solidFill>
            <a:schemeClr val="accent1"/>
          </a:solidFill>
        </p:spPr>
        <p:txBody>
          <a:bodyPr wrap="none" rtlCol="0">
            <a:spAutoFit/>
          </a:bodyPr>
          <a:lstStyle/>
          <a:p>
            <a:r>
              <a:rPr kumimoji="1" lang="ja-JP" altLang="en-US"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色</a:t>
            </a:r>
            <a:endPar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731579" y="5014917"/>
            <a:ext cx="877163" cy="646331"/>
          </a:xfrm>
          <a:prstGeom prst="rect">
            <a:avLst/>
          </a:prstGeom>
          <a:noFill/>
        </p:spPr>
        <p:txBody>
          <a:bodyPr wrap="none" rtlCol="0">
            <a:spAutoFit/>
          </a:bodyPr>
          <a:lstStyle/>
          <a:p>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あいう</a:t>
            </a:r>
            <a:endPar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b="1"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ABCD</a:t>
            </a:r>
            <a:endParaRPr kumimoji="1" lang="ja-JP" altLang="en-US" b="1"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テキスト ボックス 17"/>
          <p:cNvSpPr txBox="1"/>
          <p:nvPr/>
        </p:nvSpPr>
        <p:spPr>
          <a:xfrm>
            <a:off x="2506577" y="5014917"/>
            <a:ext cx="877163" cy="646331"/>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あいう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ABCD</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2506577" y="4565302"/>
            <a:ext cx="415498" cy="369332"/>
          </a:xfrm>
          <a:prstGeom prst="rect">
            <a:avLst/>
          </a:prstGeom>
          <a:noFill/>
        </p:spPr>
        <p:txBody>
          <a:bodyPr wrap="none" rtlCol="0">
            <a:spAutoFit/>
          </a:bodyPr>
          <a:lstStyle/>
          <a:p>
            <a:r>
              <a:rPr kumimoji="1" lang="ja-JP" altLang="en-US"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色</a:t>
            </a:r>
            <a:endParaRPr kumimoji="1" lang="ja-JP" altLang="en-US"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直線コネクタ 23"/>
          <p:cNvCxnSpPr/>
          <p:nvPr/>
        </p:nvCxnSpPr>
        <p:spPr>
          <a:xfrm>
            <a:off x="2575058" y="4888882"/>
            <a:ext cx="29595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45628" y="116632"/>
            <a:ext cx="7132917"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配色について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9" name="グループ化 28"/>
          <p:cNvGrpSpPr/>
          <p:nvPr/>
        </p:nvGrpSpPr>
        <p:grpSpPr>
          <a:xfrm>
            <a:off x="170781" y="957691"/>
            <a:ext cx="3564485" cy="586799"/>
            <a:chOff x="86422" y="595801"/>
            <a:chExt cx="2380584" cy="391901"/>
          </a:xfrm>
        </p:grpSpPr>
        <p:sp>
          <p:nvSpPr>
            <p:cNvPr id="30" name="正方形/長方形 29"/>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162750" y="597153"/>
              <a:ext cx="2304256" cy="390549"/>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色の使い方</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8</a:t>
            </a:fld>
            <a:endParaRPr kumimoji="1" lang="ja-JP" altLang="en-US"/>
          </a:p>
        </p:txBody>
      </p:sp>
      <p:sp>
        <p:nvSpPr>
          <p:cNvPr id="4" name="フッター プレースホルダー 3"/>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29706565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37590" y="1640738"/>
            <a:ext cx="7674769" cy="461665"/>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●クイックスタイルを使用しましょう．</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145628" y="116632"/>
            <a:ext cx="7132917" cy="584775"/>
          </a:xfrm>
          <a:prstGeom prst="rect">
            <a:avLst/>
          </a:prstGeom>
          <a:noFill/>
        </p:spPr>
        <p:txBody>
          <a:bodyPr wrap="square" rtlCol="0">
            <a:spAutoFit/>
          </a:bodyPr>
          <a:lstStyle/>
          <a:p>
            <a:r>
              <a:rPr kumimoji="1"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配色について</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9" name="グループ化 28"/>
          <p:cNvGrpSpPr/>
          <p:nvPr/>
        </p:nvGrpSpPr>
        <p:grpSpPr>
          <a:xfrm>
            <a:off x="170781" y="957691"/>
            <a:ext cx="3564485" cy="586799"/>
            <a:chOff x="86422" y="595801"/>
            <a:chExt cx="2380584" cy="391901"/>
          </a:xfrm>
        </p:grpSpPr>
        <p:sp>
          <p:nvSpPr>
            <p:cNvPr id="30" name="正方形/長方形 29"/>
            <p:cNvSpPr/>
            <p:nvPr/>
          </p:nvSpPr>
          <p:spPr>
            <a:xfrm>
              <a:off x="86422" y="595801"/>
              <a:ext cx="72008" cy="35327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162750" y="597153"/>
              <a:ext cx="2304256" cy="390549"/>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簡単な色の選定法</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3" name="図 2"/>
          <p:cNvPicPr>
            <a:picLocks noChangeAspect="1"/>
          </p:cNvPicPr>
          <p:nvPr/>
        </p:nvPicPr>
        <p:blipFill rotWithShape="1">
          <a:blip r:embed="rId3"/>
          <a:srcRect l="68663" r="4841" b="85699"/>
          <a:stretch/>
        </p:blipFill>
        <p:spPr>
          <a:xfrm>
            <a:off x="395536" y="2155279"/>
            <a:ext cx="8178474" cy="1489745"/>
          </a:xfrm>
          <a:prstGeom prst="rect">
            <a:avLst/>
          </a:prstGeom>
        </p:spPr>
      </p:pic>
      <p:sp>
        <p:nvSpPr>
          <p:cNvPr id="25" name="円/楕円 24"/>
          <p:cNvSpPr/>
          <p:nvPr/>
        </p:nvSpPr>
        <p:spPr>
          <a:xfrm>
            <a:off x="6766148" y="2694062"/>
            <a:ext cx="698421" cy="698421"/>
          </a:xfrm>
          <a:prstGeom prst="ellipse">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rotWithShape="1">
          <a:blip r:embed="rId4"/>
          <a:srcRect b="9363"/>
          <a:stretch/>
        </p:blipFill>
        <p:spPr>
          <a:xfrm>
            <a:off x="5522660" y="3880191"/>
            <a:ext cx="3247922" cy="2645154"/>
          </a:xfrm>
          <a:prstGeom prst="rect">
            <a:avLst/>
          </a:prstGeom>
        </p:spPr>
      </p:pic>
      <p:sp>
        <p:nvSpPr>
          <p:cNvPr id="32" name="テキスト ボックス 31"/>
          <p:cNvSpPr txBox="1"/>
          <p:nvPr/>
        </p:nvSpPr>
        <p:spPr>
          <a:xfrm>
            <a:off x="5508104" y="3609853"/>
            <a:ext cx="3521671" cy="276999"/>
          </a:xfrm>
          <a:prstGeom prst="rect">
            <a:avLst/>
          </a:prstGeom>
          <a:noFill/>
        </p:spPr>
        <p:txBody>
          <a:bodyPr wrap="square" rtlCol="0">
            <a:spAutoFit/>
          </a:bodyPr>
          <a:lstStyle/>
          <a:p>
            <a:r>
              <a:rPr kumimoji="1"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生体システム論研究室専用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テーマカラー</a:t>
            </a:r>
            <a:endPar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4" name="グループ化 33"/>
          <p:cNvGrpSpPr/>
          <p:nvPr/>
        </p:nvGrpSpPr>
        <p:grpSpPr>
          <a:xfrm>
            <a:off x="304943" y="5420214"/>
            <a:ext cx="4812128" cy="1092762"/>
            <a:chOff x="253074" y="3978609"/>
            <a:chExt cx="4812128" cy="1092762"/>
          </a:xfrm>
        </p:grpSpPr>
        <p:sp>
          <p:nvSpPr>
            <p:cNvPr id="8" name="テキスト ボックス 7"/>
            <p:cNvSpPr txBox="1"/>
            <p:nvPr/>
          </p:nvSpPr>
          <p:spPr>
            <a:xfrm>
              <a:off x="1274020" y="4105927"/>
              <a:ext cx="3642258" cy="830997"/>
            </a:xfrm>
            <a:prstGeom prst="rect">
              <a:avLst/>
            </a:prstGeom>
            <a:noFill/>
          </p:spPr>
          <p:txBody>
            <a:bodyPr wrap="square" rtlCol="0">
              <a:spAutoFit/>
            </a:bodyPr>
            <a:lstStyle/>
            <a:p>
              <a:r>
                <a:rPr lang="ja-JP" altLang="en-US" sz="24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同系統の配色を使</a:t>
              </a:r>
              <a:r>
                <a:rPr lang="ja-JP" altLang="en-US" sz="2400" b="1"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統一感</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をもたせます．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2" name="グループ化 21"/>
            <p:cNvGrpSpPr/>
            <p:nvPr/>
          </p:nvGrpSpPr>
          <p:grpSpPr>
            <a:xfrm>
              <a:off x="253074" y="3978609"/>
              <a:ext cx="4812128" cy="1092762"/>
              <a:chOff x="128090" y="3774804"/>
              <a:chExt cx="4812128" cy="1439472"/>
            </a:xfrm>
          </p:grpSpPr>
          <p:sp>
            <p:nvSpPr>
              <p:cNvPr id="2" name="正方形/長方形 1"/>
              <p:cNvSpPr/>
              <p:nvPr/>
            </p:nvSpPr>
            <p:spPr>
              <a:xfrm>
                <a:off x="128090" y="3774804"/>
                <a:ext cx="872022" cy="143947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 18"/>
              <p:cNvSpPr/>
              <p:nvPr/>
            </p:nvSpPr>
            <p:spPr>
              <a:xfrm>
                <a:off x="797302" y="3789040"/>
                <a:ext cx="4142916" cy="1401611"/>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grpSp>
        <p:nvGrpSpPr>
          <p:cNvPr id="35" name="グループ化 34"/>
          <p:cNvGrpSpPr/>
          <p:nvPr/>
        </p:nvGrpSpPr>
        <p:grpSpPr>
          <a:xfrm>
            <a:off x="322090" y="3717032"/>
            <a:ext cx="4812128" cy="1543192"/>
            <a:chOff x="253074" y="3978608"/>
            <a:chExt cx="4812128" cy="1543192"/>
          </a:xfrm>
        </p:grpSpPr>
        <p:sp>
          <p:nvSpPr>
            <p:cNvPr id="36" name="テキスト ボックス 35"/>
            <p:cNvSpPr txBox="1"/>
            <p:nvPr/>
          </p:nvSpPr>
          <p:spPr>
            <a:xfrm>
              <a:off x="1274019" y="4105927"/>
              <a:ext cx="3764511" cy="1354217"/>
            </a:xfrm>
            <a:prstGeom prst="rect">
              <a:avLst/>
            </a:prstGeom>
            <a:noFill/>
          </p:spPr>
          <p:txBody>
            <a:bodyPr wrap="square" rtlCol="0">
              <a:spAutoFit/>
            </a:bodyPr>
            <a:lstStyle/>
            <a:p>
              <a:pPr>
                <a:spcAft>
                  <a:spcPts val="1200"/>
                </a:spcAft>
              </a:pPr>
              <a:r>
                <a:rPr lang="ja-JP" altLang="en-US" sz="2400" b="1" dirty="0" smtClean="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上２行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の使用を推奨．</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12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２行目を使用する場合，</a:t>
              </a:r>
              <a:r>
                <a:rPr lang="ja-JP" altLang="en-US" sz="2400" b="1" dirty="0" smtClean="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枠線を消す</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ことを推奨．</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253074" y="3978608"/>
              <a:ext cx="4812128" cy="1543192"/>
              <a:chOff x="128090" y="3774803"/>
              <a:chExt cx="4812128" cy="2032814"/>
            </a:xfrm>
          </p:grpSpPr>
          <p:sp>
            <p:nvSpPr>
              <p:cNvPr id="38" name="正方形/長方形 37"/>
              <p:cNvSpPr/>
              <p:nvPr/>
            </p:nvSpPr>
            <p:spPr>
              <a:xfrm>
                <a:off x="128090" y="3774803"/>
                <a:ext cx="872022" cy="2032814"/>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角丸四角形 38"/>
              <p:cNvSpPr/>
              <p:nvPr/>
            </p:nvSpPr>
            <p:spPr>
              <a:xfrm>
                <a:off x="797302" y="3789040"/>
                <a:ext cx="4142916" cy="2017826"/>
              </a:xfrm>
              <a:prstGeom prst="roundRect">
                <a:avLst/>
              </a:prstGeom>
              <a:no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
        <p:nvSpPr>
          <p:cNvPr id="50" name="正方形/長方形 49"/>
          <p:cNvSpPr/>
          <p:nvPr/>
        </p:nvSpPr>
        <p:spPr>
          <a:xfrm>
            <a:off x="5436096" y="3896866"/>
            <a:ext cx="3240360" cy="8282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9</a:t>
            </a:fld>
            <a:endParaRPr kumimoji="1" lang="ja-JP" altLang="en-US"/>
          </a:p>
        </p:txBody>
      </p:sp>
      <p:sp>
        <p:nvSpPr>
          <p:cNvPr id="6" name="フッター プレースホルダー 5"/>
          <p:cNvSpPr>
            <a:spLocks noGrp="1"/>
          </p:cNvSpPr>
          <p:nvPr>
            <p:ph type="ftr" sz="quarter" idx="11"/>
          </p:nvPr>
        </p:nvSpPr>
        <p:spPr/>
        <p:txBody>
          <a:bodyPr/>
          <a:lstStyle/>
          <a:p>
            <a:r>
              <a:rPr lang="en-US" altLang="ja-JP" smtClean="0"/>
              <a:t>Copyright© 2015 Biological Systems Engineering lab. All Rights Reserved.</a:t>
            </a:r>
            <a:endParaRPr lang="ja-JP" altLang="en-US" dirty="0"/>
          </a:p>
        </p:txBody>
      </p:sp>
    </p:spTree>
    <p:extLst>
      <p:ext uri="{BB962C8B-B14F-4D97-AF65-F5344CB8AC3E}">
        <p14:creationId xmlns:p14="http://schemas.microsoft.com/office/powerpoint/2010/main" val="16270389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2DLIFE@DGECIKTWAVWYY5L6" val="4285"/>
</p:tagLst>
</file>

<file path=ppt/theme/theme1.xml><?xml version="1.0" encoding="utf-8"?>
<a:theme xmlns:a="http://schemas.openxmlformats.org/drawingml/2006/main" name="Bsys0">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a:defPPr>
      </a:lstStyle>
      <a:style>
        <a:lnRef idx="2">
          <a:schemeClr val="dk1">
            <a:shade val="50000"/>
          </a:schemeClr>
        </a:lnRef>
        <a:fillRef idx="1">
          <a:schemeClr val="dk1"/>
        </a:fillRef>
        <a:effectRef idx="0">
          <a:schemeClr val="dk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TC103457503[[fn=クォータブル]]</Template>
  <TotalTime>113705</TotalTime>
  <Words>1922</Words>
  <Application>Microsoft Office PowerPoint</Application>
  <PresentationFormat>画面に合わせる (4:3)</PresentationFormat>
  <Paragraphs>352</Paragraphs>
  <Slides>16</Slides>
  <Notes>13</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16</vt:i4>
      </vt:variant>
    </vt:vector>
  </HeadingPairs>
  <TitlesOfParts>
    <vt:vector size="30" baseType="lpstr">
      <vt:lpstr>Adobe Heiti Std R</vt:lpstr>
      <vt:lpstr>Arial Unicode MS</vt:lpstr>
      <vt:lpstr>HGPｺﾞｼｯｸE</vt:lpstr>
      <vt:lpstr>HGPｺﾞｼｯｸM</vt:lpstr>
      <vt:lpstr>HGSｺﾞｼｯｸM</vt:lpstr>
      <vt:lpstr>ＭＳ Ｐゴシック</vt:lpstr>
      <vt:lpstr>メイリオ</vt:lpstr>
      <vt:lpstr>小塚ゴシック Pro R</vt:lpstr>
      <vt:lpstr>Arial</vt:lpstr>
      <vt:lpstr>Calibri</vt:lpstr>
      <vt:lpstr>Cambria Math</vt:lpstr>
      <vt:lpstr>Segoe UI</vt:lpstr>
      <vt:lpstr>Times New Roman</vt:lpstr>
      <vt:lpstr>Bsys0</vt:lpstr>
      <vt:lpstr>研究タイトル</vt:lpstr>
      <vt:lpstr>PowerPoint プレゼンテーション</vt:lpstr>
      <vt:lpstr>スライド作成方法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POOH</dc:creator>
  <cp:lastModifiedBy>c.elegans</cp:lastModifiedBy>
  <cp:revision>8723</cp:revision>
  <cp:lastPrinted>2015-10-19T08:24:17Z</cp:lastPrinted>
  <dcterms:modified xsi:type="dcterms:W3CDTF">2015-10-20T06:38:27Z</dcterms:modified>
</cp:coreProperties>
</file>