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350" r:id="rId3"/>
    <p:sldId id="256" r:id="rId4"/>
    <p:sldId id="338" r:id="rId5"/>
    <p:sldId id="337" r:id="rId6"/>
    <p:sldId id="300" r:id="rId7"/>
    <p:sldId id="335" r:id="rId8"/>
    <p:sldId id="336" r:id="rId9"/>
    <p:sldId id="303" r:id="rId10"/>
    <p:sldId id="304" r:id="rId11"/>
    <p:sldId id="305" r:id="rId12"/>
    <p:sldId id="306" r:id="rId13"/>
    <p:sldId id="316" r:id="rId14"/>
    <p:sldId id="351" r:id="rId15"/>
    <p:sldId id="343" r:id="rId16"/>
    <p:sldId id="344" r:id="rId17"/>
    <p:sldId id="310" r:id="rId18"/>
    <p:sldId id="311" r:id="rId19"/>
    <p:sldId id="312" r:id="rId20"/>
    <p:sldId id="313" r:id="rId21"/>
    <p:sldId id="314" r:id="rId22"/>
    <p:sldId id="315" r:id="rId23"/>
    <p:sldId id="345" r:id="rId24"/>
    <p:sldId id="346" r:id="rId25"/>
    <p:sldId id="347" r:id="rId26"/>
    <p:sldId id="348" r:id="rId27"/>
    <p:sldId id="34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C22E-BA67-A4E5-3F7E-11B399B947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BFF36C-0D41-7D22-9C25-BB59ADD1B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0BB0D9-F608-047E-89CA-1B42FFC8D396}"/>
              </a:ext>
            </a:extLst>
          </p:cNvPr>
          <p:cNvSpPr>
            <a:spLocks noGrp="1"/>
          </p:cNvSpPr>
          <p:nvPr>
            <p:ph type="dt" sz="half" idx="10"/>
          </p:nvPr>
        </p:nvSpPr>
        <p:spPr/>
        <p:txBody>
          <a:bodyPr/>
          <a:lstStyle/>
          <a:p>
            <a:fld id="{57E9BD81-4172-49A5-8041-2E544B80BD10}" type="datetimeFigureOut">
              <a:rPr lang="en-IN" smtClean="0"/>
              <a:t>21-08-2024</a:t>
            </a:fld>
            <a:endParaRPr lang="en-IN"/>
          </a:p>
        </p:txBody>
      </p:sp>
      <p:sp>
        <p:nvSpPr>
          <p:cNvPr id="5" name="Footer Placeholder 4">
            <a:extLst>
              <a:ext uri="{FF2B5EF4-FFF2-40B4-BE49-F238E27FC236}">
                <a16:creationId xmlns:a16="http://schemas.microsoft.com/office/drawing/2014/main" id="{EAB12F27-18CB-2730-BD70-C65E7A73F2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4F7C09-E1C9-E9C7-FF80-D9D0A59B8BC5}"/>
              </a:ext>
            </a:extLst>
          </p:cNvPr>
          <p:cNvSpPr>
            <a:spLocks noGrp="1"/>
          </p:cNvSpPr>
          <p:nvPr>
            <p:ph type="sldNum" sz="quarter" idx="12"/>
          </p:nvPr>
        </p:nvSpPr>
        <p:spPr/>
        <p:txBody>
          <a:bodyPr/>
          <a:lstStyle/>
          <a:p>
            <a:fld id="{117F461E-A204-479C-A445-8A6AC8BD20CD}" type="slidenum">
              <a:rPr lang="en-IN" smtClean="0"/>
              <a:t>‹#›</a:t>
            </a:fld>
            <a:endParaRPr lang="en-IN"/>
          </a:p>
        </p:txBody>
      </p:sp>
    </p:spTree>
    <p:extLst>
      <p:ext uri="{BB962C8B-B14F-4D97-AF65-F5344CB8AC3E}">
        <p14:creationId xmlns:p14="http://schemas.microsoft.com/office/powerpoint/2010/main" val="111464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176C-7F36-D4D9-EA56-99113623A1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56B389-2E82-AA0A-69CF-E0247CC6BC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BF6681-FAA4-2BCC-730B-C581A8F525DC}"/>
              </a:ext>
            </a:extLst>
          </p:cNvPr>
          <p:cNvSpPr>
            <a:spLocks noGrp="1"/>
          </p:cNvSpPr>
          <p:nvPr>
            <p:ph type="dt" sz="half" idx="10"/>
          </p:nvPr>
        </p:nvSpPr>
        <p:spPr/>
        <p:txBody>
          <a:bodyPr/>
          <a:lstStyle/>
          <a:p>
            <a:fld id="{57E9BD81-4172-49A5-8041-2E544B80BD10}" type="datetimeFigureOut">
              <a:rPr lang="en-IN" smtClean="0"/>
              <a:t>21-08-2024</a:t>
            </a:fld>
            <a:endParaRPr lang="en-IN"/>
          </a:p>
        </p:txBody>
      </p:sp>
      <p:sp>
        <p:nvSpPr>
          <p:cNvPr id="5" name="Footer Placeholder 4">
            <a:extLst>
              <a:ext uri="{FF2B5EF4-FFF2-40B4-BE49-F238E27FC236}">
                <a16:creationId xmlns:a16="http://schemas.microsoft.com/office/drawing/2014/main" id="{8CC5FF55-E8F3-C8F9-D764-48CAB17C6F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E66A94-DE7A-144F-07E7-A58370BC0F61}"/>
              </a:ext>
            </a:extLst>
          </p:cNvPr>
          <p:cNvSpPr>
            <a:spLocks noGrp="1"/>
          </p:cNvSpPr>
          <p:nvPr>
            <p:ph type="sldNum" sz="quarter" idx="12"/>
          </p:nvPr>
        </p:nvSpPr>
        <p:spPr/>
        <p:txBody>
          <a:bodyPr/>
          <a:lstStyle/>
          <a:p>
            <a:fld id="{117F461E-A204-479C-A445-8A6AC8BD20CD}" type="slidenum">
              <a:rPr lang="en-IN" smtClean="0"/>
              <a:t>‹#›</a:t>
            </a:fld>
            <a:endParaRPr lang="en-IN"/>
          </a:p>
        </p:txBody>
      </p:sp>
    </p:spTree>
    <p:extLst>
      <p:ext uri="{BB962C8B-B14F-4D97-AF65-F5344CB8AC3E}">
        <p14:creationId xmlns:p14="http://schemas.microsoft.com/office/powerpoint/2010/main" val="1471126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122C78-6F6B-1277-2111-0F0708CA9B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261F29-5991-E808-7AAA-303E7DEE5D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B83C55-4A43-74CD-3623-B0AD05124EEC}"/>
              </a:ext>
            </a:extLst>
          </p:cNvPr>
          <p:cNvSpPr>
            <a:spLocks noGrp="1"/>
          </p:cNvSpPr>
          <p:nvPr>
            <p:ph type="dt" sz="half" idx="10"/>
          </p:nvPr>
        </p:nvSpPr>
        <p:spPr/>
        <p:txBody>
          <a:bodyPr/>
          <a:lstStyle/>
          <a:p>
            <a:fld id="{57E9BD81-4172-49A5-8041-2E544B80BD10}" type="datetimeFigureOut">
              <a:rPr lang="en-IN" smtClean="0"/>
              <a:t>21-08-2024</a:t>
            </a:fld>
            <a:endParaRPr lang="en-IN"/>
          </a:p>
        </p:txBody>
      </p:sp>
      <p:sp>
        <p:nvSpPr>
          <p:cNvPr id="5" name="Footer Placeholder 4">
            <a:extLst>
              <a:ext uri="{FF2B5EF4-FFF2-40B4-BE49-F238E27FC236}">
                <a16:creationId xmlns:a16="http://schemas.microsoft.com/office/drawing/2014/main" id="{94419B10-3002-C3CC-B05D-149E36B102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D3003F-5F29-5277-5E82-2A3FA978E8A7}"/>
              </a:ext>
            </a:extLst>
          </p:cNvPr>
          <p:cNvSpPr>
            <a:spLocks noGrp="1"/>
          </p:cNvSpPr>
          <p:nvPr>
            <p:ph type="sldNum" sz="quarter" idx="12"/>
          </p:nvPr>
        </p:nvSpPr>
        <p:spPr/>
        <p:txBody>
          <a:bodyPr/>
          <a:lstStyle/>
          <a:p>
            <a:fld id="{117F461E-A204-479C-A445-8A6AC8BD20CD}" type="slidenum">
              <a:rPr lang="en-IN" smtClean="0"/>
              <a:t>‹#›</a:t>
            </a:fld>
            <a:endParaRPr lang="en-IN"/>
          </a:p>
        </p:txBody>
      </p:sp>
    </p:spTree>
    <p:extLst>
      <p:ext uri="{BB962C8B-B14F-4D97-AF65-F5344CB8AC3E}">
        <p14:creationId xmlns:p14="http://schemas.microsoft.com/office/powerpoint/2010/main" val="92361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2711-A2A5-AC15-C2FB-0EFD38F27E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DD519B-DAFA-C2BD-8B29-978007FAF8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07C0D-3764-35DA-11B5-384377346F4C}"/>
              </a:ext>
            </a:extLst>
          </p:cNvPr>
          <p:cNvSpPr>
            <a:spLocks noGrp="1"/>
          </p:cNvSpPr>
          <p:nvPr>
            <p:ph type="dt" sz="half" idx="10"/>
          </p:nvPr>
        </p:nvSpPr>
        <p:spPr/>
        <p:txBody>
          <a:bodyPr/>
          <a:lstStyle/>
          <a:p>
            <a:fld id="{57E9BD81-4172-49A5-8041-2E544B80BD10}" type="datetimeFigureOut">
              <a:rPr lang="en-IN" smtClean="0"/>
              <a:t>21-08-2024</a:t>
            </a:fld>
            <a:endParaRPr lang="en-IN"/>
          </a:p>
        </p:txBody>
      </p:sp>
      <p:sp>
        <p:nvSpPr>
          <p:cNvPr id="5" name="Footer Placeholder 4">
            <a:extLst>
              <a:ext uri="{FF2B5EF4-FFF2-40B4-BE49-F238E27FC236}">
                <a16:creationId xmlns:a16="http://schemas.microsoft.com/office/drawing/2014/main" id="{6F483A33-C4F9-7762-8927-8B98CF0E5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D71563-6FFE-3CED-A5E0-3F487D679B09}"/>
              </a:ext>
            </a:extLst>
          </p:cNvPr>
          <p:cNvSpPr>
            <a:spLocks noGrp="1"/>
          </p:cNvSpPr>
          <p:nvPr>
            <p:ph type="sldNum" sz="quarter" idx="12"/>
          </p:nvPr>
        </p:nvSpPr>
        <p:spPr/>
        <p:txBody>
          <a:bodyPr/>
          <a:lstStyle/>
          <a:p>
            <a:fld id="{117F461E-A204-479C-A445-8A6AC8BD20CD}" type="slidenum">
              <a:rPr lang="en-IN" smtClean="0"/>
              <a:t>‹#›</a:t>
            </a:fld>
            <a:endParaRPr lang="en-IN"/>
          </a:p>
        </p:txBody>
      </p:sp>
    </p:spTree>
    <p:extLst>
      <p:ext uri="{BB962C8B-B14F-4D97-AF65-F5344CB8AC3E}">
        <p14:creationId xmlns:p14="http://schemas.microsoft.com/office/powerpoint/2010/main" val="381807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DCFA-D891-5FF4-CF09-48E9809988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231D3C-25A6-77E6-B893-3A3AAC9645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7A3C06-40B0-6EAF-9AE3-D36FF832B619}"/>
              </a:ext>
            </a:extLst>
          </p:cNvPr>
          <p:cNvSpPr>
            <a:spLocks noGrp="1"/>
          </p:cNvSpPr>
          <p:nvPr>
            <p:ph type="dt" sz="half" idx="10"/>
          </p:nvPr>
        </p:nvSpPr>
        <p:spPr/>
        <p:txBody>
          <a:bodyPr/>
          <a:lstStyle/>
          <a:p>
            <a:fld id="{57E9BD81-4172-49A5-8041-2E544B80BD10}" type="datetimeFigureOut">
              <a:rPr lang="en-IN" smtClean="0"/>
              <a:t>21-08-2024</a:t>
            </a:fld>
            <a:endParaRPr lang="en-IN"/>
          </a:p>
        </p:txBody>
      </p:sp>
      <p:sp>
        <p:nvSpPr>
          <p:cNvPr id="5" name="Footer Placeholder 4">
            <a:extLst>
              <a:ext uri="{FF2B5EF4-FFF2-40B4-BE49-F238E27FC236}">
                <a16:creationId xmlns:a16="http://schemas.microsoft.com/office/drawing/2014/main" id="{C598934C-550E-31A7-5394-80D9B6AB6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DB3EFE-662B-E0C4-1527-42E4308AE8BD}"/>
              </a:ext>
            </a:extLst>
          </p:cNvPr>
          <p:cNvSpPr>
            <a:spLocks noGrp="1"/>
          </p:cNvSpPr>
          <p:nvPr>
            <p:ph type="sldNum" sz="quarter" idx="12"/>
          </p:nvPr>
        </p:nvSpPr>
        <p:spPr/>
        <p:txBody>
          <a:bodyPr/>
          <a:lstStyle/>
          <a:p>
            <a:fld id="{117F461E-A204-479C-A445-8A6AC8BD20CD}" type="slidenum">
              <a:rPr lang="en-IN" smtClean="0"/>
              <a:t>‹#›</a:t>
            </a:fld>
            <a:endParaRPr lang="en-IN"/>
          </a:p>
        </p:txBody>
      </p:sp>
    </p:spTree>
    <p:extLst>
      <p:ext uri="{BB962C8B-B14F-4D97-AF65-F5344CB8AC3E}">
        <p14:creationId xmlns:p14="http://schemas.microsoft.com/office/powerpoint/2010/main" val="940355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97F1-C40D-18BD-92E8-09C6D90D8B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3A40D7-558E-FDE4-289F-132E97C8AE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1DB687-5D27-A6C1-19C2-1FF1278D32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58FB6D-0A86-E98F-3C81-C7AB5BA39A72}"/>
              </a:ext>
            </a:extLst>
          </p:cNvPr>
          <p:cNvSpPr>
            <a:spLocks noGrp="1"/>
          </p:cNvSpPr>
          <p:nvPr>
            <p:ph type="dt" sz="half" idx="10"/>
          </p:nvPr>
        </p:nvSpPr>
        <p:spPr/>
        <p:txBody>
          <a:bodyPr/>
          <a:lstStyle/>
          <a:p>
            <a:fld id="{57E9BD81-4172-49A5-8041-2E544B80BD10}" type="datetimeFigureOut">
              <a:rPr lang="en-IN" smtClean="0"/>
              <a:t>21-08-2024</a:t>
            </a:fld>
            <a:endParaRPr lang="en-IN"/>
          </a:p>
        </p:txBody>
      </p:sp>
      <p:sp>
        <p:nvSpPr>
          <p:cNvPr id="6" name="Footer Placeholder 5">
            <a:extLst>
              <a:ext uri="{FF2B5EF4-FFF2-40B4-BE49-F238E27FC236}">
                <a16:creationId xmlns:a16="http://schemas.microsoft.com/office/drawing/2014/main" id="{6723FB48-FC63-9B6A-C1D6-4ACE447D9E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D9A9B4-8A8F-51DB-5C6F-BC7272421F8B}"/>
              </a:ext>
            </a:extLst>
          </p:cNvPr>
          <p:cNvSpPr>
            <a:spLocks noGrp="1"/>
          </p:cNvSpPr>
          <p:nvPr>
            <p:ph type="sldNum" sz="quarter" idx="12"/>
          </p:nvPr>
        </p:nvSpPr>
        <p:spPr/>
        <p:txBody>
          <a:bodyPr/>
          <a:lstStyle/>
          <a:p>
            <a:fld id="{117F461E-A204-479C-A445-8A6AC8BD20CD}" type="slidenum">
              <a:rPr lang="en-IN" smtClean="0"/>
              <a:t>‹#›</a:t>
            </a:fld>
            <a:endParaRPr lang="en-IN"/>
          </a:p>
        </p:txBody>
      </p:sp>
    </p:spTree>
    <p:extLst>
      <p:ext uri="{BB962C8B-B14F-4D97-AF65-F5344CB8AC3E}">
        <p14:creationId xmlns:p14="http://schemas.microsoft.com/office/powerpoint/2010/main" val="130766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70DF-F923-6BBD-535B-4F817BE15D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3F3EE6-1847-D99D-358B-3837B3D3B7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32FD86-120E-1BA0-FDD2-02A237FDAE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E40774-57DC-9721-DB58-F9208A0928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A93C5D-40E3-7AC9-F537-53D3969DD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D8D123-802A-1B6F-9046-C5FF118C6AE4}"/>
              </a:ext>
            </a:extLst>
          </p:cNvPr>
          <p:cNvSpPr>
            <a:spLocks noGrp="1"/>
          </p:cNvSpPr>
          <p:nvPr>
            <p:ph type="dt" sz="half" idx="10"/>
          </p:nvPr>
        </p:nvSpPr>
        <p:spPr/>
        <p:txBody>
          <a:bodyPr/>
          <a:lstStyle/>
          <a:p>
            <a:fld id="{57E9BD81-4172-49A5-8041-2E544B80BD10}" type="datetimeFigureOut">
              <a:rPr lang="en-IN" smtClean="0"/>
              <a:t>21-08-2024</a:t>
            </a:fld>
            <a:endParaRPr lang="en-IN"/>
          </a:p>
        </p:txBody>
      </p:sp>
      <p:sp>
        <p:nvSpPr>
          <p:cNvPr id="8" name="Footer Placeholder 7">
            <a:extLst>
              <a:ext uri="{FF2B5EF4-FFF2-40B4-BE49-F238E27FC236}">
                <a16:creationId xmlns:a16="http://schemas.microsoft.com/office/drawing/2014/main" id="{CB0DD174-C732-C26B-880B-C72C699CA1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39C1FA-1115-F50F-9FE3-4FB7960BA1CA}"/>
              </a:ext>
            </a:extLst>
          </p:cNvPr>
          <p:cNvSpPr>
            <a:spLocks noGrp="1"/>
          </p:cNvSpPr>
          <p:nvPr>
            <p:ph type="sldNum" sz="quarter" idx="12"/>
          </p:nvPr>
        </p:nvSpPr>
        <p:spPr/>
        <p:txBody>
          <a:bodyPr/>
          <a:lstStyle/>
          <a:p>
            <a:fld id="{117F461E-A204-479C-A445-8A6AC8BD20CD}" type="slidenum">
              <a:rPr lang="en-IN" smtClean="0"/>
              <a:t>‹#›</a:t>
            </a:fld>
            <a:endParaRPr lang="en-IN"/>
          </a:p>
        </p:txBody>
      </p:sp>
    </p:spTree>
    <p:extLst>
      <p:ext uri="{BB962C8B-B14F-4D97-AF65-F5344CB8AC3E}">
        <p14:creationId xmlns:p14="http://schemas.microsoft.com/office/powerpoint/2010/main" val="3270801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A363-4F1E-6D0D-303A-1079AD0E26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4EAEDB-F649-37A1-0829-DB583C75E8D2}"/>
              </a:ext>
            </a:extLst>
          </p:cNvPr>
          <p:cNvSpPr>
            <a:spLocks noGrp="1"/>
          </p:cNvSpPr>
          <p:nvPr>
            <p:ph type="dt" sz="half" idx="10"/>
          </p:nvPr>
        </p:nvSpPr>
        <p:spPr/>
        <p:txBody>
          <a:bodyPr/>
          <a:lstStyle/>
          <a:p>
            <a:fld id="{57E9BD81-4172-49A5-8041-2E544B80BD10}" type="datetimeFigureOut">
              <a:rPr lang="en-IN" smtClean="0"/>
              <a:t>21-08-2024</a:t>
            </a:fld>
            <a:endParaRPr lang="en-IN"/>
          </a:p>
        </p:txBody>
      </p:sp>
      <p:sp>
        <p:nvSpPr>
          <p:cNvPr id="4" name="Footer Placeholder 3">
            <a:extLst>
              <a:ext uri="{FF2B5EF4-FFF2-40B4-BE49-F238E27FC236}">
                <a16:creationId xmlns:a16="http://schemas.microsoft.com/office/drawing/2014/main" id="{97542E9B-2CD9-A4E8-9D81-04984B08A9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805251-7C20-1C89-1DD6-BB2BB88928F2}"/>
              </a:ext>
            </a:extLst>
          </p:cNvPr>
          <p:cNvSpPr>
            <a:spLocks noGrp="1"/>
          </p:cNvSpPr>
          <p:nvPr>
            <p:ph type="sldNum" sz="quarter" idx="12"/>
          </p:nvPr>
        </p:nvSpPr>
        <p:spPr/>
        <p:txBody>
          <a:bodyPr/>
          <a:lstStyle/>
          <a:p>
            <a:fld id="{117F461E-A204-479C-A445-8A6AC8BD20CD}" type="slidenum">
              <a:rPr lang="en-IN" smtClean="0"/>
              <a:t>‹#›</a:t>
            </a:fld>
            <a:endParaRPr lang="en-IN"/>
          </a:p>
        </p:txBody>
      </p:sp>
    </p:spTree>
    <p:extLst>
      <p:ext uri="{BB962C8B-B14F-4D97-AF65-F5344CB8AC3E}">
        <p14:creationId xmlns:p14="http://schemas.microsoft.com/office/powerpoint/2010/main" val="204670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466115-982E-3F5E-643B-C7EA5BFF811F}"/>
              </a:ext>
            </a:extLst>
          </p:cNvPr>
          <p:cNvSpPr>
            <a:spLocks noGrp="1"/>
          </p:cNvSpPr>
          <p:nvPr>
            <p:ph type="dt" sz="half" idx="10"/>
          </p:nvPr>
        </p:nvSpPr>
        <p:spPr/>
        <p:txBody>
          <a:bodyPr/>
          <a:lstStyle/>
          <a:p>
            <a:fld id="{57E9BD81-4172-49A5-8041-2E544B80BD10}" type="datetimeFigureOut">
              <a:rPr lang="en-IN" smtClean="0"/>
              <a:t>21-08-2024</a:t>
            </a:fld>
            <a:endParaRPr lang="en-IN"/>
          </a:p>
        </p:txBody>
      </p:sp>
      <p:sp>
        <p:nvSpPr>
          <p:cNvPr id="3" name="Footer Placeholder 2">
            <a:extLst>
              <a:ext uri="{FF2B5EF4-FFF2-40B4-BE49-F238E27FC236}">
                <a16:creationId xmlns:a16="http://schemas.microsoft.com/office/drawing/2014/main" id="{C1DE3A3E-FF9A-49F9-1354-7DB0AC7EBE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CCDD1F-48DF-F93C-49DF-D5154BB86639}"/>
              </a:ext>
            </a:extLst>
          </p:cNvPr>
          <p:cNvSpPr>
            <a:spLocks noGrp="1"/>
          </p:cNvSpPr>
          <p:nvPr>
            <p:ph type="sldNum" sz="quarter" idx="12"/>
          </p:nvPr>
        </p:nvSpPr>
        <p:spPr/>
        <p:txBody>
          <a:bodyPr/>
          <a:lstStyle/>
          <a:p>
            <a:fld id="{117F461E-A204-479C-A445-8A6AC8BD20CD}" type="slidenum">
              <a:rPr lang="en-IN" smtClean="0"/>
              <a:t>‹#›</a:t>
            </a:fld>
            <a:endParaRPr lang="en-IN"/>
          </a:p>
        </p:txBody>
      </p:sp>
    </p:spTree>
    <p:extLst>
      <p:ext uri="{BB962C8B-B14F-4D97-AF65-F5344CB8AC3E}">
        <p14:creationId xmlns:p14="http://schemas.microsoft.com/office/powerpoint/2010/main" val="375334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CEB0-B7B6-E250-9AF9-F98DBC861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D4A8F7-5919-35D3-ABF2-D6513DE6EC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B5A781-DC2B-0F18-70F5-8D66C7035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9A16A-CFC6-EB65-D4F0-1574945C2CBD}"/>
              </a:ext>
            </a:extLst>
          </p:cNvPr>
          <p:cNvSpPr>
            <a:spLocks noGrp="1"/>
          </p:cNvSpPr>
          <p:nvPr>
            <p:ph type="dt" sz="half" idx="10"/>
          </p:nvPr>
        </p:nvSpPr>
        <p:spPr/>
        <p:txBody>
          <a:bodyPr/>
          <a:lstStyle/>
          <a:p>
            <a:fld id="{57E9BD81-4172-49A5-8041-2E544B80BD10}" type="datetimeFigureOut">
              <a:rPr lang="en-IN" smtClean="0"/>
              <a:t>21-08-2024</a:t>
            </a:fld>
            <a:endParaRPr lang="en-IN"/>
          </a:p>
        </p:txBody>
      </p:sp>
      <p:sp>
        <p:nvSpPr>
          <p:cNvPr id="6" name="Footer Placeholder 5">
            <a:extLst>
              <a:ext uri="{FF2B5EF4-FFF2-40B4-BE49-F238E27FC236}">
                <a16:creationId xmlns:a16="http://schemas.microsoft.com/office/drawing/2014/main" id="{D2B7DF81-EE35-260A-F069-27C3CEC900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56453C-D279-096C-B843-77997DC1763F}"/>
              </a:ext>
            </a:extLst>
          </p:cNvPr>
          <p:cNvSpPr>
            <a:spLocks noGrp="1"/>
          </p:cNvSpPr>
          <p:nvPr>
            <p:ph type="sldNum" sz="quarter" idx="12"/>
          </p:nvPr>
        </p:nvSpPr>
        <p:spPr/>
        <p:txBody>
          <a:bodyPr/>
          <a:lstStyle/>
          <a:p>
            <a:fld id="{117F461E-A204-479C-A445-8A6AC8BD20CD}" type="slidenum">
              <a:rPr lang="en-IN" smtClean="0"/>
              <a:t>‹#›</a:t>
            </a:fld>
            <a:endParaRPr lang="en-IN"/>
          </a:p>
        </p:txBody>
      </p:sp>
    </p:spTree>
    <p:extLst>
      <p:ext uri="{BB962C8B-B14F-4D97-AF65-F5344CB8AC3E}">
        <p14:creationId xmlns:p14="http://schemas.microsoft.com/office/powerpoint/2010/main" val="383940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42D29-BFD9-C175-0C19-162E6E1BC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F06C8C-279E-88D5-E320-35D1622186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2AF2B5-43D0-6BE9-CEA7-9DB093541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312FC-2C79-CF31-4988-D179CE78524E}"/>
              </a:ext>
            </a:extLst>
          </p:cNvPr>
          <p:cNvSpPr>
            <a:spLocks noGrp="1"/>
          </p:cNvSpPr>
          <p:nvPr>
            <p:ph type="dt" sz="half" idx="10"/>
          </p:nvPr>
        </p:nvSpPr>
        <p:spPr/>
        <p:txBody>
          <a:bodyPr/>
          <a:lstStyle/>
          <a:p>
            <a:fld id="{57E9BD81-4172-49A5-8041-2E544B80BD10}" type="datetimeFigureOut">
              <a:rPr lang="en-IN" smtClean="0"/>
              <a:t>21-08-2024</a:t>
            </a:fld>
            <a:endParaRPr lang="en-IN"/>
          </a:p>
        </p:txBody>
      </p:sp>
      <p:sp>
        <p:nvSpPr>
          <p:cNvPr id="6" name="Footer Placeholder 5">
            <a:extLst>
              <a:ext uri="{FF2B5EF4-FFF2-40B4-BE49-F238E27FC236}">
                <a16:creationId xmlns:a16="http://schemas.microsoft.com/office/drawing/2014/main" id="{10FFE4D2-9C49-887C-18C8-9F20DC37B1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C7519A-1544-0A17-F353-13CF6EBEEC62}"/>
              </a:ext>
            </a:extLst>
          </p:cNvPr>
          <p:cNvSpPr>
            <a:spLocks noGrp="1"/>
          </p:cNvSpPr>
          <p:nvPr>
            <p:ph type="sldNum" sz="quarter" idx="12"/>
          </p:nvPr>
        </p:nvSpPr>
        <p:spPr/>
        <p:txBody>
          <a:bodyPr/>
          <a:lstStyle/>
          <a:p>
            <a:fld id="{117F461E-A204-479C-A445-8A6AC8BD20CD}" type="slidenum">
              <a:rPr lang="en-IN" smtClean="0"/>
              <a:t>‹#›</a:t>
            </a:fld>
            <a:endParaRPr lang="en-IN"/>
          </a:p>
        </p:txBody>
      </p:sp>
    </p:spTree>
    <p:extLst>
      <p:ext uri="{BB962C8B-B14F-4D97-AF65-F5344CB8AC3E}">
        <p14:creationId xmlns:p14="http://schemas.microsoft.com/office/powerpoint/2010/main" val="16344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6B8379-F2A3-0A65-E3ED-696960272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65E721-47B9-9A10-51CD-C755785365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C01583-B183-029A-A352-D677DE58E2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9BD81-4172-49A5-8041-2E544B80BD10}" type="datetimeFigureOut">
              <a:rPr lang="en-IN" smtClean="0"/>
              <a:t>21-08-2024</a:t>
            </a:fld>
            <a:endParaRPr lang="en-IN"/>
          </a:p>
        </p:txBody>
      </p:sp>
      <p:sp>
        <p:nvSpPr>
          <p:cNvPr id="5" name="Footer Placeholder 4">
            <a:extLst>
              <a:ext uri="{FF2B5EF4-FFF2-40B4-BE49-F238E27FC236}">
                <a16:creationId xmlns:a16="http://schemas.microsoft.com/office/drawing/2014/main" id="{B68BA8BF-550A-F9EF-F2FD-F50FE0AF2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3B99BB-F265-0E22-D2D4-BCEC67275A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F461E-A204-479C-A445-8A6AC8BD20CD}" type="slidenum">
              <a:rPr lang="en-IN" smtClean="0"/>
              <a:t>‹#›</a:t>
            </a:fld>
            <a:endParaRPr lang="en-IN"/>
          </a:p>
        </p:txBody>
      </p:sp>
    </p:spTree>
    <p:extLst>
      <p:ext uri="{BB962C8B-B14F-4D97-AF65-F5344CB8AC3E}">
        <p14:creationId xmlns:p14="http://schemas.microsoft.com/office/powerpoint/2010/main" val="326353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71FB-21A6-7AF7-DE41-84FDFCF2C41F}"/>
              </a:ext>
            </a:extLst>
          </p:cNvPr>
          <p:cNvSpPr>
            <a:spLocks noGrp="1"/>
          </p:cNvSpPr>
          <p:nvPr>
            <p:ph type="ctrTitle"/>
          </p:nvPr>
        </p:nvSpPr>
        <p:spPr>
          <a:xfrm>
            <a:off x="545592" y="290258"/>
            <a:ext cx="9144000" cy="4000243"/>
          </a:xfrm>
        </p:spPr>
        <p:txBody>
          <a:bodyPr vert="horz" lIns="91440" tIns="45720" rIns="91440" bIns="45720" rtlCol="0" anchor="ctr">
            <a:normAutofit/>
          </a:bodyPr>
          <a:lstStyle/>
          <a:p>
            <a:pPr algn="l"/>
            <a:r>
              <a:rPr lang="en-US" sz="2000" b="1" u="sng" dirty="0"/>
              <a:t>Business Objectives</a:t>
            </a:r>
            <a:br>
              <a:rPr lang="en-US" sz="1200" dirty="0"/>
            </a:br>
            <a:br>
              <a:rPr lang="en-US" sz="1200" dirty="0"/>
            </a:br>
            <a:br>
              <a:rPr lang="en-US" sz="1200" dirty="0"/>
            </a:br>
            <a:r>
              <a:rPr lang="en-US" sz="1200" dirty="0"/>
              <a:t>This company is the largest online loan marketplace, facilitating personal loans, business loans, and financing of medical procedures. Borrowers can easily access lower interest rate loans through a fast online interface. </a:t>
            </a:r>
            <a:br>
              <a:rPr lang="en-US" sz="1200" dirty="0"/>
            </a:br>
            <a:r>
              <a:rPr lang="en-US" sz="1200" dirty="0"/>
              <a:t> </a:t>
            </a:r>
            <a:br>
              <a:rPr lang="en-US" sz="1200" dirty="0"/>
            </a:br>
            <a:r>
              <a:rPr lang="en-US" sz="1200" dirty="0"/>
              <a:t>Like most other lending companies, 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'charged-off' are the 'defaulters'. </a:t>
            </a:r>
            <a:br>
              <a:rPr lang="en-US" sz="1200" dirty="0"/>
            </a:br>
            <a:r>
              <a:rPr lang="en-US" sz="1200" dirty="0"/>
              <a:t> </a:t>
            </a:r>
            <a:br>
              <a:rPr lang="en-US" sz="1200" dirty="0"/>
            </a:br>
            <a:r>
              <a:rPr lang="en-US" sz="1200" dirty="0"/>
              <a:t>If one is able to identify these risky loan applicants, then such loans can be reduced thereby cutting down the amount of credit loss. Identification of such applicants using EDA is the aim of this case study.</a:t>
            </a:r>
            <a:br>
              <a:rPr lang="en-US" sz="1200" dirty="0"/>
            </a:br>
            <a:r>
              <a:rPr lang="en-US" sz="1200" dirty="0"/>
              <a:t> </a:t>
            </a:r>
            <a:br>
              <a:rPr lang="en-US" sz="1200" dirty="0"/>
            </a:br>
            <a:r>
              <a:rPr lang="en-US" sz="1200" dirty="0"/>
              <a:t>In other words, the company wants to understand the driving factors (or driver variables) behind loan default, i.e. the variables which are strong indicators of default.  The company can utilize this knowledge for its portfolio and risk assessment. </a:t>
            </a:r>
            <a:br>
              <a:rPr lang="en-US" sz="1200" dirty="0"/>
            </a:br>
            <a:br>
              <a:rPr lang="en-US" sz="1200" dirty="0"/>
            </a:br>
            <a:r>
              <a:rPr lang="en-US" sz="1200" dirty="0"/>
              <a:t>To develop your understanding of the domain, you are advised to independently research a little about risk analytics (understanding the types of variables and their significance should be enough).</a:t>
            </a:r>
            <a:br>
              <a:rPr lang="en-US" sz="1200" dirty="0"/>
            </a:br>
            <a:endParaRPr lang="en-IN" sz="1200" dirty="0"/>
          </a:p>
        </p:txBody>
      </p:sp>
      <p:sp>
        <p:nvSpPr>
          <p:cNvPr id="4" name="TextBox 3">
            <a:extLst>
              <a:ext uri="{FF2B5EF4-FFF2-40B4-BE49-F238E27FC236}">
                <a16:creationId xmlns:a16="http://schemas.microsoft.com/office/drawing/2014/main" id="{E7FA292B-6C6A-0AC2-F238-65B254518881}"/>
              </a:ext>
            </a:extLst>
          </p:cNvPr>
          <p:cNvSpPr txBox="1"/>
          <p:nvPr/>
        </p:nvSpPr>
        <p:spPr>
          <a:xfrm>
            <a:off x="658368" y="4773168"/>
            <a:ext cx="1719072" cy="1077218"/>
          </a:xfrm>
          <a:prstGeom prst="rect">
            <a:avLst/>
          </a:prstGeom>
          <a:noFill/>
        </p:spPr>
        <p:txBody>
          <a:bodyPr wrap="square" rtlCol="0">
            <a:spAutoFit/>
          </a:bodyPr>
          <a:lstStyle/>
          <a:p>
            <a:r>
              <a:rPr lang="en-US" dirty="0"/>
              <a:t>Prepared By:</a:t>
            </a:r>
          </a:p>
          <a:p>
            <a:endParaRPr lang="en-US" dirty="0"/>
          </a:p>
          <a:p>
            <a:r>
              <a:rPr lang="en-US" sz="1400" dirty="0"/>
              <a:t>Chetan </a:t>
            </a:r>
            <a:r>
              <a:rPr lang="en-US" sz="1400" dirty="0" err="1"/>
              <a:t>Rajhans</a:t>
            </a:r>
            <a:endParaRPr lang="en-US" sz="1400" dirty="0"/>
          </a:p>
          <a:p>
            <a:r>
              <a:rPr lang="en-US" sz="1400" dirty="0"/>
              <a:t>Ashutosh Kumar</a:t>
            </a:r>
            <a:endParaRPr lang="en-IN" sz="1400" dirty="0"/>
          </a:p>
        </p:txBody>
      </p:sp>
    </p:spTree>
    <p:extLst>
      <p:ext uri="{BB962C8B-B14F-4D97-AF65-F5344CB8AC3E}">
        <p14:creationId xmlns:p14="http://schemas.microsoft.com/office/powerpoint/2010/main" val="3695621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7103-988B-1F9B-7834-F2EC53A34802}"/>
              </a:ext>
            </a:extLst>
          </p:cNvPr>
          <p:cNvSpPr>
            <a:spLocks noGrp="1"/>
          </p:cNvSpPr>
          <p:nvPr>
            <p:ph type="title"/>
          </p:nvPr>
        </p:nvSpPr>
        <p:spPr/>
        <p:txBody>
          <a:bodyPr/>
          <a:lstStyle/>
          <a:p>
            <a:r>
              <a:rPr lang="en-US" dirty="0"/>
              <a:t>The majority of borrowers do not have public records of derogatory.</a:t>
            </a:r>
            <a:endParaRPr lang="en-IN" dirty="0"/>
          </a:p>
        </p:txBody>
      </p:sp>
      <p:pic>
        <p:nvPicPr>
          <p:cNvPr id="4098" name="Picture 2">
            <a:extLst>
              <a:ext uri="{FF2B5EF4-FFF2-40B4-BE49-F238E27FC236}">
                <a16:creationId xmlns:a16="http://schemas.microsoft.com/office/drawing/2014/main" id="{46F762DF-B26F-4B15-2FDA-6F9C52076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054" y="1566863"/>
            <a:ext cx="9731186" cy="510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533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34E2-3BCF-00C1-F503-4F70EBD9BE2E}"/>
              </a:ext>
            </a:extLst>
          </p:cNvPr>
          <p:cNvSpPr>
            <a:spLocks noGrp="1"/>
          </p:cNvSpPr>
          <p:nvPr>
            <p:ph type="title"/>
          </p:nvPr>
        </p:nvSpPr>
        <p:spPr/>
        <p:txBody>
          <a:bodyPr/>
          <a:lstStyle/>
          <a:p>
            <a:r>
              <a:rPr lang="en-US" dirty="0"/>
              <a:t>The majority of borrowers do not have public records of bankruptcies.</a:t>
            </a:r>
            <a:endParaRPr lang="en-IN" dirty="0"/>
          </a:p>
        </p:txBody>
      </p:sp>
      <p:pic>
        <p:nvPicPr>
          <p:cNvPr id="5122" name="Picture 2">
            <a:extLst>
              <a:ext uri="{FF2B5EF4-FFF2-40B4-BE49-F238E27FC236}">
                <a16:creationId xmlns:a16="http://schemas.microsoft.com/office/drawing/2014/main" id="{7E6ACBD2-937B-17AA-DB47-82B5659F4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12303"/>
            <a:ext cx="10093960" cy="458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52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A403-DFB0-F630-2A6F-C0AC48BDACE5}"/>
              </a:ext>
            </a:extLst>
          </p:cNvPr>
          <p:cNvSpPr>
            <a:spLocks noGrp="1"/>
          </p:cNvSpPr>
          <p:nvPr>
            <p:ph type="title"/>
          </p:nvPr>
        </p:nvSpPr>
        <p:spPr/>
        <p:txBody>
          <a:bodyPr/>
          <a:lstStyle/>
          <a:p>
            <a:r>
              <a:rPr lang="en-US" dirty="0"/>
              <a:t>Peak of total payments is &lt;10000</a:t>
            </a:r>
            <a:endParaRPr lang="en-IN" dirty="0"/>
          </a:p>
        </p:txBody>
      </p:sp>
      <p:pic>
        <p:nvPicPr>
          <p:cNvPr id="6146" name="Picture 2">
            <a:extLst>
              <a:ext uri="{FF2B5EF4-FFF2-40B4-BE49-F238E27FC236}">
                <a16:creationId xmlns:a16="http://schemas.microsoft.com/office/drawing/2014/main" id="{C8E6A296-DE48-177F-0F7D-D7026395F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66863"/>
            <a:ext cx="9682480" cy="479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722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CC4C-D3A5-54E8-439D-55F575F0E247}"/>
              </a:ext>
            </a:extLst>
          </p:cNvPr>
          <p:cNvSpPr>
            <a:spLocks noGrp="1"/>
          </p:cNvSpPr>
          <p:nvPr>
            <p:ph type="title"/>
          </p:nvPr>
        </p:nvSpPr>
        <p:spPr>
          <a:xfrm>
            <a:off x="390144" y="163957"/>
            <a:ext cx="10515600" cy="841883"/>
          </a:xfrm>
        </p:spPr>
        <p:txBody>
          <a:bodyPr>
            <a:normAutofit/>
          </a:bodyPr>
          <a:lstStyle/>
          <a:p>
            <a:r>
              <a:rPr lang="en-US" i="0" dirty="0">
                <a:solidFill>
                  <a:srgbClr val="000000"/>
                </a:solidFill>
                <a:effectLst/>
                <a:highlight>
                  <a:srgbClr val="FFFFFF"/>
                </a:highlight>
              </a:rPr>
              <a:t>Univariate Analysis Summary</a:t>
            </a:r>
            <a:endParaRPr lang="en-IN" dirty="0"/>
          </a:p>
        </p:txBody>
      </p:sp>
      <p:sp>
        <p:nvSpPr>
          <p:cNvPr id="3" name="Content Placeholder 2">
            <a:extLst>
              <a:ext uri="{FF2B5EF4-FFF2-40B4-BE49-F238E27FC236}">
                <a16:creationId xmlns:a16="http://schemas.microsoft.com/office/drawing/2014/main" id="{FAC00BAA-1A78-88CC-C680-837ECD48A077}"/>
              </a:ext>
            </a:extLst>
          </p:cNvPr>
          <p:cNvSpPr>
            <a:spLocks noGrp="1"/>
          </p:cNvSpPr>
          <p:nvPr>
            <p:ph idx="1"/>
          </p:nvPr>
        </p:nvSpPr>
        <p:spPr>
          <a:xfrm>
            <a:off x="390144" y="1253331"/>
            <a:ext cx="10515600" cy="4351338"/>
          </a:xfrm>
        </p:spPr>
        <p:txBody>
          <a:bodyPr>
            <a:noAutofit/>
          </a:bodyPr>
          <a:lstStyle/>
          <a:p>
            <a:pPr algn="l">
              <a:buFont typeface="Arial" panose="020B0604020202020204" pitchFamily="34" charset="0"/>
              <a:buChar char="•"/>
            </a:pPr>
            <a:r>
              <a:rPr lang="en-US" sz="1800" b="0" i="0" dirty="0">
                <a:solidFill>
                  <a:srgbClr val="000000"/>
                </a:solidFill>
                <a:effectLst/>
                <a:highlight>
                  <a:srgbClr val="FFFFFF"/>
                </a:highlight>
              </a:rPr>
              <a:t>The majority of loans are fully repaid.</a:t>
            </a:r>
          </a:p>
          <a:p>
            <a:pPr algn="l">
              <a:buFont typeface="Arial" panose="020B0604020202020204" pitchFamily="34" charset="0"/>
              <a:buChar char="•"/>
            </a:pPr>
            <a:r>
              <a:rPr lang="en-US" sz="1800" b="0" i="0" dirty="0">
                <a:solidFill>
                  <a:srgbClr val="000000"/>
                </a:solidFill>
                <a:effectLst/>
                <a:highlight>
                  <a:srgbClr val="FFFFFF"/>
                </a:highlight>
              </a:rPr>
              <a:t>Most loans fall within the 5,000-15,000 range.</a:t>
            </a:r>
          </a:p>
          <a:p>
            <a:pPr algn="l">
              <a:buFont typeface="Arial" panose="020B0604020202020204" pitchFamily="34" charset="0"/>
              <a:buChar char="•"/>
            </a:pPr>
            <a:r>
              <a:rPr lang="en-US" sz="1800" b="0" i="0" dirty="0">
                <a:solidFill>
                  <a:srgbClr val="000000"/>
                </a:solidFill>
                <a:effectLst/>
                <a:highlight>
                  <a:srgbClr val="FFFFFF"/>
                </a:highlight>
              </a:rPr>
              <a:t>Interest rates typically range between 5-7.5% and 10-15%.</a:t>
            </a:r>
          </a:p>
          <a:p>
            <a:pPr algn="l">
              <a:buFont typeface="Arial" panose="020B0604020202020204" pitchFamily="34" charset="0"/>
              <a:buChar char="•"/>
            </a:pPr>
            <a:r>
              <a:rPr lang="en-US" sz="1800" b="0" i="0" dirty="0">
                <a:solidFill>
                  <a:srgbClr val="000000"/>
                </a:solidFill>
                <a:effectLst/>
                <a:highlight>
                  <a:srgbClr val="FFFFFF"/>
                </a:highlight>
              </a:rPr>
              <a:t>Individuals with lower incomes tend to have more loans.</a:t>
            </a:r>
          </a:p>
          <a:p>
            <a:pPr algn="l">
              <a:buFont typeface="Arial" panose="020B0604020202020204" pitchFamily="34" charset="0"/>
              <a:buChar char="•"/>
            </a:pPr>
            <a:r>
              <a:rPr lang="en-US" sz="1800" b="0" i="0" dirty="0">
                <a:solidFill>
                  <a:srgbClr val="000000"/>
                </a:solidFill>
                <a:effectLst/>
                <a:highlight>
                  <a:srgbClr val="FFFFFF"/>
                </a:highlight>
              </a:rPr>
              <a:t>Loans are generally granted to individuals with no public record incidents.</a:t>
            </a:r>
          </a:p>
          <a:p>
            <a:pPr algn="l">
              <a:buFont typeface="Arial" panose="020B0604020202020204" pitchFamily="34" charset="0"/>
              <a:buChar char="•"/>
            </a:pPr>
            <a:r>
              <a:rPr lang="en-US" sz="1800" b="0" i="0" dirty="0">
                <a:solidFill>
                  <a:srgbClr val="000000"/>
                </a:solidFill>
                <a:effectLst/>
                <a:highlight>
                  <a:srgbClr val="FFFFFF"/>
                </a:highlight>
              </a:rPr>
              <a:t>The number of loans has increased year over year.</a:t>
            </a:r>
          </a:p>
          <a:p>
            <a:pPr algn="l">
              <a:buFont typeface="Arial" panose="020B0604020202020204" pitchFamily="34" charset="0"/>
              <a:buChar char="•"/>
            </a:pPr>
            <a:r>
              <a:rPr lang="en-US" sz="1800" b="0" i="0" dirty="0">
                <a:solidFill>
                  <a:srgbClr val="000000"/>
                </a:solidFill>
                <a:effectLst/>
                <a:highlight>
                  <a:srgbClr val="FFFFFF"/>
                </a:highlight>
              </a:rPr>
              <a:t>There has been a month-over-month increase in loans, with exceptions in 2007 and a slight dip in 2010.</a:t>
            </a:r>
          </a:p>
          <a:p>
            <a:pPr algn="l">
              <a:buFont typeface="Arial" panose="020B0604020202020204" pitchFamily="34" charset="0"/>
              <a:buChar char="•"/>
            </a:pPr>
            <a:r>
              <a:rPr lang="en-US" sz="1800" b="0" i="0" dirty="0">
                <a:solidFill>
                  <a:srgbClr val="000000"/>
                </a:solidFill>
                <a:effectLst/>
                <a:highlight>
                  <a:srgbClr val="FFFFFF"/>
                </a:highlight>
              </a:rPr>
              <a:t>A large number of loans are taken out by individuals in grades A and B.</a:t>
            </a:r>
          </a:p>
          <a:p>
            <a:pPr algn="l">
              <a:buFont typeface="Arial" panose="020B0604020202020204" pitchFamily="34" charset="0"/>
              <a:buChar char="•"/>
            </a:pPr>
            <a:r>
              <a:rPr lang="en-US" sz="1800" b="0" i="0" dirty="0">
                <a:solidFill>
                  <a:srgbClr val="000000"/>
                </a:solidFill>
                <a:effectLst/>
                <a:highlight>
                  <a:srgbClr val="FFFFFF"/>
                </a:highlight>
              </a:rPr>
              <a:t>A short loan tenure of 36 months is preferred.</a:t>
            </a:r>
          </a:p>
          <a:p>
            <a:pPr algn="l">
              <a:buFont typeface="Arial" panose="020B0604020202020204" pitchFamily="34" charset="0"/>
              <a:buChar char="•"/>
            </a:pPr>
            <a:r>
              <a:rPr lang="en-US" sz="1800" b="0" i="0" dirty="0">
                <a:solidFill>
                  <a:srgbClr val="000000"/>
                </a:solidFill>
                <a:effectLst/>
                <a:highlight>
                  <a:srgbClr val="FFFFFF"/>
                </a:highlight>
              </a:rPr>
              <a:t>Employees with over 10 years of experience tend to have more loans.</a:t>
            </a:r>
          </a:p>
          <a:p>
            <a:pPr algn="l">
              <a:buFont typeface="Arial" panose="020B0604020202020204" pitchFamily="34" charset="0"/>
              <a:buChar char="•"/>
            </a:pPr>
            <a:r>
              <a:rPr lang="en-US" sz="1800" b="0" i="0" dirty="0">
                <a:solidFill>
                  <a:srgbClr val="000000"/>
                </a:solidFill>
                <a:effectLst/>
                <a:highlight>
                  <a:srgbClr val="FFFFFF"/>
                </a:highlight>
              </a:rPr>
              <a:t>Most borrowers do not own a home.</a:t>
            </a:r>
          </a:p>
          <a:p>
            <a:pPr algn="l">
              <a:buFont typeface="Arial" panose="020B0604020202020204" pitchFamily="34" charset="0"/>
              <a:buChar char="•"/>
            </a:pPr>
            <a:r>
              <a:rPr lang="en-US" sz="1800" b="0" i="0" dirty="0">
                <a:solidFill>
                  <a:srgbClr val="000000"/>
                </a:solidFill>
                <a:effectLst/>
                <a:highlight>
                  <a:srgbClr val="FFFFFF"/>
                </a:highlight>
              </a:rPr>
              <a:t>People residing in larger cities tend to have more loans.</a:t>
            </a:r>
          </a:p>
          <a:p>
            <a:endParaRPr lang="en-IN" sz="1800" dirty="0"/>
          </a:p>
        </p:txBody>
      </p:sp>
    </p:spTree>
    <p:extLst>
      <p:ext uri="{BB962C8B-B14F-4D97-AF65-F5344CB8AC3E}">
        <p14:creationId xmlns:p14="http://schemas.microsoft.com/office/powerpoint/2010/main" val="266927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7635-95BD-E81F-1645-634FDFD8E0C1}"/>
              </a:ext>
            </a:extLst>
          </p:cNvPr>
          <p:cNvSpPr>
            <a:spLocks noGrp="1"/>
          </p:cNvSpPr>
          <p:nvPr>
            <p:ph type="title"/>
          </p:nvPr>
        </p:nvSpPr>
        <p:spPr>
          <a:xfrm>
            <a:off x="838200" y="2404237"/>
            <a:ext cx="10515600" cy="1325563"/>
          </a:xfrm>
        </p:spPr>
        <p:txBody>
          <a:bodyPr>
            <a:normAutofit/>
          </a:bodyPr>
          <a:lstStyle/>
          <a:p>
            <a:r>
              <a:rPr lang="en-US" sz="4000" b="1" dirty="0">
                <a:latin typeface="+mn-lt"/>
              </a:rPr>
              <a:t>Bivariate Analysis</a:t>
            </a:r>
            <a:endParaRPr lang="en-IN" sz="4000" b="1" dirty="0">
              <a:latin typeface="+mn-lt"/>
            </a:endParaRPr>
          </a:p>
        </p:txBody>
      </p:sp>
    </p:spTree>
    <p:extLst>
      <p:ext uri="{BB962C8B-B14F-4D97-AF65-F5344CB8AC3E}">
        <p14:creationId xmlns:p14="http://schemas.microsoft.com/office/powerpoint/2010/main" val="302545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47C7-E071-973A-9C65-F6F19CD1C7B5}"/>
              </a:ext>
            </a:extLst>
          </p:cNvPr>
          <p:cNvSpPr>
            <a:spLocks noGrp="1"/>
          </p:cNvSpPr>
          <p:nvPr>
            <p:ph type="title"/>
          </p:nvPr>
        </p:nvSpPr>
        <p:spPr/>
        <p:txBody>
          <a:bodyPr/>
          <a:lstStyle/>
          <a:p>
            <a:r>
              <a:rPr lang="en-US" dirty="0"/>
              <a:t>Majority of loans are in Garde A and B but default rates are higher for grades G and F</a:t>
            </a:r>
            <a:endParaRPr lang="en-IN" dirty="0"/>
          </a:p>
        </p:txBody>
      </p:sp>
      <p:pic>
        <p:nvPicPr>
          <p:cNvPr id="1026" name="Picture 2">
            <a:extLst>
              <a:ext uri="{FF2B5EF4-FFF2-40B4-BE49-F238E27FC236}">
                <a16:creationId xmlns:a16="http://schemas.microsoft.com/office/drawing/2014/main" id="{B127989E-110F-70FC-8654-1736748D14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8017" y="2015842"/>
            <a:ext cx="4750421" cy="35393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7F233EE-2EE2-326B-BC94-7FF1B3153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418" y="2015842"/>
            <a:ext cx="4866726" cy="341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44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FC7B-CFA9-FE98-9541-04FEA772C35A}"/>
              </a:ext>
            </a:extLst>
          </p:cNvPr>
          <p:cNvSpPr>
            <a:spLocks noGrp="1"/>
          </p:cNvSpPr>
          <p:nvPr>
            <p:ph type="title"/>
          </p:nvPr>
        </p:nvSpPr>
        <p:spPr/>
        <p:txBody>
          <a:bodyPr/>
          <a:lstStyle/>
          <a:p>
            <a:r>
              <a:rPr lang="en-US" dirty="0"/>
              <a:t>Among sub grades F4 and G3 have the highest default rates</a:t>
            </a:r>
            <a:endParaRPr lang="en-IN" dirty="0"/>
          </a:p>
        </p:txBody>
      </p:sp>
      <p:pic>
        <p:nvPicPr>
          <p:cNvPr id="2050" name="Picture 2">
            <a:extLst>
              <a:ext uri="{FF2B5EF4-FFF2-40B4-BE49-F238E27FC236}">
                <a16:creationId xmlns:a16="http://schemas.microsoft.com/office/drawing/2014/main" id="{647A3320-BC51-9BCE-FC46-07CEADD12C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15792"/>
            <a:ext cx="5129981"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ED36BCC-59D6-472E-C49D-5722245A6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8181" y="1815792"/>
            <a:ext cx="5456903" cy="4427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739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3D14-EA6E-81AA-D75C-DB42D613E45F}"/>
              </a:ext>
            </a:extLst>
          </p:cNvPr>
          <p:cNvSpPr>
            <a:spLocks noGrp="1"/>
          </p:cNvSpPr>
          <p:nvPr>
            <p:ph type="title"/>
          </p:nvPr>
        </p:nvSpPr>
        <p:spPr/>
        <p:txBody>
          <a:bodyPr>
            <a:normAutofit fontScale="90000"/>
          </a:bodyPr>
          <a:lstStyle/>
          <a:p>
            <a:r>
              <a:rPr lang="en-US" dirty="0"/>
              <a:t>Loans are borrowed mostly for 36 months but the default rate is higher for 60 months duration</a:t>
            </a:r>
            <a:endParaRPr lang="en-IN" dirty="0"/>
          </a:p>
        </p:txBody>
      </p:sp>
      <p:pic>
        <p:nvPicPr>
          <p:cNvPr id="1026" name="Picture 2">
            <a:extLst>
              <a:ext uri="{FF2B5EF4-FFF2-40B4-BE49-F238E27FC236}">
                <a16:creationId xmlns:a16="http://schemas.microsoft.com/office/drawing/2014/main" id="{C3BB67BF-B2B4-A18A-FE4D-BB9122764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46" y="1894228"/>
            <a:ext cx="4946180" cy="35515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F38D555-966A-1D83-1BF5-5A2D0FD3D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376" y="1891372"/>
            <a:ext cx="4742182" cy="3551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091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F765-42DD-E57F-BB47-B2448EAF67E8}"/>
              </a:ext>
            </a:extLst>
          </p:cNvPr>
          <p:cNvSpPr>
            <a:spLocks noGrp="1"/>
          </p:cNvSpPr>
          <p:nvPr>
            <p:ph type="title"/>
          </p:nvPr>
        </p:nvSpPr>
        <p:spPr/>
        <p:txBody>
          <a:bodyPr/>
          <a:lstStyle/>
          <a:p>
            <a:r>
              <a:rPr lang="en-US" dirty="0"/>
              <a:t>Employment with length of 10+years have more loans and default rate high too</a:t>
            </a:r>
            <a:endParaRPr lang="en-IN" dirty="0"/>
          </a:p>
        </p:txBody>
      </p:sp>
      <p:pic>
        <p:nvPicPr>
          <p:cNvPr id="2050" name="Picture 2">
            <a:extLst>
              <a:ext uri="{FF2B5EF4-FFF2-40B4-BE49-F238E27FC236}">
                <a16:creationId xmlns:a16="http://schemas.microsoft.com/office/drawing/2014/main" id="{FBB1BB20-6770-01DF-5BF2-9C9E6E347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5" y="1842453"/>
            <a:ext cx="5303211" cy="34904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8497341-E2B6-0F54-DF05-7F6ACA153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953" y="1766570"/>
            <a:ext cx="4968472" cy="364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44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2D29-40DE-191D-A61A-039318E277F3}"/>
              </a:ext>
            </a:extLst>
          </p:cNvPr>
          <p:cNvSpPr>
            <a:spLocks noGrp="1"/>
          </p:cNvSpPr>
          <p:nvPr>
            <p:ph type="title"/>
          </p:nvPr>
        </p:nvSpPr>
        <p:spPr/>
        <p:txBody>
          <a:bodyPr/>
          <a:lstStyle/>
          <a:p>
            <a:r>
              <a:rPr lang="en-US" dirty="0"/>
              <a:t>The majority of borrowers borrow it for rent but the default is highest for Mortgage</a:t>
            </a:r>
            <a:endParaRPr lang="en-IN" dirty="0"/>
          </a:p>
        </p:txBody>
      </p:sp>
      <p:pic>
        <p:nvPicPr>
          <p:cNvPr id="4" name="Picture 3">
            <a:extLst>
              <a:ext uri="{FF2B5EF4-FFF2-40B4-BE49-F238E27FC236}">
                <a16:creationId xmlns:a16="http://schemas.microsoft.com/office/drawing/2014/main" id="{4434D474-8FCD-534B-2DBF-25FA22F31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232" y="1956620"/>
            <a:ext cx="5030253" cy="3351281"/>
          </a:xfrm>
          <a:prstGeom prst="rect">
            <a:avLst/>
          </a:prstGeom>
        </p:spPr>
      </p:pic>
      <p:pic>
        <p:nvPicPr>
          <p:cNvPr id="7" name="Picture 6">
            <a:extLst>
              <a:ext uri="{FF2B5EF4-FFF2-40B4-BE49-F238E27FC236}">
                <a16:creationId xmlns:a16="http://schemas.microsoft.com/office/drawing/2014/main" id="{CE93B671-9838-D785-B26B-0E51A940C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4485" y="2027771"/>
            <a:ext cx="4832796" cy="3280129"/>
          </a:xfrm>
          <a:prstGeom prst="rect">
            <a:avLst/>
          </a:prstGeom>
        </p:spPr>
      </p:pic>
    </p:spTree>
    <p:extLst>
      <p:ext uri="{BB962C8B-B14F-4D97-AF65-F5344CB8AC3E}">
        <p14:creationId xmlns:p14="http://schemas.microsoft.com/office/powerpoint/2010/main" val="237133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7635-95BD-E81F-1645-634FDFD8E0C1}"/>
              </a:ext>
            </a:extLst>
          </p:cNvPr>
          <p:cNvSpPr>
            <a:spLocks noGrp="1"/>
          </p:cNvSpPr>
          <p:nvPr>
            <p:ph type="title"/>
          </p:nvPr>
        </p:nvSpPr>
        <p:spPr>
          <a:xfrm>
            <a:off x="838200" y="2404237"/>
            <a:ext cx="10515600" cy="1325563"/>
          </a:xfrm>
        </p:spPr>
        <p:txBody>
          <a:bodyPr>
            <a:normAutofit/>
          </a:bodyPr>
          <a:lstStyle/>
          <a:p>
            <a:r>
              <a:rPr lang="en-US" sz="4000" b="1" dirty="0">
                <a:latin typeface="+mn-lt"/>
              </a:rPr>
              <a:t>Univariate Analysis</a:t>
            </a:r>
            <a:endParaRPr lang="en-IN" sz="4000" b="1" dirty="0">
              <a:latin typeface="+mn-lt"/>
            </a:endParaRPr>
          </a:p>
        </p:txBody>
      </p:sp>
    </p:spTree>
    <p:extLst>
      <p:ext uri="{BB962C8B-B14F-4D97-AF65-F5344CB8AC3E}">
        <p14:creationId xmlns:p14="http://schemas.microsoft.com/office/powerpoint/2010/main" val="2018363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81DE-F08B-8E28-F1E3-23B24B2E53C5}"/>
              </a:ext>
            </a:extLst>
          </p:cNvPr>
          <p:cNvSpPr>
            <a:spLocks noGrp="1"/>
          </p:cNvSpPr>
          <p:nvPr>
            <p:ph type="title"/>
          </p:nvPr>
        </p:nvSpPr>
        <p:spPr/>
        <p:txBody>
          <a:bodyPr>
            <a:normAutofit fontScale="90000"/>
          </a:bodyPr>
          <a:lstStyle/>
          <a:p>
            <a:r>
              <a:rPr lang="en-US" dirty="0"/>
              <a:t>The majority of loans are Not verified either by the company or the source but the verified ones have a higher default rate</a:t>
            </a:r>
            <a:endParaRPr lang="en-IN" dirty="0"/>
          </a:p>
        </p:txBody>
      </p:sp>
      <p:pic>
        <p:nvPicPr>
          <p:cNvPr id="5" name="Content Placeholder 4">
            <a:extLst>
              <a:ext uri="{FF2B5EF4-FFF2-40B4-BE49-F238E27FC236}">
                <a16:creationId xmlns:a16="http://schemas.microsoft.com/office/drawing/2014/main" id="{CE2F2669-A383-DBA2-7A98-707A2671F1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08505"/>
            <a:ext cx="4824042" cy="3341687"/>
          </a:xfrm>
        </p:spPr>
      </p:pic>
      <p:pic>
        <p:nvPicPr>
          <p:cNvPr id="7" name="Picture 6">
            <a:extLst>
              <a:ext uri="{FF2B5EF4-FFF2-40B4-BE49-F238E27FC236}">
                <a16:creationId xmlns:a16="http://schemas.microsoft.com/office/drawing/2014/main" id="{F2B4F114-36DE-D00F-C34F-79AB22549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232" y="2008505"/>
            <a:ext cx="5131568" cy="3341687"/>
          </a:xfrm>
          <a:prstGeom prst="rect">
            <a:avLst/>
          </a:prstGeom>
        </p:spPr>
      </p:pic>
    </p:spTree>
    <p:extLst>
      <p:ext uri="{BB962C8B-B14F-4D97-AF65-F5344CB8AC3E}">
        <p14:creationId xmlns:p14="http://schemas.microsoft.com/office/powerpoint/2010/main" val="162668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CE3CB-5469-03CD-CDB5-A82CFC80B934}"/>
              </a:ext>
            </a:extLst>
          </p:cNvPr>
          <p:cNvSpPr>
            <a:spLocks noGrp="1"/>
          </p:cNvSpPr>
          <p:nvPr>
            <p:ph type="title"/>
          </p:nvPr>
        </p:nvSpPr>
        <p:spPr/>
        <p:txBody>
          <a:bodyPr>
            <a:normAutofit fontScale="90000"/>
          </a:bodyPr>
          <a:lstStyle/>
          <a:p>
            <a:r>
              <a:rPr lang="en-US" dirty="0"/>
              <a:t>Top reason for loan are debt consolidation and credit card but renewable energy and </a:t>
            </a:r>
            <a:r>
              <a:rPr lang="en-US" dirty="0" err="1"/>
              <a:t>small_business</a:t>
            </a:r>
            <a:r>
              <a:rPr lang="en-US" dirty="0"/>
              <a:t> have a higher default rate</a:t>
            </a:r>
            <a:endParaRPr lang="en-IN" dirty="0"/>
          </a:p>
        </p:txBody>
      </p:sp>
      <p:pic>
        <p:nvPicPr>
          <p:cNvPr id="5" name="Picture 4">
            <a:extLst>
              <a:ext uri="{FF2B5EF4-FFF2-40B4-BE49-F238E27FC236}">
                <a16:creationId xmlns:a16="http://schemas.microsoft.com/office/drawing/2014/main" id="{F59BAD3E-05CC-E262-AB0C-572803826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3" y="2056379"/>
            <a:ext cx="5245877" cy="3877085"/>
          </a:xfrm>
          <a:prstGeom prst="rect">
            <a:avLst/>
          </a:prstGeom>
        </p:spPr>
      </p:pic>
      <p:pic>
        <p:nvPicPr>
          <p:cNvPr id="8" name="Picture 7">
            <a:extLst>
              <a:ext uri="{FF2B5EF4-FFF2-40B4-BE49-F238E27FC236}">
                <a16:creationId xmlns:a16="http://schemas.microsoft.com/office/drawing/2014/main" id="{70E997CE-1EA6-8E3D-7C9E-7C41CE7F2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5614" y="2056379"/>
            <a:ext cx="4555620" cy="3877085"/>
          </a:xfrm>
          <a:prstGeom prst="rect">
            <a:avLst/>
          </a:prstGeom>
        </p:spPr>
      </p:pic>
    </p:spTree>
    <p:extLst>
      <p:ext uri="{BB962C8B-B14F-4D97-AF65-F5344CB8AC3E}">
        <p14:creationId xmlns:p14="http://schemas.microsoft.com/office/powerpoint/2010/main" val="1646502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D4B3-377E-F098-AF95-E627D2AEFAAE}"/>
              </a:ext>
            </a:extLst>
          </p:cNvPr>
          <p:cNvSpPr>
            <a:spLocks noGrp="1"/>
          </p:cNvSpPr>
          <p:nvPr>
            <p:ph type="title"/>
          </p:nvPr>
        </p:nvSpPr>
        <p:spPr/>
        <p:txBody>
          <a:bodyPr/>
          <a:lstStyle/>
          <a:p>
            <a:r>
              <a:rPr lang="en-US" dirty="0"/>
              <a:t>CA, NY, FL, TX reports higher loan with the default rate highest for NE</a:t>
            </a:r>
            <a:endParaRPr lang="en-IN" dirty="0"/>
          </a:p>
        </p:txBody>
      </p:sp>
      <p:pic>
        <p:nvPicPr>
          <p:cNvPr id="4" name="Picture 3">
            <a:extLst>
              <a:ext uri="{FF2B5EF4-FFF2-40B4-BE49-F238E27FC236}">
                <a16:creationId xmlns:a16="http://schemas.microsoft.com/office/drawing/2014/main" id="{6C701D52-65D9-3123-5290-A50C1CA20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44" y="2092960"/>
            <a:ext cx="5565610" cy="3688079"/>
          </a:xfrm>
          <a:prstGeom prst="rect">
            <a:avLst/>
          </a:prstGeom>
        </p:spPr>
      </p:pic>
      <p:pic>
        <p:nvPicPr>
          <p:cNvPr id="7" name="Picture 6">
            <a:extLst>
              <a:ext uri="{FF2B5EF4-FFF2-40B4-BE49-F238E27FC236}">
                <a16:creationId xmlns:a16="http://schemas.microsoft.com/office/drawing/2014/main" id="{BB86E6D5-3D8E-5408-6327-FEAD79B94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1448" y="2092960"/>
            <a:ext cx="5847032" cy="3688079"/>
          </a:xfrm>
          <a:prstGeom prst="rect">
            <a:avLst/>
          </a:prstGeom>
        </p:spPr>
      </p:pic>
    </p:spTree>
    <p:extLst>
      <p:ext uri="{BB962C8B-B14F-4D97-AF65-F5344CB8AC3E}">
        <p14:creationId xmlns:p14="http://schemas.microsoft.com/office/powerpoint/2010/main" val="3129516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3CB80-318F-5C62-5E43-E517DEDD7C99}"/>
              </a:ext>
            </a:extLst>
          </p:cNvPr>
          <p:cNvSpPr>
            <a:spLocks noGrp="1"/>
          </p:cNvSpPr>
          <p:nvPr>
            <p:ph type="title"/>
          </p:nvPr>
        </p:nvSpPr>
        <p:spPr/>
        <p:txBody>
          <a:bodyPr/>
          <a:lstStyle/>
          <a:p>
            <a:r>
              <a:rPr lang="en-US" dirty="0"/>
              <a:t>30 to 45k annual group receives most loans but default rate is highest for 3-30k </a:t>
            </a:r>
            <a:endParaRPr lang="en-IN" dirty="0"/>
          </a:p>
        </p:txBody>
      </p:sp>
      <p:pic>
        <p:nvPicPr>
          <p:cNvPr id="3074" name="Picture 2">
            <a:extLst>
              <a:ext uri="{FF2B5EF4-FFF2-40B4-BE49-F238E27FC236}">
                <a16:creationId xmlns:a16="http://schemas.microsoft.com/office/drawing/2014/main" id="{8748DD44-5B8F-4C36-4A1A-861D6C876A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55122"/>
            <a:ext cx="5002161" cy="382792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376AFB5-B000-FD82-A3C3-5263215C1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8852" y="1855122"/>
            <a:ext cx="4840236" cy="373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573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4901-7B46-6C24-4198-EB07A528ABB7}"/>
              </a:ext>
            </a:extLst>
          </p:cNvPr>
          <p:cNvSpPr>
            <a:spLocks noGrp="1"/>
          </p:cNvSpPr>
          <p:nvPr>
            <p:ph type="title"/>
          </p:nvPr>
        </p:nvSpPr>
        <p:spPr/>
        <p:txBody>
          <a:bodyPr/>
          <a:lstStyle/>
          <a:p>
            <a:r>
              <a:rPr lang="en-US" dirty="0"/>
              <a:t>5-10k loan amount category is highest but default rate is highest for 35-40k </a:t>
            </a:r>
            <a:endParaRPr lang="en-IN" dirty="0"/>
          </a:p>
        </p:txBody>
      </p:sp>
      <p:pic>
        <p:nvPicPr>
          <p:cNvPr id="4098" name="Picture 2">
            <a:extLst>
              <a:ext uri="{FF2B5EF4-FFF2-40B4-BE49-F238E27FC236}">
                <a16:creationId xmlns:a16="http://schemas.microsoft.com/office/drawing/2014/main" id="{EF7FAA05-8A91-F56F-8EA8-E6274DC985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75396"/>
            <a:ext cx="5080819" cy="343066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2F4E571-408B-34A7-E1FA-464F533BB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6316" y="2053272"/>
            <a:ext cx="5296531" cy="3354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43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D235-6E96-9BBD-B38D-31EFFF14DEB0}"/>
              </a:ext>
            </a:extLst>
          </p:cNvPr>
          <p:cNvSpPr>
            <a:spLocks noGrp="1"/>
          </p:cNvSpPr>
          <p:nvPr>
            <p:ph type="title"/>
          </p:nvPr>
        </p:nvSpPr>
        <p:spPr/>
        <p:txBody>
          <a:bodyPr/>
          <a:lstStyle/>
          <a:p>
            <a:r>
              <a:rPr lang="en-US" dirty="0"/>
              <a:t>Lending rates of 10-12.5% is highest but default rate is seen highest for 20-25%</a:t>
            </a:r>
            <a:endParaRPr lang="en-IN" dirty="0"/>
          </a:p>
        </p:txBody>
      </p:sp>
      <p:pic>
        <p:nvPicPr>
          <p:cNvPr id="5122" name="Picture 2">
            <a:extLst>
              <a:ext uri="{FF2B5EF4-FFF2-40B4-BE49-F238E27FC236}">
                <a16:creationId xmlns:a16="http://schemas.microsoft.com/office/drawing/2014/main" id="{7FB49E38-9BB7-AB4F-F99D-092AA459CD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91096"/>
            <a:ext cx="5257800" cy="370010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5F35011-97BF-D857-CD27-1517722CA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2026469"/>
            <a:ext cx="5257800" cy="382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367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773B-AAA7-C524-D309-1B2EFB418F20}"/>
              </a:ext>
            </a:extLst>
          </p:cNvPr>
          <p:cNvSpPr>
            <a:spLocks noGrp="1"/>
          </p:cNvSpPr>
          <p:nvPr>
            <p:ph type="title"/>
          </p:nvPr>
        </p:nvSpPr>
        <p:spPr>
          <a:xfrm>
            <a:off x="545592" y="213360"/>
            <a:ext cx="10515600" cy="1325563"/>
          </a:xfrm>
        </p:spPr>
        <p:txBody>
          <a:bodyPr/>
          <a:lstStyle/>
          <a:p>
            <a:r>
              <a:rPr lang="en-US" dirty="0"/>
              <a:t>Bivariate Analysis- Summary</a:t>
            </a:r>
            <a:endParaRPr lang="en-IN" dirty="0"/>
          </a:p>
        </p:txBody>
      </p:sp>
      <p:sp>
        <p:nvSpPr>
          <p:cNvPr id="3" name="Content Placeholder 2">
            <a:extLst>
              <a:ext uri="{FF2B5EF4-FFF2-40B4-BE49-F238E27FC236}">
                <a16:creationId xmlns:a16="http://schemas.microsoft.com/office/drawing/2014/main" id="{675A98A5-C489-3E90-790D-53FF5BED793F}"/>
              </a:ext>
            </a:extLst>
          </p:cNvPr>
          <p:cNvSpPr>
            <a:spLocks noGrp="1"/>
          </p:cNvSpPr>
          <p:nvPr>
            <p:ph idx="1"/>
          </p:nvPr>
        </p:nvSpPr>
        <p:spPr>
          <a:xfrm>
            <a:off x="838200" y="1483360"/>
            <a:ext cx="10515600" cy="5161280"/>
          </a:xfrm>
        </p:spPr>
        <p:txBody>
          <a:bodyPr>
            <a:noAutofit/>
          </a:bodyPr>
          <a:lstStyle/>
          <a:p>
            <a:pPr algn="l"/>
            <a:r>
              <a:rPr lang="en-US" sz="1800" b="0" i="0" dirty="0">
                <a:effectLst/>
                <a:highlight>
                  <a:srgbClr val="FFFFFF"/>
                </a:highlight>
              </a:rPr>
              <a:t>The income group earning 30-45K has a higher number of loans, while the 3-30K income group has a higher percentage of defaults.</a:t>
            </a:r>
          </a:p>
          <a:p>
            <a:pPr algn="l"/>
            <a:r>
              <a:rPr lang="en-US" sz="1800" b="0" i="0" dirty="0">
                <a:effectLst/>
                <a:highlight>
                  <a:srgbClr val="FFFFFF"/>
                </a:highlight>
              </a:rPr>
              <a:t> Loans in the range of 5K-10K are more common, but the 25-35K loan amount group has a higher percentage of defaults. </a:t>
            </a:r>
          </a:p>
          <a:p>
            <a:pPr algn="l"/>
            <a:r>
              <a:rPr lang="en-US" sz="1800" b="0" i="0" dirty="0">
                <a:effectLst/>
                <a:highlight>
                  <a:srgbClr val="FFFFFF"/>
                </a:highlight>
              </a:rPr>
              <a:t>Loans with interest rates between 7.5-12.5% are more frequent, and the percentage of defaults increases with the interest rate.</a:t>
            </a:r>
          </a:p>
          <a:p>
            <a:pPr algn="l"/>
            <a:r>
              <a:rPr lang="en-US" sz="1800" b="0" i="0" dirty="0">
                <a:effectLst/>
                <a:highlight>
                  <a:srgbClr val="FFFFFF"/>
                </a:highlight>
              </a:rPr>
              <a:t>A loan term of 60 months is associated with a higher percentage of defaults.</a:t>
            </a:r>
          </a:p>
          <a:p>
            <a:pPr algn="l"/>
            <a:r>
              <a:rPr lang="en-US" sz="1800" b="0" i="0" dirty="0">
                <a:effectLst/>
                <a:highlight>
                  <a:srgbClr val="FFFFFF"/>
                </a:highlight>
              </a:rPr>
              <a:t>Grade B borrowers have a higher number of loans compared to Grade A, whereas Grade G has a higher percentage of defaults. </a:t>
            </a:r>
          </a:p>
          <a:p>
            <a:pPr algn="l"/>
            <a:r>
              <a:rPr lang="en-US" sz="1800" b="0" i="0" dirty="0">
                <a:effectLst/>
                <a:highlight>
                  <a:srgbClr val="FFFFFF"/>
                </a:highlight>
              </a:rPr>
              <a:t>The subgrade for G has a higher percentage of defaults. </a:t>
            </a:r>
          </a:p>
          <a:p>
            <a:pPr algn="l"/>
            <a:r>
              <a:rPr lang="en-US" sz="1800" b="0" i="0" dirty="0">
                <a:effectLst/>
                <a:highlight>
                  <a:srgbClr val="FFFFFF"/>
                </a:highlight>
              </a:rPr>
              <a:t>Property owners apply for fewer loans, and those without property have a higher rate of loan defaults.</a:t>
            </a:r>
          </a:p>
          <a:p>
            <a:pPr algn="l"/>
            <a:r>
              <a:rPr lang="en-US" sz="1800" b="0" i="0" dirty="0">
                <a:effectLst/>
                <a:highlight>
                  <a:srgbClr val="FFFFFF"/>
                </a:highlight>
              </a:rPr>
              <a:t>Employment with over 10 years of experience have a higher number of loans and a higher percentage of defaults.</a:t>
            </a:r>
          </a:p>
          <a:p>
            <a:pPr algn="l"/>
            <a:r>
              <a:rPr lang="en-US" sz="1800" b="0" i="0" dirty="0">
                <a:effectLst/>
                <a:highlight>
                  <a:srgbClr val="FFFFFF"/>
                </a:highlight>
              </a:rPr>
              <a:t>The majority of loans are taken out for debt consolidation, whereas loans for small business, home, and education have a higher default rate.</a:t>
            </a:r>
          </a:p>
          <a:p>
            <a:endParaRPr lang="en-IN" sz="1800" dirty="0"/>
          </a:p>
        </p:txBody>
      </p:sp>
    </p:spTree>
    <p:extLst>
      <p:ext uri="{BB962C8B-B14F-4D97-AF65-F5344CB8AC3E}">
        <p14:creationId xmlns:p14="http://schemas.microsoft.com/office/powerpoint/2010/main" val="3274913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87026-6A49-95A5-413C-06809882ECB0}"/>
              </a:ext>
            </a:extLst>
          </p:cNvPr>
          <p:cNvSpPr>
            <a:spLocks noGrp="1"/>
          </p:cNvSpPr>
          <p:nvPr>
            <p:ph type="title"/>
          </p:nvPr>
        </p:nvSpPr>
        <p:spPr>
          <a:xfrm>
            <a:off x="838200" y="249237"/>
            <a:ext cx="10515600" cy="1325563"/>
          </a:xfrm>
        </p:spPr>
        <p:txBody>
          <a:bodyPr/>
          <a:lstStyle/>
          <a:p>
            <a:r>
              <a:rPr lang="en-US" dirty="0"/>
              <a:t>Final Recommendation</a:t>
            </a:r>
            <a:endParaRPr lang="en-IN" dirty="0"/>
          </a:p>
        </p:txBody>
      </p:sp>
      <p:sp>
        <p:nvSpPr>
          <p:cNvPr id="3" name="Content Placeholder 2">
            <a:extLst>
              <a:ext uri="{FF2B5EF4-FFF2-40B4-BE49-F238E27FC236}">
                <a16:creationId xmlns:a16="http://schemas.microsoft.com/office/drawing/2014/main" id="{E74E4CF7-ACE6-320B-7411-9A2EFB21C679}"/>
              </a:ext>
            </a:extLst>
          </p:cNvPr>
          <p:cNvSpPr>
            <a:spLocks noGrp="1"/>
          </p:cNvSpPr>
          <p:nvPr>
            <p:ph idx="1"/>
          </p:nvPr>
        </p:nvSpPr>
        <p:spPr>
          <a:xfrm>
            <a:off x="838200" y="1574800"/>
            <a:ext cx="10515600" cy="3673856"/>
          </a:xfrm>
        </p:spPr>
        <p:txBody>
          <a:bodyPr anchor="ctr">
            <a:normAutofit/>
          </a:bodyPr>
          <a:lstStyle/>
          <a:p>
            <a:r>
              <a:rPr lang="en-US" sz="1800" b="0" i="0" dirty="0">
                <a:solidFill>
                  <a:srgbClr val="202124"/>
                </a:solidFill>
                <a:effectLst/>
                <a:highlight>
                  <a:srgbClr val="FFFFFF"/>
                </a:highlight>
              </a:rPr>
              <a:t>There is a more probability of defaulting when </a:t>
            </a:r>
          </a:p>
          <a:p>
            <a:pPr lvl="1"/>
            <a:r>
              <a:rPr lang="en-US" sz="1800" b="0" i="0" dirty="0">
                <a:solidFill>
                  <a:srgbClr val="202124"/>
                </a:solidFill>
                <a:effectLst/>
                <a:highlight>
                  <a:srgbClr val="FFFFFF"/>
                </a:highlight>
              </a:rPr>
              <a:t>Applicants taking loan for 'home improvement' or 'Educational’ </a:t>
            </a:r>
          </a:p>
          <a:p>
            <a:pPr lvl="1"/>
            <a:r>
              <a:rPr lang="en-US" sz="1800" b="0" i="0" dirty="0">
                <a:solidFill>
                  <a:srgbClr val="202124"/>
                </a:solidFill>
                <a:effectLst/>
                <a:highlight>
                  <a:srgbClr val="FFFFFF"/>
                </a:highlight>
              </a:rPr>
              <a:t>Applicants who does not won a property</a:t>
            </a:r>
          </a:p>
          <a:p>
            <a:pPr lvl="1"/>
            <a:r>
              <a:rPr lang="en-US" sz="1800" b="0" i="0" dirty="0">
                <a:solidFill>
                  <a:srgbClr val="202124"/>
                </a:solidFill>
                <a:effectLst/>
                <a:highlight>
                  <a:srgbClr val="FFFFFF"/>
                </a:highlight>
              </a:rPr>
              <a:t>Applicants who receive interest at the rate of 7.5-10.5%</a:t>
            </a:r>
          </a:p>
          <a:p>
            <a:pPr lvl="1"/>
            <a:r>
              <a:rPr lang="en-US" sz="1800" b="0" i="0" dirty="0">
                <a:solidFill>
                  <a:srgbClr val="202124"/>
                </a:solidFill>
                <a:effectLst/>
                <a:highlight>
                  <a:srgbClr val="FFFFFF"/>
                </a:highlight>
              </a:rPr>
              <a:t>Applicants who have taken a loan in the range 25-35K </a:t>
            </a:r>
          </a:p>
          <a:p>
            <a:pPr lvl="1"/>
            <a:r>
              <a:rPr lang="en-US" sz="1800" b="0" i="0" dirty="0">
                <a:solidFill>
                  <a:srgbClr val="202124"/>
                </a:solidFill>
                <a:effectLst/>
                <a:highlight>
                  <a:srgbClr val="FFFFFF"/>
                </a:highlight>
              </a:rPr>
              <a:t>When grade is G </a:t>
            </a:r>
          </a:p>
          <a:p>
            <a:pPr lvl="1"/>
            <a:r>
              <a:rPr lang="en-US" sz="1800" b="0" i="0" dirty="0">
                <a:solidFill>
                  <a:srgbClr val="202124"/>
                </a:solidFill>
                <a:effectLst/>
                <a:highlight>
                  <a:srgbClr val="FFFFFF"/>
                </a:highlight>
              </a:rPr>
              <a:t>When employment length is 10yrs </a:t>
            </a:r>
          </a:p>
          <a:p>
            <a:pPr lvl="1"/>
            <a:r>
              <a:rPr lang="en-US" sz="1800" b="0" i="0" dirty="0">
                <a:solidFill>
                  <a:srgbClr val="202124"/>
                </a:solidFill>
                <a:effectLst/>
                <a:highlight>
                  <a:srgbClr val="FFFFFF"/>
                </a:highlight>
              </a:rPr>
              <a:t>When the loan amount is above 25K</a:t>
            </a:r>
          </a:p>
          <a:p>
            <a:pPr lvl="1"/>
            <a:r>
              <a:rPr lang="en-US" sz="1800" b="0" i="0" dirty="0">
                <a:solidFill>
                  <a:srgbClr val="202124"/>
                </a:solidFill>
                <a:effectLst/>
                <a:highlight>
                  <a:srgbClr val="FFFFFF"/>
                </a:highlight>
              </a:rPr>
              <a:t>When term of loan is 60 months</a:t>
            </a:r>
            <a:endParaRPr lang="en-IN" sz="1800" dirty="0"/>
          </a:p>
        </p:txBody>
      </p:sp>
    </p:spTree>
    <p:extLst>
      <p:ext uri="{BB962C8B-B14F-4D97-AF65-F5344CB8AC3E}">
        <p14:creationId xmlns:p14="http://schemas.microsoft.com/office/powerpoint/2010/main" val="166886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30A7A3-4441-0187-0935-5D67402C3B47}"/>
              </a:ext>
            </a:extLst>
          </p:cNvPr>
          <p:cNvSpPr txBox="1"/>
          <p:nvPr/>
        </p:nvSpPr>
        <p:spPr>
          <a:xfrm>
            <a:off x="586733" y="411382"/>
            <a:ext cx="8219767" cy="769441"/>
          </a:xfrm>
          <a:prstGeom prst="rect">
            <a:avLst/>
          </a:prstGeom>
          <a:noFill/>
        </p:spPr>
        <p:txBody>
          <a:bodyPr wrap="square" rtlCol="0">
            <a:spAutoFit/>
          </a:bodyPr>
          <a:lstStyle/>
          <a:p>
            <a:r>
              <a:rPr lang="en-US" sz="4400" dirty="0">
                <a:latin typeface="+mj-lt"/>
              </a:rPr>
              <a:t>Distribution of Loan Status</a:t>
            </a:r>
            <a:endParaRPr lang="en-IN" sz="4400" dirty="0">
              <a:highlight>
                <a:srgbClr val="FFFF00"/>
              </a:highlight>
              <a:latin typeface="+mj-lt"/>
            </a:endParaRPr>
          </a:p>
        </p:txBody>
      </p:sp>
      <p:pic>
        <p:nvPicPr>
          <p:cNvPr id="3" name="Picture 2">
            <a:extLst>
              <a:ext uri="{FF2B5EF4-FFF2-40B4-BE49-F238E27FC236}">
                <a16:creationId xmlns:a16="http://schemas.microsoft.com/office/drawing/2014/main" id="{CEF8B2E5-4F9E-C33B-EC7B-3B2E2B1DA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149" y="1540760"/>
            <a:ext cx="6519685" cy="3575311"/>
          </a:xfrm>
          <a:prstGeom prst="rect">
            <a:avLst/>
          </a:prstGeom>
        </p:spPr>
      </p:pic>
      <p:sp>
        <p:nvSpPr>
          <p:cNvPr id="2" name="TextBox 1">
            <a:extLst>
              <a:ext uri="{FF2B5EF4-FFF2-40B4-BE49-F238E27FC236}">
                <a16:creationId xmlns:a16="http://schemas.microsoft.com/office/drawing/2014/main" id="{3695965C-FAFF-3850-57CF-E97A9C31A9B8}"/>
              </a:ext>
            </a:extLst>
          </p:cNvPr>
          <p:cNvSpPr txBox="1"/>
          <p:nvPr/>
        </p:nvSpPr>
        <p:spPr>
          <a:xfrm>
            <a:off x="7594154" y="1816510"/>
            <a:ext cx="2424691" cy="923330"/>
          </a:xfrm>
          <a:prstGeom prst="rect">
            <a:avLst/>
          </a:prstGeom>
          <a:noFill/>
        </p:spPr>
        <p:txBody>
          <a:bodyPr wrap="square" rtlCol="0">
            <a:spAutoFit/>
          </a:bodyPr>
          <a:lstStyle/>
          <a:p>
            <a:r>
              <a:rPr lang="en-US" dirty="0"/>
              <a:t>Around 15% of loan have gotten charged of based on data we have </a:t>
            </a:r>
            <a:endParaRPr lang="en-IN" dirty="0">
              <a:highlight>
                <a:srgbClr val="FFFF00"/>
              </a:highlight>
            </a:endParaRPr>
          </a:p>
        </p:txBody>
      </p:sp>
    </p:spTree>
    <p:extLst>
      <p:ext uri="{BB962C8B-B14F-4D97-AF65-F5344CB8AC3E}">
        <p14:creationId xmlns:p14="http://schemas.microsoft.com/office/powerpoint/2010/main" val="326831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3330-885D-623C-B07F-544870EA485E}"/>
              </a:ext>
            </a:extLst>
          </p:cNvPr>
          <p:cNvSpPr>
            <a:spLocks noGrp="1"/>
          </p:cNvSpPr>
          <p:nvPr>
            <p:ph type="title"/>
          </p:nvPr>
        </p:nvSpPr>
        <p:spPr>
          <a:xfrm>
            <a:off x="271272" y="209677"/>
            <a:ext cx="10515600" cy="869315"/>
          </a:xfrm>
        </p:spPr>
        <p:txBody>
          <a:bodyPr>
            <a:normAutofit/>
          </a:bodyPr>
          <a:lstStyle/>
          <a:p>
            <a:r>
              <a:rPr lang="en-US" sz="3600" dirty="0"/>
              <a:t>Univariate distribution of loans across key metrics</a:t>
            </a:r>
            <a:endParaRPr lang="en-IN" sz="3600" dirty="0"/>
          </a:p>
        </p:txBody>
      </p:sp>
      <p:pic>
        <p:nvPicPr>
          <p:cNvPr id="4098" name="Picture 2">
            <a:extLst>
              <a:ext uri="{FF2B5EF4-FFF2-40B4-BE49-F238E27FC236}">
                <a16:creationId xmlns:a16="http://schemas.microsoft.com/office/drawing/2014/main" id="{671E8ECF-ABF4-50C0-98D4-43E692BB0F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980" y="1167256"/>
            <a:ext cx="8948043" cy="4748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84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FCFC-7F6E-E12C-9D43-E94E5B62C201}"/>
              </a:ext>
            </a:extLst>
          </p:cNvPr>
          <p:cNvSpPr>
            <a:spLocks noGrp="1"/>
          </p:cNvSpPr>
          <p:nvPr>
            <p:ph type="title"/>
          </p:nvPr>
        </p:nvSpPr>
        <p:spPr>
          <a:xfrm>
            <a:off x="399288" y="296671"/>
            <a:ext cx="10515600" cy="768731"/>
          </a:xfrm>
        </p:spPr>
        <p:txBody>
          <a:bodyPr>
            <a:normAutofit/>
          </a:bodyPr>
          <a:lstStyle/>
          <a:p>
            <a:r>
              <a:rPr lang="en-US" sz="2400" b="1" dirty="0">
                <a:latin typeface="+mn-lt"/>
              </a:rPr>
              <a:t>Loan disbursement and loan default across key metrics</a:t>
            </a:r>
            <a:endParaRPr lang="en-IN" sz="2400" b="1" dirty="0">
              <a:latin typeface="+mn-lt"/>
            </a:endParaRPr>
          </a:p>
        </p:txBody>
      </p:sp>
      <p:pic>
        <p:nvPicPr>
          <p:cNvPr id="3074" name="Picture 2">
            <a:extLst>
              <a:ext uri="{FF2B5EF4-FFF2-40B4-BE49-F238E27FC236}">
                <a16:creationId xmlns:a16="http://schemas.microsoft.com/office/drawing/2014/main" id="{921BEC1E-75EB-F6C5-BF2F-54C35ACD6E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8454" y="1253331"/>
            <a:ext cx="9598545" cy="459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95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1C03-5F09-490B-5AE9-7CEAAACEC38C}"/>
              </a:ext>
            </a:extLst>
          </p:cNvPr>
          <p:cNvSpPr>
            <a:spLocks noGrp="1"/>
          </p:cNvSpPr>
          <p:nvPr>
            <p:ph type="title"/>
          </p:nvPr>
        </p:nvSpPr>
        <p:spPr/>
        <p:txBody>
          <a:bodyPr>
            <a:normAutofit/>
          </a:bodyPr>
          <a:lstStyle/>
          <a:p>
            <a:r>
              <a:rPr lang="en-US" dirty="0"/>
              <a:t>Number loans have increased year on year</a:t>
            </a:r>
            <a:endParaRPr lang="en-IN" dirty="0">
              <a:highlight>
                <a:srgbClr val="FFFF00"/>
              </a:highlight>
            </a:endParaRPr>
          </a:p>
        </p:txBody>
      </p:sp>
      <p:pic>
        <p:nvPicPr>
          <p:cNvPr id="15362" name="Picture 2">
            <a:extLst>
              <a:ext uri="{FF2B5EF4-FFF2-40B4-BE49-F238E27FC236}">
                <a16:creationId xmlns:a16="http://schemas.microsoft.com/office/drawing/2014/main" id="{727F518F-921E-E07B-F869-FA144D48FD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8737" y="1907314"/>
            <a:ext cx="6547117" cy="362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83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C965-BF8C-AAF0-9732-2C1A6CACB752}"/>
              </a:ext>
            </a:extLst>
          </p:cNvPr>
          <p:cNvSpPr>
            <a:spLocks noGrp="1"/>
          </p:cNvSpPr>
          <p:nvPr>
            <p:ph type="title"/>
          </p:nvPr>
        </p:nvSpPr>
        <p:spPr/>
        <p:txBody>
          <a:bodyPr>
            <a:normAutofit fontScale="90000"/>
          </a:bodyPr>
          <a:lstStyle/>
          <a:p>
            <a:r>
              <a:rPr lang="en-US" dirty="0"/>
              <a:t>The number of loans increases month-over-month, with the exception of the year 2008. This coincide with the period of financial crisis</a:t>
            </a:r>
            <a:endParaRPr lang="en-IN" dirty="0"/>
          </a:p>
        </p:txBody>
      </p:sp>
      <p:pic>
        <p:nvPicPr>
          <p:cNvPr id="2050" name="Picture 2">
            <a:extLst>
              <a:ext uri="{FF2B5EF4-FFF2-40B4-BE49-F238E27FC236}">
                <a16:creationId xmlns:a16="http://schemas.microsoft.com/office/drawing/2014/main" id="{465D2D54-C84B-912D-4290-DC89CFB6AC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6461" y="2337082"/>
            <a:ext cx="6464821" cy="362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6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6B8ED-A002-27C2-5588-7297CD59FD46}"/>
              </a:ext>
            </a:extLst>
          </p:cNvPr>
          <p:cNvSpPr>
            <a:spLocks noGrp="1"/>
          </p:cNvSpPr>
          <p:nvPr>
            <p:ph type="title"/>
          </p:nvPr>
        </p:nvSpPr>
        <p:spPr>
          <a:xfrm>
            <a:off x="838200" y="365125"/>
            <a:ext cx="10515600" cy="4374023"/>
          </a:xfrm>
        </p:spPr>
        <p:txBody>
          <a:bodyPr>
            <a:normAutofit/>
          </a:bodyPr>
          <a:lstStyle/>
          <a:p>
            <a:r>
              <a:rPr lang="en-US" dirty="0"/>
              <a:t>Both loan amount and loan default increase over the year with highest recorded in December of every year signifying increasing lending activities around Christmas holidays</a:t>
            </a:r>
            <a:endParaRPr lang="en-IN" dirty="0"/>
          </a:p>
        </p:txBody>
      </p:sp>
    </p:spTree>
    <p:extLst>
      <p:ext uri="{BB962C8B-B14F-4D97-AF65-F5344CB8AC3E}">
        <p14:creationId xmlns:p14="http://schemas.microsoft.com/office/powerpoint/2010/main" val="211380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4026-1235-BAE4-9823-959F318141E6}"/>
              </a:ext>
            </a:extLst>
          </p:cNvPr>
          <p:cNvSpPr>
            <a:spLocks noGrp="1"/>
          </p:cNvSpPr>
          <p:nvPr>
            <p:ph type="title"/>
          </p:nvPr>
        </p:nvSpPr>
        <p:spPr/>
        <p:txBody>
          <a:bodyPr>
            <a:normAutofit fontScale="90000"/>
          </a:bodyPr>
          <a:lstStyle/>
          <a:p>
            <a:r>
              <a:rPr lang="en-US" dirty="0"/>
              <a:t>The majority of loans are from individuals within the low income range of less than 60,000.</a:t>
            </a:r>
            <a:endParaRPr lang="en-IN" dirty="0"/>
          </a:p>
        </p:txBody>
      </p:sp>
      <p:pic>
        <p:nvPicPr>
          <p:cNvPr id="3074" name="Picture 2">
            <a:extLst>
              <a:ext uri="{FF2B5EF4-FFF2-40B4-BE49-F238E27FC236}">
                <a16:creationId xmlns:a16="http://schemas.microsoft.com/office/drawing/2014/main" id="{FFC5E840-BF52-AC47-9F29-3DB927DC1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157" y="1566863"/>
            <a:ext cx="8798923" cy="4886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074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3517</TotalTime>
  <Words>981</Words>
  <Application>Microsoft Office PowerPoint</Application>
  <PresentationFormat>Widescreen</PresentationFormat>
  <Paragraphs>62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Business Objectives   This company is the largest online loan marketplace, facilitating personal loans, business loans, and financing of medical procedures. Borrowers can easily access lower interest rate loans through a fast online interface.    Like most other lending companies, 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'charged-off' are the 'defaulters'.    If one is able to identify these risky loan applicants, then such loans can be reduced thereby cutting down the amount of credit loss. Identification of such applicants using EDA is the aim of this case study.   In other words, the company wants to understand the driving factors (or driver variables) behind loan default, i.e. the variables which are strong indicators of default.  The company can utilize this knowledge for its portfolio and risk assessment.   To develop your understanding of the domain, you are advised to independently research a little about risk analytics (understanding the types of variables and their significance should be enough). </vt:lpstr>
      <vt:lpstr>Univariate Analysis</vt:lpstr>
      <vt:lpstr>PowerPoint Presentation</vt:lpstr>
      <vt:lpstr>Univariate distribution of loans across key metrics</vt:lpstr>
      <vt:lpstr>Loan disbursement and loan default across key metrics</vt:lpstr>
      <vt:lpstr>Number loans have increased year on year</vt:lpstr>
      <vt:lpstr>The number of loans increases month-over-month, with the exception of the year 2008. This coincide with the period of financial crisis</vt:lpstr>
      <vt:lpstr>Both loan amount and loan default increase over the year with highest recorded in December of every year signifying increasing lending activities around Christmas holidays</vt:lpstr>
      <vt:lpstr>The majority of loans are from individuals within the low income range of less than 60,000.</vt:lpstr>
      <vt:lpstr>The majority of borrowers do not have public records of derogatory.</vt:lpstr>
      <vt:lpstr>The majority of borrowers do not have public records of bankruptcies.</vt:lpstr>
      <vt:lpstr>Peak of total payments is &lt;10000</vt:lpstr>
      <vt:lpstr>Univariate Analysis Summary</vt:lpstr>
      <vt:lpstr>Bivariate Analysis</vt:lpstr>
      <vt:lpstr>Majority of loans are in Garde A and B but default rates are higher for grades G and F</vt:lpstr>
      <vt:lpstr>Among sub grades F4 and G3 have the highest default rates</vt:lpstr>
      <vt:lpstr>Loans are borrowed mostly for 36 months but the default rate is higher for 60 months duration</vt:lpstr>
      <vt:lpstr>Employment with length of 10+years have more loans and default rate high too</vt:lpstr>
      <vt:lpstr>The majority of borrowers borrow it for rent but the default is highest for Mortgage</vt:lpstr>
      <vt:lpstr>The majority of loans are Not verified either by the company or the source but the verified ones have a higher default rate</vt:lpstr>
      <vt:lpstr>Top reason for loan are debt consolidation and credit card but renewable energy and small_business have a higher default rate</vt:lpstr>
      <vt:lpstr>CA, NY, FL, TX reports higher loan with the default rate highest for NE</vt:lpstr>
      <vt:lpstr>30 to 45k annual group receives most loans but default rate is highest for 3-30k </vt:lpstr>
      <vt:lpstr>5-10k loan amount category is highest but default rate is highest for 35-40k </vt:lpstr>
      <vt:lpstr>Lending rates of 10-12.5% is highest but default rate is seen highest for 20-25%</vt:lpstr>
      <vt:lpstr>Bivariate Analysis- Summary</vt:lpstr>
      <vt:lpstr>Final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Ashutosh Kumar</dc:creator>
  <cp:lastModifiedBy>Dell D</cp:lastModifiedBy>
  <cp:revision>89</cp:revision>
  <dcterms:created xsi:type="dcterms:W3CDTF">2024-08-17T12:16:18Z</dcterms:created>
  <dcterms:modified xsi:type="dcterms:W3CDTF">2024-08-21T14:49:06Z</dcterms:modified>
</cp:coreProperties>
</file>