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94" r:id="rId3"/>
    <p:sldId id="257" r:id="rId4"/>
    <p:sldId id="282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88" r:id="rId13"/>
    <p:sldId id="268" r:id="rId14"/>
    <p:sldId id="269" r:id="rId15"/>
    <p:sldId id="275" r:id="rId16"/>
    <p:sldId id="277" r:id="rId17"/>
    <p:sldId id="284" r:id="rId18"/>
    <p:sldId id="289" r:id="rId19"/>
    <p:sldId id="290" r:id="rId20"/>
    <p:sldId id="291" r:id="rId21"/>
    <p:sldId id="292" r:id="rId22"/>
    <p:sldId id="286" r:id="rId23"/>
    <p:sldId id="287" r:id="rId24"/>
    <p:sldId id="278" r:id="rId25"/>
    <p:sldId id="279" r:id="rId26"/>
    <p:sldId id="280" r:id="rId27"/>
    <p:sldId id="293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1" d="100"/>
          <a:sy n="71" d="100"/>
        </p:scale>
        <p:origin x="-127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hPercent val="46"/>
      <c:depthPercent val="100"/>
      <c:rAngAx val="1"/>
    </c:view3D>
    <c:floor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sideWall>
    <c:backWall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5.8823529411764712E-2"/>
          <c:y val="4.6204620462046216E-2"/>
          <c:w val="0.84218077474892383"/>
          <c:h val="0.74257425742574279"/>
        </c:manualLayout>
      </c:layout>
      <c:bar3D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MT1</c:v>
                </c:pt>
              </c:strCache>
            </c:strRef>
          </c:tx>
          <c:spPr>
            <a:solidFill>
              <a:srgbClr val="9999FF"/>
            </a:solidFill>
            <a:ln w="14649">
              <a:solidFill>
                <a:srgbClr val="000000"/>
              </a:solidFill>
              <a:prstDash val="solid"/>
            </a:ln>
          </c:spPr>
          <c:cat>
            <c:strRef>
              <c:f>Sheet1!$B$1:$E$1</c:f>
              <c:strCache>
                <c:ptCount val="3"/>
                <c:pt idx="0">
                  <c:v>Network (EDGE)</c:v>
                </c:pt>
                <c:pt idx="1">
                  <c:v>Network 2 (HSPDA)</c:v>
                </c:pt>
                <c:pt idx="2">
                  <c:v>Network 3 (Wi-Fi)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91</c:v>
                </c:pt>
                <c:pt idx="1">
                  <c:v>83</c:v>
                </c:pt>
                <c:pt idx="2">
                  <c:v>71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MT2</c:v>
                </c:pt>
              </c:strCache>
            </c:strRef>
          </c:tx>
          <c:spPr>
            <a:solidFill>
              <a:srgbClr val="993366"/>
            </a:solidFill>
            <a:ln w="14649">
              <a:solidFill>
                <a:srgbClr val="000000"/>
              </a:solidFill>
              <a:prstDash val="solid"/>
            </a:ln>
          </c:spPr>
          <c:cat>
            <c:strRef>
              <c:f>Sheet1!$B$1:$E$1</c:f>
              <c:strCache>
                <c:ptCount val="3"/>
                <c:pt idx="0">
                  <c:v>Network (EDGE)</c:v>
                </c:pt>
                <c:pt idx="1">
                  <c:v>Network 2 (HSPDA)</c:v>
                </c:pt>
                <c:pt idx="2">
                  <c:v>Network 3 (Wi-Fi)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</c:v>
                </c:pt>
                <c:pt idx="1">
                  <c:v>57</c:v>
                </c:pt>
                <c:pt idx="2">
                  <c:v>51</c:v>
                </c:pt>
              </c:numCache>
            </c:numRef>
          </c:val>
        </c:ser>
        <c:gapDepth val="0"/>
        <c:shape val="box"/>
        <c:axId val="98352128"/>
        <c:axId val="100411264"/>
        <c:axId val="0"/>
      </c:bar3DChart>
      <c:catAx>
        <c:axId val="98352128"/>
        <c:scaling>
          <c:orientation val="minMax"/>
        </c:scaling>
        <c:axPos val="b"/>
        <c:numFmt formatCode="General" sourceLinked="1"/>
        <c:tickLblPos val="low"/>
        <c:spPr>
          <a:ln w="366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384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00411264"/>
        <c:crosses val="autoZero"/>
        <c:auto val="1"/>
        <c:lblAlgn val="ctr"/>
        <c:lblOffset val="100"/>
        <c:tickLblSkip val="1"/>
        <c:tickMarkSkip val="1"/>
      </c:catAx>
      <c:valAx>
        <c:axId val="100411264"/>
        <c:scaling>
          <c:orientation val="minMax"/>
        </c:scaling>
        <c:axPos val="l"/>
        <c:majorGridlines>
          <c:spPr>
            <a:ln w="3662">
              <a:solidFill>
                <a:srgbClr val="000000"/>
              </a:solidFill>
              <a:prstDash val="solid"/>
            </a:ln>
          </c:spPr>
        </c:majorGridlines>
        <c:numFmt formatCode="General" sourceLinked="1"/>
        <c:tickLblPos val="nextTo"/>
        <c:spPr>
          <a:ln w="366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384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98352128"/>
        <c:crosses val="autoZero"/>
        <c:crossBetween val="between"/>
      </c:valAx>
      <c:spPr>
        <a:noFill/>
        <a:ln w="29298">
          <a:noFill/>
        </a:ln>
      </c:spPr>
    </c:plotArea>
    <c:legend>
      <c:legendPos val="r"/>
      <c:layout>
        <c:manualLayout>
          <c:xMode val="edge"/>
          <c:yMode val="edge"/>
          <c:x val="0.91678622668579635"/>
          <c:y val="0.41914191419141916"/>
          <c:w val="7.7474892395982792E-2"/>
          <c:h val="0.16171617161716176"/>
        </c:manualLayout>
      </c:layout>
      <c:spPr>
        <a:noFill/>
        <a:ln w="3662">
          <a:solidFill>
            <a:srgbClr val="000000"/>
          </a:solidFill>
          <a:prstDash val="solid"/>
        </a:ln>
      </c:spPr>
      <c:txPr>
        <a:bodyPr/>
        <a:lstStyle/>
        <a:p>
          <a:pPr>
            <a:defRPr sz="1269" b="1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</c:chart>
  <c:spPr>
    <a:noFill/>
    <a:ln>
      <a:noFill/>
    </a:ln>
  </c:spPr>
  <c:txPr>
    <a:bodyPr/>
    <a:lstStyle/>
    <a:p>
      <a:pPr>
        <a:defRPr sz="1384" b="1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201EFE-60CA-4C51-BB58-C39851BA64B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F384B6-C5C1-4B75-9CF1-964A9003B5DC}">
      <dgm:prSet phldrT="[Text]"/>
      <dgm:spPr>
        <a:solidFill>
          <a:srgbClr val="025198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Information Gathering</a:t>
          </a:r>
          <a:endParaRPr lang="en-US" dirty="0">
            <a:solidFill>
              <a:schemeClr val="bg1"/>
            </a:solidFill>
          </a:endParaRPr>
        </a:p>
      </dgm:t>
    </dgm:pt>
    <dgm:pt modelId="{FCAD4637-F0F3-4D10-91CD-507BAEE61B35}" type="parTrans" cxnId="{B610B1D7-B6EB-43E5-9C60-21ABF5C11528}">
      <dgm:prSet/>
      <dgm:spPr/>
      <dgm:t>
        <a:bodyPr/>
        <a:lstStyle/>
        <a:p>
          <a:endParaRPr lang="en-US"/>
        </a:p>
      </dgm:t>
    </dgm:pt>
    <dgm:pt modelId="{EFB8F63E-6D5B-44A7-8C71-254454B3776D}" type="sibTrans" cxnId="{B610B1D7-B6EB-43E5-9C60-21ABF5C11528}">
      <dgm:prSet/>
      <dgm:spPr/>
      <dgm:t>
        <a:bodyPr/>
        <a:lstStyle/>
        <a:p>
          <a:endParaRPr lang="en-US"/>
        </a:p>
      </dgm:t>
    </dgm:pt>
    <dgm:pt modelId="{9FEC268E-3A74-4FE8-A71D-5A107DF8087A}">
      <dgm:prSet phldrT="[Text]"/>
      <dgm:spPr>
        <a:solidFill>
          <a:srgbClr val="025198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Handover Decision</a:t>
          </a:r>
          <a:endParaRPr lang="en-US" dirty="0">
            <a:solidFill>
              <a:schemeClr val="bg1"/>
            </a:solidFill>
          </a:endParaRPr>
        </a:p>
      </dgm:t>
    </dgm:pt>
    <dgm:pt modelId="{8E089870-4D44-4D2E-ACE3-103E54BF1669}" type="parTrans" cxnId="{F0F0FA39-D72D-4D5E-BFAB-56E76A54F82F}">
      <dgm:prSet/>
      <dgm:spPr/>
      <dgm:t>
        <a:bodyPr/>
        <a:lstStyle/>
        <a:p>
          <a:endParaRPr lang="en-US"/>
        </a:p>
      </dgm:t>
    </dgm:pt>
    <dgm:pt modelId="{A0D3DFB9-1F6E-4E4A-B7F9-3D5DC0530300}" type="sibTrans" cxnId="{F0F0FA39-D72D-4D5E-BFAB-56E76A54F82F}">
      <dgm:prSet/>
      <dgm:spPr/>
      <dgm:t>
        <a:bodyPr/>
        <a:lstStyle/>
        <a:p>
          <a:endParaRPr lang="en-US"/>
        </a:p>
      </dgm:t>
    </dgm:pt>
    <dgm:pt modelId="{02F96587-7F43-45C4-BB68-25E5B8F1855C}">
      <dgm:prSet phldrT="[Text]"/>
      <dgm:spPr>
        <a:solidFill>
          <a:srgbClr val="025198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Handover Execution</a:t>
          </a:r>
          <a:endParaRPr lang="en-US" dirty="0">
            <a:solidFill>
              <a:schemeClr val="bg1"/>
            </a:solidFill>
          </a:endParaRPr>
        </a:p>
      </dgm:t>
    </dgm:pt>
    <dgm:pt modelId="{89758BCE-B8DD-4276-9BB1-6045E8AA3AB7}" type="parTrans" cxnId="{9B6394FA-6C7A-4FF5-A9CB-0D4D009A1338}">
      <dgm:prSet/>
      <dgm:spPr/>
      <dgm:t>
        <a:bodyPr/>
        <a:lstStyle/>
        <a:p>
          <a:endParaRPr lang="en-US"/>
        </a:p>
      </dgm:t>
    </dgm:pt>
    <dgm:pt modelId="{692137BF-2324-470D-90F5-DD2DC6F8AE60}" type="sibTrans" cxnId="{9B6394FA-6C7A-4FF5-A9CB-0D4D009A1338}">
      <dgm:prSet/>
      <dgm:spPr/>
      <dgm:t>
        <a:bodyPr/>
        <a:lstStyle/>
        <a:p>
          <a:endParaRPr lang="en-US"/>
        </a:p>
      </dgm:t>
    </dgm:pt>
    <dgm:pt modelId="{CEC3683A-237D-49FD-82FD-C7B102060A5B}" type="pres">
      <dgm:prSet presAssocID="{56201EFE-60CA-4C51-BB58-C39851BA64B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69DF644-271E-4B73-8140-9A4D3AB871FC}" type="pres">
      <dgm:prSet presAssocID="{02F96587-7F43-45C4-BB68-25E5B8F1855C}" presName="boxAndChildren" presStyleCnt="0"/>
      <dgm:spPr/>
    </dgm:pt>
    <dgm:pt modelId="{F508779E-C4EB-40EF-B94E-B10369532179}" type="pres">
      <dgm:prSet presAssocID="{02F96587-7F43-45C4-BB68-25E5B8F1855C}" presName="parentTextBox" presStyleLbl="node1" presStyleIdx="0" presStyleCnt="3"/>
      <dgm:spPr/>
      <dgm:t>
        <a:bodyPr/>
        <a:lstStyle/>
        <a:p>
          <a:endParaRPr lang="en-IN"/>
        </a:p>
      </dgm:t>
    </dgm:pt>
    <dgm:pt modelId="{6F620C56-A2BF-46AD-B3CE-6E2BA85B894A}" type="pres">
      <dgm:prSet presAssocID="{A0D3DFB9-1F6E-4E4A-B7F9-3D5DC0530300}" presName="sp" presStyleCnt="0"/>
      <dgm:spPr/>
    </dgm:pt>
    <dgm:pt modelId="{3A8F0C67-1ED5-48EC-BDA5-D6C72CB654DD}" type="pres">
      <dgm:prSet presAssocID="{9FEC268E-3A74-4FE8-A71D-5A107DF8087A}" presName="arrowAndChildren" presStyleCnt="0"/>
      <dgm:spPr/>
    </dgm:pt>
    <dgm:pt modelId="{4614691C-01B2-4534-BE31-6772A18606B2}" type="pres">
      <dgm:prSet presAssocID="{9FEC268E-3A74-4FE8-A71D-5A107DF8087A}" presName="parentTextArrow" presStyleLbl="node1" presStyleIdx="1" presStyleCnt="3"/>
      <dgm:spPr/>
      <dgm:t>
        <a:bodyPr/>
        <a:lstStyle/>
        <a:p>
          <a:endParaRPr lang="en-IN"/>
        </a:p>
      </dgm:t>
    </dgm:pt>
    <dgm:pt modelId="{F426042C-1B77-421F-91C9-0D5C4B662AD4}" type="pres">
      <dgm:prSet presAssocID="{EFB8F63E-6D5B-44A7-8C71-254454B3776D}" presName="sp" presStyleCnt="0"/>
      <dgm:spPr/>
    </dgm:pt>
    <dgm:pt modelId="{0E791129-48A4-479E-9285-7162CF64FD21}" type="pres">
      <dgm:prSet presAssocID="{19F384B6-C5C1-4B75-9CF1-964A9003B5DC}" presName="arrowAndChildren" presStyleCnt="0"/>
      <dgm:spPr/>
    </dgm:pt>
    <dgm:pt modelId="{70004723-CCD5-4192-8E5E-A8CC8E3B881B}" type="pres">
      <dgm:prSet presAssocID="{19F384B6-C5C1-4B75-9CF1-964A9003B5DC}" presName="parentTextArrow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DBE7477A-8CA5-4466-8251-C9B256AD22C3}" type="presOf" srcId="{02F96587-7F43-45C4-BB68-25E5B8F1855C}" destId="{F508779E-C4EB-40EF-B94E-B10369532179}" srcOrd="0" destOrd="0" presId="urn:microsoft.com/office/officeart/2005/8/layout/process4"/>
    <dgm:cxn modelId="{B610B1D7-B6EB-43E5-9C60-21ABF5C11528}" srcId="{56201EFE-60CA-4C51-BB58-C39851BA64BA}" destId="{19F384B6-C5C1-4B75-9CF1-964A9003B5DC}" srcOrd="0" destOrd="0" parTransId="{FCAD4637-F0F3-4D10-91CD-507BAEE61B35}" sibTransId="{EFB8F63E-6D5B-44A7-8C71-254454B3776D}"/>
    <dgm:cxn modelId="{38E9C3B9-5A92-460B-873E-9567E290BACB}" type="presOf" srcId="{19F384B6-C5C1-4B75-9CF1-964A9003B5DC}" destId="{70004723-CCD5-4192-8E5E-A8CC8E3B881B}" srcOrd="0" destOrd="0" presId="urn:microsoft.com/office/officeart/2005/8/layout/process4"/>
    <dgm:cxn modelId="{D941074F-44A1-4AF6-B65E-3C43E3D41A67}" type="presOf" srcId="{56201EFE-60CA-4C51-BB58-C39851BA64BA}" destId="{CEC3683A-237D-49FD-82FD-C7B102060A5B}" srcOrd="0" destOrd="0" presId="urn:microsoft.com/office/officeart/2005/8/layout/process4"/>
    <dgm:cxn modelId="{E949A2DA-E05C-4F9F-BA0D-93DD91D5C539}" type="presOf" srcId="{9FEC268E-3A74-4FE8-A71D-5A107DF8087A}" destId="{4614691C-01B2-4534-BE31-6772A18606B2}" srcOrd="0" destOrd="0" presId="urn:microsoft.com/office/officeart/2005/8/layout/process4"/>
    <dgm:cxn modelId="{F0F0FA39-D72D-4D5E-BFAB-56E76A54F82F}" srcId="{56201EFE-60CA-4C51-BB58-C39851BA64BA}" destId="{9FEC268E-3A74-4FE8-A71D-5A107DF8087A}" srcOrd="1" destOrd="0" parTransId="{8E089870-4D44-4D2E-ACE3-103E54BF1669}" sibTransId="{A0D3DFB9-1F6E-4E4A-B7F9-3D5DC0530300}"/>
    <dgm:cxn modelId="{9B6394FA-6C7A-4FF5-A9CB-0D4D009A1338}" srcId="{56201EFE-60CA-4C51-BB58-C39851BA64BA}" destId="{02F96587-7F43-45C4-BB68-25E5B8F1855C}" srcOrd="2" destOrd="0" parTransId="{89758BCE-B8DD-4276-9BB1-6045E8AA3AB7}" sibTransId="{692137BF-2324-470D-90F5-DD2DC6F8AE60}"/>
    <dgm:cxn modelId="{B99722E1-CC58-40DF-8E46-540FFD8E5882}" type="presParOf" srcId="{CEC3683A-237D-49FD-82FD-C7B102060A5B}" destId="{B69DF644-271E-4B73-8140-9A4D3AB871FC}" srcOrd="0" destOrd="0" presId="urn:microsoft.com/office/officeart/2005/8/layout/process4"/>
    <dgm:cxn modelId="{8899A552-213A-4752-9997-061DC0091326}" type="presParOf" srcId="{B69DF644-271E-4B73-8140-9A4D3AB871FC}" destId="{F508779E-C4EB-40EF-B94E-B10369532179}" srcOrd="0" destOrd="0" presId="urn:microsoft.com/office/officeart/2005/8/layout/process4"/>
    <dgm:cxn modelId="{B300E22D-E3A1-4D45-8525-613159FAC41C}" type="presParOf" srcId="{CEC3683A-237D-49FD-82FD-C7B102060A5B}" destId="{6F620C56-A2BF-46AD-B3CE-6E2BA85B894A}" srcOrd="1" destOrd="0" presId="urn:microsoft.com/office/officeart/2005/8/layout/process4"/>
    <dgm:cxn modelId="{1DD68CAE-EC2F-4FE0-9D89-64930D550DD9}" type="presParOf" srcId="{CEC3683A-237D-49FD-82FD-C7B102060A5B}" destId="{3A8F0C67-1ED5-48EC-BDA5-D6C72CB654DD}" srcOrd="2" destOrd="0" presId="urn:microsoft.com/office/officeart/2005/8/layout/process4"/>
    <dgm:cxn modelId="{142587BE-B982-4913-8DB8-785DD1B5C016}" type="presParOf" srcId="{3A8F0C67-1ED5-48EC-BDA5-D6C72CB654DD}" destId="{4614691C-01B2-4534-BE31-6772A18606B2}" srcOrd="0" destOrd="0" presId="urn:microsoft.com/office/officeart/2005/8/layout/process4"/>
    <dgm:cxn modelId="{0CBF927E-6047-489E-8E3F-7D86EE8AB45D}" type="presParOf" srcId="{CEC3683A-237D-49FD-82FD-C7B102060A5B}" destId="{F426042C-1B77-421F-91C9-0D5C4B662AD4}" srcOrd="3" destOrd="0" presId="urn:microsoft.com/office/officeart/2005/8/layout/process4"/>
    <dgm:cxn modelId="{5A942477-A6AB-4164-AB95-C826A56FC93B}" type="presParOf" srcId="{CEC3683A-237D-49FD-82FD-C7B102060A5B}" destId="{0E791129-48A4-479E-9285-7162CF64FD21}" srcOrd="4" destOrd="0" presId="urn:microsoft.com/office/officeart/2005/8/layout/process4"/>
    <dgm:cxn modelId="{BE02C817-EE0F-484F-8D3F-39CAA4CFA910}" type="presParOf" srcId="{0E791129-48A4-479E-9285-7162CF64FD21}" destId="{70004723-CCD5-4192-8E5E-A8CC8E3B881B}" srcOrd="0" destOrd="0" presId="urn:microsoft.com/office/officeart/2005/8/layout/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1B5AC-4B5E-453A-83E7-85A6848C4935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95D00-04CB-439D-B79A-1F7A724553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95D00-04CB-439D-B79A-1F7A724553B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1A96-8C49-4922-AB31-A273134B764C}" type="datetime1">
              <a:rPr lang="ru-RU" smtClean="0"/>
              <a:pPr/>
              <a:t>07.06.2014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7D82-6DE8-492A-A5F1-9C4101511B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0CD8-8418-4B88-A447-2B4B01EF7E46}" type="datetime1">
              <a:rPr lang="ru-RU" smtClean="0"/>
              <a:pPr/>
              <a:t>07.06.2014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7D82-6DE8-492A-A5F1-9C4101511B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7410-CCF5-4B20-87B3-2F109817C05C}" type="datetime1">
              <a:rPr lang="ru-RU" smtClean="0"/>
              <a:pPr/>
              <a:t>07.06.2014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7D82-6DE8-492A-A5F1-9C4101511B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FA07-1720-47A3-81A3-858ECB6FC7A7}" type="datetime1">
              <a:rPr lang="ru-RU" smtClean="0"/>
              <a:pPr/>
              <a:t>07.06.2014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7D82-6DE8-492A-A5F1-9C4101511B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18DB-AAE9-44D2-8B1B-1D8B866FA948}" type="datetime1">
              <a:rPr lang="ru-RU" smtClean="0"/>
              <a:pPr/>
              <a:t>07.06.2014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7D82-6DE8-492A-A5F1-9C4101511B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3C9C-1CA3-45EF-B5A0-9337C4D87A96}" type="datetime1">
              <a:rPr lang="ru-RU" smtClean="0"/>
              <a:pPr/>
              <a:t>07.06.2014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7D82-6DE8-492A-A5F1-9C4101511B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8583-894C-4FBF-8BC3-62D6A5A3289C}" type="datetime1">
              <a:rPr lang="ru-RU" smtClean="0"/>
              <a:pPr/>
              <a:t>07.06.2014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7D82-6DE8-492A-A5F1-9C4101511B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8751-C41A-40DD-9456-0A8DDC70D98B}" type="datetime1">
              <a:rPr lang="ru-RU" smtClean="0"/>
              <a:pPr/>
              <a:t>07.06.2014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7D82-6DE8-492A-A5F1-9C4101511B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D72A-7587-4900-A449-207C4C4F528F}" type="datetime1">
              <a:rPr lang="ru-RU" smtClean="0"/>
              <a:pPr/>
              <a:t>07.06.2014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7D82-6DE8-492A-A5F1-9C4101511B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E6E8-140B-4F46-93E4-D5157DA9294C}" type="datetime1">
              <a:rPr lang="ru-RU" smtClean="0"/>
              <a:pPr/>
              <a:t>07.06.2014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7D82-6DE8-492A-A5F1-9C4101511B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7748-AC42-425C-9526-814DCD2078FA}" type="datetime1">
              <a:rPr lang="ru-RU" smtClean="0"/>
              <a:pPr/>
              <a:t>07.06.2014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7D82-6DE8-492A-A5F1-9C4101511B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B8055-F1FC-4CB5-8A7C-59A7ACD156AD}" type="datetime1">
              <a:rPr lang="ru-RU" smtClean="0"/>
              <a:pPr/>
              <a:t>07.06.2014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C7D82-6DE8-492A-A5F1-9C4101511BA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jpeg"/><Relationship Id="rId7" Type="http://schemas.openxmlformats.org/officeDocument/2006/relationships/image" Target="../media/image13.w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chopen.com/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User\Desktop\data\2006-0117-TAKK%20(1).pdf" TargetMode="External"/><Relationship Id="rId2" Type="http://schemas.openxmlformats.org/officeDocument/2006/relationships/hyperlink" Target="file:///C:\Users\User\Desktop\data\remodified_synopsis.doc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file:///C:\Users\User\Desktop\data\Vertical%20Handover%20in%20Heterogeneous%20Network%20(JOHR).pdf" TargetMode="External"/><Relationship Id="rId5" Type="http://schemas.openxmlformats.org/officeDocument/2006/relationships/hyperlink" Target="file:///C:\Users\User\Desktop\data\Results%20and%20Discussion.docx" TargetMode="External"/><Relationship Id="rId4" Type="http://schemas.openxmlformats.org/officeDocument/2006/relationships/hyperlink" Target="file:///C:\Users\User\Desktop\data\Chapter%202.doc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47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/>
          <p:cNvSpPr/>
          <p:nvPr/>
        </p:nvSpPr>
        <p:spPr>
          <a:xfrm>
            <a:off x="8305800" y="6248400"/>
            <a:ext cx="381000" cy="3810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10"/>
          <p:cNvSpPr txBox="1">
            <a:spLocks noChangeArrowheads="1"/>
          </p:cNvSpPr>
          <p:nvPr/>
        </p:nvSpPr>
        <p:spPr>
          <a:xfrm>
            <a:off x="0" y="0"/>
            <a:ext cx="9144000" cy="381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UY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stellar" pitchFamily="18" charset="0"/>
                <a:ea typeface="+mj-ea"/>
                <a:cs typeface="+mj-cs"/>
              </a:rPr>
              <a:t>Vertical </a:t>
            </a:r>
            <a:r>
              <a:rPr kumimoji="0" lang="es-UY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stellar" pitchFamily="18" charset="0"/>
                <a:ea typeface="+mj-ea"/>
                <a:cs typeface="+mj-cs"/>
              </a:rPr>
              <a:t>Handover</a:t>
            </a:r>
            <a:endParaRPr kumimoji="0" lang="es-UY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stellar" pitchFamily="18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UY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s-UY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s-UY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UY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UY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stellar" pitchFamily="18" charset="0"/>
                <a:ea typeface="+mj-ea"/>
                <a:cs typeface="+mj-cs"/>
              </a:rPr>
              <a:t>Heterogeneous</a:t>
            </a:r>
            <a:r>
              <a:rPr kumimoji="0" lang="es-UY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stellar" pitchFamily="18" charset="0"/>
                <a:ea typeface="+mj-ea"/>
                <a:cs typeface="+mj-cs"/>
              </a:rPr>
              <a:t> Networks</a:t>
            </a:r>
            <a:endParaRPr kumimoji="0" lang="es-E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stellar" pitchFamily="18" charset="0"/>
              <a:ea typeface="+mj-ea"/>
              <a:cs typeface="+mj-cs"/>
            </a:endParaRPr>
          </a:p>
        </p:txBody>
      </p:sp>
      <p:sp>
        <p:nvSpPr>
          <p:cNvPr id="6" name="Rectangle 118"/>
          <p:cNvSpPr>
            <a:spLocks noChangeArrowheads="1"/>
          </p:cNvSpPr>
          <p:nvPr/>
        </p:nvSpPr>
        <p:spPr bwMode="auto">
          <a:xfrm>
            <a:off x="4211638" y="2857500"/>
            <a:ext cx="4932362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s-UY" sz="2000" b="1" u="sng" dirty="0"/>
          </a:p>
          <a:p>
            <a:r>
              <a:rPr lang="es-UY" sz="2000" b="1" dirty="0"/>
              <a:t>	</a:t>
            </a:r>
            <a:r>
              <a:rPr lang="es-UY" sz="2000" b="1" u="sng" dirty="0"/>
              <a:t>Group </a:t>
            </a:r>
            <a:r>
              <a:rPr lang="es-UY" sz="2000" b="1" u="sng" dirty="0" smtClean="0"/>
              <a:t>Members</a:t>
            </a:r>
            <a:r>
              <a:rPr lang="es-UY" sz="2000" b="1" dirty="0" smtClean="0"/>
              <a:t>:</a:t>
            </a:r>
            <a:endParaRPr lang="es-UY" sz="2000" b="1" dirty="0"/>
          </a:p>
          <a:p>
            <a:r>
              <a:rPr lang="es-UY" sz="2000" b="1" dirty="0"/>
              <a:t>		           </a:t>
            </a:r>
            <a:r>
              <a:rPr lang="es-UY" sz="2000" b="1" dirty="0" err="1"/>
              <a:t>Punit</a:t>
            </a:r>
            <a:r>
              <a:rPr lang="es-UY" sz="2000" b="1" dirty="0"/>
              <a:t> </a:t>
            </a:r>
            <a:r>
              <a:rPr lang="es-UY" sz="2000" b="1" dirty="0" err="1"/>
              <a:t>Vajpeyi</a:t>
            </a:r>
            <a:r>
              <a:rPr lang="es-UY" sz="2000" b="1" dirty="0"/>
              <a:t>    			           </a:t>
            </a:r>
            <a:r>
              <a:rPr lang="es-UY" sz="2000" b="1" dirty="0" err="1"/>
              <a:t>Priyanka</a:t>
            </a:r>
            <a:r>
              <a:rPr lang="es-UY" sz="2000" b="1" dirty="0"/>
              <a:t> </a:t>
            </a:r>
            <a:r>
              <a:rPr lang="es-UY" sz="2000" b="1" dirty="0" err="1"/>
              <a:t>Bhavsar</a:t>
            </a:r>
            <a:endParaRPr lang="es-UY" sz="2000" b="1" dirty="0"/>
          </a:p>
          <a:p>
            <a:r>
              <a:rPr lang="es-UY" sz="2000" b="1" dirty="0"/>
              <a:t>		           </a:t>
            </a:r>
            <a:r>
              <a:rPr lang="es-UY" sz="2000" b="1" dirty="0" err="1"/>
              <a:t>Upasana</a:t>
            </a:r>
            <a:r>
              <a:rPr lang="es-UY" sz="2000" b="1" dirty="0"/>
              <a:t> </a:t>
            </a:r>
            <a:r>
              <a:rPr lang="es-UY" sz="2000" b="1" dirty="0" err="1" smtClean="0"/>
              <a:t>Raj</a:t>
            </a:r>
            <a:endParaRPr lang="es-UY" sz="2000" b="1" dirty="0"/>
          </a:p>
          <a:p>
            <a:r>
              <a:rPr lang="es-UY" sz="2000" b="1" dirty="0"/>
              <a:t>		           </a:t>
            </a:r>
            <a:r>
              <a:rPr lang="es-UY" sz="2000" b="1" dirty="0" err="1"/>
              <a:t>Chetanraj</a:t>
            </a:r>
            <a:r>
              <a:rPr lang="es-UY" sz="2000" b="1" dirty="0"/>
              <a:t> </a:t>
            </a:r>
            <a:r>
              <a:rPr lang="es-UY" sz="2000" b="1" dirty="0" err="1"/>
              <a:t>Kadam</a:t>
            </a:r>
            <a:endParaRPr lang="es-ES" sz="2000" b="1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26063" y="5238750"/>
            <a:ext cx="21415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u="sng" dirty="0"/>
              <a:t>Group No: 09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0200" y="5616714"/>
            <a:ext cx="3286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Guided</a:t>
            </a:r>
            <a:r>
              <a:rPr lang="en-US" sz="2000" b="1" dirty="0" smtClean="0"/>
              <a:t> </a:t>
            </a:r>
            <a:r>
              <a:rPr lang="en-US" sz="2000" b="1" u="sng" dirty="0" smtClean="0"/>
              <a:t>by</a:t>
            </a:r>
            <a:r>
              <a:rPr lang="en-US" sz="2000" b="1" dirty="0" smtClean="0"/>
              <a:t>-</a:t>
            </a:r>
          </a:p>
          <a:p>
            <a:r>
              <a:rPr lang="en-US" sz="2000" b="1" dirty="0" smtClean="0"/>
              <a:t>	</a:t>
            </a:r>
            <a:r>
              <a:rPr lang="en-US" sz="2000" b="1" u="sng" dirty="0" smtClean="0"/>
              <a:t>Prof. H. A. </a:t>
            </a:r>
            <a:r>
              <a:rPr lang="en-US" sz="2000" b="1" u="sng" dirty="0" err="1" smtClean="0"/>
              <a:t>Bhute</a:t>
            </a:r>
            <a:endParaRPr lang="en-US" sz="2000" b="1" u="sng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7FFD-5C1C-48B1-B966-4BC1ACAA643F}" type="datetime1">
              <a:rPr lang="ru-RU" sz="1800" smtClean="0">
                <a:solidFill>
                  <a:schemeClr val="tx1"/>
                </a:solidFill>
              </a:rPr>
              <a:pPr/>
              <a:t>07.06.2014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365125"/>
          </a:xfrm>
        </p:spPr>
        <p:txBody>
          <a:bodyPr/>
          <a:lstStyle/>
          <a:p>
            <a:fld id="{39CC7D82-6DE8-492A-A5F1-9C4101511BAB}" type="slidenum">
              <a:rPr lang="ru-RU" sz="1800" smtClean="0">
                <a:solidFill>
                  <a:schemeClr val="tx1"/>
                </a:solidFill>
              </a:rPr>
              <a:pPr/>
              <a:t>1</a:t>
            </a:fld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990600"/>
            <a:ext cx="838200" cy="1203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4191000" y="1447800"/>
            <a:ext cx="6960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Castellar" pitchFamily="18" charset="0"/>
              </a:rPr>
              <a:t>N</a:t>
            </a:r>
            <a:endParaRPr lang="en-US" sz="4400" b="1" dirty="0">
              <a:latin typeface="Castellar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3709987"/>
            <a:ext cx="1100833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4090987"/>
            <a:ext cx="1219200" cy="185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Rectangle 28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5400000">
            <a:off x="5791200" y="3314700"/>
            <a:ext cx="64389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5400000">
            <a:off x="-3086100" y="3314700"/>
            <a:ext cx="64389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38600" y="1219200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ontent Placeholder 13"/>
          <p:cNvGraphicFramePr>
            <a:graphicFrameLocks/>
          </p:cNvGraphicFramePr>
          <p:nvPr/>
        </p:nvGraphicFramePr>
        <p:xfrm>
          <a:off x="-1" y="990600"/>
          <a:ext cx="9144000" cy="57912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{073A0DAA-6AF3-43AB-8588-CEC1D06C72B9}</a:tableStyleId>
              </a:tblPr>
              <a:tblGrid>
                <a:gridCol w="3048000"/>
                <a:gridCol w="3048000"/>
                <a:gridCol w="3048000"/>
              </a:tblGrid>
              <a:tr h="711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 </a:t>
                      </a:r>
                      <a:r>
                        <a:rPr lang="en-US" u="sng" dirty="0" smtClean="0">
                          <a:solidFill>
                            <a:schemeClr val="bg1"/>
                          </a:solidFill>
                        </a:rPr>
                        <a:t>VHO decision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   </a:t>
                      </a:r>
                      <a:r>
                        <a:rPr lang="en-US" u="sng" dirty="0" smtClean="0">
                          <a:solidFill>
                            <a:schemeClr val="bg1"/>
                          </a:solidFill>
                        </a:rPr>
                        <a:t>strategy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bg1"/>
                          </a:solidFill>
                        </a:rPr>
                        <a:t>Advantages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bg1"/>
                          </a:solidFill>
                        </a:rPr>
                        <a:t>Drawbacks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RSS based</a:t>
                      </a:r>
                      <a:endParaRPr lang="en-US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 Low implementation            complexity</a:t>
                      </a:r>
                      <a:endParaRPr lang="en-US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  No multi criteria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  No user consideration</a:t>
                      </a:r>
                      <a:endParaRPr lang="en-US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0160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User Centric (UC)</a:t>
                      </a:r>
                      <a:endParaRPr lang="en-US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 High user consideration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 Low implementation complexity</a:t>
                      </a:r>
                      <a:endParaRPr lang="en-US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  No real time support</a:t>
                      </a:r>
                      <a:endParaRPr lang="en-US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0160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MADM</a:t>
                      </a:r>
                      <a:endParaRPr lang="en-US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  Multi criteria     consideration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  Real time support</a:t>
                      </a:r>
                      <a:endParaRPr lang="en-US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 Weak user consideration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  Medium implementation complexity</a:t>
                      </a:r>
                    </a:p>
                  </a:txBody>
                  <a:tcPr/>
                </a:tc>
              </a:tr>
              <a:tr h="10160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Fuzzy Logic And Artificial Intelligence</a:t>
                      </a:r>
                    </a:p>
                    <a:p>
                      <a:endParaRPr lang="en-US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User consideration</a:t>
                      </a:r>
                      <a:endParaRPr lang="en-US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High implementation complexity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320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Context Aware (CA)</a:t>
                      </a:r>
                    </a:p>
                    <a:p>
                      <a:endParaRPr lang="en-US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Multi criteria     consideration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  Real time support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  High user consideration</a:t>
                      </a:r>
                      <a:endParaRPr lang="en-US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Medium implementation complexity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High delay</a:t>
                      </a:r>
                      <a:endParaRPr lang="en-US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0" y="152400"/>
            <a:ext cx="580274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="1" dirty="0"/>
              <a:t>VHO Decision Strategies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8B0-A71F-4B24-B703-71FA925E1FE7}" type="datetime1">
              <a:rPr lang="ru-RU" sz="1800" smtClean="0">
                <a:solidFill>
                  <a:schemeClr val="tx1"/>
                </a:solidFill>
              </a:rPr>
              <a:pPr/>
              <a:t>07.06.2014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8305800" y="6248400"/>
            <a:ext cx="381000" cy="3810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39CC7D82-6DE8-492A-A5F1-9C4101511BAB}" type="slidenum">
              <a:rPr lang="ru-RU" sz="1800" smtClean="0">
                <a:solidFill>
                  <a:schemeClr val="tx1"/>
                </a:solidFill>
              </a:rPr>
              <a:pPr/>
              <a:t>10</a:t>
            </a:fld>
            <a:endParaRPr lang="ru-RU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MADM Strategies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A5E0-A6A8-4EA6-AA95-EDE017D05FEB}" type="datetime1">
              <a:rPr lang="ru-RU" sz="1800" smtClean="0">
                <a:solidFill>
                  <a:schemeClr val="tx1"/>
                </a:solidFill>
              </a:rPr>
              <a:pPr/>
              <a:t>07.06.2014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95400" y="2195512"/>
            <a:ext cx="8229600" cy="397668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Additive Weighting (SAW)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Multiplicative Exponent Weighting (MEW)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Technique for Order Preference by Similarity to Ideal Solution (TOPSIS)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Grey Relational Analysis (GRA)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Analytic Hierarchy Process (AHP)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iamond 7"/>
          <p:cNvSpPr/>
          <p:nvPr/>
        </p:nvSpPr>
        <p:spPr>
          <a:xfrm>
            <a:off x="8382000" y="6248400"/>
            <a:ext cx="381000" cy="3810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2133600" cy="365125"/>
          </a:xfrm>
        </p:spPr>
        <p:txBody>
          <a:bodyPr/>
          <a:lstStyle/>
          <a:p>
            <a:fld id="{39CC7D82-6DE8-492A-A5F1-9C4101511BAB}" type="slidenum">
              <a:rPr lang="ru-RU" sz="1800" smtClean="0">
                <a:solidFill>
                  <a:schemeClr val="tx1"/>
                </a:solidFill>
              </a:rPr>
              <a:pPr/>
              <a:t>11</a:t>
            </a:fld>
            <a:endParaRPr lang="ru-RU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0" y="914401"/>
          <a:ext cx="9144000" cy="571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3499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MADM Method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Advantages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Disadvantages</a:t>
                      </a:r>
                      <a:endParaRPr lang="en-US" sz="1600" dirty="0"/>
                    </a:p>
                  </a:txBody>
                  <a:tcPr/>
                </a:tc>
              </a:tr>
              <a:tr h="91109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Easy to use and understand</a:t>
                      </a:r>
                    </a:p>
                    <a:p>
                      <a:r>
                        <a:rPr lang="en-US" sz="1600" dirty="0" smtClean="0"/>
                        <a:t>-good performance for voice connections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-poor</a:t>
                      </a:r>
                      <a:r>
                        <a:rPr lang="en-US" sz="1600" baseline="0" dirty="0" smtClean="0"/>
                        <a:t> value parameter can be out weighted by a very good value of another one</a:t>
                      </a:r>
                      <a:endParaRPr lang="en-US" sz="1600" dirty="0"/>
                    </a:p>
                  </a:txBody>
                  <a:tcPr/>
                </a:tc>
              </a:tr>
              <a:tr h="11134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TOPSIS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600" dirty="0" smtClean="0"/>
                        <a:t>Simple</a:t>
                      </a:r>
                      <a:r>
                        <a:rPr lang="en-US" sz="1600" baseline="0" dirty="0" smtClean="0"/>
                        <a:t> and comprehensive concept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1600" baseline="0" dirty="0" smtClean="0"/>
                        <a:t>-good performance for voice connections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More sensitive to user performance and parameter value </a:t>
                      </a:r>
                      <a:endParaRPr lang="en-US" sz="1600" dirty="0"/>
                    </a:p>
                  </a:txBody>
                  <a:tcPr/>
                </a:tc>
              </a:tr>
              <a:tr h="8589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-least sensitive method</a:t>
                      </a:r>
                    </a:p>
                    <a:p>
                      <a:r>
                        <a:rPr lang="en-US" sz="1600" dirty="0" smtClean="0"/>
                        <a:t>-</a:t>
                      </a:r>
                      <a:r>
                        <a:rPr lang="en-US" sz="1600" baseline="0" dirty="0" smtClean="0"/>
                        <a:t>good performance for data connections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-penalizes alternatives with poor attribute values more heavily</a:t>
                      </a:r>
                      <a:endParaRPr lang="en-US" sz="1600" dirty="0"/>
                    </a:p>
                  </a:txBody>
                  <a:tcPr/>
                </a:tc>
              </a:tr>
              <a:tr h="11134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-can handle many parameters giving a precise solution</a:t>
                      </a:r>
                    </a:p>
                    <a:p>
                      <a:r>
                        <a:rPr lang="en-US" sz="1600" baseline="0" dirty="0" smtClean="0"/>
                        <a:t>-good performance for voice connections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-complicated</a:t>
                      </a:r>
                    </a:p>
                    <a:p>
                      <a:r>
                        <a:rPr lang="en-US" sz="1600" dirty="0" smtClean="0"/>
                        <a:t>-length of process increases with number of levels and pair wise decisions</a:t>
                      </a:r>
                      <a:endParaRPr lang="en-US" sz="1600" dirty="0"/>
                    </a:p>
                  </a:txBody>
                  <a:tcPr/>
                </a:tc>
              </a:tr>
              <a:tr h="13679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AHP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-can handle many parameters giving a precise solution</a:t>
                      </a:r>
                    </a:p>
                    <a:p>
                      <a:r>
                        <a:rPr lang="en-US" sz="1600" baseline="0" dirty="0" smtClean="0"/>
                        <a:t>-good performance for voice connections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-medium complexity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-length of process increases with number of levels and pair wise decisions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iamond 3"/>
          <p:cNvSpPr/>
          <p:nvPr/>
        </p:nvSpPr>
        <p:spPr>
          <a:xfrm>
            <a:off x="8382000" y="6248400"/>
            <a:ext cx="381000" cy="3810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D72A-7587-4900-A449-207C4C4F528F}" type="datetime1">
              <a:rPr lang="ru-RU" sz="1800" smtClean="0">
                <a:solidFill>
                  <a:schemeClr val="tx1"/>
                </a:solidFill>
              </a:rPr>
              <a:pPr/>
              <a:t>07.06.2014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2133600" cy="365125"/>
          </a:xfrm>
        </p:spPr>
        <p:txBody>
          <a:bodyPr/>
          <a:lstStyle/>
          <a:p>
            <a:fld id="{39CC7D82-6DE8-492A-A5F1-9C4101511BAB}" type="slidenum">
              <a:rPr lang="ru-RU" sz="1800" smtClean="0">
                <a:solidFill>
                  <a:schemeClr val="tx1"/>
                </a:solidFill>
              </a:rPr>
              <a:pPr/>
              <a:t>12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24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Comparison between MADM methods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6858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Context</a:t>
            </a: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217612" y="2571750"/>
            <a:ext cx="4040188" cy="63976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Network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217612" y="3211512"/>
            <a:ext cx="4040188" cy="395128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Bandwidth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Jitter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Packet loss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RTT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5102225" y="1943259"/>
            <a:ext cx="4041775" cy="63976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 Type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102225" y="2583021"/>
            <a:ext cx="4041775" cy="111010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 Time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 real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1208" y="3854023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+mn-lt"/>
              </a:rPr>
              <a:t>Terminal</a:t>
            </a:r>
            <a:endParaRPr lang="en-IN" sz="32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4286071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  Battery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 smtClean="0"/>
              <a:t> Velocity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957192" y="5565338"/>
            <a:ext cx="3424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VHO  History</a:t>
            </a:r>
            <a:endParaRPr lang="en-IN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14886" y="6027003"/>
            <a:ext cx="3884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 Number of HO successful</a:t>
            </a:r>
          </a:p>
          <a:p>
            <a:endParaRPr lang="en-IN" sz="2400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D262-2872-49DC-80F6-54743D82521D}" type="datetime1">
              <a:rPr lang="ru-RU" sz="1800" smtClean="0">
                <a:solidFill>
                  <a:schemeClr val="tx1"/>
                </a:solidFill>
              </a:rPr>
              <a:pPr/>
              <a:t>07.06.2014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8382000" y="6248400"/>
            <a:ext cx="381000" cy="3810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2133600" cy="365125"/>
          </a:xfrm>
        </p:spPr>
        <p:txBody>
          <a:bodyPr/>
          <a:lstStyle/>
          <a:p>
            <a:fld id="{39CC7D82-6DE8-492A-A5F1-9C4101511BAB}" type="slidenum">
              <a:rPr lang="ru-RU" sz="1800" smtClean="0">
                <a:solidFill>
                  <a:schemeClr val="tx1"/>
                </a:solidFill>
              </a:rPr>
              <a:pPr/>
              <a:t>13</a:t>
            </a:fld>
            <a:endParaRPr lang="ru-RU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716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Handover Decision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3854" y="3201978"/>
            <a:ext cx="1536700" cy="1206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Gather all QoS Parameters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>
            <a:stCxn id="3" idx="3"/>
          </p:cNvCxnSpPr>
          <p:nvPr/>
        </p:nvCxnSpPr>
        <p:spPr>
          <a:xfrm>
            <a:off x="3030554" y="3805228"/>
            <a:ext cx="10922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4038600" y="2590800"/>
            <a:ext cx="2433654" cy="243997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If RSS and bandwidth weak? And User changing rapidly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29454" y="2071678"/>
            <a:ext cx="1536700" cy="889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AHP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67554" y="5030778"/>
            <a:ext cx="1536700" cy="901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Reflexive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181600" y="5029200"/>
            <a:ext cx="1781180" cy="496902"/>
            <a:chOff x="5181600" y="5029200"/>
            <a:chExt cx="1781180" cy="496902"/>
          </a:xfrm>
        </p:grpSpPr>
        <p:cxnSp>
          <p:nvCxnSpPr>
            <p:cNvPr id="6" name="Straight Connector 5"/>
            <p:cNvCxnSpPr/>
            <p:nvPr/>
          </p:nvCxnSpPr>
          <p:spPr>
            <a:xfrm rot="5400000" flipH="1" flipV="1">
              <a:off x="5038712" y="5227634"/>
              <a:ext cx="417522" cy="206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181600" y="5486400"/>
              <a:ext cx="1781180" cy="397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253054" y="2490778"/>
            <a:ext cx="1676400" cy="100023"/>
            <a:chOff x="5253054" y="2490778"/>
            <a:chExt cx="1676400" cy="100023"/>
          </a:xfrm>
        </p:grpSpPr>
        <p:cxnSp>
          <p:nvCxnSpPr>
            <p:cNvPr id="7" name="Straight Arrow Connector 6"/>
            <p:cNvCxnSpPr>
              <a:endCxn id="8" idx="1"/>
            </p:cNvCxnSpPr>
            <p:nvPr/>
          </p:nvCxnSpPr>
          <p:spPr>
            <a:xfrm>
              <a:off x="5253054" y="2490778"/>
              <a:ext cx="1676400" cy="25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0"/>
            </p:cNvCxnSpPr>
            <p:nvPr/>
          </p:nvCxnSpPr>
          <p:spPr>
            <a:xfrm rot="5400000" flipH="1" flipV="1">
              <a:off x="5218513" y="2551514"/>
              <a:ext cx="76200" cy="23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E6AA-52C9-4CA9-841A-F10CE99EA5AF}" type="datetime1">
              <a:rPr lang="ru-RU" sz="1800" smtClean="0">
                <a:solidFill>
                  <a:schemeClr val="tx1"/>
                </a:solidFill>
              </a:rPr>
              <a:pPr/>
              <a:t>07.06.2014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8382000" y="6248400"/>
            <a:ext cx="381000" cy="3810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2133600" cy="365125"/>
          </a:xfrm>
        </p:spPr>
        <p:txBody>
          <a:bodyPr/>
          <a:lstStyle/>
          <a:p>
            <a:fld id="{39CC7D82-6DE8-492A-A5F1-9C4101511BAB}" type="slidenum">
              <a:rPr lang="ru-RU" sz="1800" smtClean="0">
                <a:solidFill>
                  <a:schemeClr val="tx1"/>
                </a:solidFill>
              </a:rPr>
              <a:pPr/>
              <a:t>14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86400" y="5105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86400" y="2133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762000" y="5722937"/>
            <a:ext cx="8382000" cy="701675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</a:rPr>
              <a:t>Compare Application And Network Thresholds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214438" y="5019675"/>
            <a:ext cx="7929562" cy="70326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</a:rPr>
              <a:t>Compare The </a:t>
            </a:r>
            <a:r>
              <a:rPr lang="en-US" sz="2800" dirty="0" smtClean="0">
                <a:solidFill>
                  <a:schemeClr val="tx1"/>
                </a:solidFill>
              </a:rPr>
              <a:t>Terminal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Thresholds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28813" y="4395787"/>
            <a:ext cx="7215187" cy="62388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</a:rPr>
              <a:t>Sort The Obtained Networks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571750" y="3459162"/>
            <a:ext cx="6572250" cy="936625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</a:rPr>
              <a:t>Compare The Best Sorted Network With The Current Network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286125" y="2833687"/>
            <a:ext cx="5857875" cy="625475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</a:rPr>
              <a:t>Switch To Best Network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00500" y="2209800"/>
            <a:ext cx="5143500" cy="623887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</a:rPr>
              <a:t>Update Context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716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Analytic Hierarchy Process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CC42-81F6-4376-AB54-022B058CA365}" type="datetime1">
              <a:rPr lang="ru-RU" sz="1800" smtClean="0">
                <a:solidFill>
                  <a:schemeClr val="tx1"/>
                </a:solidFill>
              </a:rPr>
              <a:pPr/>
              <a:t>07.06.2014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8382000" y="6248400"/>
            <a:ext cx="381000" cy="3810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2133600" cy="365125"/>
          </a:xfrm>
        </p:spPr>
        <p:txBody>
          <a:bodyPr/>
          <a:lstStyle/>
          <a:p>
            <a:fld id="{39CC7D82-6DE8-492A-A5F1-9C4101511BAB}" type="slidenum">
              <a:rPr lang="ru-RU" sz="1800" smtClean="0">
                <a:solidFill>
                  <a:schemeClr val="tx1"/>
                </a:solidFill>
              </a:rPr>
              <a:pPr/>
              <a:t>15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0" y="5867400"/>
            <a:ext cx="685800" cy="3810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438400" y="2895600"/>
            <a:ext cx="685800" cy="3810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819400" y="2209800"/>
            <a:ext cx="685800" cy="3810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1600200" y="3657600"/>
            <a:ext cx="685800" cy="3810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762000" y="4419600"/>
            <a:ext cx="685800" cy="3810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28600" y="5257800"/>
            <a:ext cx="685800" cy="3810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5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1" animBg="1"/>
      <p:bldP spid="18" grpId="2" animBg="1"/>
      <p:bldP spid="19" grpId="0" animBg="1"/>
      <p:bldP spid="19" grpId="1" animBg="1"/>
      <p:bldP spid="20" grpId="0" animBg="1"/>
      <p:bldP spid="2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97F7-F207-4621-9CDE-585BD95189D3}" type="datetime1">
              <a:rPr lang="ru-RU" sz="1800" smtClean="0">
                <a:solidFill>
                  <a:schemeClr val="tx1"/>
                </a:solidFill>
              </a:rPr>
              <a:pPr/>
              <a:t>07.06.2014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8382000" y="6248400"/>
            <a:ext cx="381000" cy="3810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2133600" cy="365125"/>
          </a:xfrm>
        </p:spPr>
        <p:txBody>
          <a:bodyPr/>
          <a:lstStyle/>
          <a:p>
            <a:fld id="{39CC7D82-6DE8-492A-A5F1-9C4101511BAB}" type="slidenum">
              <a:rPr lang="ru-RU" sz="1800" smtClean="0">
                <a:solidFill>
                  <a:schemeClr val="tx1"/>
                </a:solidFill>
              </a:rPr>
              <a:pPr/>
              <a:t>16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0200" y="525462"/>
            <a:ext cx="73152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b="1" dirty="0" smtClean="0">
                <a:cs typeface="Arial" charset="0"/>
              </a:rPr>
              <a:t>Reflexive – An RSS based approach</a:t>
            </a:r>
            <a:endParaRPr lang="en-US" sz="4400" b="1" dirty="0">
              <a:cs typeface="Arial" charset="0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152400" y="3124200"/>
            <a:ext cx="4038600" cy="17526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Compare RSS with </a:t>
            </a:r>
          </a:p>
          <a:p>
            <a:r>
              <a:rPr lang="en-US" sz="2800" dirty="0" smtClean="0"/>
              <a:t>threshold values</a:t>
            </a:r>
            <a:endParaRPr lang="en-US" sz="2800" dirty="0"/>
          </a:p>
        </p:txBody>
      </p:sp>
      <p:sp>
        <p:nvSpPr>
          <p:cNvPr id="10" name="Pentagon 9"/>
          <p:cNvSpPr/>
          <p:nvPr/>
        </p:nvSpPr>
        <p:spPr>
          <a:xfrm>
            <a:off x="3276600" y="3124200"/>
            <a:ext cx="3657600" cy="17526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   Take rapid </a:t>
            </a:r>
          </a:p>
          <a:p>
            <a:r>
              <a:rPr lang="en-US" sz="2800" dirty="0" smtClean="0"/>
              <a:t>    decision</a:t>
            </a:r>
            <a:endParaRPr lang="en-US" sz="2800" dirty="0"/>
          </a:p>
        </p:txBody>
      </p:sp>
      <p:sp>
        <p:nvSpPr>
          <p:cNvPr id="11" name="Pentagon 10"/>
          <p:cNvSpPr/>
          <p:nvPr/>
        </p:nvSpPr>
        <p:spPr>
          <a:xfrm>
            <a:off x="5638800" y="3124200"/>
            <a:ext cx="3276600" cy="17526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Update Context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0"/>
            <a:ext cx="9144000" cy="670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207"/>
          <p:cNvSpPr>
            <a:spLocks noChangeArrowheads="1"/>
          </p:cNvSpPr>
          <p:nvPr/>
        </p:nvSpPr>
        <p:spPr bwMode="auto">
          <a:xfrm>
            <a:off x="3424237" y="914400"/>
            <a:ext cx="5486400" cy="4797425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882650" y="2922587"/>
            <a:ext cx="769937" cy="517525"/>
            <a:chOff x="4780" y="990"/>
            <a:chExt cx="832" cy="624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5040" y="1004"/>
              <a:ext cx="572" cy="427"/>
            </a:xfrm>
            <a:custGeom>
              <a:avLst/>
              <a:gdLst/>
              <a:ahLst/>
              <a:cxnLst>
                <a:cxn ang="0">
                  <a:pos x="0" y="564"/>
                </a:cxn>
                <a:cxn ang="0">
                  <a:pos x="18" y="594"/>
                </a:cxn>
                <a:cxn ang="0">
                  <a:pos x="24" y="618"/>
                </a:cxn>
                <a:cxn ang="0">
                  <a:pos x="45" y="627"/>
                </a:cxn>
                <a:cxn ang="0">
                  <a:pos x="132" y="648"/>
                </a:cxn>
                <a:cxn ang="0">
                  <a:pos x="192" y="648"/>
                </a:cxn>
                <a:cxn ang="0">
                  <a:pos x="312" y="666"/>
                </a:cxn>
                <a:cxn ang="0">
                  <a:pos x="411" y="678"/>
                </a:cxn>
                <a:cxn ang="0">
                  <a:pos x="531" y="678"/>
                </a:cxn>
                <a:cxn ang="0">
                  <a:pos x="624" y="708"/>
                </a:cxn>
                <a:cxn ang="0">
                  <a:pos x="699" y="705"/>
                </a:cxn>
                <a:cxn ang="0">
                  <a:pos x="780" y="708"/>
                </a:cxn>
                <a:cxn ang="0">
                  <a:pos x="816" y="672"/>
                </a:cxn>
                <a:cxn ang="0">
                  <a:pos x="861" y="564"/>
                </a:cxn>
                <a:cxn ang="0">
                  <a:pos x="861" y="489"/>
                </a:cxn>
                <a:cxn ang="0">
                  <a:pos x="876" y="411"/>
                </a:cxn>
                <a:cxn ang="0">
                  <a:pos x="903" y="330"/>
                </a:cxn>
                <a:cxn ang="0">
                  <a:pos x="930" y="240"/>
                </a:cxn>
                <a:cxn ang="0">
                  <a:pos x="963" y="150"/>
                </a:cxn>
                <a:cxn ang="0">
                  <a:pos x="966" y="108"/>
                </a:cxn>
                <a:cxn ang="0">
                  <a:pos x="981" y="48"/>
                </a:cxn>
                <a:cxn ang="0">
                  <a:pos x="969" y="27"/>
                </a:cxn>
                <a:cxn ang="0">
                  <a:pos x="939" y="9"/>
                </a:cxn>
                <a:cxn ang="0">
                  <a:pos x="915" y="0"/>
                </a:cxn>
                <a:cxn ang="0">
                  <a:pos x="6" y="549"/>
                </a:cxn>
                <a:cxn ang="0">
                  <a:pos x="0" y="564"/>
                </a:cxn>
              </a:cxnLst>
              <a:rect l="0" t="0" r="r" b="b"/>
              <a:pathLst>
                <a:path w="982" h="709">
                  <a:moveTo>
                    <a:pt x="0" y="564"/>
                  </a:moveTo>
                  <a:lnTo>
                    <a:pt x="18" y="594"/>
                  </a:lnTo>
                  <a:lnTo>
                    <a:pt x="24" y="618"/>
                  </a:lnTo>
                  <a:lnTo>
                    <a:pt x="45" y="627"/>
                  </a:lnTo>
                  <a:lnTo>
                    <a:pt x="132" y="648"/>
                  </a:lnTo>
                  <a:lnTo>
                    <a:pt x="192" y="648"/>
                  </a:lnTo>
                  <a:lnTo>
                    <a:pt x="312" y="666"/>
                  </a:lnTo>
                  <a:lnTo>
                    <a:pt x="411" y="678"/>
                  </a:lnTo>
                  <a:lnTo>
                    <a:pt x="531" y="678"/>
                  </a:lnTo>
                  <a:lnTo>
                    <a:pt x="624" y="708"/>
                  </a:lnTo>
                  <a:lnTo>
                    <a:pt x="699" y="705"/>
                  </a:lnTo>
                  <a:lnTo>
                    <a:pt x="780" y="708"/>
                  </a:lnTo>
                  <a:lnTo>
                    <a:pt x="816" y="672"/>
                  </a:lnTo>
                  <a:lnTo>
                    <a:pt x="861" y="564"/>
                  </a:lnTo>
                  <a:lnTo>
                    <a:pt x="861" y="489"/>
                  </a:lnTo>
                  <a:lnTo>
                    <a:pt x="876" y="411"/>
                  </a:lnTo>
                  <a:lnTo>
                    <a:pt x="903" y="330"/>
                  </a:lnTo>
                  <a:lnTo>
                    <a:pt x="930" y="240"/>
                  </a:lnTo>
                  <a:lnTo>
                    <a:pt x="963" y="150"/>
                  </a:lnTo>
                  <a:lnTo>
                    <a:pt x="966" y="108"/>
                  </a:lnTo>
                  <a:lnTo>
                    <a:pt x="981" y="48"/>
                  </a:lnTo>
                  <a:lnTo>
                    <a:pt x="969" y="27"/>
                  </a:lnTo>
                  <a:lnTo>
                    <a:pt x="939" y="9"/>
                  </a:lnTo>
                  <a:lnTo>
                    <a:pt x="915" y="0"/>
                  </a:lnTo>
                  <a:lnTo>
                    <a:pt x="6" y="549"/>
                  </a:lnTo>
                  <a:lnTo>
                    <a:pt x="0" y="564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5039" y="990"/>
              <a:ext cx="543" cy="402"/>
            </a:xfrm>
            <a:custGeom>
              <a:avLst/>
              <a:gdLst/>
              <a:ahLst/>
              <a:cxnLst>
                <a:cxn ang="0">
                  <a:pos x="51" y="597"/>
                </a:cxn>
                <a:cxn ang="0">
                  <a:pos x="9" y="591"/>
                </a:cxn>
                <a:cxn ang="0">
                  <a:pos x="0" y="570"/>
                </a:cxn>
                <a:cxn ang="0">
                  <a:pos x="18" y="510"/>
                </a:cxn>
                <a:cxn ang="0">
                  <a:pos x="66" y="429"/>
                </a:cxn>
                <a:cxn ang="0">
                  <a:pos x="90" y="333"/>
                </a:cxn>
                <a:cxn ang="0">
                  <a:pos x="156" y="234"/>
                </a:cxn>
                <a:cxn ang="0">
                  <a:pos x="195" y="156"/>
                </a:cxn>
                <a:cxn ang="0">
                  <a:pos x="210" y="81"/>
                </a:cxn>
                <a:cxn ang="0">
                  <a:pos x="237" y="27"/>
                </a:cxn>
                <a:cxn ang="0">
                  <a:pos x="252" y="12"/>
                </a:cxn>
                <a:cxn ang="0">
                  <a:pos x="354" y="0"/>
                </a:cxn>
                <a:cxn ang="0">
                  <a:pos x="459" y="6"/>
                </a:cxn>
                <a:cxn ang="0">
                  <a:pos x="630" y="21"/>
                </a:cxn>
                <a:cxn ang="0">
                  <a:pos x="738" y="12"/>
                </a:cxn>
                <a:cxn ang="0">
                  <a:pos x="867" y="21"/>
                </a:cxn>
                <a:cxn ang="0">
                  <a:pos x="927" y="33"/>
                </a:cxn>
                <a:cxn ang="0">
                  <a:pos x="933" y="39"/>
                </a:cxn>
                <a:cxn ang="0">
                  <a:pos x="927" y="84"/>
                </a:cxn>
                <a:cxn ang="0">
                  <a:pos x="891" y="216"/>
                </a:cxn>
                <a:cxn ang="0">
                  <a:pos x="867" y="288"/>
                </a:cxn>
                <a:cxn ang="0">
                  <a:pos x="852" y="381"/>
                </a:cxn>
                <a:cxn ang="0">
                  <a:pos x="813" y="450"/>
                </a:cxn>
                <a:cxn ang="0">
                  <a:pos x="801" y="519"/>
                </a:cxn>
                <a:cxn ang="0">
                  <a:pos x="780" y="600"/>
                </a:cxn>
                <a:cxn ang="0">
                  <a:pos x="765" y="651"/>
                </a:cxn>
                <a:cxn ang="0">
                  <a:pos x="735" y="666"/>
                </a:cxn>
                <a:cxn ang="0">
                  <a:pos x="615" y="651"/>
                </a:cxn>
                <a:cxn ang="0">
                  <a:pos x="492" y="639"/>
                </a:cxn>
                <a:cxn ang="0">
                  <a:pos x="360" y="630"/>
                </a:cxn>
                <a:cxn ang="0">
                  <a:pos x="252" y="609"/>
                </a:cxn>
                <a:cxn ang="0">
                  <a:pos x="150" y="609"/>
                </a:cxn>
                <a:cxn ang="0">
                  <a:pos x="81" y="597"/>
                </a:cxn>
                <a:cxn ang="0">
                  <a:pos x="51" y="597"/>
                </a:cxn>
              </a:cxnLst>
              <a:rect l="0" t="0" r="r" b="b"/>
              <a:pathLst>
                <a:path w="934" h="667">
                  <a:moveTo>
                    <a:pt x="51" y="597"/>
                  </a:moveTo>
                  <a:lnTo>
                    <a:pt x="9" y="591"/>
                  </a:lnTo>
                  <a:lnTo>
                    <a:pt x="0" y="570"/>
                  </a:lnTo>
                  <a:lnTo>
                    <a:pt x="18" y="510"/>
                  </a:lnTo>
                  <a:lnTo>
                    <a:pt x="66" y="429"/>
                  </a:lnTo>
                  <a:lnTo>
                    <a:pt x="90" y="333"/>
                  </a:lnTo>
                  <a:lnTo>
                    <a:pt x="156" y="234"/>
                  </a:lnTo>
                  <a:lnTo>
                    <a:pt x="195" y="156"/>
                  </a:lnTo>
                  <a:lnTo>
                    <a:pt x="210" y="81"/>
                  </a:lnTo>
                  <a:lnTo>
                    <a:pt x="237" y="27"/>
                  </a:lnTo>
                  <a:lnTo>
                    <a:pt x="252" y="12"/>
                  </a:lnTo>
                  <a:lnTo>
                    <a:pt x="354" y="0"/>
                  </a:lnTo>
                  <a:lnTo>
                    <a:pt x="459" y="6"/>
                  </a:lnTo>
                  <a:lnTo>
                    <a:pt x="630" y="21"/>
                  </a:lnTo>
                  <a:lnTo>
                    <a:pt x="738" y="12"/>
                  </a:lnTo>
                  <a:lnTo>
                    <a:pt x="867" y="21"/>
                  </a:lnTo>
                  <a:lnTo>
                    <a:pt x="927" y="33"/>
                  </a:lnTo>
                  <a:lnTo>
                    <a:pt x="933" y="39"/>
                  </a:lnTo>
                  <a:lnTo>
                    <a:pt x="927" y="84"/>
                  </a:lnTo>
                  <a:lnTo>
                    <a:pt x="891" y="216"/>
                  </a:lnTo>
                  <a:lnTo>
                    <a:pt x="867" y="288"/>
                  </a:lnTo>
                  <a:lnTo>
                    <a:pt x="852" y="381"/>
                  </a:lnTo>
                  <a:lnTo>
                    <a:pt x="813" y="450"/>
                  </a:lnTo>
                  <a:lnTo>
                    <a:pt x="801" y="519"/>
                  </a:lnTo>
                  <a:lnTo>
                    <a:pt x="780" y="600"/>
                  </a:lnTo>
                  <a:lnTo>
                    <a:pt x="765" y="651"/>
                  </a:lnTo>
                  <a:lnTo>
                    <a:pt x="735" y="666"/>
                  </a:lnTo>
                  <a:lnTo>
                    <a:pt x="615" y="651"/>
                  </a:lnTo>
                  <a:lnTo>
                    <a:pt x="492" y="639"/>
                  </a:lnTo>
                  <a:lnTo>
                    <a:pt x="360" y="630"/>
                  </a:lnTo>
                  <a:lnTo>
                    <a:pt x="252" y="609"/>
                  </a:lnTo>
                  <a:lnTo>
                    <a:pt x="150" y="609"/>
                  </a:lnTo>
                  <a:lnTo>
                    <a:pt x="81" y="597"/>
                  </a:lnTo>
                  <a:lnTo>
                    <a:pt x="51" y="597"/>
                  </a:lnTo>
                </a:path>
              </a:pathLst>
            </a:custGeom>
            <a:solidFill>
              <a:srgbClr val="C0C0C0"/>
            </a:solidFill>
            <a:ln w="12699" cap="rnd" cmpd="sng">
              <a:solidFill>
                <a:srgbClr val="81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5091" y="1019"/>
              <a:ext cx="451" cy="311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204" y="0"/>
                </a:cxn>
                <a:cxn ang="0">
                  <a:pos x="351" y="12"/>
                </a:cxn>
                <a:cxn ang="0">
                  <a:pos x="453" y="6"/>
                </a:cxn>
                <a:cxn ang="0">
                  <a:pos x="585" y="21"/>
                </a:cxn>
                <a:cxn ang="0">
                  <a:pos x="696" y="21"/>
                </a:cxn>
                <a:cxn ang="0">
                  <a:pos x="756" y="15"/>
                </a:cxn>
                <a:cxn ang="0">
                  <a:pos x="774" y="24"/>
                </a:cxn>
                <a:cxn ang="0">
                  <a:pos x="774" y="51"/>
                </a:cxn>
                <a:cxn ang="0">
                  <a:pos x="720" y="210"/>
                </a:cxn>
                <a:cxn ang="0">
                  <a:pos x="708" y="270"/>
                </a:cxn>
                <a:cxn ang="0">
                  <a:pos x="663" y="360"/>
                </a:cxn>
                <a:cxn ang="0">
                  <a:pos x="630" y="480"/>
                </a:cxn>
                <a:cxn ang="0">
                  <a:pos x="612" y="507"/>
                </a:cxn>
                <a:cxn ang="0">
                  <a:pos x="597" y="516"/>
                </a:cxn>
                <a:cxn ang="0">
                  <a:pos x="435" y="501"/>
                </a:cxn>
                <a:cxn ang="0">
                  <a:pos x="309" y="489"/>
                </a:cxn>
                <a:cxn ang="0">
                  <a:pos x="132" y="489"/>
                </a:cxn>
                <a:cxn ang="0">
                  <a:pos x="48" y="477"/>
                </a:cxn>
                <a:cxn ang="0">
                  <a:pos x="9" y="468"/>
                </a:cxn>
                <a:cxn ang="0">
                  <a:pos x="0" y="459"/>
                </a:cxn>
                <a:cxn ang="0">
                  <a:pos x="0" y="432"/>
                </a:cxn>
                <a:cxn ang="0">
                  <a:pos x="33" y="375"/>
                </a:cxn>
                <a:cxn ang="0">
                  <a:pos x="75" y="261"/>
                </a:cxn>
                <a:cxn ang="0">
                  <a:pos x="126" y="165"/>
                </a:cxn>
                <a:cxn ang="0">
                  <a:pos x="156" y="78"/>
                </a:cxn>
                <a:cxn ang="0">
                  <a:pos x="177" y="30"/>
                </a:cxn>
                <a:cxn ang="0">
                  <a:pos x="186" y="3"/>
                </a:cxn>
                <a:cxn ang="0">
                  <a:pos x="198" y="0"/>
                </a:cxn>
              </a:cxnLst>
              <a:rect l="0" t="0" r="r" b="b"/>
              <a:pathLst>
                <a:path w="775" h="517">
                  <a:moveTo>
                    <a:pt x="198" y="0"/>
                  </a:moveTo>
                  <a:lnTo>
                    <a:pt x="204" y="0"/>
                  </a:lnTo>
                  <a:lnTo>
                    <a:pt x="351" y="12"/>
                  </a:lnTo>
                  <a:lnTo>
                    <a:pt x="453" y="6"/>
                  </a:lnTo>
                  <a:lnTo>
                    <a:pt x="585" y="21"/>
                  </a:lnTo>
                  <a:lnTo>
                    <a:pt x="696" y="21"/>
                  </a:lnTo>
                  <a:lnTo>
                    <a:pt x="756" y="15"/>
                  </a:lnTo>
                  <a:lnTo>
                    <a:pt x="774" y="24"/>
                  </a:lnTo>
                  <a:lnTo>
                    <a:pt x="774" y="51"/>
                  </a:lnTo>
                  <a:lnTo>
                    <a:pt x="720" y="210"/>
                  </a:lnTo>
                  <a:lnTo>
                    <a:pt x="708" y="270"/>
                  </a:lnTo>
                  <a:lnTo>
                    <a:pt x="663" y="360"/>
                  </a:lnTo>
                  <a:lnTo>
                    <a:pt x="630" y="480"/>
                  </a:lnTo>
                  <a:lnTo>
                    <a:pt x="612" y="507"/>
                  </a:lnTo>
                  <a:lnTo>
                    <a:pt x="597" y="516"/>
                  </a:lnTo>
                  <a:lnTo>
                    <a:pt x="435" y="501"/>
                  </a:lnTo>
                  <a:lnTo>
                    <a:pt x="309" y="489"/>
                  </a:lnTo>
                  <a:lnTo>
                    <a:pt x="132" y="489"/>
                  </a:lnTo>
                  <a:lnTo>
                    <a:pt x="48" y="477"/>
                  </a:lnTo>
                  <a:lnTo>
                    <a:pt x="9" y="468"/>
                  </a:lnTo>
                  <a:lnTo>
                    <a:pt x="0" y="459"/>
                  </a:lnTo>
                  <a:lnTo>
                    <a:pt x="0" y="432"/>
                  </a:lnTo>
                  <a:lnTo>
                    <a:pt x="33" y="375"/>
                  </a:lnTo>
                  <a:lnTo>
                    <a:pt x="75" y="261"/>
                  </a:lnTo>
                  <a:lnTo>
                    <a:pt x="126" y="165"/>
                  </a:lnTo>
                  <a:lnTo>
                    <a:pt x="156" y="78"/>
                  </a:lnTo>
                  <a:lnTo>
                    <a:pt x="177" y="30"/>
                  </a:lnTo>
                  <a:lnTo>
                    <a:pt x="186" y="3"/>
                  </a:lnTo>
                  <a:lnTo>
                    <a:pt x="198" y="0"/>
                  </a:lnTo>
                </a:path>
              </a:pathLst>
            </a:custGeom>
            <a:gradFill rotWithShape="0">
              <a:gsLst>
                <a:gs pos="0">
                  <a:srgbClr val="4D4D4D"/>
                </a:gs>
                <a:gs pos="50000">
                  <a:schemeClr val="tx2"/>
                </a:gs>
                <a:gs pos="100000">
                  <a:srgbClr val="4D4D4D"/>
                </a:gs>
              </a:gsLst>
              <a:lin ang="27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5129" y="1047"/>
              <a:ext cx="417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4780" y="1400"/>
              <a:ext cx="673" cy="214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0" y="171"/>
                </a:cxn>
                <a:cxn ang="0">
                  <a:pos x="45" y="198"/>
                </a:cxn>
                <a:cxn ang="0">
                  <a:pos x="99" y="234"/>
                </a:cxn>
                <a:cxn ang="0">
                  <a:pos x="156" y="234"/>
                </a:cxn>
                <a:cxn ang="0">
                  <a:pos x="306" y="273"/>
                </a:cxn>
                <a:cxn ang="0">
                  <a:pos x="417" y="273"/>
                </a:cxn>
                <a:cxn ang="0">
                  <a:pos x="552" y="306"/>
                </a:cxn>
                <a:cxn ang="0">
                  <a:pos x="654" y="330"/>
                </a:cxn>
                <a:cxn ang="0">
                  <a:pos x="768" y="348"/>
                </a:cxn>
                <a:cxn ang="0">
                  <a:pos x="834" y="354"/>
                </a:cxn>
                <a:cxn ang="0">
                  <a:pos x="903" y="327"/>
                </a:cxn>
                <a:cxn ang="0">
                  <a:pos x="969" y="270"/>
                </a:cxn>
                <a:cxn ang="0">
                  <a:pos x="1065" y="201"/>
                </a:cxn>
                <a:cxn ang="0">
                  <a:pos x="1113" y="150"/>
                </a:cxn>
                <a:cxn ang="0">
                  <a:pos x="1155" y="87"/>
                </a:cxn>
                <a:cxn ang="0">
                  <a:pos x="1155" y="42"/>
                </a:cxn>
                <a:cxn ang="0">
                  <a:pos x="1131" y="0"/>
                </a:cxn>
                <a:cxn ang="0">
                  <a:pos x="3" y="117"/>
                </a:cxn>
                <a:cxn ang="0">
                  <a:pos x="9" y="99"/>
                </a:cxn>
                <a:cxn ang="0">
                  <a:pos x="0" y="108"/>
                </a:cxn>
              </a:cxnLst>
              <a:rect l="0" t="0" r="r" b="b"/>
              <a:pathLst>
                <a:path w="1156" h="355">
                  <a:moveTo>
                    <a:pt x="0" y="108"/>
                  </a:moveTo>
                  <a:lnTo>
                    <a:pt x="0" y="171"/>
                  </a:lnTo>
                  <a:lnTo>
                    <a:pt x="45" y="198"/>
                  </a:lnTo>
                  <a:lnTo>
                    <a:pt x="99" y="234"/>
                  </a:lnTo>
                  <a:lnTo>
                    <a:pt x="156" y="234"/>
                  </a:lnTo>
                  <a:lnTo>
                    <a:pt x="306" y="273"/>
                  </a:lnTo>
                  <a:lnTo>
                    <a:pt x="417" y="273"/>
                  </a:lnTo>
                  <a:lnTo>
                    <a:pt x="552" y="306"/>
                  </a:lnTo>
                  <a:lnTo>
                    <a:pt x="654" y="330"/>
                  </a:lnTo>
                  <a:lnTo>
                    <a:pt x="768" y="348"/>
                  </a:lnTo>
                  <a:lnTo>
                    <a:pt x="834" y="354"/>
                  </a:lnTo>
                  <a:lnTo>
                    <a:pt x="903" y="327"/>
                  </a:lnTo>
                  <a:lnTo>
                    <a:pt x="969" y="270"/>
                  </a:lnTo>
                  <a:lnTo>
                    <a:pt x="1065" y="201"/>
                  </a:lnTo>
                  <a:lnTo>
                    <a:pt x="1113" y="150"/>
                  </a:lnTo>
                  <a:lnTo>
                    <a:pt x="1155" y="87"/>
                  </a:lnTo>
                  <a:lnTo>
                    <a:pt x="1155" y="42"/>
                  </a:lnTo>
                  <a:lnTo>
                    <a:pt x="1131" y="0"/>
                  </a:lnTo>
                  <a:lnTo>
                    <a:pt x="3" y="117"/>
                  </a:lnTo>
                  <a:lnTo>
                    <a:pt x="9" y="99"/>
                  </a:lnTo>
                  <a:lnTo>
                    <a:pt x="0" y="108"/>
                  </a:lnTo>
                </a:path>
              </a:pathLst>
            </a:custGeom>
            <a:solidFill>
              <a:srgbClr val="A2A2A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27"/>
            <p:cNvSpPr>
              <a:spLocks/>
            </p:cNvSpPr>
            <p:nvPr/>
          </p:nvSpPr>
          <p:spPr bwMode="auto">
            <a:xfrm>
              <a:off x="4781" y="1357"/>
              <a:ext cx="662" cy="197"/>
            </a:xfrm>
            <a:custGeom>
              <a:avLst/>
              <a:gdLst/>
              <a:ahLst/>
              <a:cxnLst>
                <a:cxn ang="0">
                  <a:pos x="0" y="171"/>
                </a:cxn>
                <a:cxn ang="0">
                  <a:pos x="96" y="129"/>
                </a:cxn>
                <a:cxn ang="0">
                  <a:pos x="186" y="87"/>
                </a:cxn>
                <a:cxn ang="0">
                  <a:pos x="285" y="54"/>
                </a:cxn>
                <a:cxn ang="0">
                  <a:pos x="363" y="15"/>
                </a:cxn>
                <a:cxn ang="0">
                  <a:pos x="405" y="6"/>
                </a:cxn>
                <a:cxn ang="0">
                  <a:pos x="489" y="0"/>
                </a:cxn>
                <a:cxn ang="0">
                  <a:pos x="651" y="24"/>
                </a:cxn>
                <a:cxn ang="0">
                  <a:pos x="750" y="30"/>
                </a:cxn>
                <a:cxn ang="0">
                  <a:pos x="858" y="48"/>
                </a:cxn>
                <a:cxn ang="0">
                  <a:pos x="936" y="48"/>
                </a:cxn>
                <a:cxn ang="0">
                  <a:pos x="1056" y="63"/>
                </a:cxn>
                <a:cxn ang="0">
                  <a:pos x="1125" y="57"/>
                </a:cxn>
                <a:cxn ang="0">
                  <a:pos x="1134" y="93"/>
                </a:cxn>
                <a:cxn ang="0">
                  <a:pos x="1080" y="135"/>
                </a:cxn>
                <a:cxn ang="0">
                  <a:pos x="993" y="204"/>
                </a:cxn>
                <a:cxn ang="0">
                  <a:pos x="906" y="276"/>
                </a:cxn>
                <a:cxn ang="0">
                  <a:pos x="852" y="312"/>
                </a:cxn>
                <a:cxn ang="0">
                  <a:pos x="834" y="327"/>
                </a:cxn>
                <a:cxn ang="0">
                  <a:pos x="771" y="327"/>
                </a:cxn>
                <a:cxn ang="0">
                  <a:pos x="702" y="306"/>
                </a:cxn>
                <a:cxn ang="0">
                  <a:pos x="555" y="285"/>
                </a:cxn>
                <a:cxn ang="0">
                  <a:pos x="405" y="258"/>
                </a:cxn>
                <a:cxn ang="0">
                  <a:pos x="273" y="234"/>
                </a:cxn>
                <a:cxn ang="0">
                  <a:pos x="219" y="234"/>
                </a:cxn>
                <a:cxn ang="0">
                  <a:pos x="126" y="213"/>
                </a:cxn>
                <a:cxn ang="0">
                  <a:pos x="51" y="198"/>
                </a:cxn>
                <a:cxn ang="0">
                  <a:pos x="12" y="189"/>
                </a:cxn>
                <a:cxn ang="0">
                  <a:pos x="0" y="177"/>
                </a:cxn>
                <a:cxn ang="0">
                  <a:pos x="0" y="171"/>
                </a:cxn>
              </a:cxnLst>
              <a:rect l="0" t="0" r="r" b="b"/>
              <a:pathLst>
                <a:path w="1135" h="328">
                  <a:moveTo>
                    <a:pt x="0" y="171"/>
                  </a:moveTo>
                  <a:lnTo>
                    <a:pt x="96" y="129"/>
                  </a:lnTo>
                  <a:lnTo>
                    <a:pt x="186" y="87"/>
                  </a:lnTo>
                  <a:lnTo>
                    <a:pt x="285" y="54"/>
                  </a:lnTo>
                  <a:lnTo>
                    <a:pt x="363" y="15"/>
                  </a:lnTo>
                  <a:lnTo>
                    <a:pt x="405" y="6"/>
                  </a:lnTo>
                  <a:lnTo>
                    <a:pt x="489" y="0"/>
                  </a:lnTo>
                  <a:lnTo>
                    <a:pt x="651" y="24"/>
                  </a:lnTo>
                  <a:lnTo>
                    <a:pt x="750" y="30"/>
                  </a:lnTo>
                  <a:lnTo>
                    <a:pt x="858" y="48"/>
                  </a:lnTo>
                  <a:lnTo>
                    <a:pt x="936" y="48"/>
                  </a:lnTo>
                  <a:lnTo>
                    <a:pt x="1056" y="63"/>
                  </a:lnTo>
                  <a:lnTo>
                    <a:pt x="1125" y="57"/>
                  </a:lnTo>
                  <a:lnTo>
                    <a:pt x="1134" y="93"/>
                  </a:lnTo>
                  <a:lnTo>
                    <a:pt x="1080" y="135"/>
                  </a:lnTo>
                  <a:lnTo>
                    <a:pt x="993" y="204"/>
                  </a:lnTo>
                  <a:lnTo>
                    <a:pt x="906" y="276"/>
                  </a:lnTo>
                  <a:lnTo>
                    <a:pt x="852" y="312"/>
                  </a:lnTo>
                  <a:lnTo>
                    <a:pt x="834" y="327"/>
                  </a:lnTo>
                  <a:lnTo>
                    <a:pt x="771" y="327"/>
                  </a:lnTo>
                  <a:lnTo>
                    <a:pt x="702" y="306"/>
                  </a:lnTo>
                  <a:lnTo>
                    <a:pt x="555" y="285"/>
                  </a:lnTo>
                  <a:lnTo>
                    <a:pt x="405" y="258"/>
                  </a:lnTo>
                  <a:lnTo>
                    <a:pt x="273" y="234"/>
                  </a:lnTo>
                  <a:lnTo>
                    <a:pt x="219" y="234"/>
                  </a:lnTo>
                  <a:lnTo>
                    <a:pt x="126" y="213"/>
                  </a:lnTo>
                  <a:lnTo>
                    <a:pt x="51" y="198"/>
                  </a:lnTo>
                  <a:lnTo>
                    <a:pt x="12" y="189"/>
                  </a:lnTo>
                  <a:lnTo>
                    <a:pt x="0" y="177"/>
                  </a:lnTo>
                  <a:lnTo>
                    <a:pt x="0" y="171"/>
                  </a:lnTo>
                </a:path>
              </a:pathLst>
            </a:custGeom>
            <a:solidFill>
              <a:srgbClr val="D2D2D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4851" y="1381"/>
              <a:ext cx="543" cy="135"/>
            </a:xfrm>
            <a:custGeom>
              <a:avLst/>
              <a:gdLst/>
              <a:ahLst/>
              <a:cxnLst>
                <a:cxn ang="0">
                  <a:pos x="0" y="129"/>
                </a:cxn>
                <a:cxn ang="0">
                  <a:pos x="135" y="72"/>
                </a:cxn>
                <a:cxn ang="0">
                  <a:pos x="216" y="39"/>
                </a:cxn>
                <a:cxn ang="0">
                  <a:pos x="291" y="15"/>
                </a:cxn>
                <a:cxn ang="0">
                  <a:pos x="333" y="0"/>
                </a:cxn>
                <a:cxn ang="0">
                  <a:pos x="462" y="24"/>
                </a:cxn>
                <a:cxn ang="0">
                  <a:pos x="618" y="39"/>
                </a:cxn>
                <a:cxn ang="0">
                  <a:pos x="765" y="54"/>
                </a:cxn>
                <a:cxn ang="0">
                  <a:pos x="843" y="63"/>
                </a:cxn>
                <a:cxn ang="0">
                  <a:pos x="900" y="63"/>
                </a:cxn>
                <a:cxn ang="0">
                  <a:pos x="879" y="102"/>
                </a:cxn>
                <a:cxn ang="0">
                  <a:pos x="858" y="117"/>
                </a:cxn>
                <a:cxn ang="0">
                  <a:pos x="825" y="120"/>
                </a:cxn>
                <a:cxn ang="0">
                  <a:pos x="783" y="108"/>
                </a:cxn>
                <a:cxn ang="0">
                  <a:pos x="756" y="108"/>
                </a:cxn>
                <a:cxn ang="0">
                  <a:pos x="729" y="141"/>
                </a:cxn>
                <a:cxn ang="0">
                  <a:pos x="753" y="153"/>
                </a:cxn>
                <a:cxn ang="0">
                  <a:pos x="786" y="156"/>
                </a:cxn>
                <a:cxn ang="0">
                  <a:pos x="717" y="198"/>
                </a:cxn>
                <a:cxn ang="0">
                  <a:pos x="690" y="210"/>
                </a:cxn>
                <a:cxn ang="0">
                  <a:pos x="651" y="198"/>
                </a:cxn>
                <a:cxn ang="0">
                  <a:pos x="615" y="222"/>
                </a:cxn>
                <a:cxn ang="0">
                  <a:pos x="588" y="231"/>
                </a:cxn>
                <a:cxn ang="0">
                  <a:pos x="552" y="231"/>
                </a:cxn>
                <a:cxn ang="0">
                  <a:pos x="378" y="207"/>
                </a:cxn>
                <a:cxn ang="0">
                  <a:pos x="231" y="177"/>
                </a:cxn>
                <a:cxn ang="0">
                  <a:pos x="90" y="153"/>
                </a:cxn>
                <a:cxn ang="0">
                  <a:pos x="18" y="126"/>
                </a:cxn>
                <a:cxn ang="0">
                  <a:pos x="0" y="129"/>
                </a:cxn>
              </a:cxnLst>
              <a:rect l="0" t="0" r="r" b="b"/>
              <a:pathLst>
                <a:path w="901" h="232">
                  <a:moveTo>
                    <a:pt x="0" y="129"/>
                  </a:moveTo>
                  <a:lnTo>
                    <a:pt x="135" y="72"/>
                  </a:lnTo>
                  <a:lnTo>
                    <a:pt x="216" y="39"/>
                  </a:lnTo>
                  <a:lnTo>
                    <a:pt x="291" y="15"/>
                  </a:lnTo>
                  <a:lnTo>
                    <a:pt x="333" y="0"/>
                  </a:lnTo>
                  <a:lnTo>
                    <a:pt x="462" y="24"/>
                  </a:lnTo>
                  <a:lnTo>
                    <a:pt x="618" y="39"/>
                  </a:lnTo>
                  <a:lnTo>
                    <a:pt x="765" y="54"/>
                  </a:lnTo>
                  <a:lnTo>
                    <a:pt x="843" y="63"/>
                  </a:lnTo>
                  <a:lnTo>
                    <a:pt x="900" y="63"/>
                  </a:lnTo>
                  <a:lnTo>
                    <a:pt x="879" y="102"/>
                  </a:lnTo>
                  <a:lnTo>
                    <a:pt x="858" y="117"/>
                  </a:lnTo>
                  <a:lnTo>
                    <a:pt x="825" y="120"/>
                  </a:lnTo>
                  <a:lnTo>
                    <a:pt x="783" y="108"/>
                  </a:lnTo>
                  <a:lnTo>
                    <a:pt x="756" y="108"/>
                  </a:lnTo>
                  <a:lnTo>
                    <a:pt x="729" y="141"/>
                  </a:lnTo>
                  <a:lnTo>
                    <a:pt x="753" y="153"/>
                  </a:lnTo>
                  <a:lnTo>
                    <a:pt x="786" y="156"/>
                  </a:lnTo>
                  <a:lnTo>
                    <a:pt x="717" y="198"/>
                  </a:lnTo>
                  <a:lnTo>
                    <a:pt x="690" y="210"/>
                  </a:lnTo>
                  <a:lnTo>
                    <a:pt x="651" y="198"/>
                  </a:lnTo>
                  <a:lnTo>
                    <a:pt x="615" y="222"/>
                  </a:lnTo>
                  <a:lnTo>
                    <a:pt x="588" y="231"/>
                  </a:lnTo>
                  <a:lnTo>
                    <a:pt x="552" y="231"/>
                  </a:lnTo>
                  <a:lnTo>
                    <a:pt x="378" y="207"/>
                  </a:lnTo>
                  <a:lnTo>
                    <a:pt x="231" y="177"/>
                  </a:lnTo>
                  <a:lnTo>
                    <a:pt x="90" y="153"/>
                  </a:lnTo>
                  <a:lnTo>
                    <a:pt x="18" y="126"/>
                  </a:lnTo>
                  <a:lnTo>
                    <a:pt x="0" y="129"/>
                  </a:lnTo>
                </a:path>
              </a:pathLst>
            </a:custGeom>
            <a:solidFill>
              <a:srgbClr val="00CC00"/>
            </a:solidFill>
            <a:ln w="12699" cap="rnd" cmpd="sng">
              <a:solidFill>
                <a:srgbClr val="81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 flipH="1">
              <a:off x="4927" y="1389"/>
              <a:ext cx="152" cy="62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30"/>
            <p:cNvSpPr>
              <a:spLocks noChangeShapeType="1"/>
            </p:cNvSpPr>
            <p:nvPr/>
          </p:nvSpPr>
          <p:spPr bwMode="auto">
            <a:xfrm>
              <a:off x="4926" y="1434"/>
              <a:ext cx="293" cy="56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31"/>
            <p:cNvSpPr>
              <a:spLocks noChangeShapeType="1"/>
            </p:cNvSpPr>
            <p:nvPr/>
          </p:nvSpPr>
          <p:spPr bwMode="auto">
            <a:xfrm>
              <a:off x="4987" y="1412"/>
              <a:ext cx="264" cy="4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5314" y="1471"/>
              <a:ext cx="97" cy="92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0" y="105"/>
                </a:cxn>
                <a:cxn ang="0">
                  <a:pos x="30" y="81"/>
                </a:cxn>
                <a:cxn ang="0">
                  <a:pos x="84" y="51"/>
                </a:cxn>
                <a:cxn ang="0">
                  <a:pos x="129" y="12"/>
                </a:cxn>
                <a:cxn ang="0">
                  <a:pos x="153" y="0"/>
                </a:cxn>
                <a:cxn ang="0">
                  <a:pos x="165" y="21"/>
                </a:cxn>
                <a:cxn ang="0">
                  <a:pos x="165" y="42"/>
                </a:cxn>
                <a:cxn ang="0">
                  <a:pos x="141" y="69"/>
                </a:cxn>
                <a:cxn ang="0">
                  <a:pos x="90" y="111"/>
                </a:cxn>
                <a:cxn ang="0">
                  <a:pos x="36" y="129"/>
                </a:cxn>
                <a:cxn ang="0">
                  <a:pos x="18" y="153"/>
                </a:cxn>
                <a:cxn ang="0">
                  <a:pos x="6" y="153"/>
                </a:cxn>
                <a:cxn ang="0">
                  <a:pos x="0" y="129"/>
                </a:cxn>
                <a:cxn ang="0">
                  <a:pos x="0" y="120"/>
                </a:cxn>
              </a:cxnLst>
              <a:rect l="0" t="0" r="r" b="b"/>
              <a:pathLst>
                <a:path w="166" h="154">
                  <a:moveTo>
                    <a:pt x="0" y="120"/>
                  </a:moveTo>
                  <a:lnTo>
                    <a:pt x="0" y="105"/>
                  </a:lnTo>
                  <a:lnTo>
                    <a:pt x="30" y="81"/>
                  </a:lnTo>
                  <a:lnTo>
                    <a:pt x="84" y="51"/>
                  </a:lnTo>
                  <a:lnTo>
                    <a:pt x="129" y="12"/>
                  </a:lnTo>
                  <a:lnTo>
                    <a:pt x="153" y="0"/>
                  </a:lnTo>
                  <a:lnTo>
                    <a:pt x="165" y="21"/>
                  </a:lnTo>
                  <a:lnTo>
                    <a:pt x="165" y="42"/>
                  </a:lnTo>
                  <a:lnTo>
                    <a:pt x="141" y="69"/>
                  </a:lnTo>
                  <a:lnTo>
                    <a:pt x="90" y="111"/>
                  </a:lnTo>
                  <a:lnTo>
                    <a:pt x="36" y="129"/>
                  </a:lnTo>
                  <a:lnTo>
                    <a:pt x="18" y="153"/>
                  </a:lnTo>
                  <a:lnTo>
                    <a:pt x="6" y="153"/>
                  </a:lnTo>
                  <a:lnTo>
                    <a:pt x="0" y="129"/>
                  </a:lnTo>
                  <a:lnTo>
                    <a:pt x="0" y="120"/>
                  </a:lnTo>
                </a:path>
              </a:pathLst>
            </a:custGeom>
            <a:solidFill>
              <a:srgbClr val="810000"/>
            </a:solidFill>
            <a:ln w="12699" cap="rnd" cmpd="sng">
              <a:solidFill>
                <a:srgbClr val="81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5103" y="1033"/>
              <a:ext cx="437" cy="297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204" y="0"/>
                </a:cxn>
                <a:cxn ang="0">
                  <a:pos x="351" y="12"/>
                </a:cxn>
                <a:cxn ang="0">
                  <a:pos x="453" y="6"/>
                </a:cxn>
                <a:cxn ang="0">
                  <a:pos x="585" y="21"/>
                </a:cxn>
                <a:cxn ang="0">
                  <a:pos x="696" y="21"/>
                </a:cxn>
                <a:cxn ang="0">
                  <a:pos x="756" y="15"/>
                </a:cxn>
                <a:cxn ang="0">
                  <a:pos x="774" y="24"/>
                </a:cxn>
                <a:cxn ang="0">
                  <a:pos x="774" y="51"/>
                </a:cxn>
                <a:cxn ang="0">
                  <a:pos x="720" y="210"/>
                </a:cxn>
                <a:cxn ang="0">
                  <a:pos x="708" y="270"/>
                </a:cxn>
                <a:cxn ang="0">
                  <a:pos x="663" y="360"/>
                </a:cxn>
                <a:cxn ang="0">
                  <a:pos x="630" y="480"/>
                </a:cxn>
                <a:cxn ang="0">
                  <a:pos x="612" y="507"/>
                </a:cxn>
                <a:cxn ang="0">
                  <a:pos x="597" y="516"/>
                </a:cxn>
                <a:cxn ang="0">
                  <a:pos x="435" y="501"/>
                </a:cxn>
                <a:cxn ang="0">
                  <a:pos x="309" y="489"/>
                </a:cxn>
                <a:cxn ang="0">
                  <a:pos x="132" y="489"/>
                </a:cxn>
                <a:cxn ang="0">
                  <a:pos x="48" y="477"/>
                </a:cxn>
                <a:cxn ang="0">
                  <a:pos x="9" y="468"/>
                </a:cxn>
                <a:cxn ang="0">
                  <a:pos x="0" y="459"/>
                </a:cxn>
                <a:cxn ang="0">
                  <a:pos x="0" y="432"/>
                </a:cxn>
                <a:cxn ang="0">
                  <a:pos x="33" y="375"/>
                </a:cxn>
                <a:cxn ang="0">
                  <a:pos x="75" y="261"/>
                </a:cxn>
                <a:cxn ang="0">
                  <a:pos x="126" y="165"/>
                </a:cxn>
                <a:cxn ang="0">
                  <a:pos x="156" y="78"/>
                </a:cxn>
                <a:cxn ang="0">
                  <a:pos x="177" y="30"/>
                </a:cxn>
                <a:cxn ang="0">
                  <a:pos x="186" y="3"/>
                </a:cxn>
                <a:cxn ang="0">
                  <a:pos x="198" y="0"/>
                </a:cxn>
              </a:cxnLst>
              <a:rect l="0" t="0" r="r" b="b"/>
              <a:pathLst>
                <a:path w="775" h="517">
                  <a:moveTo>
                    <a:pt x="198" y="0"/>
                  </a:moveTo>
                  <a:lnTo>
                    <a:pt x="204" y="0"/>
                  </a:lnTo>
                  <a:lnTo>
                    <a:pt x="351" y="12"/>
                  </a:lnTo>
                  <a:lnTo>
                    <a:pt x="453" y="6"/>
                  </a:lnTo>
                  <a:lnTo>
                    <a:pt x="585" y="21"/>
                  </a:lnTo>
                  <a:lnTo>
                    <a:pt x="696" y="21"/>
                  </a:lnTo>
                  <a:lnTo>
                    <a:pt x="756" y="15"/>
                  </a:lnTo>
                  <a:lnTo>
                    <a:pt x="774" y="24"/>
                  </a:lnTo>
                  <a:lnTo>
                    <a:pt x="774" y="51"/>
                  </a:lnTo>
                  <a:lnTo>
                    <a:pt x="720" y="210"/>
                  </a:lnTo>
                  <a:lnTo>
                    <a:pt x="708" y="270"/>
                  </a:lnTo>
                  <a:lnTo>
                    <a:pt x="663" y="360"/>
                  </a:lnTo>
                  <a:lnTo>
                    <a:pt x="630" y="480"/>
                  </a:lnTo>
                  <a:lnTo>
                    <a:pt x="612" y="507"/>
                  </a:lnTo>
                  <a:lnTo>
                    <a:pt x="597" y="516"/>
                  </a:lnTo>
                  <a:lnTo>
                    <a:pt x="435" y="501"/>
                  </a:lnTo>
                  <a:lnTo>
                    <a:pt x="309" y="489"/>
                  </a:lnTo>
                  <a:lnTo>
                    <a:pt x="132" y="489"/>
                  </a:lnTo>
                  <a:lnTo>
                    <a:pt x="48" y="477"/>
                  </a:lnTo>
                  <a:lnTo>
                    <a:pt x="9" y="468"/>
                  </a:lnTo>
                  <a:lnTo>
                    <a:pt x="0" y="459"/>
                  </a:lnTo>
                  <a:lnTo>
                    <a:pt x="0" y="432"/>
                  </a:lnTo>
                  <a:lnTo>
                    <a:pt x="33" y="375"/>
                  </a:lnTo>
                  <a:lnTo>
                    <a:pt x="75" y="261"/>
                  </a:lnTo>
                  <a:lnTo>
                    <a:pt x="126" y="165"/>
                  </a:lnTo>
                  <a:lnTo>
                    <a:pt x="156" y="78"/>
                  </a:lnTo>
                  <a:lnTo>
                    <a:pt x="177" y="30"/>
                  </a:lnTo>
                  <a:lnTo>
                    <a:pt x="186" y="3"/>
                  </a:lnTo>
                  <a:lnTo>
                    <a:pt x="198" y="0"/>
                  </a:lnTo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rgbClr val="FFFFCC"/>
                </a:gs>
              </a:gsLst>
              <a:path path="rect">
                <a:fillToRect t="100000" r="100000"/>
              </a:path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34"/>
          <p:cNvGrpSpPr>
            <a:grpSpLocks/>
          </p:cNvGrpSpPr>
          <p:nvPr/>
        </p:nvGrpSpPr>
        <p:grpSpPr bwMode="auto">
          <a:xfrm>
            <a:off x="541337" y="1919287"/>
            <a:ext cx="647700" cy="579438"/>
            <a:chOff x="975" y="2296"/>
            <a:chExt cx="528" cy="501"/>
          </a:xfrm>
        </p:grpSpPr>
        <p:pic>
          <p:nvPicPr>
            <p:cNvPr id="19" name="Picture 35" descr="accesspoint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75" y="2432"/>
              <a:ext cx="528" cy="365"/>
            </a:xfrm>
            <a:prstGeom prst="rect">
              <a:avLst/>
            </a:prstGeom>
            <a:noFill/>
          </p:spPr>
        </p:pic>
        <p:sp>
          <p:nvSpPr>
            <p:cNvPr id="20" name="Line 36"/>
            <p:cNvSpPr>
              <a:spLocks noChangeShapeType="1"/>
            </p:cNvSpPr>
            <p:nvPr/>
          </p:nvSpPr>
          <p:spPr bwMode="auto">
            <a:xfrm>
              <a:off x="1292" y="229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38"/>
          <p:cNvGrpSpPr>
            <a:grpSpLocks/>
          </p:cNvGrpSpPr>
          <p:nvPr/>
        </p:nvGrpSpPr>
        <p:grpSpPr bwMode="auto">
          <a:xfrm>
            <a:off x="836612" y="960437"/>
            <a:ext cx="1296988" cy="704850"/>
            <a:chOff x="748" y="1509"/>
            <a:chExt cx="1270" cy="601"/>
          </a:xfrm>
        </p:grpSpPr>
        <p:pic>
          <p:nvPicPr>
            <p:cNvPr id="22" name="Picture 39" descr="clou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44" y="1509"/>
              <a:ext cx="893" cy="601"/>
            </a:xfrm>
            <a:prstGeom prst="rect">
              <a:avLst/>
            </a:prstGeom>
            <a:noFill/>
          </p:spPr>
        </p:pic>
        <p:sp>
          <p:nvSpPr>
            <p:cNvPr id="23" name="Text Box 40"/>
            <p:cNvSpPr txBox="1">
              <a:spLocks noChangeArrowheads="1"/>
            </p:cNvSpPr>
            <p:nvPr/>
          </p:nvSpPr>
          <p:spPr bwMode="auto">
            <a:xfrm>
              <a:off x="748" y="1661"/>
              <a:ext cx="1270" cy="2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r>
                <a:rPr lang="fr-FR" sz="1400" b="1"/>
                <a:t>Internet</a:t>
              </a:r>
            </a:p>
          </p:txBody>
        </p:sp>
      </p:grpSp>
      <p:sp>
        <p:nvSpPr>
          <p:cNvPr id="24" name="Line 44"/>
          <p:cNvSpPr>
            <a:spLocks noChangeShapeType="1"/>
          </p:cNvSpPr>
          <p:nvPr/>
        </p:nvSpPr>
        <p:spPr bwMode="auto">
          <a:xfrm>
            <a:off x="409575" y="1900237"/>
            <a:ext cx="17843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" name="Line 45"/>
          <p:cNvSpPr>
            <a:spLocks noChangeShapeType="1"/>
          </p:cNvSpPr>
          <p:nvPr/>
        </p:nvSpPr>
        <p:spPr bwMode="auto">
          <a:xfrm flipV="1">
            <a:off x="1382712" y="1620837"/>
            <a:ext cx="0" cy="279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6" name="Line 47"/>
          <p:cNvSpPr>
            <a:spLocks noChangeShapeType="1"/>
          </p:cNvSpPr>
          <p:nvPr/>
        </p:nvSpPr>
        <p:spPr bwMode="auto">
          <a:xfrm flipV="1">
            <a:off x="2003425" y="2432050"/>
            <a:ext cx="0" cy="795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pic>
        <p:nvPicPr>
          <p:cNvPr id="27" name="Picture 52" descr="C:\Documents and Settings\rlh11.PARTNERS\Desktop\Presentations\pedge_4600_fron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5625" y="2101850"/>
            <a:ext cx="304800" cy="485775"/>
          </a:xfrm>
          <a:prstGeom prst="rect">
            <a:avLst/>
          </a:prstGeom>
          <a:noFill/>
        </p:spPr>
      </p:pic>
      <p:sp>
        <p:nvSpPr>
          <p:cNvPr id="28" name="Line 53"/>
          <p:cNvSpPr>
            <a:spLocks noChangeShapeType="1"/>
          </p:cNvSpPr>
          <p:nvPr/>
        </p:nvSpPr>
        <p:spPr bwMode="auto">
          <a:xfrm flipV="1">
            <a:off x="1973262" y="1916112"/>
            <a:ext cx="0" cy="1762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Text Box 54"/>
          <p:cNvSpPr txBox="1">
            <a:spLocks noChangeArrowheads="1"/>
          </p:cNvSpPr>
          <p:nvPr/>
        </p:nvSpPr>
        <p:spPr bwMode="auto">
          <a:xfrm>
            <a:off x="1679575" y="2705100"/>
            <a:ext cx="1008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8000"/>
                </a:solidFill>
              </a:rPr>
              <a:t>Ethernet</a:t>
            </a:r>
          </a:p>
        </p:txBody>
      </p:sp>
      <p:sp>
        <p:nvSpPr>
          <p:cNvPr id="30" name="Text Box 55"/>
          <p:cNvSpPr txBox="1">
            <a:spLocks noChangeArrowheads="1"/>
          </p:cNvSpPr>
          <p:nvPr/>
        </p:nvSpPr>
        <p:spPr bwMode="auto">
          <a:xfrm>
            <a:off x="160337" y="2574925"/>
            <a:ext cx="682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990000"/>
                </a:solidFill>
              </a:rPr>
              <a:t>Wi-Fi</a:t>
            </a:r>
          </a:p>
        </p:txBody>
      </p:sp>
      <p:pic>
        <p:nvPicPr>
          <p:cNvPr id="31" name="Picture 9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26100" y="4375150"/>
            <a:ext cx="1057275" cy="129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Freeform 117"/>
          <p:cNvSpPr>
            <a:spLocks/>
          </p:cNvSpPr>
          <p:nvPr/>
        </p:nvSpPr>
        <p:spPr bwMode="auto">
          <a:xfrm>
            <a:off x="627062" y="2582862"/>
            <a:ext cx="582613" cy="479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3" y="321"/>
              </a:cxn>
              <a:cxn ang="0">
                <a:pos x="373" y="341"/>
              </a:cxn>
              <a:cxn ang="0">
                <a:pos x="734" y="603"/>
              </a:cxn>
              <a:cxn ang="0">
                <a:pos x="232" y="280"/>
              </a:cxn>
              <a:cxn ang="0">
                <a:pos x="362" y="261"/>
              </a:cxn>
              <a:cxn ang="0">
                <a:pos x="0" y="0"/>
              </a:cxn>
            </a:cxnLst>
            <a:rect l="0" t="0" r="r" b="b"/>
            <a:pathLst>
              <a:path w="734" h="603">
                <a:moveTo>
                  <a:pt x="0" y="0"/>
                </a:moveTo>
                <a:lnTo>
                  <a:pt x="503" y="321"/>
                </a:lnTo>
                <a:lnTo>
                  <a:pt x="373" y="341"/>
                </a:lnTo>
                <a:lnTo>
                  <a:pt x="734" y="603"/>
                </a:lnTo>
                <a:lnTo>
                  <a:pt x="232" y="280"/>
                </a:lnTo>
                <a:lnTo>
                  <a:pt x="362" y="261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124"/>
          <p:cNvSpPr>
            <a:spLocks noChangeArrowheads="1"/>
          </p:cNvSpPr>
          <p:nvPr/>
        </p:nvSpPr>
        <p:spPr bwMode="auto">
          <a:xfrm>
            <a:off x="1824037" y="2492375"/>
            <a:ext cx="8572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Oval 206"/>
          <p:cNvSpPr>
            <a:spLocks noChangeArrowheads="1"/>
          </p:cNvSpPr>
          <p:nvPr/>
        </p:nvSpPr>
        <p:spPr bwMode="auto">
          <a:xfrm>
            <a:off x="4954587" y="1574800"/>
            <a:ext cx="3937000" cy="2935287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5" name="Picture 20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13362" y="2717800"/>
            <a:ext cx="94297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2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78225" y="2895600"/>
            <a:ext cx="1227137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Freeform 217"/>
          <p:cNvSpPr>
            <a:spLocks/>
          </p:cNvSpPr>
          <p:nvPr/>
        </p:nvSpPr>
        <p:spPr bwMode="auto">
          <a:xfrm flipV="1">
            <a:off x="5784850" y="1930400"/>
            <a:ext cx="677862" cy="727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3" y="321"/>
              </a:cxn>
              <a:cxn ang="0">
                <a:pos x="373" y="341"/>
              </a:cxn>
              <a:cxn ang="0">
                <a:pos x="734" y="603"/>
              </a:cxn>
              <a:cxn ang="0">
                <a:pos x="232" y="280"/>
              </a:cxn>
              <a:cxn ang="0">
                <a:pos x="362" y="261"/>
              </a:cxn>
              <a:cxn ang="0">
                <a:pos x="0" y="0"/>
              </a:cxn>
            </a:cxnLst>
            <a:rect l="0" t="0" r="r" b="b"/>
            <a:pathLst>
              <a:path w="734" h="603">
                <a:moveTo>
                  <a:pt x="0" y="0"/>
                </a:moveTo>
                <a:lnTo>
                  <a:pt x="503" y="321"/>
                </a:lnTo>
                <a:lnTo>
                  <a:pt x="373" y="341"/>
                </a:lnTo>
                <a:lnTo>
                  <a:pt x="734" y="603"/>
                </a:lnTo>
                <a:lnTo>
                  <a:pt x="232" y="280"/>
                </a:lnTo>
                <a:lnTo>
                  <a:pt x="362" y="261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Freeform 218"/>
          <p:cNvSpPr>
            <a:spLocks/>
          </p:cNvSpPr>
          <p:nvPr/>
        </p:nvSpPr>
        <p:spPr bwMode="auto">
          <a:xfrm flipH="1" flipV="1">
            <a:off x="4270375" y="3736975"/>
            <a:ext cx="1843087" cy="1123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3" y="321"/>
              </a:cxn>
              <a:cxn ang="0">
                <a:pos x="373" y="341"/>
              </a:cxn>
              <a:cxn ang="0">
                <a:pos x="734" y="603"/>
              </a:cxn>
              <a:cxn ang="0">
                <a:pos x="232" y="280"/>
              </a:cxn>
              <a:cxn ang="0">
                <a:pos x="362" y="261"/>
              </a:cxn>
              <a:cxn ang="0">
                <a:pos x="0" y="0"/>
              </a:cxn>
            </a:cxnLst>
            <a:rect l="0" t="0" r="r" b="b"/>
            <a:pathLst>
              <a:path w="734" h="603">
                <a:moveTo>
                  <a:pt x="0" y="0"/>
                </a:moveTo>
                <a:lnTo>
                  <a:pt x="503" y="321"/>
                </a:lnTo>
                <a:lnTo>
                  <a:pt x="373" y="341"/>
                </a:lnTo>
                <a:lnTo>
                  <a:pt x="734" y="603"/>
                </a:lnTo>
                <a:lnTo>
                  <a:pt x="232" y="280"/>
                </a:lnTo>
                <a:lnTo>
                  <a:pt x="362" y="261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219"/>
          <p:cNvSpPr txBox="1">
            <a:spLocks noChangeArrowheads="1"/>
          </p:cNvSpPr>
          <p:nvPr/>
        </p:nvSpPr>
        <p:spPr bwMode="auto">
          <a:xfrm>
            <a:off x="4610100" y="4421187"/>
            <a:ext cx="930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b="1"/>
              <a:t>Cellular</a:t>
            </a:r>
          </a:p>
        </p:txBody>
      </p:sp>
      <p:sp>
        <p:nvSpPr>
          <p:cNvPr id="40" name="Line 221"/>
          <p:cNvSpPr>
            <a:spLocks noChangeShapeType="1"/>
          </p:cNvSpPr>
          <p:nvPr/>
        </p:nvSpPr>
        <p:spPr bwMode="auto">
          <a:xfrm>
            <a:off x="1560512" y="3228975"/>
            <a:ext cx="44291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pic>
        <p:nvPicPr>
          <p:cNvPr id="41" name="Picture 1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83350" y="1535112"/>
            <a:ext cx="8255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Oval 205"/>
          <p:cNvSpPr>
            <a:spLocks noChangeArrowheads="1"/>
          </p:cNvSpPr>
          <p:nvPr/>
        </p:nvSpPr>
        <p:spPr bwMode="auto">
          <a:xfrm>
            <a:off x="6797675" y="2220912"/>
            <a:ext cx="2078037" cy="1828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1800">
              <a:latin typeface="Tahoma" pitchFamily="34" charset="0"/>
            </a:endParaRPr>
          </a:p>
        </p:txBody>
      </p:sp>
      <p:pic>
        <p:nvPicPr>
          <p:cNvPr id="43" name="Picture 5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23150" y="3328987"/>
            <a:ext cx="40957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202" descr="accesspoin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99412" y="2578100"/>
            <a:ext cx="647700" cy="422275"/>
          </a:xfrm>
          <a:prstGeom prst="rect">
            <a:avLst/>
          </a:prstGeom>
          <a:noFill/>
        </p:spPr>
      </p:pic>
      <p:sp>
        <p:nvSpPr>
          <p:cNvPr id="45" name="Freeform 204"/>
          <p:cNvSpPr>
            <a:spLocks/>
          </p:cNvSpPr>
          <p:nvPr/>
        </p:nvSpPr>
        <p:spPr bwMode="auto">
          <a:xfrm flipV="1">
            <a:off x="7888287" y="3076575"/>
            <a:ext cx="471488" cy="490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3" y="321"/>
              </a:cxn>
              <a:cxn ang="0">
                <a:pos x="373" y="341"/>
              </a:cxn>
              <a:cxn ang="0">
                <a:pos x="734" y="603"/>
              </a:cxn>
              <a:cxn ang="0">
                <a:pos x="232" y="280"/>
              </a:cxn>
              <a:cxn ang="0">
                <a:pos x="362" y="261"/>
              </a:cxn>
              <a:cxn ang="0">
                <a:pos x="0" y="0"/>
              </a:cxn>
            </a:cxnLst>
            <a:rect l="0" t="0" r="r" b="b"/>
            <a:pathLst>
              <a:path w="734" h="603">
                <a:moveTo>
                  <a:pt x="0" y="0"/>
                </a:moveTo>
                <a:lnTo>
                  <a:pt x="503" y="321"/>
                </a:lnTo>
                <a:lnTo>
                  <a:pt x="373" y="341"/>
                </a:lnTo>
                <a:lnTo>
                  <a:pt x="734" y="603"/>
                </a:lnTo>
                <a:lnTo>
                  <a:pt x="232" y="280"/>
                </a:lnTo>
                <a:lnTo>
                  <a:pt x="362" y="261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22"/>
          <p:cNvSpPr txBox="1">
            <a:spLocks noChangeArrowheads="1"/>
          </p:cNvSpPr>
          <p:nvPr/>
        </p:nvSpPr>
        <p:spPr bwMode="auto">
          <a:xfrm>
            <a:off x="7700962" y="3036887"/>
            <a:ext cx="682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990000"/>
                </a:solidFill>
              </a:rPr>
              <a:t>Wi-Fi</a:t>
            </a:r>
          </a:p>
        </p:txBody>
      </p:sp>
      <p:sp>
        <p:nvSpPr>
          <p:cNvPr id="47" name="Text Box 223"/>
          <p:cNvSpPr txBox="1">
            <a:spLocks noChangeArrowheads="1"/>
          </p:cNvSpPr>
          <p:nvPr/>
        </p:nvSpPr>
        <p:spPr bwMode="auto">
          <a:xfrm>
            <a:off x="5330825" y="1995487"/>
            <a:ext cx="8969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tx2"/>
                </a:solidFill>
              </a:rPr>
              <a:t>Wi-Max</a:t>
            </a:r>
          </a:p>
        </p:txBody>
      </p:sp>
      <p:sp>
        <p:nvSpPr>
          <p:cNvPr id="48" name="AutoShape 214"/>
          <p:cNvSpPr>
            <a:spLocks noChangeArrowheads="1"/>
          </p:cNvSpPr>
          <p:nvPr/>
        </p:nvSpPr>
        <p:spPr bwMode="auto">
          <a:xfrm flipV="1">
            <a:off x="6175375" y="3279775"/>
            <a:ext cx="1019175" cy="101600"/>
          </a:xfrm>
          <a:prstGeom prst="leftArrow">
            <a:avLst>
              <a:gd name="adj1" fmla="val 50000"/>
              <a:gd name="adj2" fmla="val 250781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AutoShape 224"/>
          <p:cNvSpPr>
            <a:spLocks noChangeArrowheads="1"/>
          </p:cNvSpPr>
          <p:nvPr/>
        </p:nvSpPr>
        <p:spPr bwMode="auto">
          <a:xfrm flipV="1">
            <a:off x="4351337" y="3240087"/>
            <a:ext cx="1019175" cy="101600"/>
          </a:xfrm>
          <a:prstGeom prst="leftArrow">
            <a:avLst>
              <a:gd name="adj1" fmla="val 50000"/>
              <a:gd name="adj2" fmla="val 250781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226"/>
          <p:cNvSpPr txBox="1">
            <a:spLocks noChangeArrowheads="1"/>
          </p:cNvSpPr>
          <p:nvPr/>
        </p:nvSpPr>
        <p:spPr bwMode="auto">
          <a:xfrm>
            <a:off x="7337425" y="2298700"/>
            <a:ext cx="12366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FF6600"/>
                </a:solidFill>
              </a:rPr>
              <a:t>In the office</a:t>
            </a:r>
          </a:p>
        </p:txBody>
      </p:sp>
      <p:sp>
        <p:nvSpPr>
          <p:cNvPr id="51" name="Text Box 227"/>
          <p:cNvSpPr txBox="1">
            <a:spLocks noChangeArrowheads="1"/>
          </p:cNvSpPr>
          <p:nvPr/>
        </p:nvSpPr>
        <p:spPr bwMode="auto">
          <a:xfrm>
            <a:off x="5332412" y="3506787"/>
            <a:ext cx="1033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FF6600"/>
                </a:solidFill>
              </a:rPr>
              <a:t>In the car</a:t>
            </a:r>
          </a:p>
        </p:txBody>
      </p:sp>
      <p:sp>
        <p:nvSpPr>
          <p:cNvPr id="52" name="Text Box 228"/>
          <p:cNvSpPr txBox="1">
            <a:spLocks noChangeArrowheads="1"/>
          </p:cNvSpPr>
          <p:nvPr/>
        </p:nvSpPr>
        <p:spPr bwMode="auto">
          <a:xfrm>
            <a:off x="3941762" y="1927225"/>
            <a:ext cx="1292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FF6600"/>
                </a:solidFill>
              </a:rPr>
              <a:t>Out of Town</a:t>
            </a:r>
          </a:p>
        </p:txBody>
      </p:sp>
      <p:pic>
        <p:nvPicPr>
          <p:cNvPr id="53" name="Picture 23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42925" y="4302125"/>
            <a:ext cx="1944687" cy="130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38" descr="APCiscoAironet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713037" y="4984750"/>
            <a:ext cx="6492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39" descr="APCiscoAironet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895475" y="5735637"/>
            <a:ext cx="649287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" name="Picture 240" descr="APCiscoAironet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911225" y="5778499"/>
            <a:ext cx="649287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Oval 242"/>
          <p:cNvSpPr>
            <a:spLocks noChangeArrowheads="1"/>
          </p:cNvSpPr>
          <p:nvPr/>
        </p:nvSpPr>
        <p:spPr bwMode="auto">
          <a:xfrm>
            <a:off x="847725" y="4451350"/>
            <a:ext cx="2212975" cy="1312862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243"/>
          <p:cNvSpPr>
            <a:spLocks noChangeArrowheads="1"/>
          </p:cNvSpPr>
          <p:nvPr/>
        </p:nvSpPr>
        <p:spPr bwMode="auto">
          <a:xfrm>
            <a:off x="1538287" y="3956050"/>
            <a:ext cx="1885950" cy="1325562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244"/>
          <p:cNvSpPr>
            <a:spLocks noChangeArrowheads="1"/>
          </p:cNvSpPr>
          <p:nvPr/>
        </p:nvSpPr>
        <p:spPr bwMode="auto">
          <a:xfrm>
            <a:off x="152400" y="4397375"/>
            <a:ext cx="2212975" cy="1312862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45"/>
          <p:cNvSpPr>
            <a:spLocks/>
          </p:cNvSpPr>
          <p:nvPr/>
        </p:nvSpPr>
        <p:spPr bwMode="auto">
          <a:xfrm flipH="1">
            <a:off x="1173162" y="4859337"/>
            <a:ext cx="463550" cy="952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3" y="321"/>
              </a:cxn>
              <a:cxn ang="0">
                <a:pos x="373" y="341"/>
              </a:cxn>
              <a:cxn ang="0">
                <a:pos x="734" y="603"/>
              </a:cxn>
              <a:cxn ang="0">
                <a:pos x="232" y="280"/>
              </a:cxn>
              <a:cxn ang="0">
                <a:pos x="362" y="261"/>
              </a:cxn>
              <a:cxn ang="0">
                <a:pos x="0" y="0"/>
              </a:cxn>
            </a:cxnLst>
            <a:rect l="0" t="0" r="r" b="b"/>
            <a:pathLst>
              <a:path w="734" h="603">
                <a:moveTo>
                  <a:pt x="0" y="0"/>
                </a:moveTo>
                <a:lnTo>
                  <a:pt x="503" y="321"/>
                </a:lnTo>
                <a:lnTo>
                  <a:pt x="373" y="341"/>
                </a:lnTo>
                <a:lnTo>
                  <a:pt x="734" y="603"/>
                </a:lnTo>
                <a:lnTo>
                  <a:pt x="232" y="280"/>
                </a:lnTo>
                <a:lnTo>
                  <a:pt x="362" y="261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Freeform 246"/>
          <p:cNvSpPr>
            <a:spLocks/>
          </p:cNvSpPr>
          <p:nvPr/>
        </p:nvSpPr>
        <p:spPr bwMode="auto">
          <a:xfrm>
            <a:off x="1641475" y="4819650"/>
            <a:ext cx="465137" cy="938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3" y="321"/>
              </a:cxn>
              <a:cxn ang="0">
                <a:pos x="373" y="341"/>
              </a:cxn>
              <a:cxn ang="0">
                <a:pos x="734" y="603"/>
              </a:cxn>
              <a:cxn ang="0">
                <a:pos x="232" y="280"/>
              </a:cxn>
              <a:cxn ang="0">
                <a:pos x="362" y="261"/>
              </a:cxn>
              <a:cxn ang="0">
                <a:pos x="0" y="0"/>
              </a:cxn>
            </a:cxnLst>
            <a:rect l="0" t="0" r="r" b="b"/>
            <a:pathLst>
              <a:path w="734" h="603">
                <a:moveTo>
                  <a:pt x="0" y="0"/>
                </a:moveTo>
                <a:lnTo>
                  <a:pt x="503" y="321"/>
                </a:lnTo>
                <a:lnTo>
                  <a:pt x="373" y="341"/>
                </a:lnTo>
                <a:lnTo>
                  <a:pt x="734" y="603"/>
                </a:lnTo>
                <a:lnTo>
                  <a:pt x="232" y="280"/>
                </a:lnTo>
                <a:lnTo>
                  <a:pt x="362" y="261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Freeform 247"/>
          <p:cNvSpPr>
            <a:spLocks/>
          </p:cNvSpPr>
          <p:nvPr/>
        </p:nvSpPr>
        <p:spPr bwMode="auto">
          <a:xfrm>
            <a:off x="1671637" y="4833937"/>
            <a:ext cx="1258888" cy="423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3" y="321"/>
              </a:cxn>
              <a:cxn ang="0">
                <a:pos x="373" y="341"/>
              </a:cxn>
              <a:cxn ang="0">
                <a:pos x="734" y="603"/>
              </a:cxn>
              <a:cxn ang="0">
                <a:pos x="232" y="280"/>
              </a:cxn>
              <a:cxn ang="0">
                <a:pos x="362" y="261"/>
              </a:cxn>
              <a:cxn ang="0">
                <a:pos x="0" y="0"/>
              </a:cxn>
            </a:cxnLst>
            <a:rect l="0" t="0" r="r" b="b"/>
            <a:pathLst>
              <a:path w="734" h="603">
                <a:moveTo>
                  <a:pt x="0" y="0"/>
                </a:moveTo>
                <a:lnTo>
                  <a:pt x="503" y="321"/>
                </a:lnTo>
                <a:lnTo>
                  <a:pt x="373" y="341"/>
                </a:lnTo>
                <a:lnTo>
                  <a:pt x="734" y="603"/>
                </a:lnTo>
                <a:lnTo>
                  <a:pt x="232" y="280"/>
                </a:lnTo>
                <a:lnTo>
                  <a:pt x="362" y="261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Text Box 248"/>
          <p:cNvSpPr txBox="1">
            <a:spLocks noChangeArrowheads="1"/>
          </p:cNvSpPr>
          <p:nvPr/>
        </p:nvSpPr>
        <p:spPr bwMode="auto">
          <a:xfrm>
            <a:off x="1684337" y="5264150"/>
            <a:ext cx="682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990000"/>
                </a:solidFill>
              </a:rPr>
              <a:t>Wi-Fi</a:t>
            </a:r>
          </a:p>
        </p:txBody>
      </p:sp>
      <p:sp>
        <p:nvSpPr>
          <p:cNvPr id="64" name="Text Box 249"/>
          <p:cNvSpPr txBox="1">
            <a:spLocks noChangeArrowheads="1"/>
          </p:cNvSpPr>
          <p:nvPr/>
        </p:nvSpPr>
        <p:spPr bwMode="auto">
          <a:xfrm>
            <a:off x="1846262" y="4748212"/>
            <a:ext cx="682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990000"/>
                </a:solidFill>
              </a:rPr>
              <a:t>Wi-Fi</a:t>
            </a:r>
          </a:p>
        </p:txBody>
      </p:sp>
      <p:sp>
        <p:nvSpPr>
          <p:cNvPr id="65" name="Text Box 250"/>
          <p:cNvSpPr txBox="1">
            <a:spLocks noChangeArrowheads="1"/>
          </p:cNvSpPr>
          <p:nvPr/>
        </p:nvSpPr>
        <p:spPr bwMode="auto">
          <a:xfrm>
            <a:off x="460375" y="5470525"/>
            <a:ext cx="682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990000"/>
                </a:solidFill>
              </a:rPr>
              <a:t>Wi-Fi</a:t>
            </a:r>
          </a:p>
        </p:txBody>
      </p:sp>
      <p:sp>
        <p:nvSpPr>
          <p:cNvPr id="67" name="Text Box 252"/>
          <p:cNvSpPr txBox="1">
            <a:spLocks noChangeArrowheads="1"/>
          </p:cNvSpPr>
          <p:nvPr/>
        </p:nvSpPr>
        <p:spPr bwMode="auto">
          <a:xfrm>
            <a:off x="2590800" y="5811837"/>
            <a:ext cx="530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1" dirty="0"/>
              <a:t>AP2</a:t>
            </a:r>
          </a:p>
        </p:txBody>
      </p:sp>
      <p:sp>
        <p:nvSpPr>
          <p:cNvPr id="68" name="Text Box 253"/>
          <p:cNvSpPr txBox="1">
            <a:spLocks noChangeArrowheads="1"/>
          </p:cNvSpPr>
          <p:nvPr/>
        </p:nvSpPr>
        <p:spPr bwMode="auto">
          <a:xfrm>
            <a:off x="3355975" y="5132387"/>
            <a:ext cx="530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1" dirty="0"/>
              <a:t>AP3</a:t>
            </a:r>
          </a:p>
        </p:txBody>
      </p:sp>
      <p:sp>
        <p:nvSpPr>
          <p:cNvPr id="69" name="Line 254"/>
          <p:cNvSpPr>
            <a:spLocks noChangeShapeType="1"/>
          </p:cNvSpPr>
          <p:nvPr/>
        </p:nvSpPr>
        <p:spPr bwMode="auto">
          <a:xfrm>
            <a:off x="1677987" y="3036887"/>
            <a:ext cx="173038" cy="31115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0" name="Line 255"/>
          <p:cNvSpPr>
            <a:spLocks noChangeShapeType="1"/>
          </p:cNvSpPr>
          <p:nvPr/>
        </p:nvSpPr>
        <p:spPr bwMode="auto">
          <a:xfrm flipV="1">
            <a:off x="1609725" y="3071812"/>
            <a:ext cx="311150" cy="276225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1676400" cy="457200"/>
          </a:xfrm>
        </p:spPr>
        <p:txBody>
          <a:bodyPr/>
          <a:lstStyle/>
          <a:p>
            <a:fld id="{E004D72A-7587-4900-A449-207C4C4F528F}" type="datetime1">
              <a:rPr lang="ru-RU" sz="1800" smtClean="0">
                <a:solidFill>
                  <a:schemeClr val="tx1"/>
                </a:solidFill>
              </a:rPr>
              <a:pPr/>
              <a:t>07.06.2014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1000" y="144959"/>
            <a:ext cx="396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Scenarios</a:t>
            </a:r>
            <a:endParaRPr lang="en-US" sz="4400" b="1" dirty="0"/>
          </a:p>
        </p:txBody>
      </p:sp>
      <p:sp>
        <p:nvSpPr>
          <p:cNvPr id="76" name="Diamond 75"/>
          <p:cNvSpPr/>
          <p:nvPr/>
        </p:nvSpPr>
        <p:spPr>
          <a:xfrm>
            <a:off x="8382000" y="6248400"/>
            <a:ext cx="381000" cy="3810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lide Number Placeholder 4"/>
          <p:cNvSpPr txBox="1">
            <a:spLocks/>
          </p:cNvSpPr>
          <p:nvPr/>
        </p:nvSpPr>
        <p:spPr>
          <a:xfrm>
            <a:off x="66294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CC7D82-6DE8-492A-A5F1-9C4101511BAB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7" name="Text Box 252"/>
          <p:cNvSpPr txBox="1">
            <a:spLocks noChangeArrowheads="1"/>
          </p:cNvSpPr>
          <p:nvPr/>
        </p:nvSpPr>
        <p:spPr bwMode="auto">
          <a:xfrm>
            <a:off x="228600" y="5867400"/>
            <a:ext cx="4812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1" dirty="0" smtClean="0"/>
              <a:t>AP1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7"/>
          <p:cNvSpPr/>
          <p:nvPr/>
        </p:nvSpPr>
        <p:spPr>
          <a:xfrm>
            <a:off x="8305800" y="6248400"/>
            <a:ext cx="381000" cy="3810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Results : </a:t>
            </a:r>
            <a:r>
              <a:rPr lang="en-US" b="1" dirty="0" err="1" smtClean="0"/>
              <a:t>RSSi</a:t>
            </a:r>
            <a:r>
              <a:rPr lang="en-US" b="1" dirty="0" smtClean="0"/>
              <a:t> graph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8751-C41A-40DD-9456-0A8DDC70D98B}" type="datetime1">
              <a:rPr lang="ru-RU" sz="1800" smtClean="0">
                <a:solidFill>
                  <a:schemeClr val="tx1"/>
                </a:solidFill>
              </a:rPr>
              <a:pPr/>
              <a:t>07.06.2014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39CC7D82-6DE8-492A-A5F1-9C4101511BAB}" type="slidenum">
              <a:rPr lang="ru-RU" sz="1800" smtClean="0">
                <a:solidFill>
                  <a:schemeClr val="tx1"/>
                </a:solidFill>
              </a:rPr>
              <a:pPr/>
              <a:t>18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1"/>
          <p:cNvGraphicFramePr>
            <a:graphicFrameLocks noChangeAspect="1"/>
          </p:cNvGraphicFramePr>
          <p:nvPr/>
        </p:nvGraphicFramePr>
        <p:xfrm>
          <a:off x="1524000" y="1828800"/>
          <a:ext cx="7010400" cy="3928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24200" y="54864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Types of Network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072633" y="198703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RSSi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95300" y="3695700"/>
            <a:ext cx="1905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71800" y="5943600"/>
            <a:ext cx="259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mond 6"/>
          <p:cNvSpPr/>
          <p:nvPr/>
        </p:nvSpPr>
        <p:spPr>
          <a:xfrm>
            <a:off x="8305800" y="6248400"/>
            <a:ext cx="381000" cy="3810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8751-C41A-40DD-9456-0A8DDC70D98B}" type="datetime1">
              <a:rPr lang="ru-RU" sz="1800" smtClean="0">
                <a:solidFill>
                  <a:schemeClr val="tx1"/>
                </a:solidFill>
              </a:rPr>
              <a:pPr/>
              <a:t>07.06.2014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39CC7D82-6DE8-492A-A5F1-9C4101511BAB}" type="slidenum">
              <a:rPr lang="ru-RU" sz="1800" smtClean="0">
                <a:solidFill>
                  <a:schemeClr val="tx1"/>
                </a:solidFill>
              </a:rPr>
              <a:pPr/>
              <a:t>19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Results : Bandwidth graph</a:t>
            </a:r>
            <a:endParaRPr lang="en-US" b="1" dirty="0"/>
          </a:p>
        </p:txBody>
      </p:sp>
      <p:pic>
        <p:nvPicPr>
          <p:cNvPr id="10" name="Picture 9" descr="pl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585845"/>
            <a:ext cx="6858000" cy="4586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mond 6"/>
          <p:cNvSpPr/>
          <p:nvPr/>
        </p:nvSpPr>
        <p:spPr>
          <a:xfrm>
            <a:off x="8305800" y="6248400"/>
            <a:ext cx="381000" cy="3810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57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Mobility Management</a:t>
            </a:r>
          </a:p>
          <a:p>
            <a:r>
              <a:rPr lang="en-US" dirty="0" smtClean="0"/>
              <a:t>Handover Management</a:t>
            </a:r>
          </a:p>
          <a:p>
            <a:r>
              <a:rPr lang="en-US" dirty="0" smtClean="0"/>
              <a:t>Literature Survey</a:t>
            </a:r>
          </a:p>
          <a:p>
            <a:r>
              <a:rPr lang="en-US" dirty="0" smtClean="0"/>
              <a:t>Context</a:t>
            </a:r>
          </a:p>
          <a:p>
            <a:r>
              <a:rPr lang="en-US" dirty="0" smtClean="0"/>
              <a:t>Handover Decision</a:t>
            </a:r>
          </a:p>
          <a:p>
            <a:r>
              <a:rPr lang="en-US" dirty="0" smtClean="0"/>
              <a:t>Scenarios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err="1" smtClean="0"/>
              <a:t>Testbed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FA07-1720-47A3-81A3-858ECB6FC7A7}" type="datetime1">
              <a:rPr lang="ru-RU" sz="1800" smtClean="0">
                <a:solidFill>
                  <a:schemeClr val="tx1"/>
                </a:solidFill>
              </a:rPr>
              <a:pPr/>
              <a:t>07.06.2014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365125"/>
          </a:xfrm>
        </p:spPr>
        <p:txBody>
          <a:bodyPr/>
          <a:lstStyle/>
          <a:p>
            <a:fld id="{39CC7D82-6DE8-492A-A5F1-9C4101511BAB}" type="slidenum">
              <a:rPr lang="ru-RU" sz="1800" smtClean="0">
                <a:solidFill>
                  <a:schemeClr val="tx1"/>
                </a:solidFill>
              </a:rPr>
              <a:pPr/>
              <a:t>2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7"/>
          <p:cNvSpPr/>
          <p:nvPr/>
        </p:nvSpPr>
        <p:spPr>
          <a:xfrm>
            <a:off x="8305800" y="6248400"/>
            <a:ext cx="381000" cy="3810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8751-C41A-40DD-9456-0A8DDC70D98B}" type="datetime1">
              <a:rPr lang="ru-RU" sz="1800" smtClean="0">
                <a:solidFill>
                  <a:schemeClr val="tx1"/>
                </a:solidFill>
              </a:rPr>
              <a:pPr/>
              <a:t>07.06.2014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39CC7D82-6DE8-492A-A5F1-9C4101511BAB}" type="slidenum">
              <a:rPr lang="ru-RU" sz="1800" smtClean="0">
                <a:solidFill>
                  <a:schemeClr val="tx1"/>
                </a:solidFill>
              </a:rPr>
              <a:pPr/>
              <a:t>20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Results : Jitter graph</a:t>
            </a:r>
            <a:endParaRPr lang="en-US" b="1" dirty="0"/>
          </a:p>
        </p:txBody>
      </p:sp>
      <p:pic>
        <p:nvPicPr>
          <p:cNvPr id="11" name="Picture 10" descr="jit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828800"/>
            <a:ext cx="7086600" cy="4057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mond 5"/>
          <p:cNvSpPr/>
          <p:nvPr/>
        </p:nvSpPr>
        <p:spPr>
          <a:xfrm>
            <a:off x="8382000" y="6248400"/>
            <a:ext cx="381000" cy="3810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8751-C41A-40DD-9456-0A8DDC70D98B}" type="datetime1">
              <a:rPr lang="ru-RU" sz="1800" smtClean="0">
                <a:solidFill>
                  <a:schemeClr val="tx1"/>
                </a:solidFill>
              </a:rPr>
              <a:pPr/>
              <a:t>07.06.2014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2133600" cy="365125"/>
          </a:xfrm>
        </p:spPr>
        <p:txBody>
          <a:bodyPr/>
          <a:lstStyle/>
          <a:p>
            <a:fld id="{39CC7D82-6DE8-492A-A5F1-9C4101511BAB}" type="slidenum">
              <a:rPr lang="ru-RU" sz="1800" smtClean="0">
                <a:solidFill>
                  <a:schemeClr val="tx1"/>
                </a:solidFill>
              </a:rPr>
              <a:pPr/>
              <a:t>21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Results : RTT graph</a:t>
            </a:r>
            <a:endParaRPr lang="en-US" b="1" dirty="0"/>
          </a:p>
        </p:txBody>
      </p:sp>
      <p:pic>
        <p:nvPicPr>
          <p:cNvPr id="9" name="Picture 8" descr="rtt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819400"/>
            <a:ext cx="4247938" cy="2840850"/>
          </a:xfrm>
          <a:prstGeom prst="rect">
            <a:avLst/>
          </a:prstGeom>
        </p:spPr>
      </p:pic>
      <p:pic>
        <p:nvPicPr>
          <p:cNvPr id="10" name="Picture 9" descr="rtt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9400"/>
            <a:ext cx="4358291" cy="2914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mond 6"/>
          <p:cNvSpPr/>
          <p:nvPr/>
        </p:nvSpPr>
        <p:spPr>
          <a:xfrm>
            <a:off x="8382000" y="6248400"/>
            <a:ext cx="381000" cy="3810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FA07-1720-47A3-81A3-858ECB6FC7A7}" type="datetime1">
              <a:rPr lang="ru-RU" sz="1800" smtClean="0">
                <a:solidFill>
                  <a:schemeClr val="tx1"/>
                </a:solidFill>
              </a:rPr>
              <a:pPr/>
              <a:t>07.06.2014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2133600" cy="365125"/>
          </a:xfrm>
        </p:spPr>
        <p:txBody>
          <a:bodyPr/>
          <a:lstStyle/>
          <a:p>
            <a:fld id="{39CC7D82-6DE8-492A-A5F1-9C4101511BAB}" type="slidenum">
              <a:rPr lang="ru-RU" sz="1800" smtClean="0">
                <a:solidFill>
                  <a:schemeClr val="tx1"/>
                </a:solidFill>
              </a:rPr>
              <a:pPr/>
              <a:t>22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52600" y="2514600"/>
            <a:ext cx="7391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dirty="0" smtClean="0"/>
              <a:t>Flexibility between active </a:t>
            </a:r>
            <a:r>
              <a:rPr lang="da-DK" sz="3200" dirty="0" smtClean="0"/>
              <a:t>interfaces.</a:t>
            </a:r>
            <a:endParaRPr lang="da-DK" sz="3200" dirty="0" smtClean="0"/>
          </a:p>
          <a:p>
            <a:endParaRPr lang="da-DK" sz="3200" dirty="0" smtClean="0"/>
          </a:p>
          <a:p>
            <a:r>
              <a:rPr lang="en-US" sz="3200" dirty="0" smtClean="0"/>
              <a:t>Satisfies </a:t>
            </a:r>
            <a:r>
              <a:rPr lang="en-US" sz="3200" dirty="0" smtClean="0"/>
              <a:t>seamless</a:t>
            </a:r>
            <a:r>
              <a:rPr lang="en-US" sz="3200" dirty="0" smtClean="0"/>
              <a:t> </a:t>
            </a:r>
            <a:r>
              <a:rPr lang="en-US" sz="3200" dirty="0" smtClean="0"/>
              <a:t>connectivity needs </a:t>
            </a:r>
            <a:r>
              <a:rPr lang="en-US" sz="3200" dirty="0" smtClean="0"/>
              <a:t>as per environment.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Application based context evaluation.</a:t>
            </a:r>
            <a:endParaRPr lang="en-US" sz="3200" dirty="0"/>
          </a:p>
        </p:txBody>
      </p:sp>
      <p:pic>
        <p:nvPicPr>
          <p:cNvPr id="9" name="Picture 8" descr="wireless-connectivi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2590800"/>
            <a:ext cx="457200" cy="373524"/>
          </a:xfrm>
          <a:prstGeom prst="rect">
            <a:avLst/>
          </a:prstGeom>
        </p:spPr>
      </p:pic>
      <p:pic>
        <p:nvPicPr>
          <p:cNvPr id="10" name="Picture 9" descr="wireless-connectivi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3581400"/>
            <a:ext cx="457200" cy="373524"/>
          </a:xfrm>
          <a:prstGeom prst="rect">
            <a:avLst/>
          </a:prstGeom>
        </p:spPr>
      </p:pic>
      <p:pic>
        <p:nvPicPr>
          <p:cNvPr id="11" name="Picture 10" descr="wireless-connectivi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5029200"/>
            <a:ext cx="457200" cy="373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mond 6"/>
          <p:cNvSpPr/>
          <p:nvPr/>
        </p:nvSpPr>
        <p:spPr>
          <a:xfrm>
            <a:off x="8382000" y="6248400"/>
            <a:ext cx="381000" cy="3810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Future  Work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FA07-1720-47A3-81A3-858ECB6FC7A7}" type="datetime1">
              <a:rPr lang="ru-RU" sz="1800" smtClean="0">
                <a:solidFill>
                  <a:schemeClr val="tx1"/>
                </a:solidFill>
              </a:rPr>
              <a:pPr/>
              <a:t>07.06.2014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2133600" cy="365125"/>
          </a:xfrm>
        </p:spPr>
        <p:txBody>
          <a:bodyPr/>
          <a:lstStyle/>
          <a:p>
            <a:fld id="{39CC7D82-6DE8-492A-A5F1-9C4101511BAB}" type="slidenum">
              <a:rPr lang="ru-RU" sz="1800" smtClean="0">
                <a:solidFill>
                  <a:schemeClr val="tx1"/>
                </a:solidFill>
              </a:rPr>
              <a:pPr/>
              <a:t>23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wireless-connectivi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2667000"/>
            <a:ext cx="457200" cy="3735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6400" y="2514600"/>
            <a:ext cx="662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Need  for </a:t>
            </a:r>
            <a:r>
              <a:rPr lang="en-US" sz="3200" dirty="0" smtClean="0"/>
              <a:t>recognition </a:t>
            </a:r>
            <a:r>
              <a:rPr lang="en-US" sz="3200" dirty="0" smtClean="0"/>
              <a:t>to diversified </a:t>
            </a:r>
            <a:r>
              <a:rPr lang="en-US" sz="3200" dirty="0" smtClean="0"/>
              <a:t>applications.</a:t>
            </a:r>
            <a:endParaRPr lang="en-US" sz="3200" dirty="0"/>
          </a:p>
        </p:txBody>
      </p:sp>
      <p:pic>
        <p:nvPicPr>
          <p:cNvPr id="12" name="Picture 11" descr="wireless-connectivi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3733800"/>
            <a:ext cx="457200" cy="3735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76400" y="3669268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Minimize battery consumption of </a:t>
            </a:r>
            <a:r>
              <a:rPr lang="en-US" sz="3200" dirty="0" smtClean="0"/>
              <a:t>MT.</a:t>
            </a:r>
            <a:endParaRPr lang="en-US" sz="3200" dirty="0"/>
          </a:p>
        </p:txBody>
      </p:sp>
      <p:pic>
        <p:nvPicPr>
          <p:cNvPr id="14" name="Picture 13" descr="wireless-connectivi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4579476"/>
            <a:ext cx="457200" cy="3735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76400" y="449580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Application based security needed.</a:t>
            </a:r>
            <a:endParaRPr lang="en-US" sz="3200" dirty="0"/>
          </a:p>
        </p:txBody>
      </p:sp>
      <p:pic>
        <p:nvPicPr>
          <p:cNvPr id="16" name="Picture 15" descr="wireless-connectivi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5290101"/>
            <a:ext cx="457200" cy="37352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76400" y="5206425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Device/platform independency.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600200" y="1828800"/>
            <a:ext cx="74676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xplosion 1 3"/>
          <p:cNvSpPr/>
          <p:nvPr/>
        </p:nvSpPr>
        <p:spPr>
          <a:xfrm>
            <a:off x="1819449" y="2109189"/>
            <a:ext cx="1966733" cy="1586511"/>
          </a:xfrm>
          <a:prstGeom prst="irregularSeal1">
            <a:avLst/>
          </a:prstGeom>
          <a:solidFill>
            <a:schemeClr val="bg1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TextBox 19"/>
          <p:cNvSpPr txBox="1">
            <a:spLocks noChangeArrowheads="1"/>
          </p:cNvSpPr>
          <p:nvPr/>
        </p:nvSpPr>
        <p:spPr bwMode="auto">
          <a:xfrm>
            <a:off x="2143108" y="2718370"/>
            <a:ext cx="1326953" cy="37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INTERNET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428992" y="2786058"/>
            <a:ext cx="992732" cy="55062"/>
          </a:xfrm>
          <a:prstGeom prst="line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be 6"/>
          <p:cNvSpPr/>
          <p:nvPr/>
        </p:nvSpPr>
        <p:spPr>
          <a:xfrm>
            <a:off x="4421724" y="2583656"/>
            <a:ext cx="1074200" cy="464344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45"/>
          <p:cNvSpPr txBox="1">
            <a:spLocks noChangeArrowheads="1"/>
          </p:cNvSpPr>
          <p:nvPr/>
        </p:nvSpPr>
        <p:spPr bwMode="auto">
          <a:xfrm>
            <a:off x="6429388" y="1996851"/>
            <a:ext cx="163828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ROUTER</a:t>
            </a:r>
          </a:p>
          <a:p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(LINUX)</a:t>
            </a:r>
          </a:p>
        </p:txBody>
      </p:sp>
      <p:sp>
        <p:nvSpPr>
          <p:cNvPr id="9" name="Cube 8"/>
          <p:cNvSpPr/>
          <p:nvPr/>
        </p:nvSpPr>
        <p:spPr>
          <a:xfrm>
            <a:off x="7243923" y="3134048"/>
            <a:ext cx="1411580" cy="485451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7407930" y="2494804"/>
            <a:ext cx="1097895" cy="667496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Connector 10"/>
          <p:cNvCxnSpPr>
            <a:stCxn id="7" idx="5"/>
            <a:endCxn id="10" idx="2"/>
          </p:cNvCxnSpPr>
          <p:nvPr/>
        </p:nvCxnSpPr>
        <p:spPr>
          <a:xfrm>
            <a:off x="5495924" y="2757785"/>
            <a:ext cx="1912006" cy="154204"/>
          </a:xfrm>
          <a:prstGeom prst="line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43"/>
          <p:cNvSpPr txBox="1">
            <a:spLocks noChangeArrowheads="1"/>
          </p:cNvSpPr>
          <p:nvPr/>
        </p:nvSpPr>
        <p:spPr bwMode="auto">
          <a:xfrm>
            <a:off x="4145499" y="3123629"/>
            <a:ext cx="1074200" cy="65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ISDN</a:t>
            </a:r>
          </a:p>
          <a:p>
            <a:pPr algn="ctr"/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MODEM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465832" y="3943163"/>
            <a:ext cx="663974" cy="22217"/>
          </a:xfrm>
          <a:prstGeom prst="line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be 13"/>
          <p:cNvSpPr/>
          <p:nvPr/>
        </p:nvSpPr>
        <p:spPr>
          <a:xfrm>
            <a:off x="7374474" y="4250540"/>
            <a:ext cx="1074200" cy="464344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64"/>
          <p:cNvSpPr txBox="1">
            <a:spLocks noChangeArrowheads="1"/>
          </p:cNvSpPr>
          <p:nvPr/>
        </p:nvSpPr>
        <p:spPr bwMode="auto">
          <a:xfrm>
            <a:off x="7548609" y="4345552"/>
            <a:ext cx="738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HUB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10800000" flipV="1">
            <a:off x="6677030" y="4714884"/>
            <a:ext cx="681052" cy="314316"/>
          </a:xfrm>
          <a:prstGeom prst="line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 flipV="1">
            <a:off x="7934332" y="4657718"/>
            <a:ext cx="3753" cy="10"/>
          </a:xfrm>
          <a:prstGeom prst="line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be 17"/>
          <p:cNvSpPr/>
          <p:nvPr/>
        </p:nvSpPr>
        <p:spPr>
          <a:xfrm>
            <a:off x="7879299" y="4945856"/>
            <a:ext cx="1074200" cy="464344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6079074" y="5012531"/>
            <a:ext cx="1074200" cy="464344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ounded Rectangle 19"/>
          <p:cNvSpPr/>
          <p:nvPr/>
        </p:nvSpPr>
        <p:spPr bwMode="auto">
          <a:xfrm>
            <a:off x="2890050" y="4277167"/>
            <a:ext cx="805649" cy="18283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2971434" y="4491134"/>
            <a:ext cx="622666" cy="11286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ounded Rectangle 21"/>
          <p:cNvSpPr/>
          <p:nvPr/>
        </p:nvSpPr>
        <p:spPr bwMode="auto">
          <a:xfrm>
            <a:off x="3214566" y="5807908"/>
            <a:ext cx="115048" cy="1849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ight Triangle 22"/>
          <p:cNvSpPr/>
          <p:nvPr/>
        </p:nvSpPr>
        <p:spPr bwMode="auto">
          <a:xfrm>
            <a:off x="3041258" y="5762253"/>
            <a:ext cx="98312" cy="230560"/>
          </a:xfrm>
          <a:prstGeom prst="rtTriangle">
            <a:avLst/>
          </a:prstGeom>
          <a:solidFill>
            <a:schemeClr val="bg1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ight Triangle 23"/>
          <p:cNvSpPr/>
          <p:nvPr/>
        </p:nvSpPr>
        <p:spPr bwMode="auto">
          <a:xfrm flipH="1">
            <a:off x="3381067" y="5762253"/>
            <a:ext cx="98731" cy="230560"/>
          </a:xfrm>
          <a:prstGeom prst="rtTriangle">
            <a:avLst/>
          </a:prstGeom>
          <a:solidFill>
            <a:schemeClr val="bg1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TextBox 62"/>
          <p:cNvSpPr txBox="1">
            <a:spLocks noChangeArrowheads="1"/>
          </p:cNvSpPr>
          <p:nvPr/>
        </p:nvSpPr>
        <p:spPr bwMode="auto">
          <a:xfrm>
            <a:off x="7256999" y="5362004"/>
            <a:ext cx="1074200" cy="65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</a:p>
          <a:p>
            <a:r>
              <a:rPr lang="en-US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POINT</a:t>
            </a:r>
          </a:p>
        </p:txBody>
      </p:sp>
      <p:sp>
        <p:nvSpPr>
          <p:cNvPr id="26" name="TextBox 65"/>
          <p:cNvSpPr txBox="1">
            <a:spLocks noChangeArrowheads="1"/>
          </p:cNvSpPr>
          <p:nvPr/>
        </p:nvSpPr>
        <p:spPr bwMode="auto">
          <a:xfrm>
            <a:off x="3786182" y="4929198"/>
            <a:ext cx="1885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TARGET  MOBILE  PHONE</a:t>
            </a:r>
          </a:p>
        </p:txBody>
      </p:sp>
      <p:sp>
        <p:nvSpPr>
          <p:cNvPr id="27" name="Arc 26"/>
          <p:cNvSpPr/>
          <p:nvPr/>
        </p:nvSpPr>
        <p:spPr>
          <a:xfrm rot="11008546">
            <a:off x="6730756" y="5413604"/>
            <a:ext cx="1857388" cy="571504"/>
          </a:xfrm>
          <a:prstGeom prst="arc">
            <a:avLst>
              <a:gd name="adj1" fmla="val 10395192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 rot="8932891" flipH="1" flipV="1">
            <a:off x="6638303" y="5492206"/>
            <a:ext cx="192197" cy="211213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2510826" flipH="1">
            <a:off x="8451971" y="5575567"/>
            <a:ext cx="263498" cy="203671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rot="10800000">
            <a:off x="8286776" y="4714884"/>
            <a:ext cx="357190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 txBox="1">
            <a:spLocks/>
          </p:cNvSpPr>
          <p:nvPr/>
        </p:nvSpPr>
        <p:spPr>
          <a:xfrm>
            <a:off x="1981200" y="4572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Testbed</a:t>
            </a:r>
            <a:endParaRPr kumimoji="0" lang="en-US" sz="44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1717-B186-43D0-BC3F-A16B2D7A88F3}" type="datetime1">
              <a:rPr lang="ru-RU" sz="1800" smtClean="0">
                <a:solidFill>
                  <a:schemeClr val="tx1"/>
                </a:solidFill>
              </a:rPr>
              <a:pPr/>
              <a:t>07.06.2014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/>
          <p:cNvSpPr/>
          <p:nvPr/>
        </p:nvSpPr>
        <p:spPr>
          <a:xfrm>
            <a:off x="8382000" y="6248400"/>
            <a:ext cx="381000" cy="3810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2133600" cy="365125"/>
          </a:xfrm>
        </p:spPr>
        <p:txBody>
          <a:bodyPr/>
          <a:lstStyle/>
          <a:p>
            <a:fld id="{39CC7D82-6DE8-492A-A5F1-9C4101511BAB}" type="slidenum">
              <a:rPr lang="ru-RU" sz="1800" smtClean="0">
                <a:solidFill>
                  <a:schemeClr val="tx1"/>
                </a:solidFill>
              </a:rPr>
              <a:pPr/>
              <a:t>24</a:t>
            </a:fld>
            <a:endParaRPr lang="ru-RU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5334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47800" y="1282712"/>
            <a:ext cx="7872410" cy="504188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 Stevens-Navarro, E., &amp; Wong, V. (2006) Comparison between vertical handoff decision algorithms for heterogeneous wireless networks. </a:t>
            </a: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Proceedings of the IEEE vehicular technology conference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(pp. 947–951).</a:t>
            </a:r>
          </a:p>
          <a:p>
            <a:pPr marL="234950" marR="0" lvl="0" indent="-234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[2]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Meriem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Kassar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, et.al, “An overview of vertical handover decision strategies in heterogeneous wireless networks,  France, Science Direct, 31 January 2008.</a:t>
            </a:r>
          </a:p>
          <a:p>
            <a:pPr marL="234950" marR="0" lvl="0" indent="-234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[3]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Mariem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Zakeri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et.al , “Context Aware Vertical Handover Decision Making In Heterogeneous Wireless Networks”, IEEE, 2012.</a:t>
            </a:r>
          </a:p>
          <a:p>
            <a:pPr marL="234950" marR="0" lvl="0" indent="-234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[4]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S.Balsubramanium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et.al “Context Vertical Handover Supporting Pervasive Computing in Future Wireless Networks” IEEE, 2012.</a:t>
            </a:r>
          </a:p>
          <a:p>
            <a:pPr marL="234950" marR="0" lvl="0" indent="-234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[5]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Tansir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Ahmed,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Kyandoghere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Kyamakya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et.al “Scenarios and Vertical Handover Strategies in Heterogeneous Networks Environment”, IEEE, 2006.</a:t>
            </a:r>
          </a:p>
          <a:p>
            <a:r>
              <a:rPr lang="en-US" sz="1000" dirty="0" smtClean="0"/>
              <a:t>[6]  </a:t>
            </a:r>
            <a:r>
              <a:rPr lang="en-US" sz="1000" dirty="0" err="1" smtClean="0"/>
              <a:t>Tansir</a:t>
            </a:r>
            <a:r>
              <a:rPr lang="en-US" sz="1000" dirty="0" smtClean="0"/>
              <a:t> Ahmed, </a:t>
            </a:r>
            <a:r>
              <a:rPr lang="en-US" sz="1000" dirty="0" err="1" smtClean="0"/>
              <a:t>Kyandoghere</a:t>
            </a:r>
            <a:r>
              <a:rPr lang="en-US" sz="1000" dirty="0" smtClean="0"/>
              <a:t> </a:t>
            </a:r>
            <a:r>
              <a:rPr lang="en-US" sz="1000" dirty="0" err="1" smtClean="0"/>
              <a:t>Kyamakya</a:t>
            </a:r>
            <a:r>
              <a:rPr lang="en-US" sz="1000" dirty="0" smtClean="0"/>
              <a:t> , et.al “A Context Aware Vertical Handover Decision Algorithm For Multimode Mobile Terminals And Its Performance Analysis for GPRS- Wi-Fi Handover” , IEEE, 2008.</a:t>
            </a:r>
          </a:p>
          <a:p>
            <a:r>
              <a:rPr lang="en-US" sz="1000" dirty="0" smtClean="0"/>
              <a:t>[7]  </a:t>
            </a:r>
            <a:r>
              <a:rPr lang="en-US" sz="1000" dirty="0" err="1" smtClean="0"/>
              <a:t>Mandeep</a:t>
            </a:r>
            <a:r>
              <a:rPr lang="en-US" sz="1000" dirty="0" smtClean="0"/>
              <a:t> </a:t>
            </a:r>
            <a:r>
              <a:rPr lang="en-US" sz="1000" dirty="0" err="1" smtClean="0"/>
              <a:t>Kaur</a:t>
            </a:r>
            <a:r>
              <a:rPr lang="en-US" sz="1000" dirty="0" smtClean="0"/>
              <a:t> </a:t>
            </a:r>
            <a:r>
              <a:rPr lang="en-US" sz="1000" dirty="0" err="1" smtClean="0"/>
              <a:t>Gondara</a:t>
            </a:r>
            <a:r>
              <a:rPr lang="en-US" sz="1000" dirty="0" smtClean="0"/>
              <a:t> and Dr. Sanjay </a:t>
            </a:r>
            <a:r>
              <a:rPr lang="en-US" sz="1000" dirty="0" err="1" smtClean="0"/>
              <a:t>Kadam</a:t>
            </a:r>
            <a:r>
              <a:rPr lang="en-US" sz="1000" dirty="0" smtClean="0"/>
              <a:t>, “Requirements Of Vertical Handover Mechanism In 4G Wireless Networks”, IEEE, April 2011.</a:t>
            </a:r>
          </a:p>
          <a:p>
            <a:r>
              <a:rPr lang="en-US" sz="1000" dirty="0" smtClean="0"/>
              <a:t>[8] </a:t>
            </a:r>
            <a:r>
              <a:rPr lang="en-US" sz="1000" dirty="0" err="1" smtClean="0"/>
              <a:t>Behrouz</a:t>
            </a:r>
            <a:r>
              <a:rPr lang="en-US" sz="1000" dirty="0" smtClean="0"/>
              <a:t> </a:t>
            </a:r>
            <a:r>
              <a:rPr lang="en-US" sz="1000" dirty="0" err="1" smtClean="0"/>
              <a:t>Shahgoli</a:t>
            </a:r>
            <a:r>
              <a:rPr lang="en-US" sz="1000" dirty="0" smtClean="0"/>
              <a:t> </a:t>
            </a:r>
            <a:r>
              <a:rPr lang="en-US" sz="1000" dirty="0" err="1" smtClean="0"/>
              <a:t>Ghahfarokhi</a:t>
            </a:r>
            <a:r>
              <a:rPr lang="en-US" sz="1000" dirty="0" smtClean="0"/>
              <a:t>, </a:t>
            </a:r>
            <a:r>
              <a:rPr lang="en-US" sz="1000" dirty="0" err="1" smtClean="0"/>
              <a:t>Naser</a:t>
            </a:r>
            <a:r>
              <a:rPr lang="en-US" sz="1000" dirty="0" smtClean="0"/>
              <a:t>  </a:t>
            </a:r>
            <a:r>
              <a:rPr lang="en-US" sz="1000" dirty="0" err="1" smtClean="0"/>
              <a:t>Movahedinia</a:t>
            </a:r>
            <a:r>
              <a:rPr lang="en-US" sz="1000" dirty="0" smtClean="0"/>
              <a:t> ,“Context Gathering And Management For Centralized Context-Aware Handover In Heterogeneous Mobile Networks”, IEEE,January,2012.</a:t>
            </a:r>
          </a:p>
          <a:p>
            <a:r>
              <a:rPr lang="en-US" sz="1000" dirty="0" smtClean="0"/>
              <a:t>[9] </a:t>
            </a:r>
            <a:r>
              <a:rPr lang="en-US" sz="1000" dirty="0" err="1" smtClean="0"/>
              <a:t>Stenio</a:t>
            </a:r>
            <a:r>
              <a:rPr lang="en-US" sz="1000" dirty="0" smtClean="0"/>
              <a:t> </a:t>
            </a:r>
            <a:r>
              <a:rPr lang="en-US" sz="1000" dirty="0" err="1" smtClean="0"/>
              <a:t>Fernandes</a:t>
            </a:r>
            <a:r>
              <a:rPr lang="en-US" sz="1000" dirty="0" smtClean="0"/>
              <a:t> and Ahmed </a:t>
            </a:r>
            <a:r>
              <a:rPr lang="en-US" sz="1000" dirty="0" err="1" smtClean="0"/>
              <a:t>Karmouch</a:t>
            </a:r>
            <a:r>
              <a:rPr lang="en-US" sz="1000" dirty="0" smtClean="0"/>
              <a:t>, “Design And Analysis Of An IEEE 802.21 Based Mobility Management Architecture: A Context –Aware Approach” , Springer, 5</a:t>
            </a:r>
            <a:r>
              <a:rPr lang="en-US" sz="1000" baseline="30000" dirty="0" smtClean="0"/>
              <a:t>th</a:t>
            </a:r>
            <a:r>
              <a:rPr lang="en-US" sz="1000" dirty="0" smtClean="0"/>
              <a:t> July,2013.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en-US" sz="1000" dirty="0" smtClean="0"/>
              <a:t>[10] </a:t>
            </a:r>
            <a:r>
              <a:rPr lang="en-US" sz="1000" dirty="0" err="1" smtClean="0"/>
              <a:t>Nickolay</a:t>
            </a:r>
            <a:r>
              <a:rPr lang="en-US" sz="1000" dirty="0" smtClean="0"/>
              <a:t> </a:t>
            </a:r>
            <a:r>
              <a:rPr lang="en-US" sz="1000" dirty="0" err="1" smtClean="0"/>
              <a:t>Amelichev</a:t>
            </a:r>
            <a:r>
              <a:rPr lang="en-US" sz="1000" dirty="0" smtClean="0"/>
              <a:t>, “Implementing Automatic Handover Solutions For Linux*-Based Mobile Devices”, Proceeding Of The 11</a:t>
            </a:r>
            <a:r>
              <a:rPr lang="en-US" sz="1000" baseline="30000" dirty="0" smtClean="0"/>
              <a:t>th</a:t>
            </a:r>
            <a:r>
              <a:rPr lang="en-US" sz="1000" dirty="0" smtClean="0"/>
              <a:t> Conference Of </a:t>
            </a:r>
            <a:r>
              <a:rPr lang="en-US" sz="1000" dirty="0" err="1" smtClean="0"/>
              <a:t>Fruct</a:t>
            </a:r>
            <a:r>
              <a:rPr lang="en-US" sz="1000" dirty="0" smtClean="0"/>
              <a:t> Association</a:t>
            </a:r>
            <a:r>
              <a:rPr lang="en-US" sz="1000" i="1" dirty="0" smtClean="0"/>
              <a:t>, </a:t>
            </a:r>
            <a:r>
              <a:rPr lang="en-US" sz="1000" dirty="0" smtClean="0"/>
              <a:t>2011.</a:t>
            </a:r>
          </a:p>
          <a:p>
            <a:r>
              <a:rPr lang="en-US" sz="1000" dirty="0" smtClean="0"/>
              <a:t>[11] </a:t>
            </a:r>
            <a:r>
              <a:rPr lang="en-US" sz="1000" dirty="0" err="1" smtClean="0"/>
              <a:t>Sangki</a:t>
            </a:r>
            <a:r>
              <a:rPr lang="en-US" sz="1000" dirty="0" smtClean="0"/>
              <a:t> </a:t>
            </a:r>
            <a:r>
              <a:rPr lang="en-US" sz="1000" dirty="0" err="1" smtClean="0"/>
              <a:t>Ko</a:t>
            </a:r>
            <a:r>
              <a:rPr lang="en-US" sz="1000" dirty="0" smtClean="0"/>
              <a:t> and </a:t>
            </a:r>
            <a:r>
              <a:rPr lang="en-US" sz="1000" dirty="0" err="1" smtClean="0"/>
              <a:t>Kwangsue</a:t>
            </a:r>
            <a:r>
              <a:rPr lang="en-US" sz="1000" dirty="0" smtClean="0"/>
              <a:t> Chung, “A Handover-Aware Seamless Video Real time Scheme In heterogeneous Wireless Networks”, Springer, 2013.</a:t>
            </a:r>
          </a:p>
          <a:p>
            <a:r>
              <a:rPr lang="en-US" sz="1000" dirty="0" smtClean="0"/>
              <a:t>[12] </a:t>
            </a:r>
            <a:r>
              <a:rPr lang="en-US" sz="1000" dirty="0" err="1" smtClean="0"/>
              <a:t>Sourav</a:t>
            </a:r>
            <a:r>
              <a:rPr lang="en-US" sz="1000" dirty="0" smtClean="0"/>
              <a:t> </a:t>
            </a:r>
            <a:r>
              <a:rPr lang="en-US" sz="1000" dirty="0" err="1" smtClean="0"/>
              <a:t>Dhar</a:t>
            </a:r>
            <a:r>
              <a:rPr lang="en-US" sz="1000" dirty="0" smtClean="0"/>
              <a:t>, </a:t>
            </a:r>
            <a:r>
              <a:rPr lang="en-US" sz="1000" dirty="0" err="1" smtClean="0"/>
              <a:t>Amitava</a:t>
            </a:r>
            <a:r>
              <a:rPr lang="en-US" sz="1000" dirty="0" smtClean="0"/>
              <a:t> Ray and </a:t>
            </a:r>
            <a:r>
              <a:rPr lang="en-US" sz="1000" dirty="0" err="1" smtClean="0"/>
              <a:t>Rabindranath</a:t>
            </a:r>
            <a:r>
              <a:rPr lang="en-US" sz="1000" dirty="0" smtClean="0"/>
              <a:t> </a:t>
            </a:r>
            <a:r>
              <a:rPr lang="en-US" sz="1000" dirty="0" err="1" smtClean="0"/>
              <a:t>Bera,“Cognitive</a:t>
            </a:r>
            <a:r>
              <a:rPr lang="en-US" sz="1000" dirty="0" smtClean="0"/>
              <a:t> Vertical Handover Engine For vehicularCommunication”,Springer,2012.</a:t>
            </a:r>
          </a:p>
          <a:p>
            <a:r>
              <a:rPr lang="en-US" sz="1000" dirty="0" smtClean="0"/>
              <a:t>[13]  </a:t>
            </a:r>
            <a:r>
              <a:rPr lang="en-US" sz="1000" dirty="0" err="1" smtClean="0"/>
              <a:t>P.Vetrivelan</a:t>
            </a:r>
            <a:r>
              <a:rPr lang="en-US" sz="1000" dirty="0" smtClean="0"/>
              <a:t> and </a:t>
            </a:r>
            <a:r>
              <a:rPr lang="en-US" sz="1000" dirty="0" err="1" smtClean="0"/>
              <a:t>P.Narayanasamy</a:t>
            </a:r>
            <a:r>
              <a:rPr lang="en-US" sz="1000" dirty="0" smtClean="0"/>
              <a:t>, “SMIRT with Call Admission Control (CAC) Based Vertical Handover Decision for Seamless Mobility in Multi-Access 4G Heterogeneous Wireless Overlay Networks”, IMECS, Hong Kong, 2012,</a:t>
            </a:r>
          </a:p>
          <a:p>
            <a:r>
              <a:rPr lang="en-US" sz="1000" dirty="0" smtClean="0"/>
              <a:t>[14] S. </a:t>
            </a:r>
            <a:r>
              <a:rPr lang="en-US" sz="1000" dirty="0" err="1" smtClean="0"/>
              <a:t>Tekinay</a:t>
            </a:r>
            <a:r>
              <a:rPr lang="en-US" sz="1000" dirty="0" smtClean="0"/>
              <a:t> and B. </a:t>
            </a:r>
            <a:r>
              <a:rPr lang="en-US" sz="1000" dirty="0" err="1" smtClean="0"/>
              <a:t>Jabbari</a:t>
            </a:r>
            <a:r>
              <a:rPr lang="en-US" sz="1000" dirty="0" smtClean="0"/>
              <a:t>, “An effective prioritization scheme for handovers in cellular networks,” in Proc. 1st Int. Conf. Universal Pers. Com- </a:t>
            </a:r>
            <a:r>
              <a:rPr lang="en-US" sz="1000" dirty="0" err="1" smtClean="0"/>
              <a:t>mun</a:t>
            </a:r>
            <a:r>
              <a:rPr lang="en-US" sz="1000" dirty="0" smtClean="0"/>
              <a:t>., Dallas, TX, Sep. 1992, pp. 13.05/1–13.05/5</a:t>
            </a:r>
          </a:p>
          <a:p>
            <a:r>
              <a:rPr lang="en-US" sz="1000" dirty="0" smtClean="0"/>
              <a:t>[15] “Mobility Management Scheme for Context-Aware Transactions in Pervasive and Mobile Cyberspace”,</a:t>
            </a:r>
          </a:p>
          <a:p>
            <a:r>
              <a:rPr lang="en-US" sz="1000" dirty="0" smtClean="0"/>
              <a:t>Muhammad </a:t>
            </a:r>
            <a:r>
              <a:rPr lang="en-US" sz="1000" dirty="0" err="1" smtClean="0"/>
              <a:t>Younas</a:t>
            </a:r>
            <a:r>
              <a:rPr lang="en-US" sz="1000" dirty="0" smtClean="0"/>
              <a:t>, Member, IEEE, and </a:t>
            </a:r>
            <a:r>
              <a:rPr lang="en-US" sz="1000" dirty="0" err="1" smtClean="0"/>
              <a:t>Irfan</a:t>
            </a:r>
            <a:r>
              <a:rPr lang="en-US" sz="1000" dirty="0" smtClean="0"/>
              <a:t> </a:t>
            </a:r>
            <a:r>
              <a:rPr lang="en-US" sz="1000" dirty="0" err="1" smtClean="0"/>
              <a:t>Awan</a:t>
            </a:r>
            <a:r>
              <a:rPr lang="en-US" sz="1000" dirty="0" smtClean="0"/>
              <a:t>, Member, IEEE.</a:t>
            </a:r>
          </a:p>
          <a:p>
            <a:r>
              <a:rPr lang="en-US" sz="1000" dirty="0" smtClean="0"/>
              <a:t>[16] “Connectivity Support in Heterogeneous Wireless Networks”, Anna Maria Vegni1 and Roberto </a:t>
            </a:r>
            <a:r>
              <a:rPr lang="en-US" sz="1000" dirty="0" err="1" smtClean="0"/>
              <a:t>Cusani</a:t>
            </a:r>
            <a:r>
              <a:rPr lang="en-US" sz="1000" dirty="0" smtClean="0"/>
              <a:t>, et.al, </a:t>
            </a:r>
            <a:r>
              <a:rPr lang="en-US" sz="1000" u="sng" dirty="0" smtClean="0">
                <a:hlinkClick r:id="rId2"/>
              </a:rPr>
              <a:t>www.intechopen.com</a:t>
            </a:r>
            <a:r>
              <a:rPr lang="en-US" sz="1000" dirty="0" smtClean="0"/>
              <a:t>.</a:t>
            </a:r>
          </a:p>
          <a:p>
            <a:r>
              <a:rPr lang="en-US" sz="1000" dirty="0" smtClean="0"/>
              <a:t>[17] “An overview of vertical handover techniques : Algorithm, protocols and tools”, Johann Marque </a:t>
            </a:r>
            <a:r>
              <a:rPr lang="en-US" sz="1000" dirty="0" err="1" smtClean="0"/>
              <a:t>Barja</a:t>
            </a:r>
            <a:r>
              <a:rPr lang="en-US" sz="1000" dirty="0" smtClean="0"/>
              <a:t>, et.al, Computer Communication Journal, </a:t>
            </a:r>
            <a:r>
              <a:rPr lang="en-US" sz="1000" dirty="0" err="1" smtClean="0"/>
              <a:t>Elseveir</a:t>
            </a:r>
            <a:r>
              <a:rPr lang="en-US" sz="1000" dirty="0" smtClean="0"/>
              <a:t>.</a:t>
            </a:r>
          </a:p>
          <a:p>
            <a:r>
              <a:rPr lang="en-US" sz="1000" dirty="0" smtClean="0"/>
              <a:t>[18] “Context Aware Handover on </a:t>
            </a:r>
            <a:r>
              <a:rPr lang="en-US" sz="1000" dirty="0" err="1" smtClean="0"/>
              <a:t>Smartphones</a:t>
            </a:r>
            <a:r>
              <a:rPr lang="en-US" sz="1000" dirty="0" smtClean="0"/>
              <a:t>” </a:t>
            </a:r>
            <a:r>
              <a:rPr lang="en-US" sz="1000" dirty="0" err="1" smtClean="0"/>
              <a:t>Qi</a:t>
            </a:r>
            <a:r>
              <a:rPr lang="en-US" sz="1000" dirty="0" smtClean="0"/>
              <a:t> Han , et.al, Institute of Engineering, University of Chinese academy, </a:t>
            </a:r>
            <a:r>
              <a:rPr lang="en-US" sz="1000" dirty="0" err="1" smtClean="0"/>
              <a:t>Beijing,IEEE</a:t>
            </a:r>
            <a:r>
              <a:rPr lang="en-US" sz="1000" dirty="0" smtClean="0"/>
              <a:t>, 2013.</a:t>
            </a:r>
          </a:p>
          <a:p>
            <a:r>
              <a:rPr lang="en-US" sz="1000" dirty="0" smtClean="0"/>
              <a:t>[19] “A Survey on Handovers – Lessons for 60 GHz Based Wireless Systems”, Bien Van </a:t>
            </a:r>
            <a:r>
              <a:rPr lang="en-US" sz="1000" dirty="0" err="1" smtClean="0"/>
              <a:t>Quang</a:t>
            </a:r>
            <a:r>
              <a:rPr lang="en-US" sz="1000" dirty="0" smtClean="0"/>
              <a:t>, et.al, IEEE communication survey &amp; tutorial, VOL. 14, NO. 1, first quarter 2012.</a:t>
            </a:r>
          </a:p>
          <a:p>
            <a:r>
              <a:rPr lang="en-US" sz="1000" dirty="0" smtClean="0"/>
              <a:t>[20] ”Location based handover for multimode mobile terminals”, </a:t>
            </a:r>
            <a:r>
              <a:rPr lang="en-US" sz="1000" dirty="0" err="1" smtClean="0"/>
              <a:t>Tansir</a:t>
            </a:r>
            <a:r>
              <a:rPr lang="en-US" sz="1000" dirty="0" smtClean="0"/>
              <a:t> </a:t>
            </a:r>
            <a:r>
              <a:rPr lang="en-US" sz="1000" dirty="0" err="1" smtClean="0"/>
              <a:t>Ahmedd</a:t>
            </a:r>
            <a:r>
              <a:rPr lang="en-US" sz="1000" dirty="0" smtClean="0"/>
              <a:t>, et.al</a:t>
            </a:r>
          </a:p>
          <a:p>
            <a:r>
              <a:rPr lang="en-US" sz="1000" dirty="0" smtClean="0"/>
              <a:t>[21] “A survey of vertical handover decision algorithms in 4</a:t>
            </a:r>
            <a:r>
              <a:rPr lang="en-US" sz="1000" baseline="30000" dirty="0" smtClean="0"/>
              <a:t>th</a:t>
            </a:r>
            <a:r>
              <a:rPr lang="en-US" sz="1000" dirty="0" smtClean="0"/>
              <a:t> generation heterogeneous wireless networks”, </a:t>
            </a:r>
            <a:r>
              <a:rPr lang="en-US" sz="1000" dirty="0" err="1" smtClean="0"/>
              <a:t>Xiaohuan</a:t>
            </a:r>
            <a:r>
              <a:rPr lang="en-US" sz="1000" dirty="0" smtClean="0"/>
              <a:t> Yan, et.al, Computer Networks, </a:t>
            </a:r>
            <a:r>
              <a:rPr lang="en-US" sz="1000" dirty="0" err="1" smtClean="0"/>
              <a:t>Elseveir</a:t>
            </a:r>
            <a:r>
              <a:rPr lang="en-US" sz="1000" dirty="0" smtClean="0"/>
              <a:t>, 20120</a:t>
            </a:r>
          </a:p>
          <a:p>
            <a:pPr marL="234950" marR="0" lvl="0" indent="-234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1AC5-2C17-47BA-9E2C-D0C0B446292A}" type="datetime1">
              <a:rPr lang="ru-RU" sz="1800" smtClean="0">
                <a:solidFill>
                  <a:schemeClr val="tx1"/>
                </a:solidFill>
              </a:rPr>
              <a:pPr/>
              <a:t>07.06.2014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8382000" y="6248400"/>
            <a:ext cx="381000" cy="3810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2133600" cy="365125"/>
          </a:xfrm>
        </p:spPr>
        <p:txBody>
          <a:bodyPr/>
          <a:lstStyle/>
          <a:p>
            <a:fld id="{39CC7D82-6DE8-492A-A5F1-9C4101511BAB}" type="slidenum">
              <a:rPr lang="ru-RU" sz="1800" smtClean="0">
                <a:solidFill>
                  <a:schemeClr val="tx1"/>
                </a:solidFill>
              </a:rPr>
              <a:pPr/>
              <a:t>25</a:t>
            </a:fld>
            <a:endParaRPr lang="ru-RU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8600" y="838200"/>
            <a:ext cx="88868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latin typeface="Bodoni Bd BT" pitchFamily="18" charset="0"/>
              </a:rPr>
              <a:t>THANK YOU…</a:t>
            </a:r>
          </a:p>
        </p:txBody>
      </p:sp>
      <p:pic>
        <p:nvPicPr>
          <p:cNvPr id="3" name="Picture 10" descr="question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286291">
            <a:off x="2071688" y="2216150"/>
            <a:ext cx="5357812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 rot="21308807">
            <a:off x="2534773" y="3208136"/>
            <a:ext cx="1446481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Questions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Or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Concerns</a:t>
            </a:r>
            <a:endParaRPr 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71D2-B6AF-4E2E-9114-90C119F3D1E6}" type="datetime1">
              <a:rPr lang="ru-RU" sz="1800" smtClean="0">
                <a:solidFill>
                  <a:schemeClr val="tx1"/>
                </a:solidFill>
              </a:rPr>
              <a:pPr/>
              <a:t>07.06.2014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8382000" y="6248400"/>
            <a:ext cx="381000" cy="3810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2133600" cy="365125"/>
          </a:xfrm>
        </p:spPr>
        <p:txBody>
          <a:bodyPr/>
          <a:lstStyle/>
          <a:p>
            <a:fld id="{39CC7D82-6DE8-492A-A5F1-9C4101511BAB}" type="slidenum">
              <a:rPr lang="ru-RU" sz="1800" smtClean="0">
                <a:solidFill>
                  <a:schemeClr val="tx1"/>
                </a:solidFill>
              </a:rPr>
              <a:pPr/>
              <a:t>26</a:t>
            </a:fld>
            <a:endParaRPr lang="ru-RU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D72A-7587-4900-A449-207C4C4F528F}" type="datetime1">
              <a:rPr lang="ru-RU" sz="1800" smtClean="0">
                <a:solidFill>
                  <a:schemeClr val="tx1"/>
                </a:solidFill>
              </a:rPr>
              <a:pPr/>
              <a:t>07.06.2014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0200" y="685800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Important Documents</a:t>
            </a:r>
            <a:endParaRPr lang="en-US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6400" y="2357497"/>
            <a:ext cx="6934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200" dirty="0" smtClean="0">
                <a:hlinkClick r:id="rId2" action="ppaction://program"/>
              </a:rPr>
              <a:t> </a:t>
            </a:r>
            <a:r>
              <a:rPr lang="en-US" sz="3200" dirty="0" smtClean="0">
                <a:hlinkClick r:id="rId3" action="ppaction://program"/>
              </a:rPr>
              <a:t>Synopsis</a:t>
            </a:r>
            <a:endParaRPr lang="en-US" sz="3200" dirty="0" smtClean="0"/>
          </a:p>
          <a:p>
            <a:endParaRPr lang="en-US" sz="3200" dirty="0" smtClean="0"/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 </a:t>
            </a:r>
            <a:r>
              <a:rPr lang="en-US" sz="3200" dirty="0" smtClean="0">
                <a:hlinkClick r:id="rId4" action="ppaction://program"/>
              </a:rPr>
              <a:t>SRS</a:t>
            </a:r>
            <a:endParaRPr lang="en-US" sz="3200" dirty="0" smtClean="0"/>
          </a:p>
          <a:p>
            <a:endParaRPr lang="en-US" sz="3200" dirty="0" smtClean="0"/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hlinkClick r:id="rId5" action="ppaction://program"/>
              </a:rPr>
              <a:t> Results</a:t>
            </a:r>
            <a:endParaRPr lang="en-US" sz="3200" dirty="0" smtClean="0"/>
          </a:p>
          <a:p>
            <a:endParaRPr lang="en-US" sz="3200" dirty="0" smtClean="0"/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 </a:t>
            </a:r>
            <a:r>
              <a:rPr lang="en-US" sz="3200" dirty="0" smtClean="0">
                <a:hlinkClick r:id="rId6" action="ppaction://program"/>
              </a:rPr>
              <a:t>Published paper</a:t>
            </a:r>
            <a:endParaRPr lang="en-US" sz="3200" dirty="0" smtClean="0"/>
          </a:p>
        </p:txBody>
      </p:sp>
      <p:sp>
        <p:nvSpPr>
          <p:cNvPr id="7" name="Diamond 6"/>
          <p:cNvSpPr/>
          <p:nvPr/>
        </p:nvSpPr>
        <p:spPr>
          <a:xfrm>
            <a:off x="8382000" y="6248400"/>
            <a:ext cx="381000" cy="3810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2133600" cy="365125"/>
          </a:xfrm>
        </p:spPr>
        <p:txBody>
          <a:bodyPr/>
          <a:lstStyle/>
          <a:p>
            <a:fld id="{39CC7D82-6DE8-492A-A5F1-9C4101511BAB}" type="slidenum">
              <a:rPr lang="ru-RU" sz="1800" smtClean="0">
                <a:solidFill>
                  <a:schemeClr val="tx1"/>
                </a:solidFill>
              </a:rPr>
              <a:pPr/>
              <a:t>27</a:t>
            </a:fld>
            <a:endParaRPr lang="ru-RU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3328988" cy="1143000"/>
          </a:xfrm>
        </p:spPr>
        <p:txBody>
          <a:bodyPr/>
          <a:lstStyle/>
          <a:p>
            <a:r>
              <a:rPr lang="en-US" b="1" dirty="0" smtClean="0"/>
              <a:t>Objective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466850" y="1875234"/>
            <a:ext cx="7677150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2800" b="1" dirty="0">
                <a:solidFill>
                  <a:srgbClr val="171717"/>
                </a:solidFill>
                <a:ea typeface="ＭＳ Ｐゴシック" pitchFamily="34" charset="-128"/>
              </a:rPr>
              <a:t>To implement an </a:t>
            </a:r>
            <a:r>
              <a:rPr lang="da-DK" sz="2800" b="1" dirty="0" smtClean="0">
                <a:solidFill>
                  <a:srgbClr val="171717"/>
                </a:solidFill>
                <a:ea typeface="ＭＳ Ｐゴシック" pitchFamily="34" charset="-128"/>
              </a:rPr>
              <a:t>intelligent handover which </a:t>
            </a:r>
            <a:r>
              <a:rPr lang="da-DK" sz="2800" b="1" dirty="0">
                <a:solidFill>
                  <a:srgbClr val="171717"/>
                </a:solidFill>
                <a:ea typeface="ＭＳ Ｐゴシック" pitchFamily="34" charset="-128"/>
              </a:rPr>
              <a:t>provides  the user applications, flexibility to switch automatically between active interfaces that best suits them based on  application, user requirements and interface capabilities.</a:t>
            </a:r>
          </a:p>
          <a:p>
            <a:endParaRPr lang="en-US" dirty="0"/>
          </a:p>
          <a:p>
            <a:endParaRPr lang="da-DK" dirty="0"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57356" y="4649839"/>
            <a:ext cx="2233630" cy="836561"/>
          </a:xfrm>
          <a:prstGeom prst="ellipse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3G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72170" y="4572000"/>
            <a:ext cx="2233630" cy="898528"/>
          </a:xfrm>
          <a:prstGeom prst="ellipse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GPRS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43306" y="5486400"/>
            <a:ext cx="2419766" cy="972889"/>
          </a:xfrm>
          <a:prstGeom prst="ellipse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Wi-Fi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cxnSp>
        <p:nvCxnSpPr>
          <p:cNvPr id="9" name="Straight Connector 8"/>
          <p:cNvCxnSpPr>
            <a:stCxn id="6" idx="4"/>
            <a:endCxn id="8" idx="2"/>
          </p:cNvCxnSpPr>
          <p:nvPr/>
        </p:nvCxnSpPr>
        <p:spPr>
          <a:xfrm rot="16200000" flipH="1">
            <a:off x="3065516" y="5395054"/>
            <a:ext cx="486445" cy="669135"/>
          </a:xfrm>
          <a:prstGeom prst="line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4"/>
            <a:endCxn id="8" idx="6"/>
          </p:cNvCxnSpPr>
          <p:nvPr/>
        </p:nvCxnSpPr>
        <p:spPr>
          <a:xfrm rot="5400000">
            <a:off x="6374871" y="5158730"/>
            <a:ext cx="502317" cy="1125913"/>
          </a:xfrm>
          <a:prstGeom prst="line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 flipV="1">
            <a:off x="4090986" y="5021264"/>
            <a:ext cx="1981184" cy="46856"/>
          </a:xfrm>
          <a:prstGeom prst="line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815-6B4E-4004-950B-8A5B9863FBFF}" type="datetime1">
              <a:rPr lang="ru-RU" sz="1800" smtClean="0">
                <a:solidFill>
                  <a:schemeClr val="tx1"/>
                </a:solidFill>
              </a:rPr>
              <a:pPr/>
              <a:t>07.06.2014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8305800" y="6248400"/>
            <a:ext cx="381000" cy="3810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365125"/>
          </a:xfrm>
        </p:spPr>
        <p:txBody>
          <a:bodyPr/>
          <a:lstStyle/>
          <a:p>
            <a:fld id="{39CC7D82-6DE8-492A-A5F1-9C4101511BAB}" type="slidenum">
              <a:rPr lang="ru-RU" sz="1800" smtClean="0">
                <a:solidFill>
                  <a:schemeClr val="tx1"/>
                </a:solidFill>
              </a:rPr>
              <a:pPr/>
              <a:t>3</a:t>
            </a:fld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962400" y="2286000"/>
            <a:ext cx="304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48400" y="2743200"/>
            <a:ext cx="2895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00200" y="3198812"/>
            <a:ext cx="586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48200" y="3581400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371600" y="4038600"/>
            <a:ext cx="601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3328988" cy="1143000"/>
          </a:xfrm>
        </p:spPr>
        <p:txBody>
          <a:bodyPr/>
          <a:lstStyle/>
          <a:p>
            <a:pPr lvl="0">
              <a:defRPr/>
            </a:pPr>
            <a:r>
              <a:rPr lang="en-US" b="1" dirty="0" smtClean="0"/>
              <a:t>Purpose</a:t>
            </a:r>
            <a:endParaRPr lang="en-US" b="1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815-6B4E-4004-950B-8A5B9863FBFF}" type="datetime1">
              <a:rPr lang="ru-RU" sz="1800" smtClean="0">
                <a:solidFill>
                  <a:schemeClr val="tx1"/>
                </a:solidFill>
              </a:rPr>
              <a:pPr/>
              <a:t>07.06.2014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8305800" y="6248400"/>
            <a:ext cx="381000" cy="3810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365125"/>
          </a:xfrm>
        </p:spPr>
        <p:txBody>
          <a:bodyPr/>
          <a:lstStyle/>
          <a:p>
            <a:fld id="{39CC7D82-6DE8-492A-A5F1-9C4101511BAB}" type="slidenum">
              <a:rPr lang="ru-RU" sz="1800" smtClean="0">
                <a:solidFill>
                  <a:schemeClr val="tx1"/>
                </a:solidFill>
              </a:rPr>
              <a:pPr/>
              <a:t>4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4000" y="2154972"/>
            <a:ext cx="7543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buFont typeface="Wingdings" pitchFamily="2" charset="2"/>
              <a:buChar char="q"/>
            </a:pPr>
            <a:r>
              <a:rPr lang="en-US" sz="3200" dirty="0" smtClean="0"/>
              <a:t> When MT moves from one network to another network.</a:t>
            </a:r>
          </a:p>
          <a:p>
            <a:endParaRPr lang="en-US" sz="3200" dirty="0" smtClean="0"/>
          </a:p>
          <a:p>
            <a:pPr marL="465138" indent="-465138">
              <a:buFont typeface="Wingdings" pitchFamily="2" charset="2"/>
              <a:buChar char="q"/>
            </a:pPr>
            <a:r>
              <a:rPr lang="en-US" sz="3200" dirty="0" smtClean="0"/>
              <a:t>When user behavior changes, with   vehicular speed.</a:t>
            </a:r>
          </a:p>
          <a:p>
            <a:endParaRPr lang="en-US" sz="3200" dirty="0" smtClean="0"/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 Experiences a heavy traffic load.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371600" y="619125"/>
            <a:ext cx="8229600" cy="9810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Mobility Management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0" y="2500326"/>
            <a:ext cx="9144000" cy="2857500"/>
            <a:chOff x="0" y="2000240"/>
            <a:chExt cx="9144000" cy="2857520"/>
          </a:xfrm>
        </p:grpSpPr>
        <p:sp>
          <p:nvSpPr>
            <p:cNvPr id="4" name="Bevel 3"/>
            <p:cNvSpPr/>
            <p:nvPr/>
          </p:nvSpPr>
          <p:spPr>
            <a:xfrm>
              <a:off x="1928813" y="2000240"/>
              <a:ext cx="5500687" cy="928695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MOBILITY  MANAGEMENT</a:t>
              </a:r>
            </a:p>
          </p:txBody>
        </p:sp>
        <p:sp>
          <p:nvSpPr>
            <p:cNvPr id="5" name="Bevel 4"/>
            <p:cNvSpPr/>
            <p:nvPr/>
          </p:nvSpPr>
          <p:spPr>
            <a:xfrm>
              <a:off x="5357813" y="3929067"/>
              <a:ext cx="3786187" cy="92869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/>
                <a:t> HANDOVER MANAGEMENT</a:t>
              </a:r>
              <a:endParaRPr lang="en-US" dirty="0"/>
            </a:p>
          </p:txBody>
        </p:sp>
        <p:sp>
          <p:nvSpPr>
            <p:cNvPr id="6" name="Bevel 5"/>
            <p:cNvSpPr/>
            <p:nvPr/>
          </p:nvSpPr>
          <p:spPr>
            <a:xfrm>
              <a:off x="0" y="3929067"/>
              <a:ext cx="3857625" cy="92869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/>
                <a:t>LOCATION </a:t>
              </a:r>
              <a:r>
                <a:rPr lang="en-US" dirty="0"/>
                <a:t>MANAGEMENT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5400000">
              <a:off x="2463798" y="3606801"/>
              <a:ext cx="642943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6180136" y="3606801"/>
              <a:ext cx="642943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786063" y="3286124"/>
              <a:ext cx="3714750" cy="1588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6200000" flipH="1">
              <a:off x="4392612" y="3108323"/>
              <a:ext cx="366715" cy="79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0845-4D01-4026-A074-35F3ED70B6FB}" type="datetime1">
              <a:rPr lang="ru-RU" sz="1800" smtClean="0">
                <a:solidFill>
                  <a:schemeClr val="tx1"/>
                </a:solidFill>
              </a:rPr>
              <a:pPr/>
              <a:t>07.06.2014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8305800" y="6248400"/>
            <a:ext cx="381000" cy="3810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365125"/>
          </a:xfrm>
        </p:spPr>
        <p:txBody>
          <a:bodyPr/>
          <a:lstStyle/>
          <a:p>
            <a:fld id="{39CC7D82-6DE8-492A-A5F1-9C4101511BAB}" type="slidenum">
              <a:rPr lang="ru-RU" sz="1800" smtClean="0">
                <a:solidFill>
                  <a:schemeClr val="tx1"/>
                </a:solidFill>
              </a:rPr>
              <a:pPr/>
              <a:t>5</a:t>
            </a:fld>
            <a:endParaRPr lang="ru-RU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w.jpe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971800"/>
            <a:ext cx="9144000" cy="3798541"/>
          </a:xfrm>
          <a:prstGeom prst="rect">
            <a:avLst/>
          </a:prstGeom>
        </p:spPr>
      </p:pic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1447800" y="739775"/>
            <a:ext cx="764381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b="1" dirty="0"/>
              <a:t>Location 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625" y="2819401"/>
            <a:ext cx="792956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ea typeface="ＭＳ Ｐゴシック" pitchFamily="-97" charset="-128"/>
              </a:rPr>
              <a:t>Use of location information  to</a:t>
            </a:r>
            <a:r>
              <a:rPr lang="en-US" sz="2800" b="1" dirty="0"/>
              <a:t> track an active mobile station  between two consecutive phone calls.</a:t>
            </a:r>
          </a:p>
          <a:p>
            <a:pPr>
              <a:defRPr/>
            </a:pPr>
            <a:endParaRPr lang="en-US" sz="2800" b="1" dirty="0"/>
          </a:p>
          <a:p>
            <a:pPr marL="342900" indent="-342900">
              <a:buFontTx/>
              <a:buAutoNum type="arabicParenR"/>
              <a:defRPr/>
            </a:pPr>
            <a:r>
              <a:rPr lang="en-US" sz="2800" b="1" dirty="0"/>
              <a:t> Location Query</a:t>
            </a:r>
          </a:p>
          <a:p>
            <a:pPr marL="342900" indent="-342900">
              <a:defRPr/>
            </a:pPr>
            <a:endParaRPr lang="en-US" sz="2800" b="1" dirty="0"/>
          </a:p>
          <a:p>
            <a:pPr marL="342900" indent="-342900">
              <a:defRPr/>
            </a:pPr>
            <a:r>
              <a:rPr lang="en-US" sz="2800" b="1" dirty="0"/>
              <a:t>2)  Location Update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D872-F529-4E76-B24B-71F84FC39FBD}" type="datetime1">
              <a:rPr lang="ru-RU" sz="1800" smtClean="0">
                <a:solidFill>
                  <a:schemeClr val="tx1"/>
                </a:solidFill>
              </a:rPr>
              <a:pPr/>
              <a:t>07.06.2014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8305800" y="6248400"/>
            <a:ext cx="381000" cy="3810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365125"/>
          </a:xfrm>
        </p:spPr>
        <p:txBody>
          <a:bodyPr/>
          <a:lstStyle/>
          <a:p>
            <a:fld id="{39CC7D82-6DE8-492A-A5F1-9C4101511BAB}" type="slidenum">
              <a:rPr lang="ru-RU" sz="1800" smtClean="0">
                <a:solidFill>
                  <a:schemeClr val="tx1"/>
                </a:solidFill>
              </a:rPr>
              <a:pPr/>
              <a:t>6</a:t>
            </a:fld>
            <a:endParaRPr lang="ru-RU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04800" y="3657600"/>
            <a:ext cx="19812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Placeholder 4"/>
          <p:cNvPicPr>
            <a:picLocks noChangeAspect="1" noChangeArrowheads="1"/>
          </p:cNvPicPr>
          <p:nvPr/>
        </p:nvPicPr>
        <p:blipFill>
          <a:blip r:embed="rId2" cstate="print"/>
          <a:srcRect t="12707" b="12707"/>
          <a:stretch>
            <a:fillRect/>
          </a:stretch>
        </p:blipFill>
        <p:spPr>
          <a:xfrm>
            <a:off x="2743200" y="1676400"/>
            <a:ext cx="5181600" cy="4662510"/>
          </a:xfrm>
          <a:prstGeom prst="rect">
            <a:avLst/>
          </a:prstGeom>
          <a:ln>
            <a:solidFill>
              <a:schemeClr val="accent1">
                <a:lumMod val="10000"/>
              </a:schemeClr>
            </a:solidFill>
          </a:ln>
          <a:scene3d>
            <a:camera prst="orthographicFront"/>
            <a:lightRig rig="threePt" dir="t"/>
          </a:scene3d>
          <a:sp3d>
            <a:bevelB prst="relaxedInset"/>
          </a:sp3d>
        </p:spPr>
      </p:pic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1447800" y="457200"/>
            <a:ext cx="6705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b="1" dirty="0"/>
              <a:t>Handover</a:t>
            </a:r>
            <a:r>
              <a:rPr lang="en-US" sz="5400" b="1" dirty="0"/>
              <a:t> </a:t>
            </a:r>
            <a:r>
              <a:rPr lang="en-US" sz="4400" b="1" dirty="0"/>
              <a:t>Management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F549-EBAD-4E06-946E-5BCAE47B07CC}" type="datetime1">
              <a:rPr lang="ru-RU" sz="1800" smtClean="0">
                <a:solidFill>
                  <a:schemeClr val="tx1"/>
                </a:solidFill>
              </a:rPr>
              <a:pPr/>
              <a:t>07.06.2014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8305800" y="6248400"/>
            <a:ext cx="381000" cy="3810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365125"/>
          </a:xfrm>
        </p:spPr>
        <p:txBody>
          <a:bodyPr/>
          <a:lstStyle/>
          <a:p>
            <a:fld id="{39CC7D82-6DE8-492A-A5F1-9C4101511BAB}" type="slidenum">
              <a:rPr lang="ru-RU" sz="1800" smtClean="0">
                <a:solidFill>
                  <a:schemeClr val="tx1"/>
                </a:solidFill>
              </a:rPr>
              <a:pPr/>
              <a:t>7</a:t>
            </a:fld>
            <a:endParaRPr lang="ru-RU" sz="18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43600" y="2133600"/>
            <a:ext cx="1905000" cy="914400"/>
            <a:chOff x="-1676400" y="2743200"/>
            <a:chExt cx="2438400" cy="533400"/>
          </a:xfrm>
        </p:grpSpPr>
        <p:sp>
          <p:nvSpPr>
            <p:cNvPr id="9" name="Rectangle 8"/>
            <p:cNvSpPr/>
            <p:nvPr/>
          </p:nvSpPr>
          <p:spPr>
            <a:xfrm>
              <a:off x="-1676400" y="2743200"/>
              <a:ext cx="21336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00200" y="2907268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Wide Area Network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91200" y="3657600"/>
            <a:ext cx="1905000" cy="762000"/>
            <a:chOff x="-2743200" y="2209800"/>
            <a:chExt cx="1905000" cy="762000"/>
          </a:xfrm>
        </p:grpSpPr>
        <p:sp>
          <p:nvSpPr>
            <p:cNvPr id="12" name="Rectangle 11"/>
            <p:cNvSpPr/>
            <p:nvPr/>
          </p:nvSpPr>
          <p:spPr>
            <a:xfrm>
              <a:off x="-2743200" y="2209800"/>
              <a:ext cx="14478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2667000" y="2249269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 Area Network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638800" y="5410200"/>
            <a:ext cx="2209800" cy="762000"/>
            <a:chOff x="-3124200" y="1752600"/>
            <a:chExt cx="2438400" cy="457200"/>
          </a:xfrm>
        </p:grpSpPr>
        <p:sp>
          <p:nvSpPr>
            <p:cNvPr id="15" name="Rectangle 14"/>
            <p:cNvSpPr/>
            <p:nvPr/>
          </p:nvSpPr>
          <p:spPr>
            <a:xfrm>
              <a:off x="-3124200" y="1752600"/>
              <a:ext cx="23622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3124200" y="1828800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Personal Area Network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743200" y="4343400"/>
            <a:ext cx="11430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2057400" y="5029200"/>
            <a:ext cx="1371600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7200" y="38100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   Horizontal</a:t>
            </a:r>
          </a:p>
          <a:p>
            <a:r>
              <a:rPr lang="en-US" dirty="0" smtClean="0"/>
              <a:t>        Handover</a:t>
            </a:r>
          </a:p>
          <a:p>
            <a:r>
              <a:rPr lang="en-US" dirty="0" smtClean="0"/>
              <a:t>        Vertical</a:t>
            </a:r>
          </a:p>
          <a:p>
            <a:r>
              <a:rPr lang="en-US" dirty="0" smtClean="0"/>
              <a:t>        Handover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33400" y="4495800"/>
            <a:ext cx="304800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6200" y="2170112"/>
            <a:ext cx="9537700" cy="3849688"/>
            <a:chOff x="139700" y="2298700"/>
            <a:chExt cx="9537699" cy="3849132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689100" y="5524034"/>
              <a:ext cx="609600" cy="25396"/>
            </a:xfrm>
            <a:prstGeom prst="line">
              <a:avLst/>
            </a:prstGeom>
            <a:ln>
              <a:solidFill>
                <a:schemeClr val="accent1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1689100" y="3200270"/>
              <a:ext cx="609600" cy="25396"/>
            </a:xfrm>
            <a:prstGeom prst="line">
              <a:avLst/>
            </a:prstGeom>
            <a:ln>
              <a:solidFill>
                <a:schemeClr val="accent1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5410199" y="4990711"/>
              <a:ext cx="3771900" cy="4190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139700" y="3403440"/>
              <a:ext cx="1371600" cy="1244420"/>
              <a:chOff x="393700" y="3162140"/>
              <a:chExt cx="1371600" cy="124442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393700" y="3162140"/>
                <a:ext cx="1371600" cy="12444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33400" y="3187536"/>
                <a:ext cx="1219200" cy="11999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Handover   in 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integrated 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system</a:t>
                </a:r>
              </a:p>
            </p:txBody>
          </p:sp>
        </p:grp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1879600" y="2654249"/>
              <a:ext cx="2070100" cy="965061"/>
              <a:chOff x="1879600" y="2654249"/>
              <a:chExt cx="2070100" cy="965061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879600" y="2654249"/>
                <a:ext cx="1371600" cy="96506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917700" y="2692344"/>
                <a:ext cx="2032000" cy="92379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Handover Controlling Scheme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866900" y="5282769"/>
              <a:ext cx="2933700" cy="5841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68500" y="5231976"/>
              <a:ext cx="3136900" cy="6460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Connection Transference Scheme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79900" y="2743136"/>
              <a:ext cx="3276600" cy="3809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57700" y="2412983"/>
              <a:ext cx="4318000" cy="3698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accent1">
                      <a:lumMod val="10000"/>
                    </a:schemeClr>
                  </a:solidFill>
                  <a:latin typeface="Arial" charset="0"/>
                  <a:cs typeface="Arial" charset="0"/>
                </a:rPr>
                <a:t>Mobile Controlled Handover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92600" y="2298700"/>
              <a:ext cx="3276600" cy="3809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68800" y="2336794"/>
              <a:ext cx="4318000" cy="3698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Mobile Controlled Handover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79900" y="2768532"/>
              <a:ext cx="3124200" cy="3698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Mobile Assisted Handover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92600" y="3187572"/>
              <a:ext cx="3276600" cy="3809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30700" y="3225666"/>
              <a:ext cx="3606800" cy="3698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Network Controlled Handover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67200" y="3619309"/>
              <a:ext cx="3276600" cy="3809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05300" y="3657404"/>
              <a:ext cx="3606800" cy="3698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Network Assisted Handover</a:t>
              </a:r>
            </a:p>
          </p:txBody>
        </p:sp>
        <p:cxnSp>
          <p:nvCxnSpPr>
            <p:cNvPr id="19" name="Straight Connector 18"/>
            <p:cNvCxnSpPr>
              <a:stCxn id="12" idx="1"/>
            </p:cNvCxnSpPr>
            <p:nvPr/>
          </p:nvCxnSpPr>
          <p:spPr>
            <a:xfrm rot="10800000">
              <a:off x="3835400" y="2476474"/>
              <a:ext cx="457200" cy="12698"/>
            </a:xfrm>
            <a:prstGeom prst="line">
              <a:avLst/>
            </a:prstGeom>
            <a:ln>
              <a:solidFill>
                <a:schemeClr val="accent1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0800000">
              <a:off x="3810000" y="2933608"/>
              <a:ext cx="457200" cy="12698"/>
            </a:xfrm>
            <a:prstGeom prst="line">
              <a:avLst/>
            </a:prstGeom>
            <a:ln>
              <a:solidFill>
                <a:schemeClr val="accent1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>
              <a:off x="3835400" y="3378044"/>
              <a:ext cx="457200" cy="12698"/>
            </a:xfrm>
            <a:prstGeom prst="line">
              <a:avLst/>
            </a:prstGeom>
            <a:ln>
              <a:solidFill>
                <a:schemeClr val="accent1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3810000" y="3822480"/>
              <a:ext cx="457200" cy="12698"/>
            </a:xfrm>
            <a:prstGeom prst="line">
              <a:avLst/>
            </a:prstGeom>
            <a:ln>
              <a:solidFill>
                <a:schemeClr val="accent1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H="1">
              <a:off x="3144935" y="3144714"/>
              <a:ext cx="1344418" cy="11113"/>
            </a:xfrm>
            <a:prstGeom prst="line">
              <a:avLst/>
            </a:prstGeom>
            <a:ln>
              <a:solidFill>
                <a:schemeClr val="accent1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238500" y="3124081"/>
              <a:ext cx="584200" cy="12698"/>
            </a:xfrm>
            <a:prstGeom prst="line">
              <a:avLst/>
            </a:prstGeom>
            <a:ln>
              <a:solidFill>
                <a:schemeClr val="accent1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3"/>
            </p:cNvCxnSpPr>
            <p:nvPr/>
          </p:nvCxnSpPr>
          <p:spPr>
            <a:xfrm>
              <a:off x="4800600" y="5574827"/>
              <a:ext cx="381000" cy="3176"/>
            </a:xfrm>
            <a:prstGeom prst="line">
              <a:avLst/>
            </a:prstGeom>
            <a:ln>
              <a:solidFill>
                <a:schemeClr val="accent1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5" idx="1"/>
            </p:cNvCxnSpPr>
            <p:nvPr/>
          </p:nvCxnSpPr>
          <p:spPr>
            <a:xfrm flipV="1">
              <a:off x="5154611" y="5200231"/>
              <a:ext cx="255588" cy="19047"/>
            </a:xfrm>
            <a:prstGeom prst="line">
              <a:avLst/>
            </a:prstGeom>
            <a:ln>
              <a:solidFill>
                <a:schemeClr val="accent1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68899" y="5943074"/>
              <a:ext cx="206375" cy="1588"/>
            </a:xfrm>
            <a:prstGeom prst="line">
              <a:avLst/>
            </a:prstGeom>
            <a:ln>
              <a:solidFill>
                <a:schemeClr val="accent1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807005" y="5595463"/>
              <a:ext cx="736492" cy="12699"/>
            </a:xfrm>
            <a:prstGeom prst="line">
              <a:avLst/>
            </a:prstGeom>
            <a:ln>
              <a:solidFill>
                <a:schemeClr val="accent1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480049" y="5030393"/>
              <a:ext cx="4197350" cy="3698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Soft Handover (</a:t>
              </a:r>
              <a:r>
                <a:rPr lang="da-DK" dirty="0">
                  <a:solidFill>
                    <a:schemeClr val="bg1"/>
                  </a:solidFill>
                  <a:ea typeface="ＭＳ Ｐゴシック" pitchFamily="-97" charset="-128"/>
                  <a:cs typeface="Arial" charset="0"/>
                </a:rPr>
                <a:t>make-before-break</a:t>
              </a: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75274" y="5777997"/>
              <a:ext cx="3768725" cy="3555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78436" y="5777997"/>
              <a:ext cx="4322763" cy="3698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chemeClr val="accent1">
                      <a:lumMod val="10000"/>
                    </a:schemeClr>
                  </a:solidFill>
                  <a:latin typeface="Arial" charset="0"/>
                  <a:cs typeface="Arial" charset="0"/>
                </a:rPr>
                <a:t>  </a:t>
              </a:r>
              <a:r>
                <a:rPr lang="en-US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Hard </a:t>
              </a: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Handover (</a:t>
              </a:r>
              <a:r>
                <a:rPr lang="da-DK" dirty="0">
                  <a:solidFill>
                    <a:schemeClr val="bg1"/>
                  </a:solidFill>
                  <a:ea typeface="ＭＳ Ｐゴシック" pitchFamily="-97" charset="-128"/>
                  <a:cs typeface="Arial" charset="0"/>
                </a:rPr>
                <a:t>break-before-make</a:t>
              </a: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511300" y="4101840"/>
              <a:ext cx="177800" cy="12698"/>
            </a:xfrm>
            <a:prstGeom prst="line">
              <a:avLst/>
            </a:prstGeom>
            <a:ln>
              <a:solidFill>
                <a:schemeClr val="accent1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539918" y="4387548"/>
              <a:ext cx="2323764" cy="3175"/>
            </a:xfrm>
            <a:prstGeom prst="line">
              <a:avLst/>
            </a:prstGeom>
            <a:ln>
              <a:solidFill>
                <a:schemeClr val="accent1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636713" y="685800"/>
            <a:ext cx="744396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="1" dirty="0"/>
              <a:t>Vertical Handover Mechanisms</a:t>
            </a:r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61C9-67E3-4837-A42D-264EC2133D05}" type="datetime1">
              <a:rPr lang="ru-RU" sz="1800" smtClean="0">
                <a:solidFill>
                  <a:schemeClr val="tx1"/>
                </a:solidFill>
              </a:rPr>
              <a:pPr/>
              <a:t>07.06.2014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mond 43"/>
          <p:cNvSpPr/>
          <p:nvPr/>
        </p:nvSpPr>
        <p:spPr>
          <a:xfrm>
            <a:off x="8305800" y="6248400"/>
            <a:ext cx="381000" cy="3810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365125"/>
          </a:xfrm>
        </p:spPr>
        <p:txBody>
          <a:bodyPr/>
          <a:lstStyle/>
          <a:p>
            <a:fld id="{39CC7D82-6DE8-492A-A5F1-9C4101511BAB}" type="slidenum">
              <a:rPr lang="ru-RU" sz="1800" smtClean="0">
                <a:solidFill>
                  <a:schemeClr val="tx1"/>
                </a:solidFill>
              </a:rPr>
              <a:pPr/>
              <a:t>8</a:t>
            </a:fld>
            <a:endParaRPr lang="ru-RU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47800" y="5334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Handover Stages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424066" y="1781140"/>
            <a:ext cx="4643470" cy="4772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2924132" y="2428844"/>
          <a:ext cx="37147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95504" y="1928778"/>
            <a:ext cx="403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Handover Management Process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272326" y="3248028"/>
            <a:ext cx="1500198" cy="1214446"/>
            <a:chOff x="-1143040" y="1714488"/>
            <a:chExt cx="1500198" cy="1214446"/>
          </a:xfrm>
        </p:grpSpPr>
        <p:sp>
          <p:nvSpPr>
            <p:cNvPr id="7" name="Rectangle 6"/>
            <p:cNvSpPr/>
            <p:nvPr/>
          </p:nvSpPr>
          <p:spPr>
            <a:xfrm>
              <a:off x="-1143040" y="1714488"/>
              <a:ext cx="1500198" cy="12144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000164" y="1857364"/>
              <a:ext cx="11977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Handover</a:t>
              </a:r>
            </a:p>
            <a:p>
              <a:r>
                <a:rPr lang="en-US" dirty="0" smtClean="0"/>
                <a:t> Decision </a:t>
              </a:r>
            </a:p>
            <a:p>
              <a:r>
                <a:rPr lang="en-US" dirty="0" smtClean="0"/>
                <a:t>Criteria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7272326" y="4814878"/>
            <a:ext cx="1643074" cy="1357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Handover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Decision Strategies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39000" y="1976430"/>
            <a:ext cx="1643106" cy="1071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Mobility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Scenarios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3802" y="3143224"/>
            <a:ext cx="1643074" cy="121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Connection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Transference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Scheme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2364" y="4571984"/>
            <a:ext cx="1857388" cy="121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Handover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Scheme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4878" y="2514600"/>
            <a:ext cx="1357322" cy="481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35C0-BCA9-4BAF-8966-E4158E163D33}" type="datetime1">
              <a:rPr lang="ru-RU" sz="1800" smtClean="0">
                <a:solidFill>
                  <a:schemeClr val="tx1"/>
                </a:solidFill>
              </a:rPr>
              <a:pPr/>
              <a:t>07.06.2014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8305800" y="6248400"/>
            <a:ext cx="381000" cy="3810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365125"/>
          </a:xfrm>
        </p:spPr>
        <p:txBody>
          <a:bodyPr/>
          <a:lstStyle/>
          <a:p>
            <a:fld id="{39CC7D82-6DE8-492A-A5F1-9C4101511BAB}" type="slidenum">
              <a:rPr lang="ru-RU" sz="1800" smtClean="0">
                <a:solidFill>
                  <a:schemeClr val="tx1"/>
                </a:solidFill>
              </a:rPr>
              <a:pPr/>
              <a:t>9</a:t>
            </a:fld>
            <a:endParaRPr lang="ru-RU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1363</Words>
  <Application>Microsoft Office PowerPoint</Application>
  <PresentationFormat>On-screen Show (4:3)</PresentationFormat>
  <Paragraphs>314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Тема Office</vt:lpstr>
      <vt:lpstr>Slide 1</vt:lpstr>
      <vt:lpstr>Outline</vt:lpstr>
      <vt:lpstr>Objective</vt:lpstr>
      <vt:lpstr>Purpose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Results : RSSi graph</vt:lpstr>
      <vt:lpstr>Results : Bandwidth graph</vt:lpstr>
      <vt:lpstr>Results : Jitter graph</vt:lpstr>
      <vt:lpstr>Results : RTT graph</vt:lpstr>
      <vt:lpstr>Conclusion</vt:lpstr>
      <vt:lpstr>Future  Work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1</dc:creator>
  <cp:lastModifiedBy>User</cp:lastModifiedBy>
  <cp:revision>110</cp:revision>
  <dcterms:created xsi:type="dcterms:W3CDTF">2013-08-02T12:03:30Z</dcterms:created>
  <dcterms:modified xsi:type="dcterms:W3CDTF">2014-06-07T22:44:26Z</dcterms:modified>
</cp:coreProperties>
</file>