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5" r:id="rId6"/>
    <p:sldId id="278" r:id="rId7"/>
    <p:sldId id="275" r:id="rId8"/>
    <p:sldId id="276" r:id="rId9"/>
    <p:sldId id="268" r:id="rId10"/>
    <p:sldId id="294" r:id="rId11"/>
    <p:sldId id="295" r:id="rId12"/>
    <p:sldId id="296" r:id="rId13"/>
    <p:sldId id="297" r:id="rId14"/>
    <p:sldId id="293" r:id="rId15"/>
    <p:sldId id="277" r:id="rId16"/>
    <p:sldId id="299" r:id="rId17"/>
    <p:sldId id="298" r:id="rId18"/>
    <p:sldId id="300" r:id="rId19"/>
    <p:sldId id="301" r:id="rId20"/>
    <p:sldId id="302" r:id="rId21"/>
    <p:sldId id="303" r:id="rId22"/>
    <p:sldId id="267" r:id="rId23"/>
    <p:sldId id="287" r:id="rId24"/>
    <p:sldId id="304" r:id="rId25"/>
    <p:sldId id="288" r:id="rId26"/>
    <p:sldId id="289" r:id="rId27"/>
    <p:sldId id="290" r:id="rId28"/>
    <p:sldId id="291" r:id="rId29"/>
    <p:sldId id="292" r:id="rId30"/>
    <p:sldId id="279" r:id="rId31"/>
    <p:sldId id="305" r:id="rId32"/>
    <p:sldId id="306" r:id="rId33"/>
  </p:sldIdLst>
  <p:sldSz cx="12188825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70367" autoAdjust="0"/>
  </p:normalViewPr>
  <p:slideViewPr>
    <p:cSldViewPr showGuides="1">
      <p:cViewPr varScale="1">
        <p:scale>
          <a:sx n="64" d="100"/>
          <a:sy n="64" d="100"/>
        </p:scale>
        <p:origin x="102" y="3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1/16/2018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87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151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52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6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5549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730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755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91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Provide some examples of research goal statements, keep in mind level of the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442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37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86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Ask: where would you find data?</a:t>
            </a:r>
          </a:p>
          <a:p>
            <a:r>
              <a:rPr lang="en-CA" dirty="0"/>
              <a:t>Ask: what is a Chinese Wall?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381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709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36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1845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42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1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67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1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27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1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47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58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11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4000" b="1" cap="none" baseline="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CA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20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baseline="0">
          <a:solidFill>
            <a:schemeClr val="accent1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4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ssan.teimoori@sheridancollege.ca" TargetMode="Externa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5.png"/><Relationship Id="rId22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dictiveanalyticstoday.com/what-is-big-data-and-top-bigdata-tool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0lH706jQ8GQ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riermanagement.com/features/2017/08/30/170429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5.png"/><Relationship Id="rId2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5.png"/><Relationship Id="rId2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5.png"/><Relationship Id="rId2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v397JnNWY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KWeQxWukw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mqGdVOk4K8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 - Veracity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1472" y="6211669"/>
            <a:ext cx="894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https://www.mytechlogy.com/IT-blogs/7151/the-four-vs-of-big-data/#.WWrL4ohuJpg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Also referring as quality or validity</a:t>
            </a:r>
          </a:p>
          <a:p>
            <a:r>
              <a:rPr lang="en-US" dirty="0" smtClean="0"/>
              <a:t>Data can be full of biases,  imprecise,  </a:t>
            </a:r>
            <a:r>
              <a:rPr lang="en-US" smtClean="0"/>
              <a:t>or inaccurate.</a:t>
            </a:r>
            <a:endParaRPr lang="en-US"/>
          </a:p>
        </p:txBody>
      </p:sp>
      <p:pic>
        <p:nvPicPr>
          <p:cNvPr id="7" name="Picture 2" descr="The four V's of Big Data - Imag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1551" y="1757789"/>
            <a:ext cx="5814813" cy="404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  <a:p>
            <a:r>
              <a:rPr lang="en-US" dirty="0"/>
              <a:t>Unstructured</a:t>
            </a:r>
          </a:p>
          <a:p>
            <a:r>
              <a:rPr lang="en-US" dirty="0"/>
              <a:t>Natural language</a:t>
            </a:r>
          </a:p>
          <a:p>
            <a:r>
              <a:rPr lang="en-US" dirty="0"/>
              <a:t>Machine-generated</a:t>
            </a:r>
          </a:p>
          <a:p>
            <a:r>
              <a:rPr lang="en-US" dirty="0"/>
              <a:t>Graph-based</a:t>
            </a:r>
          </a:p>
          <a:p>
            <a:r>
              <a:rPr lang="en-US" dirty="0"/>
              <a:t>Audio, video, and images</a:t>
            </a:r>
          </a:p>
          <a:p>
            <a:r>
              <a:rPr lang="en-US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3989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 -Structured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277672" cy="2824336"/>
          </a:xfrm>
        </p:spPr>
        <p:txBody>
          <a:bodyPr>
            <a:normAutofit/>
          </a:bodyPr>
          <a:lstStyle/>
          <a:p>
            <a:r>
              <a:rPr lang="en-US" dirty="0"/>
              <a:t>Data is organized with fixed size, so that it could be easily stored and managed within relational databases. </a:t>
            </a:r>
          </a:p>
          <a:p>
            <a:r>
              <a:rPr lang="en-US" dirty="0"/>
              <a:t>The data model / schema is already decided</a:t>
            </a:r>
          </a:p>
          <a:p>
            <a:r>
              <a:rPr lang="en-US" dirty="0"/>
              <a:t>Structured Query Language (SQL)</a:t>
            </a:r>
          </a:p>
          <a:p>
            <a:r>
              <a:rPr lang="en-US" dirty="0"/>
              <a:t>sometimes called relational data</a:t>
            </a:r>
          </a:p>
          <a:p>
            <a:pPr lvl="1"/>
            <a:endParaRPr lang="en-US" dirty="0"/>
          </a:p>
        </p:txBody>
      </p:sp>
      <p:pic>
        <p:nvPicPr>
          <p:cNvPr id="5122" name="Picture 2" descr="imag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3212976"/>
            <a:ext cx="477590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 - Unstructured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have any organized row-column format.</a:t>
            </a:r>
          </a:p>
          <a:p>
            <a:r>
              <a:rPr lang="en-US" dirty="0"/>
              <a:t>Majority of the total data in each organization.</a:t>
            </a:r>
          </a:p>
          <a:p>
            <a:r>
              <a:rPr lang="en-US" dirty="0"/>
              <a:t>Difficult to analyze. </a:t>
            </a:r>
          </a:p>
        </p:txBody>
      </p:sp>
      <p:pic>
        <p:nvPicPr>
          <p:cNvPr id="7" name="Picture 2" descr="https://www.safaribooksonline.com/library/view/introducing-data-science/9781633430037/01fig02_al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2165468"/>
            <a:ext cx="4252913" cy="35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 – Natural Language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unstructured data</a:t>
            </a:r>
          </a:p>
          <a:p>
            <a:r>
              <a:rPr lang="en-US" dirty="0"/>
              <a:t>Requires knowledge of specific data science techniques and linguistics.</a:t>
            </a:r>
          </a:p>
          <a:p>
            <a:r>
              <a:rPr lang="en-US" dirty="0"/>
              <a:t>Ambiguous by nature</a:t>
            </a:r>
          </a:p>
          <a:p>
            <a:r>
              <a:rPr lang="en-US" dirty="0"/>
              <a:t>Example tasks: </a:t>
            </a:r>
          </a:p>
          <a:p>
            <a:pPr lvl="1"/>
            <a:r>
              <a:rPr lang="en-US" dirty="0"/>
              <a:t>entity recognition, topic recognition, summarization, text completion, and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6197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 –  Machine-generated data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that’s automatically created by a computer, process, application, or other machine without human intervention.</a:t>
            </a:r>
          </a:p>
          <a:p>
            <a:r>
              <a:rPr lang="en-US" dirty="0"/>
              <a:t>The analysis of machine data relies on highly scalable tools, due to its high volume and speed.</a:t>
            </a:r>
          </a:p>
          <a:p>
            <a:r>
              <a:rPr lang="en-US" dirty="0"/>
              <a:t>Boeing 737 will generate 240 terabytes of flight data during a single flight across the US</a:t>
            </a:r>
          </a:p>
        </p:txBody>
      </p:sp>
      <p:pic>
        <p:nvPicPr>
          <p:cNvPr id="7170" name="Picture 2" descr="https://www.safaribooksonline.com/library/view/introducing-data-science/9781633430037/01fig03_a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4467924"/>
            <a:ext cx="4222205" cy="24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6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 –  Graph-based or network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graph theory, a graph is a mathematical structure to model pair-wise relationships between objects. </a:t>
            </a:r>
          </a:p>
          <a:p>
            <a:r>
              <a:rPr lang="en-US" dirty="0"/>
              <a:t>Graph or network data is, in short, data that focuses on the relationship or adjacency of objects.</a:t>
            </a:r>
          </a:p>
          <a:p>
            <a:r>
              <a:rPr lang="en-US" dirty="0"/>
              <a:t>Example usage: Social Network, Semantic Web </a:t>
            </a:r>
          </a:p>
        </p:txBody>
      </p:sp>
      <p:pic>
        <p:nvPicPr>
          <p:cNvPr id="9218" name="Picture 2" descr="https://www.safaribooksonline.com/library/view/introducing-data-science/9781633430037/01fig04_a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4181475"/>
            <a:ext cx="56197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 – Audio, image, and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that are trivial for humans, such as recognizing objects in pictures, turn out to be challenging for computers.</a:t>
            </a:r>
          </a:p>
          <a:p>
            <a:r>
              <a:rPr lang="en-US" dirty="0"/>
              <a:t>Tasks that are trivial for humans, such as recognizing objects in pictures, turn out to be challenging for computers.</a:t>
            </a:r>
          </a:p>
          <a:p>
            <a:r>
              <a:rPr lang="en-US" dirty="0"/>
              <a:t>Example application:</a:t>
            </a:r>
          </a:p>
          <a:p>
            <a:pPr lvl="1"/>
            <a:r>
              <a:rPr lang="en-US" dirty="0"/>
              <a:t>Face recognition</a:t>
            </a:r>
          </a:p>
          <a:p>
            <a:pPr lvl="1"/>
            <a:r>
              <a:rPr lang="en-US" dirty="0"/>
              <a:t>Police and public safety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 – streamed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flows into the system when an event happens instead of being loaded into a data store in a batch.</a:t>
            </a:r>
          </a:p>
          <a:p>
            <a:r>
              <a:rPr lang="en-US" dirty="0"/>
              <a:t>The primary difference is the issue of velocity.</a:t>
            </a:r>
          </a:p>
          <a:p>
            <a:r>
              <a:rPr lang="en-US" dirty="0"/>
              <a:t>Examples are the “What’s trending” on Twitter, live sporting or music events, and the stock market.</a:t>
            </a:r>
          </a:p>
        </p:txBody>
      </p:sp>
    </p:spTree>
    <p:extLst>
      <p:ext uri="{BB962C8B-B14F-4D97-AF65-F5344CB8AC3E}">
        <p14:creationId xmlns:p14="http://schemas.microsoft.com/office/powerpoint/2010/main" val="42126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science process typically consists of six steps</a:t>
            </a:r>
          </a:p>
          <a:p>
            <a:r>
              <a:rPr lang="en-US" dirty="0"/>
              <a:t>The objective is to reach to knowledge from data!</a:t>
            </a:r>
          </a:p>
          <a:p>
            <a:r>
              <a:rPr lang="en-US" dirty="0"/>
              <a:t>The agile project model is an alternative to a sequential process with iterations.</a:t>
            </a:r>
          </a:p>
          <a:p>
            <a:endParaRPr lang="en-US" dirty="0"/>
          </a:p>
          <a:p>
            <a:r>
              <a:rPr lang="en-US" dirty="0"/>
              <a:t>Attention: </a:t>
            </a:r>
            <a:r>
              <a:rPr lang="en-US" b="0" i="1" dirty="0"/>
              <a:t>Garbage in equals garbage out</a:t>
            </a:r>
            <a:r>
              <a:rPr lang="en-US" b="0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17C97C-D669-46C3-8AC2-E3EB6EA91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6340" y="1748330"/>
            <a:ext cx="4680520" cy="4015673"/>
          </a:xfrm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261122A6-856F-4521-A5D5-DAA450DBE176}"/>
              </a:ext>
            </a:extLst>
          </p:cNvPr>
          <p:cNvSpPr/>
          <p:nvPr/>
        </p:nvSpPr>
        <p:spPr>
          <a:xfrm>
            <a:off x="6454452" y="3140968"/>
            <a:ext cx="2880320" cy="1584176"/>
          </a:xfrm>
          <a:prstGeom prst="roundRect">
            <a:avLst/>
          </a:prstGeom>
          <a:solidFill>
            <a:schemeClr val="accent3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6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Hassan Teimoori (PhD 2007, MSc 2004, MSc 2003, BSc 2000)</a:t>
            </a:r>
          </a:p>
          <a:p>
            <a:r>
              <a:rPr lang="en-US" dirty="0" smtClean="0"/>
              <a:t>Part time </a:t>
            </a:r>
            <a:r>
              <a:rPr lang="en-US" dirty="0" smtClean="0"/>
              <a:t>Instructor at </a:t>
            </a:r>
            <a:r>
              <a:rPr lang="en-US" dirty="0" smtClean="0"/>
              <a:t>Sheridan College</a:t>
            </a:r>
          </a:p>
          <a:p>
            <a:r>
              <a:rPr lang="en-US" dirty="0" smtClean="0"/>
              <a:t>Director, Innovation Technology </a:t>
            </a:r>
            <a:endParaRPr lang="en-US" dirty="0" smtClean="0"/>
          </a:p>
          <a:p>
            <a:pPr lvl="1"/>
            <a:r>
              <a:rPr lang="en-US" sz="1700" dirty="0" smtClean="0"/>
              <a:t>Data mining, recommendation systems, </a:t>
            </a:r>
            <a:r>
              <a:rPr lang="en-US" sz="1700" dirty="0" smtClean="0"/>
              <a:t>product </a:t>
            </a:r>
            <a:r>
              <a:rPr lang="en-US" sz="1700" dirty="0" smtClean="0"/>
              <a:t>development</a:t>
            </a:r>
            <a:endParaRPr lang="en-US" sz="1700" dirty="0" smtClean="0"/>
          </a:p>
          <a:p>
            <a:pPr lvl="1"/>
            <a:r>
              <a:rPr lang="en-US" sz="1700" dirty="0" smtClean="0"/>
              <a:t>Software architecture, IT security, Cloud based services, big data analytics </a:t>
            </a:r>
          </a:p>
          <a:p>
            <a:r>
              <a:rPr lang="en-US" sz="2000" dirty="0" smtClean="0"/>
              <a:t>Data scientist</a:t>
            </a:r>
          </a:p>
          <a:p>
            <a:pPr lvl="1"/>
            <a:r>
              <a:rPr lang="en-US" sz="1700" dirty="0" smtClean="0"/>
              <a:t>Natural Language Processing, unstructured data mining</a:t>
            </a:r>
          </a:p>
          <a:p>
            <a:r>
              <a:rPr lang="en-US" dirty="0" smtClean="0"/>
              <a:t>Entrepreneurship </a:t>
            </a:r>
          </a:p>
          <a:p>
            <a:r>
              <a:rPr lang="en-US" dirty="0" smtClean="0"/>
              <a:t>Post-doctoral fellow</a:t>
            </a:r>
          </a:p>
          <a:p>
            <a:r>
              <a:rPr lang="en-US" dirty="0" smtClean="0"/>
              <a:t>Embedded </a:t>
            </a:r>
            <a:r>
              <a:rPr lang="en-US" dirty="0"/>
              <a:t>software engineer</a:t>
            </a:r>
          </a:p>
          <a:p>
            <a:r>
              <a:rPr lang="en-US" sz="2000" dirty="0"/>
              <a:t>Contact: </a:t>
            </a:r>
            <a:r>
              <a:rPr lang="en-US" sz="2000" b="0" dirty="0" smtClean="0">
                <a:hlinkClick r:id="rId2"/>
              </a:rPr>
              <a:t>hassan.teimoori@sheridancollege.ca</a:t>
            </a:r>
            <a:r>
              <a:rPr lang="en-US" sz="2000" b="0" dirty="0" smtClean="0"/>
              <a:t> 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2000" dirty="0"/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="" xmlns:a16="http://schemas.microsoft.com/office/drawing/2014/main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5389240" cy="4191000"/>
          </a:xfrm>
        </p:spPr>
        <p:txBody>
          <a:bodyPr>
            <a:normAutofit/>
          </a:bodyPr>
          <a:lstStyle/>
          <a:p>
            <a:r>
              <a:rPr lang="en-US" dirty="0"/>
              <a:t>What are the benefits from that </a:t>
            </a:r>
          </a:p>
          <a:p>
            <a:r>
              <a:rPr lang="en-US" dirty="0"/>
              <a:t>What data and resources you need</a:t>
            </a:r>
          </a:p>
          <a:p>
            <a:r>
              <a:rPr lang="en-US" dirty="0"/>
              <a:t>You need to be able to translate data questions into something actionable.</a:t>
            </a:r>
          </a:p>
          <a:p>
            <a:r>
              <a:rPr lang="en-US" dirty="0"/>
              <a:t>Success definition and how you can measure it?</a:t>
            </a:r>
          </a:p>
          <a:p>
            <a:r>
              <a:rPr lang="en-US" dirty="0"/>
              <a:t>Timetable and deliverables.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17C97C-D669-46C3-8AC2-E3EB6EA91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4532" y="1600200"/>
            <a:ext cx="4680520" cy="4015673"/>
          </a:xfrm>
        </p:spPr>
      </p:pic>
    </p:spTree>
    <p:extLst>
      <p:ext uri="{BB962C8B-B14F-4D97-AF65-F5344CB8AC3E}">
        <p14:creationId xmlns:p14="http://schemas.microsoft.com/office/powerpoint/2010/main" val="6479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5389240" cy="4840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may be within company resource or externally available and in any format.</a:t>
            </a:r>
          </a:p>
          <a:p>
            <a:r>
              <a:rPr lang="en-US" dirty="0"/>
              <a:t>Data repositories:</a:t>
            </a:r>
          </a:p>
          <a:p>
            <a:pPr lvl="1"/>
            <a:r>
              <a:rPr lang="en-US" i="1" dirty="0"/>
              <a:t>databases </a:t>
            </a:r>
            <a:r>
              <a:rPr lang="en-US" i="1" dirty="0">
                <a:sym typeface="Wingdings" panose="05000000000000000000" pitchFamily="2" charset="2"/>
              </a:rPr>
              <a:t> </a:t>
            </a:r>
            <a:r>
              <a:rPr lang="en-US" dirty="0"/>
              <a:t>data storage</a:t>
            </a:r>
            <a:endParaRPr lang="en-US" i="1" dirty="0"/>
          </a:p>
          <a:p>
            <a:pPr lvl="1"/>
            <a:r>
              <a:rPr lang="en-US" i="1" dirty="0"/>
              <a:t>data marts </a:t>
            </a:r>
            <a:r>
              <a:rPr lang="en-US" i="1" dirty="0">
                <a:sym typeface="Wingdings" panose="05000000000000000000" pitchFamily="2" charset="2"/>
              </a:rPr>
              <a:t>  </a:t>
            </a:r>
            <a:r>
              <a:rPr lang="en-US" dirty="0"/>
              <a:t>serving a specific business unit</a:t>
            </a:r>
          </a:p>
          <a:p>
            <a:pPr lvl="1"/>
            <a:r>
              <a:rPr lang="en-US" i="1" dirty="0"/>
              <a:t>data warehouse </a:t>
            </a:r>
            <a:r>
              <a:rPr lang="en-US" i="1" dirty="0">
                <a:sym typeface="Wingdings" panose="05000000000000000000" pitchFamily="2" charset="2"/>
              </a:rPr>
              <a:t> </a:t>
            </a:r>
            <a:r>
              <a:rPr lang="en-US" dirty="0"/>
              <a:t>reading and analyzing that data </a:t>
            </a:r>
          </a:p>
          <a:p>
            <a:pPr lvl="1"/>
            <a:r>
              <a:rPr lang="en-US" i="1" dirty="0"/>
              <a:t>data lakes </a:t>
            </a:r>
            <a:r>
              <a:rPr lang="en-US" i="1" dirty="0">
                <a:sym typeface="Wingdings" panose="05000000000000000000" pitchFamily="2" charset="2"/>
              </a:rPr>
              <a:t> </a:t>
            </a:r>
            <a:r>
              <a:rPr lang="en-US" dirty="0"/>
              <a:t> contains data in its natural or raw format</a:t>
            </a:r>
          </a:p>
          <a:p>
            <a:r>
              <a:rPr lang="en-US" dirty="0"/>
              <a:t>Getting access to the data may take time and involve company politics.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17C97C-D669-46C3-8AC2-E3EB6EA91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4532" y="1600200"/>
            <a:ext cx="4680520" cy="4015673"/>
          </a:xfrm>
        </p:spPr>
      </p:pic>
    </p:spTree>
    <p:extLst>
      <p:ext uri="{BB962C8B-B14F-4D97-AF65-F5344CB8AC3E}">
        <p14:creationId xmlns:p14="http://schemas.microsoft.com/office/powerpoint/2010/main" val="17131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17C97C-D669-46C3-8AC2-E3EB6EA91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6540" y="692696"/>
            <a:ext cx="4680520" cy="4015673"/>
          </a:xfrm>
        </p:spPr>
      </p:pic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FA40DAD-0B83-421B-9453-DB1CCF78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74942" y="-346706"/>
            <a:ext cx="1569032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2.1. A list of open-data providers that should get you started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28957" y="1745163"/>
            <a:ext cx="8125543" cy="41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Manipulation of data into a form suitable for further analysis and processing. </a:t>
            </a:r>
          </a:p>
          <a:p>
            <a:r>
              <a:rPr lang="en-US" dirty="0"/>
              <a:t>Cleansing</a:t>
            </a:r>
          </a:p>
          <a:p>
            <a:r>
              <a:rPr lang="en-US" dirty="0"/>
              <a:t>Correct Errors</a:t>
            </a:r>
          </a:p>
          <a:p>
            <a:r>
              <a:rPr lang="en-US" dirty="0"/>
              <a:t>Combine data from different sources</a:t>
            </a:r>
          </a:p>
          <a:p>
            <a:r>
              <a:rPr lang="en-US" dirty="0"/>
              <a:t>Transform data</a:t>
            </a:r>
          </a:p>
          <a:p>
            <a:r>
              <a:rPr lang="en-US" dirty="0"/>
              <a:t> 60%-80% of the time spent on a data mining project!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17172" y="1066800"/>
            <a:ext cx="6102845" cy="43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5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5173216" cy="4191000"/>
          </a:xfrm>
        </p:spPr>
        <p:txBody>
          <a:bodyPr/>
          <a:lstStyle/>
          <a:p>
            <a:r>
              <a:rPr lang="en-US" dirty="0"/>
              <a:t>Building a deeper understanding of your data. </a:t>
            </a:r>
          </a:p>
          <a:p>
            <a:r>
              <a:rPr lang="en-US" dirty="0"/>
              <a:t>How variables interact with each other, the distribution of the data, and whether there are outliers.</a:t>
            </a:r>
          </a:p>
          <a:p>
            <a:r>
              <a:rPr lang="en-US" dirty="0"/>
              <a:t>typically involves summarizing the main characteristics of a dataset.</a:t>
            </a:r>
          </a:p>
          <a:p>
            <a:r>
              <a:rPr lang="en-US" dirty="0"/>
              <a:t> To achieve this you mainly use descriptive statistics, visual techniques, and simple modeling.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17C97C-D669-46C3-8AC2-E3EB6EA91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8468" y="1600200"/>
            <a:ext cx="4680520" cy="4015673"/>
          </a:xfrm>
        </p:spPr>
      </p:pic>
    </p:spTree>
    <p:extLst>
      <p:ext uri="{BB962C8B-B14F-4D97-AF65-F5344CB8AC3E}">
        <p14:creationId xmlns:p14="http://schemas.microsoft.com/office/powerpoint/2010/main" val="24255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5821288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Based on the research goal, </a:t>
            </a:r>
          </a:p>
          <a:p>
            <a:r>
              <a:rPr lang="en-US" dirty="0"/>
              <a:t>May lead to developing predictive or descriptive models.</a:t>
            </a:r>
          </a:p>
          <a:p>
            <a:r>
              <a:rPr lang="en-US" dirty="0"/>
              <a:t>Leverage multiple machine learning or statistical algorithms</a:t>
            </a:r>
          </a:p>
          <a:p>
            <a:r>
              <a:rPr lang="en-US" dirty="0"/>
              <a:t>It is a highly iterative process in terms of development, evaluation, test, adjustment and deployment.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17C97C-D669-46C3-8AC2-E3EB6EA91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2524" y="1340768"/>
            <a:ext cx="4680520" cy="4015673"/>
          </a:xfrm>
        </p:spPr>
      </p:pic>
    </p:spTree>
    <p:extLst>
      <p:ext uri="{BB962C8B-B14F-4D97-AF65-F5344CB8AC3E}">
        <p14:creationId xmlns:p14="http://schemas.microsoft.com/office/powerpoint/2010/main" val="26794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and Automation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stage is to harvest the effort and present the result to the business.</a:t>
            </a:r>
          </a:p>
          <a:p>
            <a:r>
              <a:rPr lang="en-US" dirty="0"/>
              <a:t>In real work problem, the presentation of data is happening frequently which merit automation and different presentation format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17C97C-D669-46C3-8AC2-E3EB6EA91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6340" y="1748330"/>
            <a:ext cx="4680520" cy="4015673"/>
          </a:xfrm>
        </p:spPr>
      </p:pic>
    </p:spTree>
    <p:extLst>
      <p:ext uri="{BB962C8B-B14F-4D97-AF65-F5344CB8AC3E}">
        <p14:creationId xmlns:p14="http://schemas.microsoft.com/office/powerpoint/2010/main" val="5375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3661048" cy="4191000"/>
          </a:xfrm>
        </p:spPr>
        <p:txBody>
          <a:bodyPr/>
          <a:lstStyle/>
          <a:p>
            <a:r>
              <a:rPr lang="en-US" dirty="0"/>
              <a:t>The big data ecosystem can be grouped into technologies that have similar goals and functionalities.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0928941"/>
              </p:ext>
            </p:extLst>
          </p:nvPr>
        </p:nvGraphicFramePr>
        <p:xfrm>
          <a:off x="4942284" y="1828800"/>
          <a:ext cx="6192688" cy="35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9886">
                <a:tc>
                  <a:txBody>
                    <a:bodyPr/>
                    <a:lstStyle/>
                    <a:p>
                      <a:r>
                        <a:rPr lang="en-US" dirty="0"/>
                        <a:t>Type of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1912">
                <a:tc>
                  <a:txBody>
                    <a:bodyPr/>
                    <a:lstStyle/>
                    <a:p>
                      <a:r>
                        <a:rPr lang="en-US" dirty="0"/>
                        <a:t>Retrieving and Storing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Hadoop, HIVE, PIG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NoSQL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886">
                <a:tc>
                  <a:txBody>
                    <a:bodyPr/>
                    <a:lstStyle/>
                    <a:p>
                      <a:r>
                        <a:rPr lang="en-US" dirty="0"/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2732">
                <a:tc>
                  <a:txBody>
                    <a:bodyPr/>
                    <a:lstStyle/>
                    <a:p>
                      <a:r>
                        <a:rPr lang="en-US" dirty="0"/>
                        <a:t>Data Exploration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MongoDB</a:t>
                      </a:r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Spark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exploring Big data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big data Tools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://www.predictiveanalyticstoday.com/what-is-big-data-and-top-bigdata-tools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www.youtube.com/watch?v=2xATbcBvtqU </a:t>
            </a:r>
            <a:endParaRPr lang="en-US" dirty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www.youtube.com/watch?v=0lH706jQ8GQ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</a:t>
            </a:r>
            <a:r>
              <a:rPr lang="en-US" dirty="0"/>
              <a:t>requirements for </a:t>
            </a:r>
            <a:r>
              <a:rPr lang="en-US" dirty="0" smtClean="0"/>
              <a:t>Big Data engineer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Programming: Python, R, Java, big data tools (Hadoop, spark,…)</a:t>
            </a:r>
          </a:p>
          <a:p>
            <a:r>
              <a:rPr lang="en-US" dirty="0" smtClean="0"/>
              <a:t>Quantitative Skills for earning foundation in data analytics  (covered in the other courses in Data Science program in Sheridan college)</a:t>
            </a:r>
          </a:p>
          <a:p>
            <a:r>
              <a:rPr lang="en-US" dirty="0" smtClean="0"/>
              <a:t>Keep eye open on technology trends and new tools and facilities</a:t>
            </a:r>
          </a:p>
          <a:p>
            <a:r>
              <a:rPr lang="en-US" dirty="0" smtClean="0"/>
              <a:t>Be aware of business and domain</a:t>
            </a:r>
          </a:p>
          <a:p>
            <a:r>
              <a:rPr lang="en-US" dirty="0"/>
              <a:t>Soft skills: creativity, ingenuity, and </a:t>
            </a:r>
            <a:r>
              <a:rPr lang="en-US" dirty="0" smtClean="0"/>
              <a:t>curiosity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www.carriermanagement.com/features/2017/08/30/170429.htm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Characteristics of Big Data</a:t>
            </a:r>
          </a:p>
          <a:p>
            <a:r>
              <a:rPr lang="en-US" sz="2000" dirty="0"/>
              <a:t>Identify the types of Big Data</a:t>
            </a:r>
          </a:p>
          <a:p>
            <a:r>
              <a:rPr lang="en-US" sz="2000" dirty="0"/>
              <a:t>Explain the data science process</a:t>
            </a:r>
          </a:p>
          <a:p>
            <a:r>
              <a:rPr lang="en-US" sz="2000" dirty="0"/>
              <a:t>Differentiate the Big Data Tools based on the goal and use of each</a:t>
            </a:r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="" xmlns:a16="http://schemas.microsoft.com/office/drawing/2014/main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in a glance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557591" cy="4191000"/>
          </a:xfrm>
        </p:spPr>
        <p:txBody>
          <a:bodyPr>
            <a:normAutofit/>
          </a:bodyPr>
          <a:lstStyle/>
          <a:p>
            <a:r>
              <a:rPr lang="en-US" sz="2000" dirty="0"/>
              <a:t>Big data is a term for data sets that are so large or complex that traditional data processing application software is inadequate to deal with them.</a:t>
            </a:r>
          </a:p>
          <a:p>
            <a:endParaRPr lang="en-US" sz="2000" dirty="0"/>
          </a:p>
          <a:p>
            <a:r>
              <a:rPr lang="en-US" sz="2000" dirty="0"/>
              <a:t>Key enablers</a:t>
            </a:r>
          </a:p>
          <a:p>
            <a:pPr lvl="1"/>
            <a:r>
              <a:rPr lang="en-US" b="1" dirty="0"/>
              <a:t>Increase of storage capacities </a:t>
            </a:r>
          </a:p>
          <a:p>
            <a:pPr lvl="1"/>
            <a:r>
              <a:rPr lang="en-US" b="1" dirty="0"/>
              <a:t>Increase of processing power </a:t>
            </a:r>
          </a:p>
          <a:p>
            <a:pPr lvl="1"/>
            <a:r>
              <a:rPr lang="en-US" b="1" dirty="0"/>
              <a:t>Availability of data </a:t>
            </a:r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="" xmlns:a16="http://schemas.microsoft.com/office/drawing/2014/main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828800"/>
            <a:ext cx="5749280" cy="4191000"/>
          </a:xfrm>
        </p:spPr>
        <p:txBody>
          <a:bodyPr>
            <a:normAutofit/>
          </a:bodyPr>
          <a:lstStyle/>
          <a:p>
            <a:r>
              <a:rPr lang="en-US" sz="2000" b="0" dirty="0"/>
              <a:t>Data science, also known as data-driven science, is an interdisciplinary field about scientific methods, processes, and systems to extract knowledge or insights from data in various forms.</a:t>
            </a:r>
          </a:p>
          <a:p>
            <a:r>
              <a:rPr lang="en-US" sz="2000" b="0" dirty="0"/>
              <a:t>Data science and big data evolved from statistics and traditional data management but are now considered to be distinct disciplines.</a:t>
            </a:r>
          </a:p>
          <a:p>
            <a:r>
              <a:rPr lang="en-US" sz="2000" dirty="0"/>
              <a:t>Example</a:t>
            </a:r>
          </a:p>
          <a:p>
            <a:pPr lvl="1"/>
            <a:r>
              <a:rPr lang="en-US" sz="1600" dirty="0"/>
              <a:t>Internet of Things (</a:t>
            </a:r>
            <a:r>
              <a:rPr lang="en-US" sz="1600" dirty="0" err="1"/>
              <a:t>IoT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Banking industry</a:t>
            </a:r>
          </a:p>
          <a:p>
            <a:pPr lvl="1"/>
            <a:r>
              <a:rPr lang="en-US" sz="1600" dirty="0"/>
              <a:t>Retail industry</a:t>
            </a:r>
          </a:p>
          <a:p>
            <a:endParaRPr lang="en-US" sz="2000" b="0" dirty="0"/>
          </a:p>
          <a:p>
            <a:endParaRPr lang="en-US" sz="2000" dirty="0"/>
          </a:p>
        </p:txBody>
      </p:sp>
      <p:pic>
        <p:nvPicPr>
          <p:cNvPr id="4" name="Picture 3" descr="1580 Sheridan Tagline (RGB).eps">
            <a:extLst>
              <a:ext uri="{FF2B5EF4-FFF2-40B4-BE49-F238E27FC236}">
                <a16:creationId xmlns="" xmlns:a16="http://schemas.microsoft.com/office/drawing/2014/main" id="{924F5433-3725-4E97-8324-3BCE4673D7ED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740" y="6453336"/>
            <a:ext cx="1371598" cy="3100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00604E3-9BC3-4CCC-BB76-9F5F9408BE1D}"/>
              </a:ext>
            </a:extLst>
          </p:cNvPr>
          <p:cNvSpPr/>
          <p:nvPr/>
        </p:nvSpPr>
        <p:spPr>
          <a:xfrm>
            <a:off x="7462564" y="1700808"/>
            <a:ext cx="60928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Challenges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Querying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Updating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Information privacy. </a:t>
            </a:r>
          </a:p>
        </p:txBody>
      </p:sp>
    </p:spTree>
    <p:extLst>
      <p:ext uri="{BB962C8B-B14F-4D97-AF65-F5344CB8AC3E}">
        <p14:creationId xmlns:p14="http://schemas.microsoft.com/office/powerpoint/2010/main" val="27283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7189440" cy="419100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Volume – how much data </a:t>
            </a:r>
          </a:p>
          <a:p>
            <a:pPr marL="365760" lvl="1" indent="0">
              <a:buNone/>
            </a:pPr>
            <a:r>
              <a:rPr lang="en-US" dirty="0"/>
              <a:t>	Terabyte </a:t>
            </a:r>
            <a:r>
              <a:rPr lang="en-US" dirty="0">
                <a:sym typeface="Wingdings" panose="05000000000000000000" pitchFamily="2" charset="2"/>
              </a:rPr>
              <a:t> Zettabyte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Variety – what types of data </a:t>
            </a:r>
          </a:p>
          <a:p>
            <a:pPr marL="365760" lvl="1" indent="0">
              <a:buNone/>
            </a:pPr>
            <a:r>
              <a:rPr lang="en-US" dirty="0"/>
              <a:t>	Structured </a:t>
            </a:r>
            <a:r>
              <a:rPr lang="en-US" dirty="0">
                <a:sym typeface="Wingdings" panose="05000000000000000000" pitchFamily="2" charset="2"/>
              </a:rPr>
              <a:t> Structured &amp; unstructured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Velocity – what speed is new data generated</a:t>
            </a:r>
          </a:p>
          <a:p>
            <a:pPr marL="45720" indent="0">
              <a:buNone/>
            </a:pPr>
            <a:r>
              <a:rPr lang="en-US" b="0" dirty="0"/>
              <a:t>	Batch </a:t>
            </a:r>
            <a:r>
              <a:rPr lang="en-US" b="0" dirty="0">
                <a:sym typeface="Wingdings" panose="05000000000000000000" pitchFamily="2" charset="2"/>
              </a:rPr>
              <a:t> Streaming data</a:t>
            </a:r>
            <a:endParaRPr lang="en-US" b="0" dirty="0"/>
          </a:p>
          <a:p>
            <a:pPr marL="45720" indent="0">
              <a:buNone/>
            </a:pPr>
            <a:r>
              <a:rPr lang="en-US" dirty="0"/>
              <a:t>4.    Veracity – how </a:t>
            </a:r>
            <a:r>
              <a:rPr lang="en-US" dirty="0" smtClean="0"/>
              <a:t>accurate/relevant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228" y="6006976"/>
            <a:ext cx="5327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www.youtube.com/watch?v=Hv397JnNWYc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 - Volume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569572"/>
            <a:ext cx="8007795" cy="50449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44387" y="6454591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http://imedita.com/blog/career-in-big-data-hadoop/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3892" y="6110535"/>
            <a:ext cx="543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https://www.youtube.com/watch?v=_</a:t>
            </a:r>
            <a:r>
              <a:rPr lang="en-US" dirty="0" smtClean="0">
                <a:hlinkClick r:id="rId4"/>
              </a:rPr>
              <a:t>KWeQxWukwo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7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 - Variety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3733056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Archived data</a:t>
            </a:r>
          </a:p>
          <a:p>
            <a:r>
              <a:rPr lang="en-US" dirty="0"/>
              <a:t>Multimedia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Public web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Machine log data</a:t>
            </a:r>
          </a:p>
          <a:p>
            <a:r>
              <a:rPr lang="en-US" dirty="0"/>
              <a:t>Internet of Things (</a:t>
            </a:r>
            <a:r>
              <a:rPr lang="en-US" dirty="0" err="1"/>
              <a:t>IoT</a:t>
            </a:r>
            <a:r>
              <a:rPr lang="en-US" dirty="0"/>
              <a:t>)</a:t>
            </a:r>
          </a:p>
          <a:p>
            <a:r>
              <a:rPr lang="en-US" dirty="0"/>
              <a:t>Astronomical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08612" y="1844824"/>
            <a:ext cx="464624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4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Intelligent transport systems</a:t>
            </a:r>
          </a:p>
          <a:p>
            <a:r>
              <a:rPr lang="en-US" dirty="0"/>
              <a:t>Mobile locations</a:t>
            </a:r>
          </a:p>
          <a:p>
            <a:r>
              <a:rPr lang="en-US" dirty="0"/>
              <a:t>Weather data</a:t>
            </a:r>
          </a:p>
          <a:p>
            <a:r>
              <a:rPr lang="en-US" dirty="0"/>
              <a:t>Healthcare data</a:t>
            </a:r>
          </a:p>
          <a:p>
            <a:r>
              <a:rPr lang="en-US" dirty="0"/>
              <a:t>Retail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Email records</a:t>
            </a:r>
          </a:p>
          <a:p>
            <a:r>
              <a:rPr lang="en-US" dirty="0" smtClean="0"/>
              <a:t>Telecommunication </a:t>
            </a:r>
            <a:r>
              <a:rPr lang="en-US" dirty="0"/>
              <a:t>data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1884" y="6222628"/>
            <a:ext cx="8410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80E14"/>
                </a:solidFill>
                <a:latin typeface="Raleway"/>
              </a:rPr>
              <a:t>All that data diversity makes up the variety vector of big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0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 - Velocity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Clickstreams</a:t>
            </a:r>
          </a:p>
          <a:p>
            <a:r>
              <a:rPr lang="en-US" dirty="0"/>
              <a:t>Stock trading algorithms</a:t>
            </a:r>
          </a:p>
          <a:p>
            <a:r>
              <a:rPr lang="en-US" dirty="0"/>
              <a:t>Machine to machine process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Online gaming systems</a:t>
            </a:r>
          </a:p>
          <a:p>
            <a:r>
              <a:rPr lang="en-US" dirty="0"/>
              <a:t>Social media </a:t>
            </a:r>
          </a:p>
        </p:txBody>
      </p:sp>
      <p:pic>
        <p:nvPicPr>
          <p:cNvPr id="9" name="Picture 2" descr="http://topforeignstocks.com/wp-content/uploads/2017/06/What-happens-in-an-internet-minute-201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5131" y="18288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97868" y="6019800"/>
            <a:ext cx="541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www.youtube.com/watch?v=mqGdVOk4K8Y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4cde773203f2fab4cdbb7def4a6123e7ead4744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http://purl.org/dc/terms/"/>
    <ds:schemaRef ds:uri="http://purl.org/dc/elements/1.1/"/>
    <ds:schemaRef ds:uri="a4f35948-e619-41b3-aa29-22878b09cfd2"/>
    <ds:schemaRef ds:uri="40262f94-9f35-4ac3-9a90-690165a166b7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4657</TotalTime>
  <Words>1233</Words>
  <Application>Microsoft Office PowerPoint</Application>
  <PresentationFormat>Custom</PresentationFormat>
  <Paragraphs>224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Franklin Gothic Medium</vt:lpstr>
      <vt:lpstr>Raleway</vt:lpstr>
      <vt:lpstr>Wingdings</vt:lpstr>
      <vt:lpstr>Business Contrast 16x9</vt:lpstr>
      <vt:lpstr>BIG DATA TOOLS</vt:lpstr>
      <vt:lpstr>Instructor </vt:lpstr>
      <vt:lpstr>Learning Objectives</vt:lpstr>
      <vt:lpstr>Big Data in a glance</vt:lpstr>
      <vt:lpstr>Data Science</vt:lpstr>
      <vt:lpstr>Characteristics of Big Data</vt:lpstr>
      <vt:lpstr>Characteristics of Big Data - Volume</vt:lpstr>
      <vt:lpstr>Characteristics of Big Data - Variety </vt:lpstr>
      <vt:lpstr>Characteristics of Big Data - Velocity </vt:lpstr>
      <vt:lpstr>Characteristics of Big Data - Veracity </vt:lpstr>
      <vt:lpstr>Types of Big Data</vt:lpstr>
      <vt:lpstr>Types of Big Data -Structured</vt:lpstr>
      <vt:lpstr>Types of Big Data - Unstructured </vt:lpstr>
      <vt:lpstr>Types of Big Data – Natural Language </vt:lpstr>
      <vt:lpstr>Types of Big Data –  Machine-generated data </vt:lpstr>
      <vt:lpstr>Types of Big Data –  Graph-based or network data</vt:lpstr>
      <vt:lpstr>Types of Big Data – Audio, image, and video</vt:lpstr>
      <vt:lpstr>Types of Big Data – streamed data</vt:lpstr>
      <vt:lpstr>Data Science Process</vt:lpstr>
      <vt:lpstr>Research Goal</vt:lpstr>
      <vt:lpstr>Retrieving Data</vt:lpstr>
      <vt:lpstr>Retrieving Data</vt:lpstr>
      <vt:lpstr>Data Preparation</vt:lpstr>
      <vt:lpstr>Data Exploration</vt:lpstr>
      <vt:lpstr>Data Modelling</vt:lpstr>
      <vt:lpstr>Presentation and Automation</vt:lpstr>
      <vt:lpstr>Big Data Tools</vt:lpstr>
      <vt:lpstr>Activity: exploring Big data Ecosystem</vt:lpstr>
      <vt:lpstr>Skill requirements for Big Data engineer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</dc:title>
  <dc:creator>Christina Rogoza</dc:creator>
  <cp:lastModifiedBy>Hassan Teimoori</cp:lastModifiedBy>
  <cp:revision>121</cp:revision>
  <dcterms:created xsi:type="dcterms:W3CDTF">2017-07-11T11:15:24Z</dcterms:created>
  <dcterms:modified xsi:type="dcterms:W3CDTF">2018-01-17T19:37:43Z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