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47" r:id="rId6"/>
    <p:sldId id="278" r:id="rId7"/>
    <p:sldId id="275" r:id="rId8"/>
    <p:sldId id="349" r:id="rId9"/>
    <p:sldId id="358" r:id="rId10"/>
    <p:sldId id="276" r:id="rId11"/>
    <p:sldId id="336" r:id="rId12"/>
    <p:sldId id="350" r:id="rId13"/>
    <p:sldId id="355" r:id="rId14"/>
    <p:sldId id="325" r:id="rId15"/>
    <p:sldId id="326" r:id="rId16"/>
    <p:sldId id="327" r:id="rId17"/>
    <p:sldId id="356" r:id="rId18"/>
    <p:sldId id="328" r:id="rId19"/>
    <p:sldId id="359" r:id="rId20"/>
    <p:sldId id="339" r:id="rId21"/>
    <p:sldId id="343" r:id="rId22"/>
    <p:sldId id="340" r:id="rId23"/>
    <p:sldId id="354" r:id="rId24"/>
    <p:sldId id="318" r:id="rId25"/>
    <p:sldId id="360" r:id="rId26"/>
    <p:sldId id="351" r:id="rId27"/>
    <p:sldId id="352" r:id="rId28"/>
    <p:sldId id="353" r:id="rId29"/>
    <p:sldId id="361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91562" autoAdjust="0"/>
  </p:normalViewPr>
  <p:slideViewPr>
    <p:cSldViewPr showGuides="1">
      <p:cViewPr varScale="1">
        <p:scale>
          <a:sx n="80" d="100"/>
          <a:sy n="80" d="100"/>
        </p:scale>
        <p:origin x="120" y="5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87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86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67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Explain Schema</a:t>
            </a:r>
          </a:p>
          <a:p>
            <a:r>
              <a:rPr lang="en-US" b="1" i="1" dirty="0"/>
              <a:t>Explain how Hadoop in the context of enterprise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Why/When do we use HDP versus HDF?</a:t>
            </a:r>
          </a:p>
          <a:p>
            <a:r>
              <a:rPr lang="en-US" b="1" i="1" dirty="0"/>
              <a:t>Explain data in 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1" dirty="0"/>
              <a:t>Explain what runtime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25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Explain LLP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423E5-A5DF-DD49-BBBD-71B838E1DD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Explain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4000" b="1" cap="none" baseline="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4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.png"/><Relationship Id="rId23" Type="http://schemas.openxmlformats.org/officeDocument/2006/relationships/image" Target="../media/image6.png"/><Relationship Id="rId2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.png"/><Relationship Id="rId2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blog/hive-cheat-sheet-for-sql-us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iki.apache.org/confluence/display/Hive/LanguageManu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dVlNu4lqp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.png"/><Relationship Id="rId2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.png"/><Relationship Id="rId2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.png"/><Relationship Id="rId2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</a:p>
          <a:p>
            <a:r>
              <a:rPr lang="en-US" dirty="0" smtClean="0"/>
              <a:t>WEEK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programming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update in place; the results are stored in a new file</a:t>
            </a:r>
          </a:p>
          <a:p>
            <a:r>
              <a:rPr lang="en-US" dirty="0" smtClean="0"/>
              <a:t>You have different options in terms Full control and productivity</a:t>
            </a:r>
          </a:p>
          <a:p>
            <a:r>
              <a:rPr lang="en-US" dirty="0" smtClean="0"/>
              <a:t>Data engineer background</a:t>
            </a:r>
          </a:p>
          <a:p>
            <a:r>
              <a:rPr lang="en-US" dirty="0" smtClean="0"/>
              <a:t>Java as a native language for dealing with Hadoop</a:t>
            </a:r>
          </a:p>
          <a:p>
            <a:r>
              <a:rPr lang="en-US" dirty="0" smtClean="0"/>
              <a:t>Using Hadoop streaming you can use other languages than Java to leverage the Hadoop capabilities (e.g. Python)</a:t>
            </a:r>
          </a:p>
          <a:p>
            <a:r>
              <a:rPr lang="en-US" dirty="0" smtClean="0"/>
              <a:t>Hive (an SQL-like language), more productivity than Java</a:t>
            </a:r>
          </a:p>
          <a:p>
            <a:r>
              <a:rPr lang="en-US" dirty="0" smtClean="0"/>
              <a:t>PIG (a data flow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Linux/Unix operating system but not recommended on windows.</a:t>
            </a:r>
          </a:p>
          <a:p>
            <a:endParaRPr lang="en-US" dirty="0"/>
          </a:p>
          <a:p>
            <a:r>
              <a:rPr lang="en-US" dirty="0"/>
              <a:t>3 modes for installation:</a:t>
            </a:r>
          </a:p>
          <a:p>
            <a:pPr lvl="1"/>
            <a:r>
              <a:rPr lang="en-US" dirty="0"/>
              <a:t>Stand-alone (default)</a:t>
            </a:r>
          </a:p>
          <a:p>
            <a:pPr lvl="1"/>
            <a:r>
              <a:rPr lang="en-US" dirty="0"/>
              <a:t>Pseudo-Distributed</a:t>
            </a:r>
          </a:p>
          <a:p>
            <a:pPr lvl="1"/>
            <a:r>
              <a:rPr lang="en-US" dirty="0"/>
              <a:t>Fully Distributed.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installation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mode</a:t>
            </a:r>
          </a:p>
          <a:p>
            <a:r>
              <a:rPr lang="en-US" dirty="0"/>
              <a:t>Runs on a single node (machine)</a:t>
            </a:r>
          </a:p>
          <a:p>
            <a:r>
              <a:rPr lang="en-US" dirty="0"/>
              <a:t>Get the Java jar file and run it on a single JVM process</a:t>
            </a:r>
          </a:p>
          <a:p>
            <a:r>
              <a:rPr lang="en-US" dirty="0"/>
              <a:t>It uses the local file system for storage and HDFS does not run at all.</a:t>
            </a:r>
          </a:p>
          <a:p>
            <a:r>
              <a:rPr lang="en-US" dirty="0"/>
              <a:t>YARN does not run as well; no negotiation for resources; no master slave in cluster.</a:t>
            </a:r>
          </a:p>
          <a:p>
            <a:r>
              <a:rPr lang="en-US" dirty="0"/>
              <a:t>It is good for testing purposes (testing </a:t>
            </a:r>
            <a:r>
              <a:rPr lang="en-US" dirty="0" err="1"/>
              <a:t>mapReduce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0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simulate an actual cluster.</a:t>
            </a:r>
          </a:p>
          <a:p>
            <a:r>
              <a:rPr lang="en-US" dirty="0"/>
              <a:t>Run in a single node</a:t>
            </a:r>
          </a:p>
          <a:p>
            <a:r>
              <a:rPr lang="en-US" dirty="0"/>
              <a:t>2 JVM processes is used to simulate 2 nodes (master and slave)</a:t>
            </a:r>
          </a:p>
          <a:p>
            <a:r>
              <a:rPr lang="en-US" dirty="0"/>
              <a:t>HDFS for storage</a:t>
            </a:r>
          </a:p>
          <a:p>
            <a:r>
              <a:rPr lang="en-US" dirty="0"/>
              <a:t>YARN to manage resources.</a:t>
            </a:r>
          </a:p>
          <a:p>
            <a:r>
              <a:rPr lang="en-US" dirty="0"/>
              <a:t>Used as fully-fledged test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  <a:r>
              <a:rPr lang="en-US" b="0" dirty="0"/>
              <a:t> (</a:t>
            </a:r>
            <a:r>
              <a:rPr lang="en-US" dirty="0"/>
              <a:t>JVM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Java virtual machine (JVM) is an abstract computing machine that enables a computer to run a Java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JVMs do not share state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Map-Reduce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8612" y="1700808"/>
            <a:ext cx="5541540" cy="41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version</a:t>
            </a:r>
          </a:p>
          <a:p>
            <a:r>
              <a:rPr lang="en-US" dirty="0"/>
              <a:t>Runs on a cluster of machines with real distributed setup</a:t>
            </a:r>
          </a:p>
          <a:p>
            <a:r>
              <a:rPr lang="en-US" dirty="0"/>
              <a:t>Run on a physical data center or run on the cloud.</a:t>
            </a:r>
          </a:p>
          <a:p>
            <a:r>
              <a:rPr lang="en-US" dirty="0"/>
              <a:t>None trivial operation to install and parameter configuration</a:t>
            </a:r>
          </a:p>
          <a:p>
            <a:pPr lvl="1"/>
            <a:r>
              <a:rPr lang="en-US" dirty="0"/>
              <a:t>Using enterprise edition of Hadoop</a:t>
            </a:r>
          </a:p>
          <a:p>
            <a:pPr lvl="2"/>
            <a:r>
              <a:rPr lang="en-US" dirty="0"/>
              <a:t>CDH- Cloudera Distribution for Hadoop (first commercial distribution)</a:t>
            </a:r>
          </a:p>
          <a:p>
            <a:pPr lvl="2"/>
            <a:r>
              <a:rPr lang="en-US" dirty="0" err="1"/>
              <a:t>MapR</a:t>
            </a:r>
            <a:r>
              <a:rPr lang="en-US" dirty="0"/>
              <a:t>- M series (M3, M5, M7)</a:t>
            </a:r>
          </a:p>
          <a:p>
            <a:pPr lvl="2"/>
            <a:r>
              <a:rPr lang="en-US" dirty="0"/>
              <a:t>HDP- Hortonworks Data Platform</a:t>
            </a:r>
          </a:p>
        </p:txBody>
      </p:sp>
    </p:spTree>
    <p:extLst>
      <p:ext uri="{BB962C8B-B14F-4D97-AF65-F5344CB8AC3E}">
        <p14:creationId xmlns:p14="http://schemas.microsoft.com/office/powerpoint/2010/main" val="34494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</a:t>
            </a:r>
          </a:p>
          <a:p>
            <a:pPr lvl="1"/>
            <a:r>
              <a:rPr lang="en-US" dirty="0" smtClean="0"/>
              <a:t>Apache Hadoop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Cloudera</a:t>
            </a:r>
          </a:p>
          <a:p>
            <a:pPr lvl="1"/>
            <a:r>
              <a:rPr lang="en-US" dirty="0" smtClean="0"/>
              <a:t>Hortonworks</a:t>
            </a:r>
          </a:p>
          <a:p>
            <a:pPr lvl="1"/>
            <a:r>
              <a:rPr lang="en-US" dirty="0" err="1" smtClean="0"/>
              <a:t>MapR</a:t>
            </a:r>
            <a:endParaRPr lang="en-US" dirty="0" smtClean="0"/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AWS edition</a:t>
            </a:r>
          </a:p>
          <a:p>
            <a:pPr lvl="1"/>
            <a:r>
              <a:rPr lang="en-US" dirty="0" smtClean="0"/>
              <a:t>Windows Azure HDInsight edition</a:t>
            </a:r>
          </a:p>
          <a:p>
            <a:pPr lvl="1"/>
            <a:r>
              <a:rPr lang="en-US" dirty="0" smtClean="0"/>
              <a:t>Any commercial edition or Apache 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Hortonworks Sandbox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968122"/>
            <a:ext cx="8686801" cy="1460878"/>
          </a:xfrm>
        </p:spPr>
        <p:txBody>
          <a:bodyPr>
            <a:normAutofit/>
          </a:bodyPr>
          <a:lstStyle/>
          <a:p>
            <a:r>
              <a:rPr lang="en-US" sz="2000" dirty="0"/>
              <a:t>The Sandbox is a pre-configured learning environment that contains the developments from Apache Hadoop Enterprise. </a:t>
            </a:r>
          </a:p>
          <a:p>
            <a:r>
              <a:rPr lang="en-US" sz="2000" dirty="0"/>
              <a:t>There are two sandboxes available: Hortonworks Data Platform (HDP) and Hortonworks </a:t>
            </a:r>
            <a:r>
              <a:rPr lang="en-US" sz="2000" dirty="0" err="1"/>
              <a:t>DataFlow</a:t>
            </a:r>
            <a:r>
              <a:rPr lang="en-US" sz="2000" dirty="0"/>
              <a:t> (HDF).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:a16="http://schemas.microsoft.com/office/drawing/2014/main" xmlns="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1813761" y="3728019"/>
            <a:ext cx="90010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HDP (Hortonworks data platform)</a:t>
            </a:r>
          </a:p>
          <a:p>
            <a:pPr lvl="1"/>
            <a:r>
              <a:rPr lang="en-US" sz="1600" dirty="0"/>
              <a:t>single node cluster of Apache Hadoop</a:t>
            </a:r>
          </a:p>
          <a:p>
            <a:pPr lvl="1"/>
            <a:r>
              <a:rPr lang="en-US" sz="1600" dirty="0"/>
              <a:t>Apache Hadoop, Apache Spark, Apache Hive, Apache </a:t>
            </a:r>
            <a:r>
              <a:rPr lang="en-US" sz="1600" dirty="0" err="1"/>
              <a:t>Hbase</a:t>
            </a:r>
            <a:r>
              <a:rPr lang="en-US" sz="1600" dirty="0"/>
              <a:t>,….</a:t>
            </a:r>
          </a:p>
          <a:p>
            <a:endParaRPr lang="en-US" sz="1800" dirty="0"/>
          </a:p>
          <a:p>
            <a:r>
              <a:rPr lang="en-US" sz="1800" dirty="0"/>
              <a:t>HDF (Hortonworks Data Flow)</a:t>
            </a:r>
          </a:p>
          <a:p>
            <a:pPr lvl="1"/>
            <a:r>
              <a:rPr lang="en-US" sz="1600" dirty="0"/>
              <a:t>to make processing data-in-motion an easier task while also directing the data from source to the destination.</a:t>
            </a:r>
          </a:p>
          <a:p>
            <a:pPr lvl="1"/>
            <a:r>
              <a:rPr lang="en-US" sz="1600" dirty="0" err="1"/>
              <a:t>NiFi</a:t>
            </a:r>
            <a:r>
              <a:rPr lang="en-US" sz="1600" dirty="0"/>
              <a:t>, Storm, Ranger and </a:t>
            </a:r>
            <a:r>
              <a:rPr lang="en-US" sz="1600" dirty="0" err="1"/>
              <a:t>Ambari</a:t>
            </a:r>
            <a:r>
              <a:rPr lang="en-US" sz="1600" dirty="0"/>
              <a:t> UIs</a:t>
            </a:r>
          </a:p>
        </p:txBody>
      </p:sp>
      <p:pic>
        <p:nvPicPr>
          <p:cNvPr id="6" name="Picture 2" descr="administrato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" y="3675841"/>
            <a:ext cx="1068760" cy="10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dministrator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5" y="5309320"/>
            <a:ext cx="1092913" cy="11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Hortonworks Sandbox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Hortonworks Sandbox Deployment is available in three isolated environments: </a:t>
            </a:r>
          </a:p>
          <a:p>
            <a:r>
              <a:rPr lang="en-US" sz="2000" dirty="0"/>
              <a:t>virtual machine</a:t>
            </a:r>
          </a:p>
          <a:p>
            <a:pPr lvl="1"/>
            <a:r>
              <a:rPr lang="en-US" sz="1600" dirty="0"/>
              <a:t>A virtual machine is a software computer that, like a physical computer, runs an operating system and applications. The virtual machine is backed by the physical resources of a host.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600" dirty="0"/>
              <a:t>Containers are similar to virtual machines except without the hypervisor. Containers are applications, such as HDF or HDP, that run in isolated environments for testing, staging and sometimes production. A container is an instance of an image. Containers run directly on the host machine’s kernel, which results in using less memory resources.</a:t>
            </a:r>
          </a:p>
          <a:p>
            <a:r>
              <a:rPr lang="en-US" sz="2000" dirty="0"/>
              <a:t>cloud. 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:a16="http://schemas.microsoft.com/office/drawing/2014/main" xmlns="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SandBox</a:t>
            </a:r>
            <a:r>
              <a:rPr lang="en-US" dirty="0"/>
              <a:t> in VM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sandbox</a:t>
            </a:r>
          </a:p>
          <a:p>
            <a:r>
              <a:rPr lang="en-US" dirty="0"/>
              <a:t>Learn the host address of your environment</a:t>
            </a:r>
          </a:p>
          <a:p>
            <a:r>
              <a:rPr lang="en-US" dirty="0"/>
              <a:t>Connect to the welcome screen</a:t>
            </a:r>
          </a:p>
          <a:p>
            <a:r>
              <a:rPr lang="en-US" dirty="0"/>
              <a:t>Multiple ways to execute terminal commands</a:t>
            </a:r>
          </a:p>
          <a:p>
            <a:r>
              <a:rPr lang="en-US" dirty="0"/>
              <a:t>Send data between sandbox &amp; local machine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820" y="621166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https://hortonworks.com/tutorial/learning-the-ropes-of-the-hortonworks-sandbox/</a:t>
            </a:r>
          </a:p>
        </p:txBody>
      </p:sp>
    </p:spTree>
    <p:extLst>
      <p:ext uri="{BB962C8B-B14F-4D97-AF65-F5344CB8AC3E}">
        <p14:creationId xmlns:p14="http://schemas.microsoft.com/office/powerpoint/2010/main" val="15429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Big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Structured</a:t>
            </a:r>
          </a:p>
          <a:p>
            <a:pPr lvl="1"/>
            <a:r>
              <a:rPr lang="en-US" dirty="0"/>
              <a:t>Unstructured</a:t>
            </a:r>
          </a:p>
          <a:p>
            <a:pPr lvl="1"/>
            <a:r>
              <a:rPr lang="en-US" dirty="0"/>
              <a:t>Natural language</a:t>
            </a:r>
          </a:p>
          <a:p>
            <a:pPr lvl="1"/>
            <a:r>
              <a:rPr lang="en-US" dirty="0"/>
              <a:t>Machine-generated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Audio, video, and images</a:t>
            </a:r>
          </a:p>
          <a:p>
            <a:pPr lvl="1"/>
            <a:r>
              <a:rPr lang="en-US" dirty="0" smtClean="0"/>
              <a:t>Streaming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101309"/>
            <a:ext cx="5148733" cy="4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command: </a:t>
            </a:r>
            <a:r>
              <a:rPr lang="en-US" dirty="0" err="1" smtClean="0"/>
              <a:t>hdfs</a:t>
            </a:r>
            <a:r>
              <a:rPr lang="en-US" dirty="0" smtClean="0"/>
              <a:t>  </a:t>
            </a:r>
            <a:r>
              <a:rPr lang="en-US" dirty="0" err="1" smtClean="0"/>
              <a:t>dfs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Do it yourself</a:t>
            </a:r>
          </a:p>
          <a:p>
            <a:pPr lvl="1"/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–help [COMMAND …]</a:t>
            </a:r>
          </a:p>
          <a:p>
            <a:pPr lvl="1"/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–usage [COMMAND …]</a:t>
            </a:r>
          </a:p>
          <a:p>
            <a:r>
              <a:rPr lang="en-US" dirty="0" smtClean="0"/>
              <a:t>List the file/directory (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-ls)</a:t>
            </a:r>
          </a:p>
          <a:p>
            <a:r>
              <a:rPr lang="en-US" dirty="0" smtClean="0"/>
              <a:t>Make directory (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</a:t>
            </a:r>
            <a:r>
              <a:rPr lang="en-US" dirty="0" err="1" smtClean="0"/>
              <a:t>mkdir</a:t>
            </a:r>
            <a:r>
              <a:rPr lang="en-US" dirty="0" smtClean="0"/>
              <a:t> &lt;directory name&gt;)</a:t>
            </a:r>
          </a:p>
          <a:p>
            <a:r>
              <a:rPr lang="en-US" dirty="0" smtClean="0"/>
              <a:t>Get and 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91344"/>
          </a:xfrm>
        </p:spPr>
        <p:txBody>
          <a:bodyPr/>
          <a:lstStyle/>
          <a:p>
            <a:r>
              <a:rPr lang="en-US" dirty="0"/>
              <a:t>Hadoop Tech Stack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7590" y="1196752"/>
            <a:ext cx="3698590" cy="2232248"/>
          </a:xfrm>
        </p:spPr>
        <p:txBody>
          <a:bodyPr>
            <a:noAutofit/>
          </a:bodyPr>
          <a:lstStyle/>
          <a:p>
            <a:r>
              <a:rPr lang="en-US" sz="1600" dirty="0"/>
              <a:t>Hadoop Core</a:t>
            </a:r>
          </a:p>
          <a:p>
            <a:pPr lvl="1"/>
            <a:r>
              <a:rPr lang="en-US" sz="1400" dirty="0"/>
              <a:t>HDFS, Yarn, MapReduce</a:t>
            </a:r>
          </a:p>
          <a:p>
            <a:r>
              <a:rPr lang="en-US" sz="1600" dirty="0"/>
              <a:t>Data integration</a:t>
            </a:r>
          </a:p>
          <a:p>
            <a:pPr lvl="1"/>
            <a:r>
              <a:rPr lang="en-US" sz="1400" dirty="0"/>
              <a:t>SQOOP, Flume, </a:t>
            </a:r>
            <a:r>
              <a:rPr lang="en-US" sz="1400" dirty="0" err="1"/>
              <a:t>Chukwa</a:t>
            </a:r>
            <a:r>
              <a:rPr lang="en-US" sz="1400" dirty="0"/>
              <a:t>, Kafka, </a:t>
            </a:r>
            <a:r>
              <a:rPr lang="en-US" sz="1400" dirty="0" err="1"/>
              <a:t>HCatalog</a:t>
            </a:r>
            <a:endParaRPr lang="en-US" sz="1400" dirty="0"/>
          </a:p>
          <a:p>
            <a:r>
              <a:rPr lang="en-US" sz="1600" dirty="0"/>
              <a:t>Data Serialization</a:t>
            </a:r>
          </a:p>
          <a:p>
            <a:pPr lvl="1"/>
            <a:r>
              <a:rPr lang="en-US" sz="1400" dirty="0"/>
              <a:t>Avro, </a:t>
            </a:r>
            <a:r>
              <a:rPr lang="en-US" sz="1400" dirty="0" err="1"/>
              <a:t>Thrif</a:t>
            </a:r>
            <a:endParaRPr lang="en-US" sz="1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902724" y="1196752"/>
            <a:ext cx="2761180" cy="3169468"/>
          </a:xfrm>
        </p:spPr>
        <p:txBody>
          <a:bodyPr>
            <a:noAutofit/>
          </a:bodyPr>
          <a:lstStyle/>
          <a:p>
            <a:r>
              <a:rPr lang="en-US" sz="1600" dirty="0"/>
              <a:t>Data Intelligence</a:t>
            </a:r>
          </a:p>
          <a:p>
            <a:pPr lvl="1"/>
            <a:r>
              <a:rPr lang="en-US" sz="1400" dirty="0"/>
              <a:t>Mahout</a:t>
            </a:r>
          </a:p>
          <a:p>
            <a:r>
              <a:rPr lang="en-US" sz="1600" dirty="0"/>
              <a:t>Security</a:t>
            </a:r>
          </a:p>
          <a:p>
            <a:pPr lvl="1"/>
            <a:r>
              <a:rPr lang="en-US" sz="1400" dirty="0"/>
              <a:t>Knox, Sentry, Ranger</a:t>
            </a:r>
          </a:p>
          <a:p>
            <a:r>
              <a:rPr lang="en-US" sz="1600" dirty="0"/>
              <a:t>Hadoop Dev Tools</a:t>
            </a:r>
          </a:p>
          <a:p>
            <a:pPr lvl="1"/>
            <a:r>
              <a:rPr lang="en-US" sz="1400" dirty="0"/>
              <a:t>HDT</a:t>
            </a:r>
          </a:p>
          <a:p>
            <a:r>
              <a:rPr lang="en-US" sz="1600" dirty="0"/>
              <a:t>Orchestration</a:t>
            </a:r>
          </a:p>
          <a:p>
            <a:pPr lvl="1"/>
            <a:r>
              <a:rPr lang="en-US" sz="1400" dirty="0"/>
              <a:t>Zookeeper, </a:t>
            </a:r>
            <a:r>
              <a:rPr lang="en-US" sz="1400" dirty="0" err="1"/>
              <a:t>Oozie</a:t>
            </a:r>
            <a:endParaRPr lang="en-US" sz="1400" dirty="0"/>
          </a:p>
          <a:p>
            <a:endParaRPr lang="en-US" sz="1600" dirty="0"/>
          </a:p>
        </p:txBody>
      </p:sp>
      <p:pic>
        <p:nvPicPr>
          <p:cNvPr id="16" name="Picture 2" descr="https://www.safaribooksonline.com/library/view/introducing-data-science/9781633430037/05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3537148"/>
            <a:ext cx="7622942" cy="32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0"/>
          <p:cNvSpPr txBox="1">
            <a:spLocks/>
          </p:cNvSpPr>
          <p:nvPr/>
        </p:nvSpPr>
        <p:spPr>
          <a:xfrm>
            <a:off x="4426008" y="1232892"/>
            <a:ext cx="3645790" cy="2268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Storage (NoSQL)</a:t>
            </a:r>
          </a:p>
          <a:p>
            <a:pPr lvl="1"/>
            <a:r>
              <a:rPr lang="en-US" sz="1400" dirty="0" err="1"/>
              <a:t>Hbase</a:t>
            </a:r>
            <a:r>
              <a:rPr lang="en-US" sz="1400" dirty="0"/>
              <a:t>, Cassandra</a:t>
            </a:r>
          </a:p>
          <a:p>
            <a:r>
              <a:rPr lang="en-US" sz="1600" dirty="0"/>
              <a:t>Data Access/Analytics</a:t>
            </a:r>
          </a:p>
          <a:p>
            <a:pPr lvl="1"/>
            <a:r>
              <a:rPr lang="en-US" sz="1400" dirty="0"/>
              <a:t>Pig, Hive, </a:t>
            </a:r>
            <a:r>
              <a:rPr lang="en-US" sz="1400" dirty="0" err="1"/>
              <a:t>Giraph</a:t>
            </a:r>
            <a:r>
              <a:rPr lang="en-US" sz="1400" dirty="0"/>
              <a:t>, Storm, </a:t>
            </a:r>
            <a:r>
              <a:rPr lang="en-US" sz="1400" dirty="0" err="1"/>
              <a:t>Tez</a:t>
            </a:r>
            <a:r>
              <a:rPr lang="en-US" sz="1400" dirty="0"/>
              <a:t>, Spark</a:t>
            </a:r>
          </a:p>
          <a:p>
            <a:r>
              <a:rPr lang="en-US" sz="1600" dirty="0"/>
              <a:t>Management</a:t>
            </a:r>
          </a:p>
          <a:p>
            <a:pPr lvl="1"/>
            <a:r>
              <a:rPr lang="en-US" sz="1400" dirty="0" err="1"/>
              <a:t>Ambari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18" name="Picture 17" descr="hadoop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06" y="146644"/>
            <a:ext cx="2952328" cy="69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2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Hadoop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04" y="1772816"/>
            <a:ext cx="10420744" cy="35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="0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189440" cy="4191000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Apache </a:t>
            </a:r>
            <a:r>
              <a:rPr lang="en-US" dirty="0"/>
              <a:t>Hive</a:t>
            </a:r>
            <a:r>
              <a:rPr lang="en-US" b="0" dirty="0"/>
              <a:t> is a data warehouse software project built on top of Apache </a:t>
            </a:r>
            <a:r>
              <a:rPr lang="en-US" dirty="0"/>
              <a:t>Hadoop</a:t>
            </a:r>
            <a:r>
              <a:rPr lang="en-US" b="0" dirty="0"/>
              <a:t> for providing data summarization, query, and analysis. </a:t>
            </a:r>
            <a:r>
              <a:rPr lang="en-US" dirty="0"/>
              <a:t>Hive</a:t>
            </a:r>
            <a:r>
              <a:rPr lang="en-US" b="0" dirty="0"/>
              <a:t> gives an SQL-like interface to query data stored in various databases and file systems that integrate with </a:t>
            </a:r>
            <a:r>
              <a:rPr lang="en-US" dirty="0"/>
              <a:t>Hadoop</a:t>
            </a:r>
            <a:r>
              <a:rPr lang="en-US" b="0" dirty="0"/>
              <a:t>.</a:t>
            </a:r>
          </a:p>
          <a:p>
            <a:r>
              <a:rPr lang="en-US" dirty="0"/>
              <a:t>Hive has three main functions: </a:t>
            </a:r>
          </a:p>
          <a:p>
            <a:pPr lvl="1"/>
            <a:r>
              <a:rPr lang="en-US" dirty="0"/>
              <a:t>data summarization</a:t>
            </a:r>
          </a:p>
          <a:p>
            <a:pPr lvl="1"/>
            <a:r>
              <a:rPr lang="en-US" dirty="0"/>
              <a:t>data query </a:t>
            </a:r>
          </a:p>
          <a:p>
            <a:pPr lvl="1"/>
            <a:r>
              <a:rPr lang="en-US" dirty="0"/>
              <a:t>Data analysis. </a:t>
            </a:r>
          </a:p>
          <a:p>
            <a:r>
              <a:rPr lang="en-US" dirty="0"/>
              <a:t>Hive users have a choice of 3 runtimes when executing SQL queries; MapReduce, </a:t>
            </a:r>
            <a:r>
              <a:rPr lang="en-US" dirty="0" err="1"/>
              <a:t>Tez</a:t>
            </a:r>
            <a:r>
              <a:rPr lang="en-US" dirty="0"/>
              <a:t>, or Spark.</a:t>
            </a:r>
          </a:p>
          <a:p>
            <a:pPr marL="45720" indent="0"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439973" y="6248400"/>
            <a:ext cx="7937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https://https://en.wikipedia.org/wiki/Apache_Hive</a:t>
            </a:r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529082"/>
            <a:ext cx="2888261" cy="25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7908" y="1600201"/>
            <a:ext cx="9108504" cy="19728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Hive on LLAP (Live Long and Process) makes use of persistent query servers with intelligent in-memory caching to avoid Hadoop’s batch-oriented latency 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tables in Hive are similar to tables in a relational database, and data units are organized in a taxonomy from larger to more granular units.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57908" y="4653136"/>
            <a:ext cx="9108504" cy="1396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/>
              <a:t>Hive Cheat Sheet: </a:t>
            </a:r>
            <a:r>
              <a:rPr lang="en-US" sz="2000" dirty="0">
                <a:hlinkClick r:id="rId3"/>
              </a:rPr>
              <a:t>http://hortonworks.com/blog/hive-cheat-sheet-for-sql-users/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Hive Language Manual: </a:t>
            </a:r>
            <a:r>
              <a:rPr lang="en-US" sz="2000" dirty="0">
                <a:hlinkClick r:id="rId4"/>
              </a:rPr>
              <a:t>https://cwiki.apache.org/confluence/display/Hive/LanguageManual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0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HCatalog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536304"/>
          </a:xfrm>
        </p:spPr>
        <p:txBody>
          <a:bodyPr>
            <a:normAutofit/>
          </a:bodyPr>
          <a:lstStyle/>
          <a:p>
            <a:r>
              <a:rPr lang="en-US" dirty="0" err="1"/>
              <a:t>HCatalog</a:t>
            </a:r>
            <a:r>
              <a:rPr lang="en-US" dirty="0"/>
              <a:t> is a component of Hive. It holds a set of files paths and metadata about data in a Hadoop cluster. </a:t>
            </a:r>
          </a:p>
          <a:p>
            <a:r>
              <a:rPr lang="en-US" dirty="0"/>
              <a:t>Enables users to access data as a set of tables without having to worry about how/where data is stored.  </a:t>
            </a:r>
          </a:p>
          <a:p>
            <a:r>
              <a:rPr lang="en-US" dirty="0"/>
              <a:t>This allows scripts, MapReduce and </a:t>
            </a:r>
            <a:r>
              <a:rPr lang="en-US" dirty="0" err="1"/>
              <a:t>Tez</a:t>
            </a:r>
            <a:r>
              <a:rPr lang="en-US" dirty="0"/>
              <a:t>, jobs to be decoupled from data location and metadata like the schema.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4264177"/>
            <a:ext cx="4419600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9876" y="5805264"/>
            <a:ext cx="514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https://www.youtube.com/watch?v=_</a:t>
            </a:r>
            <a:r>
              <a:rPr lang="en-US" dirty="0" smtClean="0">
                <a:hlinkClick r:id="rId4"/>
              </a:rPr>
              <a:t>dVlNu4lqpE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vs Sandbox</a:t>
            </a:r>
            <a:endParaRPr lang="en-US" dirty="0"/>
          </a:p>
        </p:txBody>
      </p:sp>
      <p:pic>
        <p:nvPicPr>
          <p:cNvPr id="4" name="Picture 2" descr="Image result for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355812"/>
            <a:ext cx="3058517" cy="19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884" y="6444044"/>
            <a:ext cx="168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computer </a:t>
            </a:r>
            <a:endParaRPr lang="en-US" dirty="0"/>
          </a:p>
        </p:txBody>
      </p:sp>
      <p:pic>
        <p:nvPicPr>
          <p:cNvPr id="6" name="Picture 2" descr="Image result for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331" y="1835561"/>
            <a:ext cx="6392695" cy="40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ortonworks hadoop sand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37" y="2411596"/>
            <a:ext cx="2376264" cy="98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14492" y="5915067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cxnSp>
        <p:nvCxnSpPr>
          <p:cNvPr id="9" name="Elbow Connector 8"/>
          <p:cNvCxnSpPr>
            <a:stCxn id="4" idx="0"/>
            <a:endCxn id="7" idx="1"/>
          </p:cNvCxnSpPr>
          <p:nvPr/>
        </p:nvCxnSpPr>
        <p:spPr>
          <a:xfrm rot="5400000" flipH="1" flipV="1">
            <a:off x="3906277" y="1257317"/>
            <a:ext cx="1463040" cy="475488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8108" y="255561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Ambari</a:t>
            </a:r>
            <a:endParaRPr lang="en-US" dirty="0"/>
          </a:p>
        </p:txBody>
      </p:sp>
      <p:cxnSp>
        <p:nvCxnSpPr>
          <p:cNvPr id="11" name="Elbow Connector 10"/>
          <p:cNvCxnSpPr>
            <a:stCxn id="4" idx="0"/>
          </p:cNvCxnSpPr>
          <p:nvPr/>
        </p:nvCxnSpPr>
        <p:spPr>
          <a:xfrm rot="5400000" flipH="1" flipV="1">
            <a:off x="4014238" y="2059615"/>
            <a:ext cx="721055" cy="387134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3443" y="4090094"/>
            <a:ext cx="24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/Putty </a:t>
            </a:r>
            <a:r>
              <a:rPr lang="en-US" dirty="0" smtClean="0"/>
              <a:t>(port :2222)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65742" y="3740660"/>
            <a:ext cx="19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Browser: IP:4200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 to Hadoop file system and it’s common commands</a:t>
            </a:r>
          </a:p>
          <a:p>
            <a:r>
              <a:rPr lang="en-US" sz="2000" dirty="0"/>
              <a:t>Introduction to HIVE</a:t>
            </a:r>
          </a:p>
          <a:p>
            <a:r>
              <a:rPr lang="en-US" sz="2000" dirty="0" err="1"/>
              <a:t>Hcatalog</a:t>
            </a:r>
            <a:r>
              <a:rPr lang="en-US" sz="2000" dirty="0"/>
              <a:t> functionalities</a:t>
            </a:r>
          </a:p>
          <a:p>
            <a:r>
              <a:rPr lang="en-US" sz="2000" dirty="0"/>
              <a:t>Hortonworks sandbox</a:t>
            </a:r>
          </a:p>
          <a:p>
            <a:r>
              <a:rPr lang="en-US" sz="2000" dirty="0"/>
              <a:t>using Hadoop in sandbox to get and put file data.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:a16="http://schemas.microsoft.com/office/drawing/2014/main" xmlns="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large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557591" cy="4191000"/>
          </a:xfrm>
        </p:spPr>
        <p:txBody>
          <a:bodyPr>
            <a:normAutofit/>
          </a:bodyPr>
          <a:lstStyle/>
          <a:p>
            <a:r>
              <a:rPr lang="en-US" sz="2000" dirty="0"/>
              <a:t>A large volume of data poses new challenges</a:t>
            </a:r>
          </a:p>
          <a:p>
            <a:pPr lvl="1"/>
            <a:r>
              <a:rPr lang="en-US" b="1" dirty="0"/>
              <a:t>Not enough memory</a:t>
            </a:r>
          </a:p>
          <a:p>
            <a:pPr lvl="1"/>
            <a:r>
              <a:rPr lang="en-US" b="1" dirty="0"/>
              <a:t>Never ending processes</a:t>
            </a:r>
          </a:p>
          <a:p>
            <a:pPr lvl="1"/>
            <a:r>
              <a:rPr lang="en-US" b="1" dirty="0"/>
              <a:t>Not enough speed to catch up with the data flow</a:t>
            </a:r>
          </a:p>
          <a:p>
            <a:pPr lvl="1"/>
            <a:r>
              <a:rPr lang="en-US" b="1" dirty="0"/>
              <a:t>Hardware bottleneck (I/O, CPU, …)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b="1" dirty="0"/>
              <a:t>Using the right tools</a:t>
            </a:r>
          </a:p>
          <a:p>
            <a:pPr lvl="1"/>
            <a:r>
              <a:rPr lang="en-US" b="1" dirty="0"/>
              <a:t>Using the correct algorithms,</a:t>
            </a:r>
          </a:p>
          <a:p>
            <a:pPr lvl="1"/>
            <a:r>
              <a:rPr lang="en-US" b="1" dirty="0"/>
              <a:t>Choosing the right data structure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:a16="http://schemas.microsoft.com/office/drawing/2014/main" xmlns="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design a system to deal with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set of machines in a network</a:t>
            </a:r>
          </a:p>
          <a:p>
            <a:r>
              <a:rPr lang="en-US" dirty="0" smtClean="0"/>
              <a:t>You should store/load a large set of any data</a:t>
            </a:r>
          </a:p>
          <a:p>
            <a:r>
              <a:rPr lang="en-US" dirty="0"/>
              <a:t>Be fault tolerant </a:t>
            </a:r>
          </a:p>
          <a:p>
            <a:r>
              <a:rPr lang="en-US" dirty="0" smtClean="0"/>
              <a:t>Extract or transform the required part of data</a:t>
            </a:r>
          </a:p>
          <a:p>
            <a:r>
              <a:rPr lang="en-US" dirty="0" smtClean="0"/>
              <a:t>Aggregate the result across machines</a:t>
            </a:r>
          </a:p>
          <a:p>
            <a:r>
              <a:rPr lang="en-US" dirty="0" smtClean="0"/>
              <a:t>Acceptable data process time</a:t>
            </a:r>
          </a:p>
          <a:p>
            <a:r>
              <a:rPr lang="en-US" dirty="0" smtClean="0"/>
              <a:t>Store the end result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HDFS (Hadoop Distributed File system)</a:t>
            </a:r>
          </a:p>
          <a:p>
            <a:pPr lvl="1"/>
            <a:r>
              <a:rPr lang="en-US" dirty="0" smtClean="0"/>
              <a:t>Google file system (GFS)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NoSQL (key-value, column store, document, graph,…)</a:t>
            </a:r>
          </a:p>
          <a:p>
            <a:pPr lvl="1"/>
            <a:r>
              <a:rPr lang="en-US" dirty="0" smtClean="0"/>
              <a:t>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 data storage and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Hadoop is a framework that simplifies working with a cluster of computers in terms of:</a:t>
            </a:r>
          </a:p>
          <a:p>
            <a:pPr lvl="1"/>
            <a:r>
              <a:rPr lang="en-US" b="1" dirty="0"/>
              <a:t>Reliable</a:t>
            </a:r>
            <a:r>
              <a:rPr lang="en-US" dirty="0"/>
              <a:t> —automatically creating multiple copies of the data.</a:t>
            </a:r>
          </a:p>
          <a:p>
            <a:pPr lvl="1"/>
            <a:r>
              <a:rPr lang="en-US" b="1" dirty="0"/>
              <a:t>Fault tolerant</a:t>
            </a:r>
            <a:r>
              <a:rPr lang="en-US" dirty="0"/>
              <a:t> —It detects faults and applies automatic recovery.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 —Data and its processing are distributed over clusters of computers (horizontal scaling).</a:t>
            </a:r>
          </a:p>
          <a:p>
            <a:pPr lvl="1"/>
            <a:r>
              <a:rPr lang="en-US" b="1" dirty="0"/>
              <a:t>Portable</a:t>
            </a:r>
            <a:r>
              <a:rPr lang="en-US" dirty="0"/>
              <a:t> —Installable on all kinds of hardware and operating systems.</a:t>
            </a:r>
          </a:p>
          <a:p>
            <a:r>
              <a:rPr lang="en-US" dirty="0"/>
              <a:t>It Brings the code to data rather than data to code  </a:t>
            </a:r>
          </a:p>
          <a:p>
            <a:endParaRPr lang="en-US" dirty="0"/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:a16="http://schemas.microsoft.com/office/drawing/2014/main" xmlns="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versus Relational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43595"/>
              </p:ext>
            </p:extLst>
          </p:nvPr>
        </p:nvGraphicFramePr>
        <p:xfrm>
          <a:off x="1065213" y="1828800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Required on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 on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r>
                        <a:rPr lang="en-US" baseline="0" dirty="0"/>
                        <a:t> on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on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0" dirty="0"/>
                        <a:t>oupled with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OLAP,</a:t>
                      </a:r>
                      <a:r>
                        <a:rPr lang="en-US" baseline="0" dirty="0"/>
                        <a:t> ACID, Operational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Massive Data discovery/processing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41784" y="4922520"/>
            <a:ext cx="9133656" cy="11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HDFS has demonstrated production scalability of up to 200 PB of storage and a single cluster of 4500 servers, supporting close to a billion les and blocks.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5212" y="6134606"/>
            <a:ext cx="4756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OLAP is an acronym for Online Analytical </a:t>
            </a:r>
            <a:r>
              <a:rPr lang="en-US" sz="1600" dirty="0" smtClean="0"/>
              <a:t>Processing</a:t>
            </a:r>
          </a:p>
          <a:p>
            <a:r>
              <a:rPr lang="en-US" sz="1600" dirty="0"/>
              <a:t>ACID (Atomicity, Consistency, Isolation, Durability) </a:t>
            </a:r>
          </a:p>
        </p:txBody>
      </p:sp>
    </p:spTree>
    <p:extLst>
      <p:ext uri="{BB962C8B-B14F-4D97-AF65-F5344CB8AC3E}">
        <p14:creationId xmlns:p14="http://schemas.microsoft.com/office/powerpoint/2010/main" val="5692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700808"/>
            <a:ext cx="5317231" cy="21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Hadoop distributed File system (HDFS)</a:t>
            </a:r>
          </a:p>
          <a:p>
            <a:pPr lvl="2"/>
            <a:r>
              <a:rPr lang="en-US" sz="2400" dirty="0" smtClean="0"/>
              <a:t>It </a:t>
            </a:r>
            <a:r>
              <a:rPr lang="en-US" sz="2400" dirty="0"/>
              <a:t>acts as an ordinary file system</a:t>
            </a:r>
          </a:p>
          <a:p>
            <a:pPr lvl="2"/>
            <a:r>
              <a:rPr lang="en-US" sz="2400" dirty="0"/>
              <a:t>Storing and dealing with Fault tolerance</a:t>
            </a:r>
          </a:p>
          <a:p>
            <a:pPr lvl="2"/>
            <a:r>
              <a:rPr lang="en-US" sz="2400" dirty="0"/>
              <a:t>The system is self </a:t>
            </a:r>
            <a:r>
              <a:rPr lang="en-US" sz="2400" dirty="0" smtClean="0"/>
              <a:t>healing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06" y="4437112"/>
            <a:ext cx="8105775" cy="2171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38428" y="1700808"/>
            <a:ext cx="5317231" cy="21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Smaller number of large files rather than bigger number of small files</a:t>
            </a:r>
          </a:p>
          <a:p>
            <a:pPr lvl="1"/>
            <a:r>
              <a:rPr lang="en-US" sz="2400" dirty="0" smtClean="0"/>
              <a:t>Files are typically not updated</a:t>
            </a:r>
          </a:p>
          <a:p>
            <a:pPr lvl="1"/>
            <a:r>
              <a:rPr lang="en-US" sz="2400" dirty="0" smtClean="0"/>
              <a:t>No random </a:t>
            </a:r>
            <a:r>
              <a:rPr lang="en-US" sz="2400" dirty="0" err="1" smtClean="0"/>
              <a:t>acess</a:t>
            </a:r>
            <a:endParaRPr lang="en-US" sz="2400" dirty="0" smtClean="0"/>
          </a:p>
          <a:p>
            <a:pPr lvl="1"/>
            <a:r>
              <a:rPr lang="en-US" sz="2400" dirty="0" smtClean="0"/>
              <a:t>Default replication: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4cde773203f2fab4cdbb7def4a6123e7ead4744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11671</TotalTime>
  <Words>1300</Words>
  <Application>Microsoft Office PowerPoint</Application>
  <PresentationFormat>Custom</PresentationFormat>
  <Paragraphs>230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Franklin Gothic Medium</vt:lpstr>
      <vt:lpstr>Wingdings</vt:lpstr>
      <vt:lpstr>Business Contrast 16x9</vt:lpstr>
      <vt:lpstr>BIG DATA TOOLS</vt:lpstr>
      <vt:lpstr>Last week</vt:lpstr>
      <vt:lpstr>Learning Objectives</vt:lpstr>
      <vt:lpstr>Handling large data</vt:lpstr>
      <vt:lpstr>Challenge: design a system to deal with big data</vt:lpstr>
      <vt:lpstr>Database Choices</vt:lpstr>
      <vt:lpstr>Distributing data storage and processing</vt:lpstr>
      <vt:lpstr>Hadoop versus Relational Database</vt:lpstr>
      <vt:lpstr>HDFS</vt:lpstr>
      <vt:lpstr>Hadoop programming </vt:lpstr>
      <vt:lpstr>Installing Hadoop</vt:lpstr>
      <vt:lpstr>Stand-alone installation mode</vt:lpstr>
      <vt:lpstr>Pseudo-Distributed</vt:lpstr>
      <vt:lpstr>Java virtual machine (JVM)</vt:lpstr>
      <vt:lpstr>Fully Distributed</vt:lpstr>
      <vt:lpstr>Hadoop Distributions</vt:lpstr>
      <vt:lpstr>Hortonworks Sandbox</vt:lpstr>
      <vt:lpstr>Hortonworks Sandbox</vt:lpstr>
      <vt:lpstr>SandBox in VM </vt:lpstr>
      <vt:lpstr>Interacting with HDFS</vt:lpstr>
      <vt:lpstr>Hadoop Tech Stack</vt:lpstr>
      <vt:lpstr>Cloudera Hadoop</vt:lpstr>
      <vt:lpstr>Hive </vt:lpstr>
      <vt:lpstr>Apache Hive</vt:lpstr>
      <vt:lpstr>HCatalog </vt:lpstr>
      <vt:lpstr>Virtual machine vs Sandbox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</dc:title>
  <dc:creator>Christina Rogoza</dc:creator>
  <cp:lastModifiedBy>Hassan Teimoori</cp:lastModifiedBy>
  <cp:revision>202</cp:revision>
  <dcterms:created xsi:type="dcterms:W3CDTF">2017-07-11T11:15:24Z</dcterms:created>
  <dcterms:modified xsi:type="dcterms:W3CDTF">2018-01-24T21:52:01Z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