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0"/>
  </p:notesMasterIdLst>
  <p:handoutMasterIdLst>
    <p:handoutMasterId r:id="rId51"/>
  </p:handoutMasterIdLst>
  <p:sldIdLst>
    <p:sldId id="256" r:id="rId5"/>
    <p:sldId id="395" r:id="rId6"/>
    <p:sldId id="278" r:id="rId7"/>
    <p:sldId id="396" r:id="rId8"/>
    <p:sldId id="275" r:id="rId9"/>
    <p:sldId id="383" r:id="rId10"/>
    <p:sldId id="385" r:id="rId11"/>
    <p:sldId id="372" r:id="rId12"/>
    <p:sldId id="397" r:id="rId13"/>
    <p:sldId id="398" r:id="rId14"/>
    <p:sldId id="373" r:id="rId15"/>
    <p:sldId id="400" r:id="rId16"/>
    <p:sldId id="401" r:id="rId17"/>
    <p:sldId id="402" r:id="rId18"/>
    <p:sldId id="380" r:id="rId19"/>
    <p:sldId id="394" r:id="rId20"/>
    <p:sldId id="374" r:id="rId21"/>
    <p:sldId id="375" r:id="rId22"/>
    <p:sldId id="384" r:id="rId23"/>
    <p:sldId id="406" r:id="rId24"/>
    <p:sldId id="403" r:id="rId25"/>
    <p:sldId id="376" r:id="rId26"/>
    <p:sldId id="386" r:id="rId27"/>
    <p:sldId id="387" r:id="rId28"/>
    <p:sldId id="388" r:id="rId29"/>
    <p:sldId id="389" r:id="rId30"/>
    <p:sldId id="377" r:id="rId31"/>
    <p:sldId id="391" r:id="rId32"/>
    <p:sldId id="390" r:id="rId33"/>
    <p:sldId id="354" r:id="rId34"/>
    <p:sldId id="404" r:id="rId35"/>
    <p:sldId id="405" r:id="rId36"/>
    <p:sldId id="407" r:id="rId37"/>
    <p:sldId id="355" r:id="rId38"/>
    <p:sldId id="356" r:id="rId39"/>
    <p:sldId id="392" r:id="rId40"/>
    <p:sldId id="408" r:id="rId41"/>
    <p:sldId id="381" r:id="rId42"/>
    <p:sldId id="365" r:id="rId43"/>
    <p:sldId id="369" r:id="rId44"/>
    <p:sldId id="366" r:id="rId45"/>
    <p:sldId id="367" r:id="rId46"/>
    <p:sldId id="347" r:id="rId47"/>
    <p:sldId id="368" r:id="rId48"/>
    <p:sldId id="371" r:id="rId49"/>
  </p:sldIdLst>
  <p:sldSz cx="12188825" cy="6858000"/>
  <p:notesSz cx="6858000" cy="91440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6" autoAdjust="0"/>
    <p:restoredTop sz="74662" autoAdjust="0"/>
  </p:normalViewPr>
  <p:slideViewPr>
    <p:cSldViewPr showGuides="1">
      <p:cViewPr varScale="1">
        <p:scale>
          <a:sx n="80" d="100"/>
          <a:sy n="80" d="100"/>
        </p:scale>
        <p:origin x="120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gs" Target="tags/tag1.xml"/><Relationship Id="rId6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1/31/2018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1/31/2018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878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smtClean="0"/>
              <a:t>Explain concept of index for arrays</a:t>
            </a:r>
          </a:p>
          <a:p>
            <a:r>
              <a:rPr lang="en-US" b="1" i="1" smtClean="0"/>
              <a:t>Ask the class: How can we print just Nissan?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36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3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37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22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89BDF1-760C-46A6-AF64-BE2C227C7CB6}" type="slidenum">
              <a:rPr lang="en-GB" altLang="en-US"/>
              <a:pPr/>
              <a:t>20</a:t>
            </a:fld>
            <a:endParaRPr lang="en-GB" altLang="en-US"/>
          </a:p>
        </p:txBody>
      </p:sp>
      <p:sp>
        <p:nvSpPr>
          <p:cNvPr id="21811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14913" cy="37576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1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Provide other examples of Boolean logic with multiple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92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78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30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66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0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862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06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89CE29-66EF-4828-9CFC-2A897E1CFEDE}" type="slidenum">
              <a:rPr lang="en-GB" altLang="en-US"/>
              <a:pPr/>
              <a:t>31</a:t>
            </a:fld>
            <a:endParaRPr lang="en-GB" altLang="en-US"/>
          </a:p>
        </p:txBody>
      </p:sp>
      <p:sp>
        <p:nvSpPr>
          <p:cNvPr id="211969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14913" cy="37576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168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74E79B-394E-49D5-AEA8-8033A80D5185}" type="slidenum">
              <a:rPr lang="en-GB" altLang="en-US"/>
              <a:pPr/>
              <a:t>32</a:t>
            </a:fld>
            <a:endParaRPr lang="en-GB" altLang="en-US"/>
          </a:p>
        </p:txBody>
      </p:sp>
      <p:sp>
        <p:nvSpPr>
          <p:cNvPr id="21299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4438" cy="37671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890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A5C55E-C58D-47F9-96BA-CBD01E5711B4}" type="slidenum">
              <a:rPr lang="en-GB" altLang="en-US"/>
              <a:pPr/>
              <a:t>33</a:t>
            </a:fld>
            <a:endParaRPr lang="en-GB" altLang="en-US"/>
          </a:p>
        </p:txBody>
      </p:sp>
      <p:sp>
        <p:nvSpPr>
          <p:cNvPr id="22016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14913" cy="37576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1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201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66F573-5BF0-46F8-84EF-95D2A45B9F42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35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03F34E-661B-4637-91BB-285BAD03759B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841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03F34E-661B-4637-91BB-285BAD03759B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23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AB2612-D184-4417-B367-2E60C7148D9E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21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9F9BD02-30DB-4173-A735-28E2BE3A972A}" type="slidenum">
              <a:rPr lang="nl-NL" altLang="nl-NL"/>
              <a:pPr algn="r" eaLnBrk="1" hangingPunct="1">
                <a:spcBef>
                  <a:spcPct val="0"/>
                </a:spcBef>
              </a:pPr>
              <a:t>41</a:t>
            </a:fld>
            <a:endParaRPr lang="nl-NL" altLang="nl-NL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98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A6B5B2C-6422-4BAF-92F5-2FED5BD0FE84}" type="slidenum">
              <a:rPr lang="nl-NL" altLang="nl-NL"/>
              <a:pPr algn="r" eaLnBrk="1" hangingPunct="1">
                <a:spcBef>
                  <a:spcPct val="0"/>
                </a:spcBef>
              </a:pPr>
              <a:t>42</a:t>
            </a:fld>
            <a:endParaRPr lang="nl-NL" altLang="nl-NL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85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466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2445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0AB422F-2FE3-4159-A98A-6D297E3F781C}" type="slidenum">
              <a:rPr lang="nl-NL" altLang="nl-NL"/>
              <a:pPr algn="r" eaLnBrk="1" hangingPunct="1">
                <a:spcBef>
                  <a:spcPct val="0"/>
                </a:spcBef>
              </a:pPr>
              <a:t>44</a:t>
            </a:fld>
            <a:endParaRPr lang="nl-NL" altLang="nl-NL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25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Explain: open the compiler, explain functionality of compiler, editor window and output window, how to execute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22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Print (“Ford, Toyota, Nissan”)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03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CB68FA-12E3-40A9-9ABC-EA4252716CD3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19251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336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6AFEEF-8DBE-4E7B-9BF8-BDE94FD40980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19353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16500" cy="3759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401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E3F969-315D-4878-AA92-6019A6BAAE42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19456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1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 baseline="0">
                <a:latin typeface="Calibri" panose="020F0502020204030204" pitchFamily="34" charset="0"/>
              </a:defRPr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4000" b="1" cap="none" baseline="0"/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20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baseline="0">
          <a:solidFill>
            <a:schemeClr val="accent1">
              <a:lumMod val="7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400" b="1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5.png"/><Relationship Id="rId22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ison_of_programming_paradigm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modules.html" TargetMode="External"/><Relationship Id="rId2" Type="http://schemas.openxmlformats.org/officeDocument/2006/relationships/hyperlink" Target="https://github.com/BurntSushi/nfldb/wiki/Python-&amp;-pip-Windows-installation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24" Type="http://schemas.openxmlformats.org/officeDocument/2006/relationships/hyperlink" Target="https://medium.com/activewizards-machine-learning-company/top-15-python-libraries-for-data-science-in-in-2017-ab61b4f9b4a7" TargetMode="External"/><Relationship Id="rId23" Type="http://schemas.openxmlformats.org/officeDocument/2006/relationships/image" Target="../media/image5.png"/><Relationship Id="rId22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5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24" Type="http://schemas.openxmlformats.org/officeDocument/2006/relationships/image" Target="../media/image6.jpeg"/><Relationship Id="rId23" Type="http://schemas.openxmlformats.org/officeDocument/2006/relationships/image" Target="../media/image5.png"/><Relationship Id="rId2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Ul8lcbeN2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languages/pyth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piece of code which could be an import of library, statement , loop, break or continue.</a:t>
            </a:r>
          </a:p>
          <a:p>
            <a:r>
              <a:rPr lang="en-US" dirty="0" smtClean="0"/>
              <a:t>It does not require a semicolon at the end of line</a:t>
            </a:r>
          </a:p>
          <a:p>
            <a:r>
              <a:rPr lang="en-US" dirty="0" smtClean="0"/>
              <a:t>You can define a block of code using indent. No bracket or other identifier is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9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AEAAB5-1794-4F12-AFEB-7E8DBE33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CFDB413-2E2D-475D-8A1A-10BBF2287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3" y="1828800"/>
            <a:ext cx="6541368" cy="4191000"/>
          </a:xfrm>
        </p:spPr>
        <p:txBody>
          <a:bodyPr>
            <a:normAutofit fontScale="92500"/>
          </a:bodyPr>
          <a:lstStyle/>
          <a:p>
            <a:r>
              <a:rPr lang="en-US" dirty="0"/>
              <a:t>Variables are used to store and manipulate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need to declare but need to assign (initialized)</a:t>
            </a:r>
            <a:endParaRPr lang="en-US" dirty="0"/>
          </a:p>
          <a:p>
            <a:r>
              <a:rPr lang="en-US" dirty="0"/>
              <a:t>Various Types:</a:t>
            </a:r>
          </a:p>
          <a:p>
            <a:pPr lvl="1"/>
            <a:r>
              <a:rPr lang="en-US" dirty="0"/>
              <a:t>Integers: whole number. Ex: 10</a:t>
            </a:r>
          </a:p>
          <a:p>
            <a:pPr lvl="1"/>
            <a:r>
              <a:rPr lang="en-US" dirty="0"/>
              <a:t>Floats: decimal number. Ex: 7.3</a:t>
            </a:r>
          </a:p>
          <a:p>
            <a:pPr lvl="1"/>
            <a:r>
              <a:rPr lang="en-US" dirty="0"/>
              <a:t>Strings: text. Ex: “hello”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mystring</a:t>
            </a:r>
            <a:r>
              <a:rPr lang="en-US" dirty="0"/>
              <a:t> = ‘hello’</a:t>
            </a:r>
          </a:p>
          <a:p>
            <a:pPr lvl="1"/>
            <a:r>
              <a:rPr lang="en-US" dirty="0" err="1"/>
              <a:t>myint</a:t>
            </a:r>
            <a:r>
              <a:rPr lang="en-US" dirty="0"/>
              <a:t> = 10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="" xmlns:a16="http://schemas.microsoft.com/office/drawing/2014/main" id="{BB87EB04-CD45-4F55-87B6-FFA4D995E446}"/>
              </a:ext>
            </a:extLst>
          </p:cNvPr>
          <p:cNvSpPr txBox="1">
            <a:spLocks/>
          </p:cNvSpPr>
          <p:nvPr/>
        </p:nvSpPr>
        <p:spPr>
          <a:xfrm>
            <a:off x="7606581" y="1828800"/>
            <a:ext cx="424847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Compiler:</a:t>
            </a:r>
          </a:p>
          <a:p>
            <a:pPr lvl="1"/>
            <a:r>
              <a:rPr lang="en-US" dirty="0" err="1"/>
              <a:t>carcolour</a:t>
            </a:r>
            <a:r>
              <a:rPr lang="en-US" dirty="0"/>
              <a:t> = “Red”</a:t>
            </a:r>
          </a:p>
          <a:p>
            <a:pPr lvl="1"/>
            <a:r>
              <a:rPr lang="en-US" dirty="0" err="1"/>
              <a:t>numberofseats</a:t>
            </a:r>
            <a:r>
              <a:rPr lang="en-US" dirty="0"/>
              <a:t> = 4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carcolour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numberofseats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924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002943" y="207382"/>
            <a:ext cx="8229024" cy="1062832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Variable names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8461" y="1604329"/>
            <a:ext cx="8229024" cy="4444307"/>
          </a:xfrm>
          <a:ln/>
        </p:spPr>
        <p:txBody>
          <a:bodyPr/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Can contain letters, numbers, and underscores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Must begin with a letter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Cannot be one of the reserved Python keywords: and, as, assert, break, class, continue, def, del, elif, else, except, exec, finally, for, from, global, if, import, in, is, lambda, not, or, pass, print, raise, return, try, while, with, yield</a:t>
            </a:r>
          </a:p>
        </p:txBody>
      </p:sp>
    </p:spTree>
    <p:extLst>
      <p:ext uri="{BB962C8B-B14F-4D97-AF65-F5344CB8AC3E}">
        <p14:creationId xmlns:p14="http://schemas.microsoft.com/office/powerpoint/2010/main" val="3992521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978461" y="313954"/>
            <a:ext cx="8217503" cy="1051310"/>
          </a:xfrm>
          <a:ln/>
        </p:spPr>
        <p:txBody>
          <a:bodyPr/>
          <a:lstStyle/>
          <a:p>
            <a:pPr>
              <a:lnSpc>
                <a:spcPct val="54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More on variable names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8461" y="1604330"/>
            <a:ext cx="8217503" cy="5014606"/>
          </a:xfrm>
          <a:ln/>
        </p:spPr>
        <p:txBody>
          <a:bodyPr/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Names starting with one underscore (_V) are not imported from the module import * </a:t>
            </a:r>
            <a:r>
              <a:rPr lang="en-GB" altLang="en-US" dirty="0" smtClean="0"/>
              <a:t>statement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endParaRPr lang="en-GB" altLang="en-US" dirty="0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Names starting and ending with 2 underscores are special, system-defined names (e.g., __V__)</a:t>
            </a:r>
            <a:r>
              <a:rPr lang="ar-SA" altLang="en-US" dirty="0" smtClean="0">
                <a:cs typeface="Arial" panose="020B0604020202020204" pitchFamily="34" charset="0"/>
              </a:rPr>
              <a:t>‏</a:t>
            </a:r>
            <a:endParaRPr lang="en-US" altLang="en-US" dirty="0" smtClean="0">
              <a:cs typeface="Arial" panose="020B0604020202020204" pitchFamily="34" charset="0"/>
            </a:endParaRP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endParaRPr lang="en-GB" altLang="en-US" dirty="0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Names beginning with 2 underscores (but without trailing underscores) are local to a class (__V)</a:t>
            </a:r>
            <a:r>
              <a:rPr lang="ar-SA" altLang="en-US" dirty="0" smtClean="0">
                <a:cs typeface="Arial" panose="020B0604020202020204" pitchFamily="34" charset="0"/>
              </a:rPr>
              <a:t>‏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85859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978461" y="313954"/>
            <a:ext cx="8229024" cy="1062832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Operators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8461" y="1604329"/>
            <a:ext cx="8229024" cy="4444307"/>
          </a:xfrm>
          <a:ln/>
        </p:spPr>
        <p:txBody>
          <a:bodyPr/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+ addition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- subtraction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/ division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** exponentiation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% modulus (remainder after division)</a:t>
            </a:r>
            <a:r>
              <a:rPr lang="ar-SA" altLang="en-US">
                <a:cs typeface="Arial" panose="020B0604020202020204" pitchFamily="34" charset="0"/>
              </a:rPr>
              <a:t>‏</a:t>
            </a:r>
            <a:endParaRPr lang="en-GB" altLang="en-US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Comparison operators in Chapter 2</a:t>
            </a:r>
          </a:p>
        </p:txBody>
      </p:sp>
    </p:spTree>
    <p:extLst>
      <p:ext uri="{BB962C8B-B14F-4D97-AF65-F5344CB8AC3E}">
        <p14:creationId xmlns:p14="http://schemas.microsoft.com/office/powerpoint/2010/main" val="486270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66E7A5-B847-4ED6-AD9B-8A8BBE23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F42C25-3A6C-43D0-8A96-A154D47A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28800"/>
            <a:ext cx="5821289" cy="4191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an array?</a:t>
            </a:r>
          </a:p>
          <a:p>
            <a:r>
              <a:rPr lang="en-US" dirty="0"/>
              <a:t>List is Python’s version of array. Can contain any mix of variable types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mylist</a:t>
            </a:r>
            <a:r>
              <a:rPr lang="en-US" dirty="0"/>
              <a:t> = </a:t>
            </a:r>
            <a:r>
              <a:rPr lang="en-US" dirty="0" smtClean="0"/>
              <a:t>[]</a:t>
            </a:r>
          </a:p>
          <a:p>
            <a:pPr lvl="1"/>
            <a:r>
              <a:rPr lang="en-US" dirty="0" smtClean="0"/>
              <a:t>List2=list()</a:t>
            </a:r>
            <a:endParaRPr lang="en-US" dirty="0"/>
          </a:p>
          <a:p>
            <a:pPr lvl="1"/>
            <a:r>
              <a:rPr lang="en-US" dirty="0" err="1"/>
              <a:t>mylist.append</a:t>
            </a:r>
            <a:r>
              <a:rPr lang="en-US" dirty="0"/>
              <a:t>(1)</a:t>
            </a:r>
          </a:p>
          <a:p>
            <a:pPr lvl="1"/>
            <a:r>
              <a:rPr lang="en-US" dirty="0" err="1"/>
              <a:t>mylist.append</a:t>
            </a:r>
            <a:r>
              <a:rPr lang="en-US" dirty="0"/>
              <a:t>(“hello”)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mylist</a:t>
            </a:r>
            <a:r>
              <a:rPr lang="en-US" dirty="0"/>
              <a:t>[0</a:t>
            </a:r>
            <a:r>
              <a:rPr lang="en-US" dirty="0" smtClean="0"/>
              <a:t>])</a:t>
            </a:r>
          </a:p>
          <a:p>
            <a:pPr lvl="1"/>
            <a:r>
              <a:rPr lang="en-US" dirty="0" smtClean="0"/>
              <a:t>print(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))   # </a:t>
            </a:r>
            <a:r>
              <a:rPr lang="en-US" dirty="0" err="1" smtClean="0"/>
              <a:t>len</a:t>
            </a:r>
            <a:r>
              <a:rPr lang="en-US" dirty="0" smtClean="0"/>
              <a:t>() returns the number of elements in the list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21708A40-1E26-48F0-B344-71D14C77ABB2}"/>
              </a:ext>
            </a:extLst>
          </p:cNvPr>
          <p:cNvSpPr txBox="1">
            <a:spLocks/>
          </p:cNvSpPr>
          <p:nvPr/>
        </p:nvSpPr>
        <p:spPr>
          <a:xfrm>
            <a:off x="6886501" y="1828800"/>
            <a:ext cx="460851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Compiler:</a:t>
            </a:r>
          </a:p>
          <a:p>
            <a:pPr lvl="1"/>
            <a:r>
              <a:rPr lang="en-US" dirty="0" err="1"/>
              <a:t>carlist</a:t>
            </a:r>
            <a:r>
              <a:rPr lang="en-US" dirty="0"/>
              <a:t> = []</a:t>
            </a:r>
          </a:p>
          <a:p>
            <a:pPr lvl="1"/>
            <a:r>
              <a:rPr lang="en-US" dirty="0" err="1"/>
              <a:t>carlist.append</a:t>
            </a:r>
            <a:r>
              <a:rPr lang="en-US" dirty="0"/>
              <a:t>(“Toyota”)</a:t>
            </a:r>
          </a:p>
          <a:p>
            <a:pPr lvl="1"/>
            <a:r>
              <a:rPr lang="en-US" dirty="0" err="1"/>
              <a:t>carlist.append</a:t>
            </a:r>
            <a:r>
              <a:rPr lang="en-US" dirty="0"/>
              <a:t>(“Nissan</a:t>
            </a:r>
            <a:r>
              <a:rPr lang="en-US" dirty="0" smtClean="0"/>
              <a:t>”)</a:t>
            </a:r>
          </a:p>
          <a:p>
            <a:pPr lvl="1"/>
            <a:r>
              <a:rPr lang="en-US" dirty="0" err="1" smtClean="0"/>
              <a:t>Carlist.append</a:t>
            </a:r>
            <a:r>
              <a:rPr lang="en-US" dirty="0" smtClean="0"/>
              <a:t>([“</a:t>
            </a:r>
            <a:r>
              <a:rPr lang="en-US" dirty="0" err="1" smtClean="0"/>
              <a:t>Fiat”,”Mazda</a:t>
            </a:r>
            <a:r>
              <a:rPr lang="en-US" dirty="0" smtClean="0"/>
              <a:t>”])</a:t>
            </a:r>
          </a:p>
          <a:p>
            <a:pPr lvl="1"/>
            <a:r>
              <a:rPr lang="en-US" dirty="0" err="1" smtClean="0"/>
              <a:t>dir</a:t>
            </a:r>
            <a:r>
              <a:rPr lang="en-US" dirty="0" smtClean="0"/>
              <a:t>(</a:t>
            </a:r>
            <a:r>
              <a:rPr lang="en-US" dirty="0" err="1"/>
              <a:t>carlist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dir</a:t>
            </a:r>
            <a:r>
              <a:rPr lang="en-US" dirty="0" smtClean="0"/>
              <a:t>(list())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2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66E7A5-B847-4ED6-AD9B-8A8BBE23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F42C25-3A6C-43D0-8A96-A154D47A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28800"/>
            <a:ext cx="5821289" cy="41910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 mutable collection of key-value pairs</a:t>
            </a:r>
          </a:p>
          <a:p>
            <a:r>
              <a:rPr lang="en-US" dirty="0" smtClean="0"/>
              <a:t>Unlike list, </a:t>
            </a:r>
            <a:r>
              <a:rPr lang="en-US" altLang="en-US" dirty="0"/>
              <a:t>dictionaries don’t organize data into sequences, but pairs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 smtClean="0"/>
              <a:t>myDictionary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{}</a:t>
            </a:r>
          </a:p>
          <a:p>
            <a:pPr lvl="1"/>
            <a:r>
              <a:rPr lang="en-US" dirty="0" smtClean="0"/>
              <a:t>Dict2=</a:t>
            </a:r>
            <a:r>
              <a:rPr lang="en-US" dirty="0" err="1" smtClean="0"/>
              <a:t>dict</a:t>
            </a:r>
            <a:r>
              <a:rPr lang="en-US" dirty="0" smtClean="0"/>
              <a:t>({1:2})</a:t>
            </a:r>
            <a:endParaRPr lang="en-US" dirty="0"/>
          </a:p>
          <a:p>
            <a:pPr lvl="1"/>
            <a:r>
              <a:rPr lang="en-US" dirty="0" err="1"/>
              <a:t>myDictionary</a:t>
            </a:r>
            <a:r>
              <a:rPr lang="en-US" dirty="0"/>
              <a:t>[“</a:t>
            </a:r>
            <a:r>
              <a:rPr lang="en-US" dirty="0" smtClean="0"/>
              <a:t>a”]=1</a:t>
            </a:r>
            <a:endParaRPr lang="en-US" dirty="0"/>
          </a:p>
          <a:p>
            <a:pPr lvl="1"/>
            <a:r>
              <a:rPr lang="en-US" dirty="0" err="1"/>
              <a:t>myDictionary.update</a:t>
            </a:r>
            <a:r>
              <a:rPr lang="en-US" dirty="0" smtClean="0"/>
              <a:t>({“</a:t>
            </a:r>
            <a:r>
              <a:rPr lang="en-US" dirty="0" err="1" smtClean="0"/>
              <a:t>hello”:”world</a:t>
            </a:r>
            <a:r>
              <a:rPr lang="en-US" dirty="0" smtClean="0"/>
              <a:t>”})</a:t>
            </a:r>
            <a:endParaRPr lang="en-US" dirty="0"/>
          </a:p>
          <a:p>
            <a:pPr lvl="1"/>
            <a:r>
              <a:rPr lang="en-US" dirty="0"/>
              <a:t>print(</a:t>
            </a:r>
            <a:r>
              <a:rPr lang="en-US" dirty="0" err="1"/>
              <a:t>myDictionary</a:t>
            </a:r>
            <a:r>
              <a:rPr lang="en-US" dirty="0"/>
              <a:t> )</a:t>
            </a:r>
            <a:endParaRPr lang="en-US" dirty="0" smtClean="0"/>
          </a:p>
          <a:p>
            <a:pPr lvl="1"/>
            <a:r>
              <a:rPr lang="en-US" dirty="0" smtClean="0"/>
              <a:t>print(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/>
              <a:t>myDictionary</a:t>
            </a:r>
            <a:r>
              <a:rPr lang="en-US" dirty="0"/>
              <a:t> 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21708A40-1E26-48F0-B344-71D14C77ABB2}"/>
              </a:ext>
            </a:extLst>
          </p:cNvPr>
          <p:cNvSpPr txBox="1">
            <a:spLocks/>
          </p:cNvSpPr>
          <p:nvPr/>
        </p:nvSpPr>
        <p:spPr>
          <a:xfrm>
            <a:off x="6886501" y="1828800"/>
            <a:ext cx="460851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Compiler:</a:t>
            </a:r>
          </a:p>
          <a:p>
            <a:pPr lvl="1"/>
            <a:r>
              <a:rPr lang="en-US" dirty="0" err="1" smtClean="0"/>
              <a:t>dir</a:t>
            </a:r>
            <a:r>
              <a:rPr lang="en-US" dirty="0" smtClean="0"/>
              <a:t>(</a:t>
            </a:r>
            <a:r>
              <a:rPr lang="en-US" dirty="0" err="1" smtClean="0"/>
              <a:t>dict</a:t>
            </a:r>
            <a:r>
              <a:rPr lang="en-US" dirty="0" smtClean="0"/>
              <a:t>())</a:t>
            </a:r>
          </a:p>
          <a:p>
            <a:pPr lvl="1"/>
            <a:r>
              <a:rPr lang="en-US" dirty="0" err="1" smtClean="0"/>
              <a:t>dir</a:t>
            </a:r>
            <a:r>
              <a:rPr lang="en-US" dirty="0" smtClean="0"/>
              <a:t>({})</a:t>
            </a:r>
          </a:p>
          <a:p>
            <a:pPr lvl="1"/>
            <a:r>
              <a:rPr lang="en-US" dirty="0" err="1"/>
              <a:t>myDictionary</a:t>
            </a:r>
            <a:r>
              <a:rPr lang="en-US" dirty="0"/>
              <a:t> = {}</a:t>
            </a:r>
          </a:p>
          <a:p>
            <a:pPr lvl="1"/>
            <a:r>
              <a:rPr lang="en-US" dirty="0" smtClean="0"/>
              <a:t>Dir(</a:t>
            </a:r>
            <a:r>
              <a:rPr lang="en-US" dirty="0" err="1" smtClean="0"/>
              <a:t>myDictionary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5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9C2720-EFBD-4A92-9FF7-326D428D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94190F-48AB-4396-BF2F-591CB40B9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3" y="1828800"/>
            <a:ext cx="4237112" cy="4191000"/>
          </a:xfrm>
        </p:spPr>
        <p:txBody>
          <a:bodyPr>
            <a:normAutofit/>
          </a:bodyPr>
          <a:lstStyle/>
          <a:p>
            <a:r>
              <a:rPr lang="en-US" dirty="0"/>
              <a:t>Arithmetic operators:</a:t>
            </a:r>
          </a:p>
          <a:p>
            <a:pPr lvl="1"/>
            <a:r>
              <a:rPr lang="en-US" dirty="0"/>
              <a:t>+,-,/,*…</a:t>
            </a:r>
          </a:p>
          <a:p>
            <a:pPr lvl="1"/>
            <a:r>
              <a:rPr lang="en-US" dirty="0"/>
              <a:t>Print(1+3)</a:t>
            </a:r>
          </a:p>
          <a:p>
            <a:r>
              <a:rPr lang="en-US" dirty="0"/>
              <a:t>String operators</a:t>
            </a:r>
          </a:p>
          <a:p>
            <a:pPr lvl="1"/>
            <a:r>
              <a:rPr lang="en-US" dirty="0"/>
              <a:t>Print(“hello”+” “+”world”)</a:t>
            </a:r>
          </a:p>
          <a:p>
            <a:r>
              <a:rPr lang="en-US" dirty="0"/>
              <a:t>List operators</a:t>
            </a:r>
          </a:p>
          <a:p>
            <a:pPr lvl="1"/>
            <a:r>
              <a:rPr lang="en-US" dirty="0"/>
              <a:t>list1 = [1,2,3]</a:t>
            </a:r>
          </a:p>
          <a:p>
            <a:pPr lvl="1"/>
            <a:r>
              <a:rPr lang="en-US" dirty="0"/>
              <a:t>list2 = [4,5,6]</a:t>
            </a:r>
          </a:p>
          <a:p>
            <a:pPr lvl="1"/>
            <a:r>
              <a:rPr lang="en-US" dirty="0"/>
              <a:t>Print(list1+list2)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B54B322C-A5AE-4086-B6E6-4574A57B80F7}"/>
              </a:ext>
            </a:extLst>
          </p:cNvPr>
          <p:cNvSpPr txBox="1">
            <a:spLocks/>
          </p:cNvSpPr>
          <p:nvPr/>
        </p:nvSpPr>
        <p:spPr>
          <a:xfrm>
            <a:off x="6094412" y="1828800"/>
            <a:ext cx="423711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Compiler:</a:t>
            </a:r>
          </a:p>
          <a:p>
            <a:pPr lvl="1"/>
            <a:r>
              <a:rPr lang="en-US" dirty="0"/>
              <a:t>brand = “Nissan”</a:t>
            </a:r>
          </a:p>
          <a:p>
            <a:pPr lvl="1"/>
            <a:r>
              <a:rPr lang="en-US" dirty="0" err="1"/>
              <a:t>numberofseats</a:t>
            </a:r>
            <a:r>
              <a:rPr lang="en-US" dirty="0"/>
              <a:t> = 4</a:t>
            </a:r>
          </a:p>
          <a:p>
            <a:pPr lvl="1"/>
            <a:r>
              <a:rPr lang="en-US" dirty="0"/>
              <a:t>Print(“The “+ brand + “has “ + </a:t>
            </a:r>
            <a:r>
              <a:rPr lang="en-US" dirty="0" err="1"/>
              <a:t>numberofseats</a:t>
            </a:r>
            <a:r>
              <a:rPr lang="en-US" dirty="0"/>
              <a:t> + “ seats”)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C39A0A-000F-4CDC-894F-E10B12BC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CA97FB5-E805-4D91-BC17-60A80DDE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3" y="1828800"/>
            <a:ext cx="4237112" cy="4191000"/>
          </a:xfrm>
        </p:spPr>
        <p:txBody>
          <a:bodyPr>
            <a:normAutofit/>
          </a:bodyPr>
          <a:lstStyle/>
          <a:p>
            <a:r>
              <a:rPr lang="en-US" dirty="0"/>
              <a:t>Arithmetic operators:</a:t>
            </a:r>
          </a:p>
          <a:p>
            <a:pPr lvl="1"/>
            <a:r>
              <a:rPr lang="en-US" dirty="0"/>
              <a:t>+,-,/,*…</a:t>
            </a:r>
          </a:p>
          <a:p>
            <a:pPr lvl="1"/>
            <a:r>
              <a:rPr lang="en-US" dirty="0"/>
              <a:t>Print(1+3)</a:t>
            </a:r>
          </a:p>
          <a:p>
            <a:r>
              <a:rPr lang="en-US" dirty="0"/>
              <a:t>String operators</a:t>
            </a:r>
          </a:p>
          <a:p>
            <a:pPr lvl="1"/>
            <a:r>
              <a:rPr lang="en-US" dirty="0"/>
              <a:t>Print(“hello”+” “+”world”)</a:t>
            </a:r>
          </a:p>
          <a:p>
            <a:r>
              <a:rPr lang="en-US" dirty="0"/>
              <a:t>List operators</a:t>
            </a:r>
          </a:p>
          <a:p>
            <a:pPr lvl="1"/>
            <a:r>
              <a:rPr lang="en-US" dirty="0"/>
              <a:t>list1 = [1,2,3]</a:t>
            </a:r>
          </a:p>
          <a:p>
            <a:pPr lvl="1"/>
            <a:r>
              <a:rPr lang="en-US" dirty="0"/>
              <a:t>list2 = [4,5,6]</a:t>
            </a:r>
          </a:p>
          <a:p>
            <a:pPr lvl="1"/>
            <a:r>
              <a:rPr lang="en-US" dirty="0"/>
              <a:t>Print(list1+list2)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3A9AC77-0BFD-4F50-9A12-D3FC108FC114}"/>
              </a:ext>
            </a:extLst>
          </p:cNvPr>
          <p:cNvSpPr txBox="1">
            <a:spLocks/>
          </p:cNvSpPr>
          <p:nvPr/>
        </p:nvSpPr>
        <p:spPr>
          <a:xfrm>
            <a:off x="6094412" y="1828800"/>
            <a:ext cx="423711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Compiler:</a:t>
            </a:r>
          </a:p>
          <a:p>
            <a:pPr lvl="1"/>
            <a:r>
              <a:rPr lang="en-US" dirty="0"/>
              <a:t>brand = “Nissan”</a:t>
            </a:r>
          </a:p>
          <a:p>
            <a:pPr lvl="1"/>
            <a:r>
              <a:rPr lang="en-US" dirty="0"/>
              <a:t>Print(“The car is a ” + brand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Print (brand[2:4])</a:t>
            </a:r>
          </a:p>
          <a:p>
            <a:pPr lvl="1"/>
            <a:r>
              <a:rPr lang="en-US" dirty="0" smtClean="0"/>
              <a:t>brand[3]=‘M’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40ABD2-BF9E-486A-9E2C-614CB5A9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7C14F6-566F-4F72-ADBC-24B2DB229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3" y="1828800"/>
            <a:ext cx="6037312" cy="4191000"/>
          </a:xfrm>
        </p:spPr>
        <p:txBody>
          <a:bodyPr/>
          <a:lstStyle/>
          <a:p>
            <a:r>
              <a:rPr lang="en-US" dirty="0"/>
              <a:t>Joining of variables</a:t>
            </a:r>
          </a:p>
          <a:p>
            <a:r>
              <a:rPr lang="en-US" dirty="0"/>
              <a:t>Concatenating two strings</a:t>
            </a:r>
          </a:p>
          <a:p>
            <a:pPr lvl="1"/>
            <a:r>
              <a:rPr lang="en-US" dirty="0"/>
              <a:t>Print(“hello” + “world”)</a:t>
            </a:r>
          </a:p>
          <a:p>
            <a:r>
              <a:rPr lang="en-US" dirty="0"/>
              <a:t>Concatenating a string and an integer</a:t>
            </a:r>
          </a:p>
          <a:p>
            <a:pPr lvl="1"/>
            <a:r>
              <a:rPr lang="en-US" dirty="0"/>
              <a:t>Print(“hello” + 9)</a:t>
            </a:r>
          </a:p>
          <a:p>
            <a:pPr lvl="1"/>
            <a:r>
              <a:rPr lang="en-US" dirty="0"/>
              <a:t>Cannot concatenate a string and other data type</a:t>
            </a:r>
          </a:p>
          <a:p>
            <a:pPr lvl="1"/>
            <a:r>
              <a:rPr lang="en-US" dirty="0"/>
              <a:t>Instead use </a:t>
            </a:r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Print(“hello” + </a:t>
            </a:r>
            <a:r>
              <a:rPr lang="en-US" dirty="0" err="1"/>
              <a:t>str</a:t>
            </a:r>
            <a:r>
              <a:rPr lang="en-US" dirty="0"/>
              <a:t>(9))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593E3D2D-84C1-404F-BE7A-16EE37DBE8C5}"/>
              </a:ext>
            </a:extLst>
          </p:cNvPr>
          <p:cNvCxnSpPr/>
          <p:nvPr/>
        </p:nvCxnSpPr>
        <p:spPr>
          <a:xfrm>
            <a:off x="1629916" y="3789040"/>
            <a:ext cx="1800200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F95B646C-6404-49B1-805C-57364DE7ACB0}"/>
              </a:ext>
            </a:extLst>
          </p:cNvPr>
          <p:cNvSpPr txBox="1">
            <a:spLocks/>
          </p:cNvSpPr>
          <p:nvPr/>
        </p:nvSpPr>
        <p:spPr>
          <a:xfrm>
            <a:off x="7085147" y="1828800"/>
            <a:ext cx="423711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Compiler:</a:t>
            </a:r>
          </a:p>
          <a:p>
            <a:pPr lvl="1"/>
            <a:r>
              <a:rPr lang="en-US" dirty="0"/>
              <a:t>brand = “Nissan”</a:t>
            </a:r>
          </a:p>
          <a:p>
            <a:pPr lvl="1"/>
            <a:r>
              <a:rPr lang="en-US" dirty="0" err="1"/>
              <a:t>Numberofseats</a:t>
            </a:r>
            <a:endParaRPr lang="en-US" dirty="0"/>
          </a:p>
          <a:p>
            <a:pPr lvl="1"/>
            <a:r>
              <a:rPr lang="en-US" dirty="0"/>
              <a:t>Print(“The ” + brand + “ has ” +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numberofseats</a:t>
            </a:r>
            <a:r>
              <a:rPr lang="en-US" dirty="0"/>
              <a:t>) + “ seats.”)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 ecosystem</a:t>
            </a:r>
          </a:p>
          <a:p>
            <a:r>
              <a:rPr lang="en-US" dirty="0" smtClean="0"/>
              <a:t>Hive</a:t>
            </a:r>
          </a:p>
          <a:p>
            <a:r>
              <a:rPr lang="en-US" dirty="0" smtClean="0"/>
              <a:t>Hortonworks sandbox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2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1978461" y="313954"/>
            <a:ext cx="8216062" cy="1051310"/>
          </a:xfrm>
          <a:ln/>
        </p:spPr>
        <p:txBody>
          <a:bodyPr/>
          <a:lstStyle/>
          <a:p>
            <a:pPr>
              <a:lnSpc>
                <a:spcPct val="50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By value / by reference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8461" y="1604329"/>
            <a:ext cx="8216062" cy="4876352"/>
          </a:xfrm>
          <a:ln/>
        </p:spPr>
        <p:txBody>
          <a:bodyPr/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Everything in Python is a reference.  </a:t>
            </a:r>
            <a:endParaRPr lang="en-GB" altLang="en-US" dirty="0" smtClean="0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 smtClean="0"/>
              <a:t>However</a:t>
            </a:r>
            <a:r>
              <a:rPr lang="en-GB" altLang="en-US" dirty="0"/>
              <a:t>, note also that immutable objects are not changeable </a:t>
            </a:r>
            <a:endParaRPr lang="en-GB" altLang="en-US" dirty="0" smtClean="0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 smtClean="0"/>
              <a:t>changes </a:t>
            </a:r>
            <a:r>
              <a:rPr lang="en-GB" altLang="en-US" dirty="0"/>
              <a:t>to immutable objects within a function only change what object the name points to (and do not affect the caller, unless it's a global variable)</a:t>
            </a:r>
            <a:r>
              <a:rPr lang="ar-SA" altLang="en-US" dirty="0">
                <a:cs typeface="Arial" panose="020B0604020202020204" pitchFamily="34" charset="0"/>
              </a:rPr>
              <a:t>‏</a:t>
            </a:r>
            <a:endParaRPr lang="en-GB" altLang="en-US" dirty="0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For immutable objects (e.g., integers, strings, tuples), Python acts like C's pass by value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For mutable objects (e.g., lists), Python acts like C's pass by pointer; in-place changes to mutable objects can affect the caller</a:t>
            </a:r>
          </a:p>
        </p:txBody>
      </p:sp>
    </p:spTree>
    <p:extLst>
      <p:ext uri="{BB962C8B-B14F-4D97-AF65-F5344CB8AC3E}">
        <p14:creationId xmlns:p14="http://schemas.microsoft.com/office/powerpoint/2010/main" val="1593280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A=4</a:t>
            </a:r>
          </a:p>
          <a:p>
            <a:pPr marL="45720" indent="0">
              <a:buNone/>
            </a:pPr>
            <a:r>
              <a:rPr lang="en-US" dirty="0" smtClean="0"/>
              <a:t>B=A</a:t>
            </a:r>
          </a:p>
          <a:p>
            <a:pPr marL="45720" indent="0">
              <a:buNone/>
            </a:pPr>
            <a:r>
              <a:rPr lang="en-US" dirty="0" smtClean="0"/>
              <a:t>B=6</a:t>
            </a:r>
          </a:p>
          <a:p>
            <a:pPr marL="45720" indent="0">
              <a:buNone/>
            </a:pPr>
            <a:r>
              <a:rPr lang="en-US" dirty="0"/>
              <a:t>p</a:t>
            </a:r>
            <a:r>
              <a:rPr lang="en-US" dirty="0" smtClean="0"/>
              <a:t>rint(A)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A=[1,2,3]</a:t>
            </a:r>
          </a:p>
          <a:p>
            <a:pPr marL="45720" indent="0">
              <a:buNone/>
            </a:pPr>
            <a:r>
              <a:rPr lang="en-US" dirty="0" smtClean="0"/>
              <a:t>B=A</a:t>
            </a:r>
          </a:p>
          <a:p>
            <a:pPr marL="45720" indent="0">
              <a:buNone/>
            </a:pPr>
            <a:r>
              <a:rPr lang="en-US" dirty="0" err="1" smtClean="0"/>
              <a:t>B.append</a:t>
            </a:r>
            <a:r>
              <a:rPr lang="en-US" dirty="0" smtClean="0"/>
              <a:t>(4)</a:t>
            </a:r>
          </a:p>
          <a:p>
            <a:pPr marL="45720" indent="0">
              <a:buNone/>
            </a:pPr>
            <a:r>
              <a:rPr lang="en-US" dirty="0"/>
              <a:t>p</a:t>
            </a:r>
            <a:r>
              <a:rPr lang="en-US" dirty="0" smtClean="0"/>
              <a:t>rint(B)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0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D1B678-6A62-4A8B-9090-C94B6FC6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408B3E4-6E0A-42F1-8709-340CF0DC3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3" y="1828800"/>
            <a:ext cx="6037312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Used to test if a condition is true</a:t>
            </a:r>
          </a:p>
          <a:p>
            <a:r>
              <a:rPr lang="en-US" dirty="0"/>
              <a:t>The IF statement general structure:</a:t>
            </a:r>
          </a:p>
          <a:p>
            <a:pPr lvl="1"/>
            <a:r>
              <a:rPr lang="en-US" b="1" dirty="0"/>
              <a:t>If </a:t>
            </a:r>
            <a:r>
              <a:rPr lang="en-US" i="1" dirty="0"/>
              <a:t>something is true/false</a:t>
            </a:r>
          </a:p>
          <a:p>
            <a:pPr marL="594360" lvl="2" indent="0">
              <a:buNone/>
            </a:pPr>
            <a:r>
              <a:rPr lang="en-US" i="1" dirty="0"/>
              <a:t>	Do something</a:t>
            </a:r>
          </a:p>
          <a:p>
            <a:r>
              <a:rPr lang="en-US" dirty="0"/>
              <a:t>To test for equality: ==</a:t>
            </a:r>
          </a:p>
          <a:p>
            <a:r>
              <a:rPr lang="en-US" dirty="0"/>
              <a:t>To test for inequality: !=</a:t>
            </a:r>
          </a:p>
          <a:p>
            <a:r>
              <a:rPr lang="en-US" dirty="0"/>
              <a:t>In Compiler:</a:t>
            </a:r>
          </a:p>
          <a:p>
            <a:pPr lvl="1"/>
            <a:r>
              <a:rPr lang="en-US" dirty="0"/>
              <a:t>Car = “Toyota”</a:t>
            </a:r>
          </a:p>
          <a:p>
            <a:pPr lvl="1"/>
            <a:r>
              <a:rPr lang="en-US" dirty="0"/>
              <a:t>If car == “Toyota”</a:t>
            </a:r>
          </a:p>
          <a:p>
            <a:pPr marL="594360" lvl="2" indent="0">
              <a:buNone/>
            </a:pPr>
            <a:r>
              <a:rPr lang="en-US" dirty="0"/>
              <a:t>	Print(“The car is a Toyota”)</a:t>
            </a:r>
          </a:p>
          <a:p>
            <a:endParaRPr lang="en-US" dirty="0"/>
          </a:p>
        </p:txBody>
      </p:sp>
      <p:pic>
        <p:nvPicPr>
          <p:cNvPr id="6" name="Picture 5" descr="nested_if_3">
            <a:extLst>
              <a:ext uri="{FF2B5EF4-FFF2-40B4-BE49-F238E27FC236}">
                <a16:creationId xmlns="" xmlns:a16="http://schemas.microsoft.com/office/drawing/2014/main" id="{036E78E4-3987-4398-8AAB-231BDFC64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24" y="3744759"/>
            <a:ext cx="3647702" cy="284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ecision making statements in Python">
            <a:extLst>
              <a:ext uri="{FF2B5EF4-FFF2-40B4-BE49-F238E27FC236}">
                <a16:creationId xmlns="" xmlns:a16="http://schemas.microsoft.com/office/drawing/2014/main" id="{EB6AA1A3-C4B2-41A3-AD65-58FE9D855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62" y="533400"/>
            <a:ext cx="25241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15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D1B678-6A62-4A8B-9090-C94B6FC6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And/Or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408B3E4-6E0A-42F1-8709-340CF0DC3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28800"/>
            <a:ext cx="6397351" cy="4191000"/>
          </a:xfrm>
        </p:spPr>
        <p:txBody>
          <a:bodyPr>
            <a:normAutofit/>
          </a:bodyPr>
          <a:lstStyle/>
          <a:p>
            <a:r>
              <a:rPr lang="en-US" dirty="0"/>
              <a:t>We can evaluate multiple statements with logical and/or</a:t>
            </a:r>
          </a:p>
          <a:p>
            <a:r>
              <a:rPr lang="en-US" dirty="0"/>
              <a:t>Example 1 (and):</a:t>
            </a:r>
          </a:p>
          <a:p>
            <a:pPr lvl="1"/>
            <a:r>
              <a:rPr lang="en-US" dirty="0"/>
              <a:t>If day == “Monday” and meetings == 2:</a:t>
            </a:r>
          </a:p>
          <a:p>
            <a:pPr marL="365760" lvl="1" indent="0">
              <a:buNone/>
            </a:pPr>
            <a:r>
              <a:rPr lang="en-US" dirty="0"/>
              <a:t>	print(“You have 2 meetings on Monday”)</a:t>
            </a:r>
          </a:p>
          <a:p>
            <a:r>
              <a:rPr lang="en-US" b="1" dirty="0"/>
              <a:t>Example 2 (or):</a:t>
            </a:r>
          </a:p>
          <a:p>
            <a:pPr lvl="1"/>
            <a:r>
              <a:rPr lang="en-US" dirty="0"/>
              <a:t>if fruit == “apple" or fruit == “orange":	</a:t>
            </a:r>
          </a:p>
          <a:p>
            <a:pPr marL="365760" lvl="1" indent="0">
              <a:buNone/>
            </a:pPr>
            <a:r>
              <a:rPr lang="en-US" dirty="0"/>
              <a:t>	print("The fruit is either an apple or an orange")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626ABD76-FDF8-46F2-9080-57E871EF6890}"/>
              </a:ext>
            </a:extLst>
          </p:cNvPr>
          <p:cNvSpPr txBox="1">
            <a:spLocks/>
          </p:cNvSpPr>
          <p:nvPr/>
        </p:nvSpPr>
        <p:spPr>
          <a:xfrm>
            <a:off x="7678588" y="1828800"/>
            <a:ext cx="432048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Compiler:</a:t>
            </a:r>
          </a:p>
          <a:p>
            <a:pPr lvl="1"/>
            <a:r>
              <a:rPr lang="en-US" dirty="0"/>
              <a:t>Car = “Toyota”</a:t>
            </a:r>
          </a:p>
          <a:p>
            <a:pPr lvl="1"/>
            <a:r>
              <a:rPr lang="en-US" dirty="0" err="1"/>
              <a:t>Numberofseats</a:t>
            </a:r>
            <a:r>
              <a:rPr lang="en-US" dirty="0"/>
              <a:t> = 4</a:t>
            </a:r>
          </a:p>
          <a:p>
            <a:r>
              <a:rPr lang="en-US" dirty="0"/>
              <a:t>Determine if a car is a 4-door Toyota</a:t>
            </a:r>
          </a:p>
        </p:txBody>
      </p:sp>
    </p:spTree>
    <p:extLst>
      <p:ext uri="{BB962C8B-B14F-4D97-AF65-F5344CB8AC3E}">
        <p14:creationId xmlns:p14="http://schemas.microsoft.com/office/powerpoint/2010/main" val="234106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D1B678-6A62-4A8B-9090-C94B6FC6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408B3E4-6E0A-42F1-8709-340CF0DC3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28800"/>
            <a:ext cx="6397351" cy="4191000"/>
          </a:xfrm>
        </p:spPr>
        <p:txBody>
          <a:bodyPr>
            <a:normAutofit/>
          </a:bodyPr>
          <a:lstStyle/>
          <a:p>
            <a:r>
              <a:rPr lang="en-US" dirty="0"/>
              <a:t>The else statement allows us to have a default condition</a:t>
            </a:r>
          </a:p>
          <a:p>
            <a:r>
              <a:rPr lang="en-US" dirty="0"/>
              <a:t>Example 1 (else):</a:t>
            </a:r>
          </a:p>
          <a:p>
            <a:pPr marL="365760" lvl="1" indent="0">
              <a:buNone/>
            </a:pPr>
            <a:r>
              <a:rPr lang="en-US" dirty="0"/>
              <a:t>x = “Steve”</a:t>
            </a:r>
          </a:p>
          <a:p>
            <a:pPr marL="365760" lvl="1" indent="0">
              <a:buNone/>
            </a:pPr>
            <a:r>
              <a:rPr lang="en-US" dirty="0"/>
              <a:t>if x == “Steve”:    </a:t>
            </a:r>
          </a:p>
          <a:p>
            <a:pPr marL="365760" lvl="1" indent="0">
              <a:buNone/>
            </a:pPr>
            <a:r>
              <a:rPr lang="en-US" dirty="0"/>
              <a:t>	print(“It’s Steve”)</a:t>
            </a:r>
          </a:p>
          <a:p>
            <a:pPr marL="365760" lvl="1" indent="0">
              <a:buNone/>
            </a:pPr>
            <a:r>
              <a:rPr lang="en-US" dirty="0"/>
              <a:t>else:    </a:t>
            </a:r>
          </a:p>
          <a:p>
            <a:pPr marL="365760" lvl="1" indent="0">
              <a:buNone/>
            </a:pPr>
            <a:r>
              <a:rPr lang="en-US" dirty="0"/>
              <a:t>	print(“It’s not Steve”)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626ABD76-FDF8-46F2-9080-57E871EF6890}"/>
              </a:ext>
            </a:extLst>
          </p:cNvPr>
          <p:cNvSpPr txBox="1">
            <a:spLocks/>
          </p:cNvSpPr>
          <p:nvPr/>
        </p:nvSpPr>
        <p:spPr>
          <a:xfrm>
            <a:off x="7678588" y="1828800"/>
            <a:ext cx="432048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Compiler:</a:t>
            </a:r>
          </a:p>
          <a:p>
            <a:pPr lvl="1"/>
            <a:r>
              <a:rPr lang="en-US" dirty="0"/>
              <a:t>Car = “Toyota”</a:t>
            </a:r>
          </a:p>
          <a:p>
            <a:r>
              <a:rPr lang="en-US" dirty="0"/>
              <a:t>Determine if a car is a Toyota. If not, print a message saying so.</a:t>
            </a:r>
          </a:p>
        </p:txBody>
      </p:sp>
    </p:spTree>
    <p:extLst>
      <p:ext uri="{BB962C8B-B14F-4D97-AF65-F5344CB8AC3E}">
        <p14:creationId xmlns:p14="http://schemas.microsoft.com/office/powerpoint/2010/main" val="324555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D1B678-6A62-4A8B-9090-C94B6FC6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elif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408B3E4-6E0A-42F1-8709-340CF0DC3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28800"/>
            <a:ext cx="6397351" cy="41910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elif</a:t>
            </a:r>
            <a:r>
              <a:rPr lang="en-US" dirty="0"/>
              <a:t> statement allows us to have multiple if conditions</a:t>
            </a:r>
          </a:p>
          <a:p>
            <a:r>
              <a:rPr lang="en-US" dirty="0"/>
              <a:t>Example 1 (</a:t>
            </a:r>
            <a:r>
              <a:rPr lang="en-US" dirty="0" err="1"/>
              <a:t>elif</a:t>
            </a:r>
            <a:r>
              <a:rPr lang="en-US" dirty="0"/>
              <a:t>):</a:t>
            </a:r>
          </a:p>
          <a:p>
            <a:pPr marL="365760" lvl="1" indent="0">
              <a:buNone/>
            </a:pPr>
            <a:r>
              <a:rPr lang="en-US" dirty="0"/>
              <a:t>x = “Steve”</a:t>
            </a:r>
          </a:p>
          <a:p>
            <a:pPr marL="365760" lvl="1" indent="0">
              <a:buNone/>
            </a:pPr>
            <a:r>
              <a:rPr lang="en-US" dirty="0"/>
              <a:t>if x == “Steve”:    </a:t>
            </a:r>
          </a:p>
          <a:p>
            <a:pPr marL="365760" lvl="1" indent="0">
              <a:buNone/>
            </a:pPr>
            <a:r>
              <a:rPr lang="en-US" dirty="0"/>
              <a:t>	print(“It’s Steve”)</a:t>
            </a:r>
          </a:p>
          <a:p>
            <a:pPr marL="365760" lvl="1" indent="0">
              <a:buNone/>
            </a:pPr>
            <a:r>
              <a:rPr lang="en-US" dirty="0" err="1"/>
              <a:t>elif</a:t>
            </a:r>
            <a:r>
              <a:rPr lang="en-US" dirty="0"/>
              <a:t> x == “John”:    </a:t>
            </a:r>
          </a:p>
          <a:p>
            <a:pPr marL="365760" lvl="1" indent="0">
              <a:buNone/>
            </a:pPr>
            <a:r>
              <a:rPr lang="en-US" dirty="0"/>
              <a:t>	print(“It’s John”)</a:t>
            </a:r>
          </a:p>
          <a:p>
            <a:pPr marL="365760" lvl="1" indent="0">
              <a:buNone/>
            </a:pPr>
            <a:r>
              <a:rPr lang="en-US" dirty="0"/>
              <a:t>else:</a:t>
            </a:r>
          </a:p>
          <a:p>
            <a:pPr marL="365760" lvl="1" indent="0">
              <a:buNone/>
            </a:pPr>
            <a:r>
              <a:rPr lang="en-US" dirty="0"/>
              <a:t>	print(“It’s not Steve or John”)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626ABD76-FDF8-46F2-9080-57E871EF6890}"/>
              </a:ext>
            </a:extLst>
          </p:cNvPr>
          <p:cNvSpPr txBox="1">
            <a:spLocks/>
          </p:cNvSpPr>
          <p:nvPr/>
        </p:nvSpPr>
        <p:spPr>
          <a:xfrm>
            <a:off x="7678588" y="1828800"/>
            <a:ext cx="432048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Compiler:</a:t>
            </a:r>
          </a:p>
          <a:p>
            <a:pPr lvl="1"/>
            <a:r>
              <a:rPr lang="en-US" dirty="0"/>
              <a:t>Car = “Toyota”</a:t>
            </a:r>
          </a:p>
          <a:p>
            <a:r>
              <a:rPr lang="en-US" dirty="0"/>
              <a:t>Determine if a car is a Toyota, or a Ford. If not, print a message saying so.</a:t>
            </a:r>
          </a:p>
        </p:txBody>
      </p:sp>
    </p:spTree>
    <p:extLst>
      <p:ext uri="{BB962C8B-B14F-4D97-AF65-F5344CB8AC3E}">
        <p14:creationId xmlns:p14="http://schemas.microsoft.com/office/powerpoint/2010/main" val="59277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D1B678-6A62-4A8B-9090-C94B6FC6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408B3E4-6E0A-42F1-8709-340CF0DC3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28800"/>
            <a:ext cx="6397351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Membership operations</a:t>
            </a:r>
          </a:p>
          <a:p>
            <a:r>
              <a:rPr lang="en-US" dirty="0"/>
              <a:t>x = 'Hello </a:t>
            </a:r>
            <a:r>
              <a:rPr lang="en-US" dirty="0" smtClean="0"/>
              <a:t>world‘</a:t>
            </a:r>
          </a:p>
          <a:p>
            <a:r>
              <a:rPr lang="en-US" dirty="0" smtClean="0"/>
              <a:t>y </a:t>
            </a:r>
            <a:r>
              <a:rPr lang="en-US" dirty="0"/>
              <a:t>= {1:'a',2:'b</a:t>
            </a:r>
            <a:r>
              <a:rPr lang="en-US" dirty="0" smtClean="0"/>
              <a:t>'}</a:t>
            </a:r>
          </a:p>
          <a:p>
            <a:r>
              <a:rPr lang="en-US" dirty="0"/>
              <a:t>print('H' in x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Output: </a:t>
            </a:r>
            <a:r>
              <a:rPr lang="en-US" dirty="0" smtClean="0"/>
              <a:t>True</a:t>
            </a:r>
          </a:p>
          <a:p>
            <a:r>
              <a:rPr lang="en-US" dirty="0" smtClean="0"/>
              <a:t>print</a:t>
            </a:r>
            <a:r>
              <a:rPr lang="en-US" dirty="0"/>
              <a:t>('hello' not in x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/>
              <a:t># Output: </a:t>
            </a:r>
            <a:r>
              <a:rPr lang="en-US" dirty="0" smtClean="0"/>
              <a:t>True </a:t>
            </a:r>
          </a:p>
          <a:p>
            <a:r>
              <a:rPr lang="en-US" dirty="0" smtClean="0"/>
              <a:t>print(1 </a:t>
            </a:r>
            <a:r>
              <a:rPr lang="en-US" dirty="0"/>
              <a:t>in y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/>
              <a:t>Output: </a:t>
            </a:r>
            <a:r>
              <a:rPr lang="en-US" dirty="0" smtClean="0"/>
              <a:t>True</a:t>
            </a:r>
          </a:p>
          <a:p>
            <a:r>
              <a:rPr lang="en-US" dirty="0" smtClean="0"/>
              <a:t>print</a:t>
            </a:r>
            <a:r>
              <a:rPr lang="en-US" dirty="0"/>
              <a:t>('a' in y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Output</a:t>
            </a:r>
            <a:r>
              <a:rPr lang="en-US" dirty="0"/>
              <a:t>: False</a:t>
            </a:r>
          </a:p>
        </p:txBody>
      </p:sp>
    </p:spTree>
    <p:extLst>
      <p:ext uri="{BB962C8B-B14F-4D97-AF65-F5344CB8AC3E}">
        <p14:creationId xmlns:p14="http://schemas.microsoft.com/office/powerpoint/2010/main" val="191229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611132-3FB6-433B-9517-1158424C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C628DD6-C60B-4845-A9E0-7B51768BDC59}"/>
              </a:ext>
            </a:extLst>
          </p:cNvPr>
          <p:cNvSpPr txBox="1">
            <a:spLocks noChangeArrowheads="1"/>
          </p:cNvSpPr>
          <p:nvPr/>
        </p:nvSpPr>
        <p:spPr>
          <a:xfrm>
            <a:off x="837828" y="1827656"/>
            <a:ext cx="4885184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>
                <a:latin typeface="Courier New" panose="02070309020205020404" pitchFamily="49" charset="0"/>
              </a:rPr>
              <a:t>for</a:t>
            </a:r>
            <a:r>
              <a:rPr lang="en-US" altLang="en-US" sz="1800" dirty="0"/>
              <a:t> loop: Repeats a set of statements over a group of values.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for </a:t>
            </a:r>
            <a:r>
              <a:rPr lang="en-US" altLang="en-US" sz="1600" b="1" i="1" dirty="0" err="1"/>
              <a:t>variableName</a:t>
            </a:r>
            <a:r>
              <a:rPr lang="en-US" altLang="en-US" sz="1600" dirty="0">
                <a:latin typeface="Courier New" panose="02070309020205020404" pitchFamily="49" charset="0"/>
              </a:rPr>
              <a:t> in </a:t>
            </a:r>
            <a:r>
              <a:rPr lang="en-US" altLang="en-US" sz="1600" b="1" i="1" dirty="0" err="1"/>
              <a:t>groupOfValues</a:t>
            </a:r>
            <a:r>
              <a:rPr lang="en-US" altLang="en-US" sz="1600" dirty="0">
                <a:latin typeface="Courier New" panose="02070309020205020404" pitchFamily="49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r>
              <a:rPr lang="en-US" altLang="en-US" sz="2000" dirty="0"/>
              <a:t>Control statement: break, continue, pass</a:t>
            </a:r>
          </a:p>
          <a:p>
            <a:r>
              <a:rPr lang="en-US" altLang="en-US" sz="2000" dirty="0"/>
              <a:t>We indent the statements to be repeated with tabs or spaces.</a:t>
            </a:r>
          </a:p>
          <a:p>
            <a:r>
              <a:rPr lang="en-US" altLang="en-US" sz="2000" i="1" dirty="0" err="1"/>
              <a:t>variableName</a:t>
            </a:r>
            <a:r>
              <a:rPr lang="en-US" altLang="en-US" sz="2000" dirty="0"/>
              <a:t> gives a name to each value, so you can refer to it in the </a:t>
            </a:r>
            <a:r>
              <a:rPr lang="en-US" altLang="en-US" sz="2000" i="1" dirty="0"/>
              <a:t>statements</a:t>
            </a:r>
            <a:r>
              <a:rPr lang="en-US" altLang="en-US" sz="2000" dirty="0"/>
              <a:t>.</a:t>
            </a:r>
            <a:endParaRPr lang="en-US" altLang="en-US" sz="1200" dirty="0"/>
          </a:p>
          <a:p>
            <a:r>
              <a:rPr lang="en-US" altLang="en-US" sz="2000" i="1" dirty="0" err="1"/>
              <a:t>groupOfValues</a:t>
            </a:r>
            <a:r>
              <a:rPr lang="en-US" altLang="en-US" sz="2000" dirty="0"/>
              <a:t> can be a range of integers, specified with the </a:t>
            </a:r>
            <a:r>
              <a:rPr lang="en-US" altLang="en-US" sz="2000" dirty="0">
                <a:latin typeface="Courier New" panose="02070309020205020404" pitchFamily="49" charset="0"/>
              </a:rPr>
              <a:t>range</a:t>
            </a:r>
            <a:r>
              <a:rPr lang="en-US" altLang="en-US" sz="2000" dirty="0"/>
              <a:t> function.</a:t>
            </a:r>
          </a:p>
          <a:p>
            <a:endParaRPr lang="en-US" alt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="" xmlns:a16="http://schemas.microsoft.com/office/drawing/2014/main" id="{C46978A1-30AC-47FF-AA5C-8C32BB6A9815}"/>
              </a:ext>
            </a:extLst>
          </p:cNvPr>
          <p:cNvSpPr txBox="1">
            <a:spLocks/>
          </p:cNvSpPr>
          <p:nvPr/>
        </p:nvSpPr>
        <p:spPr>
          <a:xfrm>
            <a:off x="6598468" y="1622807"/>
            <a:ext cx="4824536" cy="4191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for x in range(1, 6):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print x, "squared is", x * x</a:t>
            </a:r>
          </a:p>
          <a:p>
            <a:pPr lvl="1">
              <a:buFont typeface="Arial" pitchFamily="34" charset="0"/>
              <a:buNone/>
            </a:pPr>
            <a:endParaRPr lang="en-US" altLang="en-US" sz="1600" dirty="0"/>
          </a:p>
          <a:p>
            <a:pPr lvl="1">
              <a:buFont typeface="Arial" pitchFamily="34" charset="0"/>
              <a:buNone/>
            </a:pPr>
            <a:r>
              <a:rPr lang="en-US" altLang="en-US" sz="1600" dirty="0"/>
              <a:t>	Output: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1 squared is 1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2 squared is 4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3 squared is 9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4 squared is 16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5 squared is 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611132-3FB6-433B-9517-1158424C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5B809ED-DED7-464F-82B6-768F3E8E7105}"/>
              </a:ext>
            </a:extLst>
          </p:cNvPr>
          <p:cNvSpPr txBox="1">
            <a:spLocks/>
          </p:cNvSpPr>
          <p:nvPr/>
        </p:nvSpPr>
        <p:spPr>
          <a:xfrm>
            <a:off x="1065212" y="2132856"/>
            <a:ext cx="432048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Compiler:</a:t>
            </a:r>
          </a:p>
          <a:p>
            <a:pPr lvl="1"/>
            <a:r>
              <a:rPr lang="en-US" dirty="0"/>
              <a:t>Create a list of cars</a:t>
            </a:r>
          </a:p>
          <a:p>
            <a:pPr lvl="1"/>
            <a:r>
              <a:rPr lang="en-US" dirty="0"/>
              <a:t>Use a for loop to print the list of cars</a:t>
            </a:r>
          </a:p>
        </p:txBody>
      </p:sp>
    </p:spTree>
    <p:extLst>
      <p:ext uri="{BB962C8B-B14F-4D97-AF65-F5344CB8AC3E}">
        <p14:creationId xmlns:p14="http://schemas.microsoft.com/office/powerpoint/2010/main" val="61521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97E80B-2177-4542-BED8-A654CC6F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F595DF1-C73F-4B30-A9EE-CD219C8C5734}"/>
              </a:ext>
            </a:extLst>
          </p:cNvPr>
          <p:cNvSpPr txBox="1">
            <a:spLocks noChangeArrowheads="1"/>
          </p:cNvSpPr>
          <p:nvPr/>
        </p:nvSpPr>
        <p:spPr>
          <a:xfrm>
            <a:off x="769776" y="1844824"/>
            <a:ext cx="92776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>
                <a:latin typeface="Courier New" panose="02070309020205020404" pitchFamily="49" charset="0"/>
              </a:rPr>
              <a:t>while</a:t>
            </a:r>
            <a:r>
              <a:rPr lang="en-US" altLang="en-US" sz="1800" dirty="0"/>
              <a:t> loop: Executes a group of statements as long as a condition is True.</a:t>
            </a:r>
          </a:p>
          <a:p>
            <a:pPr lvl="1"/>
            <a:r>
              <a:rPr lang="en-US" altLang="en-US" dirty="0"/>
              <a:t>good for </a:t>
            </a:r>
            <a:r>
              <a:rPr lang="en-US" altLang="en-US" i="1" dirty="0"/>
              <a:t>indefinite loops </a:t>
            </a:r>
            <a:r>
              <a:rPr lang="en-US" altLang="en-US" dirty="0"/>
              <a:t>(repeat an unknown number of times)</a:t>
            </a:r>
            <a:endParaRPr lang="en-US" altLang="en-US" i="1" dirty="0"/>
          </a:p>
          <a:p>
            <a:pPr lvl="1"/>
            <a:endParaRPr lang="en-US" altLang="en-US" sz="800" dirty="0"/>
          </a:p>
          <a:p>
            <a:r>
              <a:rPr lang="en-US" altLang="en-US" dirty="0"/>
              <a:t>Control statement: break, continue, pass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7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Example: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number = 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while number &lt; 200: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print number,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number = number * 2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Output: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1 2 4 8 16 32 64 128</a:t>
            </a:r>
            <a:endParaRPr lang="en-US" altLang="en-US" dirty="0"/>
          </a:p>
        </p:txBody>
      </p:sp>
      <p:pic>
        <p:nvPicPr>
          <p:cNvPr id="5" name="Picture 4" descr="while">
            <a:extLst>
              <a:ext uri="{FF2B5EF4-FFF2-40B4-BE49-F238E27FC236}">
                <a16:creationId xmlns="" xmlns:a16="http://schemas.microsoft.com/office/drawing/2014/main" id="{AC39DDB0-5126-40AB-8BD9-D29792641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3" y="2348880"/>
            <a:ext cx="28956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35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Apply basic Python programming constructs.</a:t>
            </a:r>
          </a:p>
        </p:txBody>
      </p:sp>
      <p:pic>
        <p:nvPicPr>
          <p:cNvPr id="4" name="Picture 3" descr="1580 Sheridan Tagline (RGB).eps">
            <a:extLst>
              <a:ext uri="{FF2B5EF4-FFF2-40B4-BE49-F238E27FC236}">
                <a16:creationId xmlns="" xmlns:a16="http://schemas.microsoft.com/office/drawing/2014/main" id="{924F5433-3725-4E97-8324-3BCE4673D7ED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xmlns:lc="http://schemas.openxmlformats.org/drawingml/2006/lockedCanvas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45740" y="6453336"/>
            <a:ext cx="1371598" cy="3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828800"/>
            <a:ext cx="6325344" cy="4191000"/>
          </a:xfrm>
        </p:spPr>
        <p:txBody>
          <a:bodyPr>
            <a:normAutofit/>
          </a:bodyPr>
          <a:lstStyle/>
          <a:p>
            <a:r>
              <a:rPr lang="en-US" sz="2000" dirty="0">
                <a:cs typeface="Calibri" panose="020F0502020204030204" pitchFamily="34" charset="0"/>
              </a:rPr>
              <a:t>Functions provide a way to create reusable blocks of code.</a:t>
            </a:r>
          </a:p>
          <a:p>
            <a:r>
              <a:rPr lang="en-US" sz="2000" dirty="0">
                <a:cs typeface="Calibri" panose="020F0502020204030204" pitchFamily="34" charset="0"/>
              </a:rPr>
              <a:t>Can call a function many times instead of writing the same code repeatedly</a:t>
            </a:r>
          </a:p>
          <a:p>
            <a:r>
              <a:rPr lang="en-US" sz="2000" dirty="0">
                <a:cs typeface="Calibri" panose="020F0502020204030204" pitchFamily="34" charset="0"/>
              </a:rPr>
              <a:t>A function is introduced by def, a name, and a parameter list, followed by an indented block of code. </a:t>
            </a:r>
          </a:p>
          <a:p>
            <a:pPr marL="365760" lvl="1" indent="0">
              <a:buNone/>
            </a:pPr>
            <a:r>
              <a:rPr lang="en-US" sz="1600" dirty="0">
                <a:cs typeface="Calibri" panose="020F0502020204030204" pitchFamily="34" charset="0"/>
              </a:rPr>
              <a:t>def circle_area (radius):   </a:t>
            </a:r>
          </a:p>
          <a:p>
            <a:pPr marL="365760" lvl="1" indent="0">
              <a:buNone/>
            </a:pPr>
            <a:r>
              <a:rPr lang="en-US" sz="1600" dirty="0">
                <a:cs typeface="Calibri" panose="020F0502020204030204" pitchFamily="34" charset="0"/>
              </a:rPr>
              <a:t>	return math.pi * (r**2)</a:t>
            </a:r>
          </a:p>
          <a:p>
            <a:pPr marL="365760" lvl="1" indent="0">
              <a:buNone/>
            </a:pPr>
            <a:r>
              <a:rPr lang="en-US" sz="1600" dirty="0">
                <a:cs typeface="Calibri" panose="020F0502020204030204" pitchFamily="34" charset="0"/>
              </a:rPr>
              <a:t>B=circle_area(6)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7931982-9AFF-4256-8B33-D830C8991636}"/>
              </a:ext>
            </a:extLst>
          </p:cNvPr>
          <p:cNvSpPr txBox="1">
            <a:spLocks/>
          </p:cNvSpPr>
          <p:nvPr/>
        </p:nvSpPr>
        <p:spPr>
          <a:xfrm>
            <a:off x="7591773" y="1824098"/>
            <a:ext cx="432048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Compiler:</a:t>
            </a:r>
          </a:p>
          <a:p>
            <a:pPr lvl="1"/>
            <a:r>
              <a:rPr lang="en-US" dirty="0"/>
              <a:t>Define a function which has one parameter (a list of car brands) and returns the first brand in the list.</a:t>
            </a:r>
          </a:p>
        </p:txBody>
      </p:sp>
    </p:spTree>
    <p:extLst>
      <p:ext uri="{BB962C8B-B14F-4D97-AF65-F5344CB8AC3E}">
        <p14:creationId xmlns:p14="http://schemas.microsoft.com/office/powerpoint/2010/main" val="10289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78461" y="313954"/>
            <a:ext cx="8216062" cy="1051310"/>
          </a:xfrm>
          <a:ln/>
        </p:spPr>
        <p:txBody>
          <a:bodyPr/>
          <a:lstStyle/>
          <a:p>
            <a:pPr>
              <a:lnSpc>
                <a:spcPct val="50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The def statement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8461" y="1604330"/>
            <a:ext cx="8216062" cy="4432785"/>
          </a:xfrm>
          <a:ln/>
        </p:spPr>
        <p:txBody>
          <a:bodyPr/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The def statement is </a:t>
            </a:r>
            <a:r>
              <a:rPr lang="en-GB" altLang="en-US" i="1"/>
              <a:t>excecuted</a:t>
            </a:r>
            <a:r>
              <a:rPr lang="en-GB" altLang="en-US"/>
              <a:t> (that's why functions have to be defined before they're used)</a:t>
            </a:r>
            <a:r>
              <a:rPr lang="ar-SA" altLang="en-US">
                <a:cs typeface="Arial" panose="020B0604020202020204" pitchFamily="34" charset="0"/>
              </a:rPr>
              <a:t>‏</a:t>
            </a:r>
            <a:endParaRPr lang="en-GB" altLang="en-US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def creates an object and assigns a name to reference it; the function could be assigned another name, function names can be stored in a list, etc.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Can put a def statement inside an if statement, etc!</a:t>
            </a:r>
          </a:p>
        </p:txBody>
      </p:sp>
    </p:spTree>
    <p:extLst>
      <p:ext uri="{BB962C8B-B14F-4D97-AF65-F5344CB8AC3E}">
        <p14:creationId xmlns:p14="http://schemas.microsoft.com/office/powerpoint/2010/main" val="603901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1978461" y="313954"/>
            <a:ext cx="8224703" cy="1058512"/>
          </a:xfrm>
          <a:ln/>
        </p:spPr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More about functions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8461" y="1604329"/>
            <a:ext cx="8224703" cy="4441426"/>
          </a:xfrm>
          <a:ln/>
        </p:spPr>
        <p:txBody>
          <a:bodyPr/>
          <a:lstStyle/>
          <a:p>
            <a:pPr marL="364366" indent="-26931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Arguments are optional.  Multiple arguments are separated by commas.</a:t>
            </a:r>
          </a:p>
          <a:p>
            <a:pPr marL="364366" indent="-26931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If there's no return statement, then “None” is returned.  Return values can be simple types or tuples.  Return values may be ignored by the caller.</a:t>
            </a:r>
          </a:p>
          <a:p>
            <a:pPr marL="364366" indent="-26931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Functions are “typeless.”  Can call with arguments of any type, so long as the operations in the function can be applied to the arguments.  This is considered a good thing in Python.</a:t>
            </a:r>
          </a:p>
        </p:txBody>
      </p:sp>
    </p:spTree>
    <p:extLst>
      <p:ext uri="{BB962C8B-B14F-4D97-AF65-F5344CB8AC3E}">
        <p14:creationId xmlns:p14="http://schemas.microsoft.com/office/powerpoint/2010/main" val="1577883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1978461" y="313954"/>
            <a:ext cx="8216062" cy="1051310"/>
          </a:xfrm>
          <a:ln/>
        </p:spPr>
        <p:txBody>
          <a:bodyPr/>
          <a:lstStyle/>
          <a:p>
            <a:pPr>
              <a:lnSpc>
                <a:spcPct val="50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Multiple return values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8461" y="1604330"/>
            <a:ext cx="8216062" cy="4432785"/>
          </a:xfrm>
          <a:ln/>
        </p:spPr>
        <p:txBody>
          <a:bodyPr/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Can return multiple values by packaging them into a tuple</a:t>
            </a:r>
            <a:br>
              <a:rPr lang="en-GB" altLang="en-US" dirty="0"/>
            </a:b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err="1"/>
              <a:t>def</a:t>
            </a:r>
            <a:r>
              <a:rPr lang="en-GB" altLang="en-US" dirty="0"/>
              <a:t> </a:t>
            </a:r>
            <a:r>
              <a:rPr lang="en-GB" altLang="en-US" dirty="0" err="1"/>
              <a:t>onetwothree</a:t>
            </a:r>
            <a:r>
              <a:rPr lang="en-GB" altLang="en-US" dirty="0"/>
              <a:t>(x):</a:t>
            </a:r>
            <a:br>
              <a:rPr lang="en-GB" altLang="en-US" dirty="0"/>
            </a:br>
            <a:r>
              <a:rPr lang="en-GB" altLang="en-US" dirty="0"/>
              <a:t>  return x*1, x*2, x*3</a:t>
            </a:r>
            <a:br>
              <a:rPr lang="en-GB" altLang="en-US" dirty="0"/>
            </a:b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print </a:t>
            </a:r>
            <a:r>
              <a:rPr lang="en-GB" altLang="en-US" dirty="0" smtClean="0"/>
              <a:t>(</a:t>
            </a:r>
            <a:r>
              <a:rPr lang="en-GB" altLang="en-US" dirty="0" err="1" smtClean="0"/>
              <a:t>onetwothree</a:t>
            </a:r>
            <a:r>
              <a:rPr lang="en-GB" altLang="en-US" dirty="0" smtClean="0"/>
              <a:t>(10))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10, 20, 30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13888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  <a:endParaRPr lang="en-US" alt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819" y="1916832"/>
            <a:ext cx="4720561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A </a:t>
            </a:r>
            <a:r>
              <a:rPr lang="en-US" altLang="en-US" sz="2000" i="1" dirty="0">
                <a:solidFill>
                  <a:schemeClr val="accent2"/>
                </a:solidFill>
              </a:rPr>
              <a:t>class </a:t>
            </a:r>
            <a:r>
              <a:rPr lang="en-US" altLang="en-US" sz="2000" dirty="0"/>
              <a:t>is an object blueprint which defines how to build a certain kind of object.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i="1" dirty="0">
                <a:solidFill>
                  <a:schemeClr val="accent2"/>
                </a:solidFill>
              </a:rPr>
              <a:t>class</a:t>
            </a:r>
            <a:r>
              <a:rPr lang="en-US" altLang="en-US" sz="2000" dirty="0"/>
              <a:t> may have internal functions (called methods) can store some data items that are shared by all the instances of this class.</a:t>
            </a:r>
          </a:p>
          <a:p>
            <a:pPr>
              <a:lnSpc>
                <a:spcPct val="90000"/>
              </a:lnSpc>
            </a:pPr>
            <a:r>
              <a:rPr lang="en-US" altLang="en-US" sz="2000" i="1" dirty="0">
                <a:solidFill>
                  <a:schemeClr val="accent2"/>
                </a:solidFill>
              </a:rPr>
              <a:t>Instances </a:t>
            </a:r>
            <a:r>
              <a:rPr lang="en-US" altLang="en-US" sz="2000" dirty="0"/>
              <a:t>are objects that are created which follow the definition given inside of the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21654F5B-B7DC-4F7E-B3F2-7252B3D6A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700" y="1066800"/>
            <a:ext cx="6070834" cy="33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9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 and Objects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000" dirty="0">
                <a:solidFill>
                  <a:srgbClr val="FF9933"/>
                </a:solidFill>
                <a:cs typeface="Calibri" panose="020F0502020204030204" pitchFamily="34" charset="0"/>
              </a:rPr>
              <a:t>class</a:t>
            </a:r>
            <a:r>
              <a:rPr lang="en-US" altLang="en-US" sz="2000" dirty="0"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cs typeface="Calibri" panose="020F0502020204030204" pitchFamily="34" charset="0"/>
              </a:rPr>
              <a:t>student</a:t>
            </a:r>
            <a:r>
              <a:rPr lang="en-US" altLang="en-US" sz="2000" dirty="0">
                <a:cs typeface="Calibri" panose="020F0502020204030204" pitchFamily="34" charset="0"/>
              </a:rPr>
              <a:t>:</a:t>
            </a:r>
            <a:br>
              <a:rPr lang="en-US" altLang="en-US" sz="2000" dirty="0">
                <a:cs typeface="Calibri" panose="020F0502020204030204" pitchFamily="34" charset="0"/>
              </a:rPr>
            </a:br>
            <a:endParaRPr lang="en-US" altLang="en-US" sz="2000" dirty="0">
              <a:cs typeface="Calibri" panose="020F0502020204030204" pitchFamily="34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>
                <a:solidFill>
                  <a:srgbClr val="FF9933"/>
                </a:solidFill>
                <a:cs typeface="Calibri" panose="020F0502020204030204" pitchFamily="34" charset="0"/>
              </a:rPr>
              <a:t>	def</a:t>
            </a:r>
            <a:r>
              <a:rPr lang="en-US" altLang="en-US" sz="2000" dirty="0"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cs typeface="Calibri" panose="020F0502020204030204" pitchFamily="34" charset="0"/>
              </a:rPr>
              <a:t>__</a:t>
            </a:r>
            <a:r>
              <a:rPr lang="en-US" altLang="en-US" sz="2000" dirty="0" err="1">
                <a:solidFill>
                  <a:schemeClr val="accent2"/>
                </a:solidFill>
                <a:cs typeface="Calibri" panose="020F0502020204030204" pitchFamily="34" charset="0"/>
              </a:rPr>
              <a:t>init</a:t>
            </a:r>
            <a:r>
              <a:rPr lang="en-US" altLang="en-US" sz="2000" dirty="0">
                <a:solidFill>
                  <a:schemeClr val="accent2"/>
                </a:solidFill>
                <a:cs typeface="Calibri" panose="020F0502020204030204" pitchFamily="34" charset="0"/>
              </a:rPr>
              <a:t>__</a:t>
            </a:r>
            <a:r>
              <a:rPr lang="en-US" altLang="en-US" sz="2000" dirty="0">
                <a:cs typeface="Calibri" panose="020F0502020204030204" pitchFamily="34" charset="0"/>
              </a:rPr>
              <a:t>(</a:t>
            </a:r>
            <a:r>
              <a:rPr lang="en-US" altLang="en-US" sz="2000" dirty="0" err="1">
                <a:cs typeface="Calibri" panose="020F0502020204030204" pitchFamily="34" charset="0"/>
              </a:rPr>
              <a:t>self,n,a</a:t>
            </a:r>
            <a:r>
              <a:rPr lang="en-US" altLang="en-US" sz="2000" dirty="0">
                <a:cs typeface="Calibri" panose="020F0502020204030204" pitchFamily="34" charset="0"/>
              </a:rPr>
              <a:t>):</a:t>
            </a:r>
            <a:br>
              <a:rPr lang="en-US" altLang="en-US" sz="2000" dirty="0">
                <a:cs typeface="Calibri" panose="020F0502020204030204" pitchFamily="34" charset="0"/>
              </a:rPr>
            </a:br>
            <a:r>
              <a:rPr lang="en-US" altLang="en-US" sz="2000" dirty="0">
                <a:cs typeface="Calibri" panose="020F0502020204030204" pitchFamily="34" charset="0"/>
              </a:rPr>
              <a:t>    </a:t>
            </a:r>
            <a:r>
              <a:rPr lang="en-US" altLang="en-US" sz="2000" dirty="0" err="1">
                <a:cs typeface="Calibri" panose="020F0502020204030204" pitchFamily="34" charset="0"/>
              </a:rPr>
              <a:t>self.full_name</a:t>
            </a:r>
            <a:r>
              <a:rPr lang="en-US" altLang="en-US" sz="2000" dirty="0">
                <a:cs typeface="Calibri" panose="020F0502020204030204" pitchFamily="34" charset="0"/>
              </a:rPr>
              <a:t> = n</a:t>
            </a:r>
            <a:br>
              <a:rPr lang="en-US" altLang="en-US" sz="2000" dirty="0">
                <a:cs typeface="Calibri" panose="020F0502020204030204" pitchFamily="34" charset="0"/>
              </a:rPr>
            </a:br>
            <a:r>
              <a:rPr lang="en-US" altLang="en-US" sz="2000" dirty="0">
                <a:cs typeface="Calibri" panose="020F0502020204030204" pitchFamily="34" charset="0"/>
              </a:rPr>
              <a:t>    </a:t>
            </a:r>
            <a:r>
              <a:rPr lang="en-US" altLang="en-US" sz="2000" dirty="0" err="1">
                <a:cs typeface="Calibri" panose="020F0502020204030204" pitchFamily="34" charset="0"/>
              </a:rPr>
              <a:t>self.age</a:t>
            </a:r>
            <a:r>
              <a:rPr lang="en-US" altLang="en-US" sz="2000" dirty="0">
                <a:cs typeface="Calibri" panose="020F0502020204030204" pitchFamily="34" charset="0"/>
              </a:rPr>
              <a:t> = a</a:t>
            </a:r>
            <a:br>
              <a:rPr lang="en-US" altLang="en-US" sz="2000" dirty="0">
                <a:cs typeface="Calibri" panose="020F0502020204030204" pitchFamily="34" charset="0"/>
              </a:rPr>
            </a:br>
            <a:endParaRPr lang="en-US" altLang="en-US" sz="2000" dirty="0">
              <a:cs typeface="Calibri" panose="020F0502020204030204" pitchFamily="34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>
                <a:solidFill>
                  <a:srgbClr val="FF9933"/>
                </a:solidFill>
                <a:cs typeface="Calibri" panose="020F0502020204030204" pitchFamily="34" charset="0"/>
              </a:rPr>
              <a:t>	def</a:t>
            </a:r>
            <a:r>
              <a:rPr lang="en-US" altLang="en-US" sz="2000" dirty="0"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solidFill>
                  <a:schemeClr val="accent2"/>
                </a:solidFill>
                <a:cs typeface="Calibri" panose="020F0502020204030204" pitchFamily="34" charset="0"/>
              </a:rPr>
              <a:t>get_age</a:t>
            </a:r>
            <a:r>
              <a:rPr lang="en-US" altLang="en-US" sz="2000" dirty="0">
                <a:cs typeface="Calibri" panose="020F0502020204030204" pitchFamily="34" charset="0"/>
              </a:rPr>
              <a:t>(self):</a:t>
            </a:r>
            <a:br>
              <a:rPr lang="en-US" altLang="en-US" sz="2000" dirty="0">
                <a:cs typeface="Calibri" panose="020F0502020204030204" pitchFamily="34" charset="0"/>
              </a:rPr>
            </a:br>
            <a:r>
              <a:rPr lang="en-US" altLang="en-US" sz="2000" dirty="0">
                <a:cs typeface="Calibri" panose="020F0502020204030204" pitchFamily="34" charset="0"/>
              </a:rPr>
              <a:t>    </a:t>
            </a:r>
            <a:r>
              <a:rPr lang="en-US" altLang="en-US" sz="2000" dirty="0">
                <a:solidFill>
                  <a:srgbClr val="FF9933"/>
                </a:solidFill>
                <a:cs typeface="Calibri" panose="020F0502020204030204" pitchFamily="34" charset="0"/>
              </a:rPr>
              <a:t>return</a:t>
            </a:r>
            <a:r>
              <a:rPr lang="en-US" altLang="en-US" sz="2000" dirty="0"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cs typeface="Calibri" panose="020F0502020204030204" pitchFamily="34" charset="0"/>
              </a:rPr>
              <a:t>self.age</a:t>
            </a:r>
            <a:endParaRPr lang="en-US" altLang="en-US" sz="2000" dirty="0">
              <a:cs typeface="Calibri" panose="020F0502020204030204" pitchFamily="34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>
                <a:cs typeface="Calibri" panose="020F0502020204030204" pitchFamily="34" charset="0"/>
              </a:rPr>
              <a:t>mike=student(“Mike”,18)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>
                <a:cs typeface="Calibri" panose="020F0502020204030204" pitchFamily="34" charset="0"/>
              </a:rPr>
              <a:t>Print </a:t>
            </a:r>
            <a:r>
              <a:rPr lang="en-US" altLang="en-US" sz="2000" dirty="0" err="1">
                <a:cs typeface="Calibri" panose="020F0502020204030204" pitchFamily="34" charset="0"/>
              </a:rPr>
              <a:t>mike.get_age</a:t>
            </a:r>
            <a:r>
              <a:rPr lang="en-US" altLang="en-US" sz="2000" dirty="0"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There must be a special first argument self in all of method definitions which gets bound to the calling instance.</a:t>
            </a:r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serves as a constructor for the class. Usually does some initialization work.</a:t>
            </a:r>
          </a:p>
          <a:p>
            <a:r>
              <a:rPr lang="en-US" dirty="0"/>
              <a:t>There’s also no “destructor” method for classes (automatic garbage collection)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2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 and Objects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000" dirty="0">
                <a:solidFill>
                  <a:srgbClr val="FF9933"/>
                </a:solidFill>
                <a:cs typeface="Calibri" panose="020F0502020204030204" pitchFamily="34" charset="0"/>
              </a:rPr>
              <a:t>class</a:t>
            </a:r>
            <a:r>
              <a:rPr lang="en-US" altLang="en-US" sz="2000" dirty="0"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cs typeface="Calibri" panose="020F0502020204030204" pitchFamily="34" charset="0"/>
              </a:rPr>
              <a:t>student</a:t>
            </a:r>
            <a:r>
              <a:rPr lang="en-US" altLang="en-US" sz="2000" dirty="0">
                <a:cs typeface="Calibri" panose="020F0502020204030204" pitchFamily="34" charset="0"/>
              </a:rPr>
              <a:t>:</a:t>
            </a:r>
            <a:br>
              <a:rPr lang="en-US" altLang="en-US" sz="2000" dirty="0">
                <a:cs typeface="Calibri" panose="020F0502020204030204" pitchFamily="34" charset="0"/>
              </a:rPr>
            </a:br>
            <a:endParaRPr lang="en-US" altLang="en-US" sz="2000" dirty="0">
              <a:cs typeface="Calibri" panose="020F0502020204030204" pitchFamily="34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>
                <a:solidFill>
                  <a:srgbClr val="FF9933"/>
                </a:solidFill>
                <a:cs typeface="Calibri" panose="020F0502020204030204" pitchFamily="34" charset="0"/>
              </a:rPr>
              <a:t>	def</a:t>
            </a:r>
            <a:r>
              <a:rPr lang="en-US" altLang="en-US" sz="2000" dirty="0"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cs typeface="Calibri" panose="020F0502020204030204" pitchFamily="34" charset="0"/>
              </a:rPr>
              <a:t>__</a:t>
            </a:r>
            <a:r>
              <a:rPr lang="en-US" altLang="en-US" sz="2000" dirty="0" err="1">
                <a:solidFill>
                  <a:schemeClr val="accent2"/>
                </a:solidFill>
                <a:cs typeface="Calibri" panose="020F0502020204030204" pitchFamily="34" charset="0"/>
              </a:rPr>
              <a:t>init</a:t>
            </a:r>
            <a:r>
              <a:rPr lang="en-US" altLang="en-US" sz="2000" dirty="0">
                <a:solidFill>
                  <a:schemeClr val="accent2"/>
                </a:solidFill>
                <a:cs typeface="Calibri" panose="020F0502020204030204" pitchFamily="34" charset="0"/>
              </a:rPr>
              <a:t>__</a:t>
            </a:r>
            <a:r>
              <a:rPr lang="en-US" altLang="en-US" sz="2000" dirty="0">
                <a:cs typeface="Calibri" panose="020F0502020204030204" pitchFamily="34" charset="0"/>
              </a:rPr>
              <a:t>(</a:t>
            </a:r>
            <a:r>
              <a:rPr lang="en-US" altLang="en-US" sz="2000" dirty="0" err="1">
                <a:cs typeface="Calibri" panose="020F0502020204030204" pitchFamily="34" charset="0"/>
              </a:rPr>
              <a:t>self,n,a</a:t>
            </a:r>
            <a:r>
              <a:rPr lang="en-US" altLang="en-US" sz="2000" dirty="0">
                <a:cs typeface="Calibri" panose="020F0502020204030204" pitchFamily="34" charset="0"/>
              </a:rPr>
              <a:t>):</a:t>
            </a:r>
            <a:br>
              <a:rPr lang="en-US" altLang="en-US" sz="2000" dirty="0">
                <a:cs typeface="Calibri" panose="020F0502020204030204" pitchFamily="34" charset="0"/>
              </a:rPr>
            </a:br>
            <a:r>
              <a:rPr lang="en-US" altLang="en-US" sz="2000" dirty="0">
                <a:cs typeface="Calibri" panose="020F0502020204030204" pitchFamily="34" charset="0"/>
              </a:rPr>
              <a:t>    </a:t>
            </a:r>
            <a:r>
              <a:rPr lang="en-US" altLang="en-US" sz="2000" dirty="0" err="1">
                <a:cs typeface="Calibri" panose="020F0502020204030204" pitchFamily="34" charset="0"/>
              </a:rPr>
              <a:t>self.full_name</a:t>
            </a:r>
            <a:r>
              <a:rPr lang="en-US" altLang="en-US" sz="2000" dirty="0">
                <a:cs typeface="Calibri" panose="020F0502020204030204" pitchFamily="34" charset="0"/>
              </a:rPr>
              <a:t> = n</a:t>
            </a:r>
            <a:br>
              <a:rPr lang="en-US" altLang="en-US" sz="2000" dirty="0">
                <a:cs typeface="Calibri" panose="020F0502020204030204" pitchFamily="34" charset="0"/>
              </a:rPr>
            </a:br>
            <a:r>
              <a:rPr lang="en-US" altLang="en-US" sz="2000" dirty="0">
                <a:cs typeface="Calibri" panose="020F0502020204030204" pitchFamily="34" charset="0"/>
              </a:rPr>
              <a:t>    </a:t>
            </a:r>
            <a:r>
              <a:rPr lang="en-US" altLang="en-US" sz="2000" dirty="0" err="1">
                <a:cs typeface="Calibri" panose="020F0502020204030204" pitchFamily="34" charset="0"/>
              </a:rPr>
              <a:t>self.age</a:t>
            </a:r>
            <a:r>
              <a:rPr lang="en-US" altLang="en-US" sz="2000" dirty="0">
                <a:cs typeface="Calibri" panose="020F0502020204030204" pitchFamily="34" charset="0"/>
              </a:rPr>
              <a:t> = a</a:t>
            </a:r>
            <a:br>
              <a:rPr lang="en-US" altLang="en-US" sz="2000" dirty="0">
                <a:cs typeface="Calibri" panose="020F0502020204030204" pitchFamily="34" charset="0"/>
              </a:rPr>
            </a:br>
            <a:endParaRPr lang="en-US" altLang="en-US" sz="2000" dirty="0">
              <a:cs typeface="Calibri" panose="020F0502020204030204" pitchFamily="34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>
                <a:solidFill>
                  <a:srgbClr val="FF9933"/>
                </a:solidFill>
                <a:cs typeface="Calibri" panose="020F0502020204030204" pitchFamily="34" charset="0"/>
              </a:rPr>
              <a:t>	def</a:t>
            </a:r>
            <a:r>
              <a:rPr lang="en-US" altLang="en-US" sz="2000" dirty="0"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solidFill>
                  <a:schemeClr val="accent2"/>
                </a:solidFill>
                <a:cs typeface="Calibri" panose="020F0502020204030204" pitchFamily="34" charset="0"/>
              </a:rPr>
              <a:t>get_age</a:t>
            </a:r>
            <a:r>
              <a:rPr lang="en-US" altLang="en-US" sz="2000" dirty="0">
                <a:cs typeface="Calibri" panose="020F0502020204030204" pitchFamily="34" charset="0"/>
              </a:rPr>
              <a:t>(self):</a:t>
            </a:r>
            <a:br>
              <a:rPr lang="en-US" altLang="en-US" sz="2000" dirty="0">
                <a:cs typeface="Calibri" panose="020F0502020204030204" pitchFamily="34" charset="0"/>
              </a:rPr>
            </a:br>
            <a:r>
              <a:rPr lang="en-US" altLang="en-US" sz="2000" dirty="0">
                <a:cs typeface="Calibri" panose="020F0502020204030204" pitchFamily="34" charset="0"/>
              </a:rPr>
              <a:t>    </a:t>
            </a:r>
            <a:r>
              <a:rPr lang="en-US" altLang="en-US" sz="2000" dirty="0">
                <a:solidFill>
                  <a:srgbClr val="FF9933"/>
                </a:solidFill>
                <a:cs typeface="Calibri" panose="020F0502020204030204" pitchFamily="34" charset="0"/>
              </a:rPr>
              <a:t>return</a:t>
            </a:r>
            <a:r>
              <a:rPr lang="en-US" altLang="en-US" sz="2000" dirty="0"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cs typeface="Calibri" panose="020F0502020204030204" pitchFamily="34" charset="0"/>
              </a:rPr>
              <a:t>self.age</a:t>
            </a:r>
            <a:endParaRPr lang="en-US" altLang="en-US" sz="2000" dirty="0">
              <a:cs typeface="Calibri" panose="020F0502020204030204" pitchFamily="34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>
                <a:cs typeface="Calibri" panose="020F0502020204030204" pitchFamily="34" charset="0"/>
              </a:rPr>
              <a:t>mike=student(“Mike”,18)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 smtClean="0">
                <a:cs typeface="Calibri" panose="020F0502020204030204" pitchFamily="34" charset="0"/>
              </a:rPr>
              <a:t>print (</a:t>
            </a:r>
            <a:r>
              <a:rPr lang="en-US" altLang="en-US" sz="2000" dirty="0" err="1" smtClean="0">
                <a:cs typeface="Calibri" panose="020F0502020204030204" pitchFamily="34" charset="0"/>
              </a:rPr>
              <a:t>mike.get_age</a:t>
            </a:r>
            <a:r>
              <a:rPr lang="en-US" altLang="en-US" sz="2000" dirty="0" smtClean="0">
                <a:cs typeface="Calibri" panose="020F0502020204030204" pitchFamily="34" charset="0"/>
              </a:rPr>
              <a:t>())</a:t>
            </a:r>
            <a:endParaRPr lang="en-US" altLang="en-US" sz="2000" dirty="0"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3F868A9-EA44-4500-8629-F5177802834E}"/>
              </a:ext>
            </a:extLst>
          </p:cNvPr>
          <p:cNvSpPr txBox="1">
            <a:spLocks/>
          </p:cNvSpPr>
          <p:nvPr/>
        </p:nvSpPr>
        <p:spPr>
          <a:xfrm>
            <a:off x="5878388" y="1828800"/>
            <a:ext cx="432048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Compiler:</a:t>
            </a:r>
          </a:p>
          <a:p>
            <a:pPr lvl="1"/>
            <a:r>
              <a:rPr lang="en-US" dirty="0"/>
              <a:t>Define a class named car</a:t>
            </a:r>
          </a:p>
          <a:p>
            <a:pPr lvl="1"/>
            <a:r>
              <a:rPr lang="en-US" dirty="0"/>
              <a:t>Create variables for brand, </a:t>
            </a:r>
            <a:r>
              <a:rPr lang="en-US" dirty="0" err="1"/>
              <a:t>colour</a:t>
            </a:r>
            <a:r>
              <a:rPr lang="en-US" dirty="0"/>
              <a:t>, and number of seats</a:t>
            </a:r>
          </a:p>
          <a:p>
            <a:pPr lvl="1"/>
            <a:r>
              <a:rPr lang="en-US" dirty="0"/>
              <a:t>Create functions to set and return the above variables</a:t>
            </a:r>
          </a:p>
          <a:p>
            <a:pPr lvl="1"/>
            <a:r>
              <a:rPr lang="en-US" dirty="0"/>
              <a:t>Create a new instance of a car and test your class functions</a:t>
            </a:r>
          </a:p>
        </p:txBody>
      </p:sp>
    </p:spTree>
    <p:extLst>
      <p:ext uri="{BB962C8B-B14F-4D97-AF65-F5344CB8AC3E}">
        <p14:creationId xmlns:p14="http://schemas.microsoft.com/office/powerpoint/2010/main" val="202682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Built-In Members of Classes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2" y="1828800"/>
            <a:ext cx="8686801" cy="2392288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/>
              <a:t>Classes contain many methods and attributes that are included by Python even if you don’t define them explicitly.</a:t>
            </a:r>
          </a:p>
          <a:p>
            <a:pPr lvl="1"/>
            <a:r>
              <a:rPr lang="en-US" altLang="en-US" sz="1800" dirty="0"/>
              <a:t>Most of these methods define automatic functionality triggered by special operators or usage of that class.</a:t>
            </a:r>
          </a:p>
          <a:p>
            <a:r>
              <a:rPr lang="en-US" altLang="en-US" sz="2000" dirty="0"/>
              <a:t>All built-in members have double underscores around their names:  </a:t>
            </a:r>
            <a:r>
              <a:rPr lang="en-US" altLang="en-US" sz="2000" dirty="0">
                <a:latin typeface="Courier New" panose="02070309020205020404" pitchFamily="49" charset="0"/>
              </a:rPr>
              <a:t>__</a:t>
            </a:r>
            <a:r>
              <a:rPr lang="en-US" altLang="en-US" sz="2000" dirty="0" err="1">
                <a:latin typeface="Courier New" panose="02070309020205020404" pitchFamily="49" charset="0"/>
              </a:rPr>
              <a:t>init</a:t>
            </a:r>
            <a:r>
              <a:rPr lang="en-US" altLang="en-US" sz="2000" dirty="0">
                <a:latin typeface="Courier New" panose="02070309020205020404" pitchFamily="49" charset="0"/>
              </a:rPr>
              <a:t>__  __doc__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Here are the methods for student class: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9877" y="4449688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(student)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['__class__', '__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delattr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__', '__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dict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__', '__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__', '__doc__', '__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eq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__', '__format__', '__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__', '__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getattribute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__', '__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__', '__hash__', '__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__', '__le__', '__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__', '__module__', '__ne__', '__new__', '__reduce__', '__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reduce_ex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__', '__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__', '__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setattr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__', '__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sizeof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__', '__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__', '__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subclasshook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__', '__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weakref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__', '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get_age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3295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B53BE9-D07B-4875-9803-5627E587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7599D3-B7AC-487B-9F80-780241AA1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premade functions</a:t>
            </a:r>
          </a:p>
          <a:p>
            <a:r>
              <a:rPr lang="en-US" dirty="0"/>
              <a:t>Must be loaded first using </a:t>
            </a:r>
            <a:r>
              <a:rPr lang="en-US" i="1" dirty="0"/>
              <a:t>import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packagename</a:t>
            </a:r>
            <a:endParaRPr lang="en-US" dirty="0"/>
          </a:p>
          <a:p>
            <a:r>
              <a:rPr lang="en-US" dirty="0" err="1"/>
              <a:t>Useage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Packagename.function</a:t>
            </a:r>
            <a:r>
              <a:rPr lang="en-US" dirty="0"/>
              <a:t>(parameters)</a:t>
            </a:r>
          </a:p>
        </p:txBody>
      </p:sp>
    </p:spTree>
    <p:extLst>
      <p:ext uri="{BB962C8B-B14F-4D97-AF65-F5344CB8AC3E}">
        <p14:creationId xmlns:p14="http://schemas.microsoft.com/office/powerpoint/2010/main" val="120706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Python anatomy -  Modules and packages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nl-NL" sz="1800" dirty="0"/>
              <a:t>Python modules are used to organize Python code. For example, database related code is placed inside a database module, security code in a security module etc. </a:t>
            </a:r>
          </a:p>
          <a:p>
            <a:r>
              <a:rPr lang="en-US" altLang="nl-NL" sz="1800" dirty="0"/>
              <a:t>It becomes more and more useful when dealing with larger programs. </a:t>
            </a:r>
          </a:p>
          <a:p>
            <a:r>
              <a:rPr lang="en-US" altLang="nl-NL" sz="1800" dirty="0"/>
              <a:t>Modules are grouped together to form packages.</a:t>
            </a:r>
          </a:p>
          <a:p>
            <a:r>
              <a:rPr lang="en-US" altLang="nl-NL" sz="1800" dirty="0"/>
              <a:t>A module name is the file name with the .</a:t>
            </a:r>
            <a:r>
              <a:rPr lang="en-US" altLang="nl-NL" sz="1800" dirty="0" err="1"/>
              <a:t>py</a:t>
            </a:r>
            <a:r>
              <a:rPr lang="en-US" altLang="nl-NL" sz="1800" dirty="0"/>
              <a:t> extension. </a:t>
            </a:r>
          </a:p>
          <a:p>
            <a:r>
              <a:rPr lang="en-US" altLang="nl-NL" sz="1800" dirty="0"/>
              <a:t>When we have a file called empty.py, empty is the module name. The __name__ is a variable that holds the name of the module being referenced. </a:t>
            </a:r>
          </a:p>
          <a:p>
            <a:r>
              <a:rPr lang="en-US" altLang="nl-NL" sz="1800" dirty="0"/>
              <a:t>The current module, the module being executed (called also the main module) has a special name: '__main__'. With this name it can be referenced from the Python code.</a:t>
            </a:r>
          </a:p>
          <a:p>
            <a:r>
              <a:rPr lang="en-US" altLang="nl-NL" sz="1800" dirty="0"/>
              <a:t>The main difference between a module and a package is that a package is a collection of modules AND it has an __init__.py file</a:t>
            </a:r>
          </a:p>
        </p:txBody>
      </p:sp>
    </p:spTree>
    <p:extLst>
      <p:ext uri="{BB962C8B-B14F-4D97-AF65-F5344CB8AC3E}">
        <p14:creationId xmlns:p14="http://schemas.microsoft.com/office/powerpoint/2010/main" val="388190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paradigm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programming- describe the results but not how to get it</a:t>
            </a:r>
          </a:p>
          <a:p>
            <a:r>
              <a:rPr lang="en-US" dirty="0" smtClean="0"/>
              <a:t>Imperative programming- opposite of declarative (detail oriented) </a:t>
            </a:r>
          </a:p>
          <a:p>
            <a:r>
              <a:rPr lang="en-US" dirty="0"/>
              <a:t>procedural </a:t>
            </a:r>
            <a:r>
              <a:rPr lang="en-US" dirty="0" smtClean="0"/>
              <a:t>programming (routines and functions)</a:t>
            </a:r>
          </a:p>
          <a:p>
            <a:r>
              <a:rPr lang="en-US" dirty="0"/>
              <a:t>functional </a:t>
            </a:r>
            <a:r>
              <a:rPr lang="en-US" dirty="0" smtClean="0"/>
              <a:t>programming (avoid changing state and mutable data)</a:t>
            </a:r>
          </a:p>
          <a:p>
            <a:r>
              <a:rPr lang="en-US" dirty="0"/>
              <a:t>object-oriented </a:t>
            </a:r>
            <a:r>
              <a:rPr lang="en-US" dirty="0" smtClean="0"/>
              <a:t>programming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5212" y="6063734"/>
            <a:ext cx="8158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en.wikipedia.org/wiki/Comparison_of_programming_paradigms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or </a:t>
            </a:r>
            <a:r>
              <a:rPr lang="en-US" dirty="0" err="1"/>
              <a:t>linux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curl -O https://bootstrap.pypa.io/get-pip.py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python get-pip.py</a:t>
            </a:r>
          </a:p>
          <a:p>
            <a:r>
              <a:rPr lang="en-US" dirty="0"/>
              <a:t>Windows:</a:t>
            </a:r>
          </a:p>
          <a:p>
            <a:pPr lvl="1"/>
            <a:r>
              <a:rPr lang="en-US" dirty="0">
                <a:hlinkClick r:id="rId2"/>
              </a:rPr>
              <a:t>https://github.com/BurntSushi/nfldb/wiki/Python-&amp;-pip-Windows-installation</a:t>
            </a:r>
            <a:endParaRPr lang="en-US" dirty="0"/>
          </a:p>
          <a:p>
            <a:pPr lvl="1"/>
            <a:endParaRPr lang="en-US" dirty="0"/>
          </a:p>
          <a:p>
            <a:pPr marL="365760" lvl="1" indent="0">
              <a:buNone/>
            </a:pPr>
            <a:r>
              <a:rPr lang="en-US" dirty="0"/>
              <a:t>pip install &lt;package name&gt;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97868" y="5996281"/>
            <a:ext cx="4710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hlinkClick r:id="rId3"/>
              </a:rPr>
              <a:t>http://docs.python.org/tutorial/modules.html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046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nl-NL" dirty="0"/>
              <a:t>Frequently used modules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6469" y="1700808"/>
            <a:ext cx="5437943" cy="49682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nl-NL" sz="2000" dirty="0" err="1">
                <a:solidFill>
                  <a:schemeClr val="accent1">
                    <a:lumMod val="75000"/>
                  </a:schemeClr>
                </a:solidFill>
              </a:rPr>
              <a:t>cmp</a:t>
            </a:r>
            <a:r>
              <a:rPr lang="en-US" altLang="nl-NL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nl-NL" sz="2000" dirty="0"/>
              <a:t>Utilities for comparing ﬁles and directories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NL" sz="2000" dirty="0">
                <a:solidFill>
                  <a:schemeClr val="accent1">
                    <a:lumMod val="75000"/>
                  </a:schemeClr>
                </a:solidFill>
              </a:rPr>
              <a:t>glob</a:t>
            </a:r>
            <a:r>
              <a:rPr lang="en-US" altLang="nl-NL" sz="2000" dirty="0"/>
              <a:t> Finds ﬁles matching wildcard pattern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NL" sz="2000" dirty="0">
                <a:solidFill>
                  <a:schemeClr val="accent1">
                    <a:lumMod val="75000"/>
                  </a:schemeClr>
                </a:solidFill>
              </a:rPr>
              <a:t>re</a:t>
            </a:r>
            <a:r>
              <a:rPr lang="en-US" altLang="nl-NL" sz="2000" dirty="0"/>
              <a:t> Regular expression string matching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NL" sz="2000" dirty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en-US" altLang="nl-NL" sz="2000" dirty="0"/>
              <a:t> </a:t>
            </a:r>
            <a:r>
              <a:rPr lang="en-US" altLang="nl-NL" sz="2000" dirty="0" err="1"/>
              <a:t>Time</a:t>
            </a:r>
            <a:r>
              <a:rPr lang="en-US" altLang="nl-NL" sz="2000" dirty="0"/>
              <a:t> and date handling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NL" sz="2000" dirty="0" err="1">
                <a:solidFill>
                  <a:schemeClr val="accent1">
                    <a:lumMod val="75000"/>
                  </a:schemeClr>
                </a:solidFill>
              </a:rPr>
              <a:t>datetime</a:t>
            </a:r>
            <a:r>
              <a:rPr lang="en-US" altLang="nl-NL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nl-NL" sz="2000" dirty="0"/>
              <a:t>Fast implementation of date and time handling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NL" sz="2000" dirty="0" err="1">
                <a:solidFill>
                  <a:schemeClr val="accent1">
                    <a:lumMod val="75000"/>
                  </a:schemeClr>
                </a:solidFill>
              </a:rPr>
              <a:t>doctest</a:t>
            </a:r>
            <a:r>
              <a:rPr lang="en-US" altLang="nl-NL" sz="2000" dirty="0"/>
              <a:t>, </a:t>
            </a:r>
            <a:r>
              <a:rPr lang="en-US" altLang="nl-NL" sz="2000" dirty="0" err="1"/>
              <a:t>unittest</a:t>
            </a:r>
            <a:r>
              <a:rPr lang="en-US" altLang="nl-NL" sz="2000" dirty="0"/>
              <a:t> Modules that facilitate unit test</a:t>
            </a:r>
            <a:endParaRPr lang="nl-NL" altLang="nl-NL" sz="2000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664243" y="1732747"/>
            <a:ext cx="4614745" cy="496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nl-NL" sz="2000" dirty="0">
                <a:solidFill>
                  <a:schemeClr val="accent1">
                    <a:lumMod val="75000"/>
                  </a:schemeClr>
                </a:solidFill>
              </a:rPr>
              <a:t>sys</a:t>
            </a:r>
            <a:r>
              <a:rPr lang="en-US" altLang="nl-NL" sz="2000" dirty="0"/>
              <a:t> Information about Python itself (path, etc.)</a:t>
            </a:r>
          </a:p>
          <a:p>
            <a:r>
              <a:rPr lang="en-US" altLang="nl-NL" sz="2000" dirty="0" err="1">
                <a:solidFill>
                  <a:schemeClr val="accent1">
                    <a:lumMod val="75000"/>
                  </a:schemeClr>
                </a:solidFill>
              </a:rPr>
              <a:t>os</a:t>
            </a:r>
            <a:r>
              <a:rPr lang="en-US" altLang="nl-NL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nl-NL" sz="2000" dirty="0"/>
              <a:t>Operating system functions</a:t>
            </a:r>
          </a:p>
          <a:p>
            <a:r>
              <a:rPr lang="en-US" altLang="nl-NL" sz="2000" dirty="0" err="1">
                <a:solidFill>
                  <a:schemeClr val="accent1">
                    <a:lumMod val="75000"/>
                  </a:schemeClr>
                </a:solidFill>
              </a:rPr>
              <a:t>os.path</a:t>
            </a:r>
            <a:r>
              <a:rPr lang="en-US" altLang="nl-NL" sz="2000" dirty="0"/>
              <a:t> Portable pathname tools</a:t>
            </a:r>
          </a:p>
          <a:p>
            <a:r>
              <a:rPr lang="en-US" altLang="nl-NL" sz="2000" dirty="0" err="1">
                <a:solidFill>
                  <a:schemeClr val="accent1">
                    <a:lumMod val="75000"/>
                  </a:schemeClr>
                </a:solidFill>
              </a:rPr>
              <a:t>shutil</a:t>
            </a:r>
            <a:r>
              <a:rPr lang="en-US" altLang="nl-NL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nl-NL" sz="2000" dirty="0"/>
              <a:t>Utilities for copying ﬁles and directory trees</a:t>
            </a:r>
          </a:p>
        </p:txBody>
      </p:sp>
    </p:spTree>
    <p:extLst>
      <p:ext uri="{BB962C8B-B14F-4D97-AF65-F5344CB8AC3E}">
        <p14:creationId xmlns:p14="http://schemas.microsoft.com/office/powerpoint/2010/main" val="14869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More frequently used modules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7868" y="1772816"/>
            <a:ext cx="9360271" cy="46802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nl-NL" sz="2000" dirty="0" err="1">
                <a:solidFill>
                  <a:schemeClr val="accent1">
                    <a:lumMod val="75000"/>
                  </a:schemeClr>
                </a:solidFill>
              </a:rPr>
              <a:t>pdb</a:t>
            </a:r>
            <a:r>
              <a:rPr lang="en-US" altLang="nl-NL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nl-NL" sz="2000" dirty="0"/>
              <a:t>Debugger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NL" sz="2000" dirty="0">
                <a:solidFill>
                  <a:schemeClr val="accent1">
                    <a:lumMod val="75000"/>
                  </a:schemeClr>
                </a:solidFill>
              </a:rPr>
              <a:t>hotshot</a:t>
            </a:r>
            <a:r>
              <a:rPr lang="en-US" altLang="nl-NL" sz="2000" dirty="0"/>
              <a:t> Code proﬁling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NL" sz="2000" dirty="0">
                <a:solidFill>
                  <a:schemeClr val="accent1">
                    <a:lumMod val="75000"/>
                  </a:schemeClr>
                </a:solidFill>
              </a:rPr>
              <a:t>pickle, </a:t>
            </a:r>
            <a:r>
              <a:rPr lang="en-US" altLang="nl-NL" sz="2000" dirty="0" err="1">
                <a:solidFill>
                  <a:schemeClr val="accent1">
                    <a:lumMod val="75000"/>
                  </a:schemeClr>
                </a:solidFill>
              </a:rPr>
              <a:t>cpickle</a:t>
            </a:r>
            <a:r>
              <a:rPr lang="en-US" altLang="nl-NL" sz="2000" dirty="0">
                <a:solidFill>
                  <a:schemeClr val="accent1">
                    <a:lumMod val="75000"/>
                  </a:schemeClr>
                </a:solidFill>
              </a:rPr>
              <a:t>, marshal, shelve</a:t>
            </a:r>
            <a:r>
              <a:rPr lang="en-US" altLang="nl-NL" sz="2000" dirty="0"/>
              <a:t> Used to save objects and code to ﬁles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NL" sz="2000" dirty="0" err="1">
                <a:solidFill>
                  <a:schemeClr val="accent1">
                    <a:lumMod val="75000"/>
                  </a:schemeClr>
                </a:solidFill>
              </a:rPr>
              <a:t>getopt</a:t>
            </a:r>
            <a:r>
              <a:rPr lang="en-US" altLang="nl-NL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nl-NL" sz="2000" dirty="0" err="1">
                <a:solidFill>
                  <a:schemeClr val="accent1">
                    <a:lumMod val="75000"/>
                  </a:schemeClr>
                </a:solidFill>
              </a:rPr>
              <a:t>optparse</a:t>
            </a:r>
            <a:r>
              <a:rPr lang="en-US" altLang="nl-NL" sz="2000" dirty="0"/>
              <a:t> Utilities to handle shell-level argument parsing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NL" sz="2000" dirty="0">
                <a:solidFill>
                  <a:schemeClr val="accent1">
                    <a:lumMod val="75000"/>
                  </a:schemeClr>
                </a:solidFill>
              </a:rPr>
              <a:t>math, </a:t>
            </a:r>
            <a:r>
              <a:rPr lang="en-US" altLang="nl-NL" sz="2000" dirty="0" err="1">
                <a:solidFill>
                  <a:schemeClr val="accent1">
                    <a:lumMod val="75000"/>
                  </a:schemeClr>
                </a:solidFill>
              </a:rPr>
              <a:t>cmath</a:t>
            </a:r>
            <a:r>
              <a:rPr lang="en-US" altLang="nl-NL" sz="2000" dirty="0"/>
              <a:t> Math functions (real and complex) faster for scalars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NL" sz="2000" dirty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en-US" altLang="nl-NL" sz="2000" dirty="0"/>
              <a:t> </a:t>
            </a:r>
            <a:r>
              <a:rPr lang="en-US" altLang="nl-NL" sz="2000" dirty="0" err="1"/>
              <a:t>Random</a:t>
            </a:r>
            <a:r>
              <a:rPr lang="en-US" altLang="nl-NL" sz="2000" dirty="0"/>
              <a:t> generators (likewise)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NL" sz="2000" dirty="0" err="1">
                <a:solidFill>
                  <a:schemeClr val="accent1">
                    <a:lumMod val="75000"/>
                  </a:schemeClr>
                </a:solidFill>
              </a:rPr>
              <a:t>gzip</a:t>
            </a:r>
            <a:r>
              <a:rPr lang="en-US" altLang="nl-NL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nl-NL" sz="2000" dirty="0"/>
              <a:t>read and write </a:t>
            </a:r>
            <a:r>
              <a:rPr lang="en-US" altLang="nl-NL" sz="2000" dirty="0" err="1"/>
              <a:t>gzipped</a:t>
            </a:r>
            <a:r>
              <a:rPr lang="en-US" altLang="nl-NL" sz="2000" dirty="0"/>
              <a:t> ﬁles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NL" sz="2000" dirty="0" err="1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altLang="nl-NL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nl-NL" sz="2000" dirty="0"/>
              <a:t>Functions to pack and unpack binary data structures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NL" sz="2000" dirty="0" err="1">
                <a:solidFill>
                  <a:schemeClr val="accent1">
                    <a:lumMod val="75000"/>
                  </a:schemeClr>
                </a:solidFill>
              </a:rPr>
              <a:t>StringIO</a:t>
            </a:r>
            <a:r>
              <a:rPr lang="en-US" altLang="nl-NL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nl-NL" sz="2000" dirty="0" err="1">
                <a:solidFill>
                  <a:schemeClr val="accent1">
                    <a:lumMod val="75000"/>
                  </a:schemeClr>
                </a:solidFill>
              </a:rPr>
              <a:t>cStringIO</a:t>
            </a:r>
            <a:r>
              <a:rPr lang="en-US" altLang="nl-NL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nl-NL" sz="2000" dirty="0"/>
              <a:t>String-like objects that can be read and written as ﬁles (e.g., in-memory ﬁles)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NL" sz="2000" dirty="0">
                <a:solidFill>
                  <a:schemeClr val="accent1">
                    <a:lumMod val="75000"/>
                  </a:schemeClr>
                </a:solidFill>
              </a:rPr>
              <a:t>types</a:t>
            </a:r>
            <a:r>
              <a:rPr lang="en-US" altLang="nl-NL" sz="2000" dirty="0"/>
              <a:t> Names for all the standard Python type</a:t>
            </a:r>
            <a:endParaRPr lang="nl-NL" altLang="nl-NL" sz="2000" dirty="0"/>
          </a:p>
        </p:txBody>
      </p:sp>
    </p:spTree>
    <p:extLst>
      <p:ext uri="{BB962C8B-B14F-4D97-AF65-F5344CB8AC3E}">
        <p14:creationId xmlns:p14="http://schemas.microsoft.com/office/powerpoint/2010/main" val="416881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for Data Science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828800"/>
            <a:ext cx="8557591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analysis</a:t>
            </a:r>
          </a:p>
          <a:p>
            <a:pPr lvl="1"/>
            <a:r>
              <a:rPr lang="en-US" sz="1800" dirty="0"/>
              <a:t>pandas, </a:t>
            </a:r>
            <a:r>
              <a:rPr lang="en-US" sz="1800" dirty="0" err="1"/>
              <a:t>numpy</a:t>
            </a:r>
            <a:r>
              <a:rPr lang="en-US" sz="1800" dirty="0"/>
              <a:t>, </a:t>
            </a:r>
            <a:r>
              <a:rPr lang="en-US" sz="1800" dirty="0" err="1"/>
              <a:t>networkx</a:t>
            </a:r>
            <a:endParaRPr lang="en-US" sz="1800" dirty="0"/>
          </a:p>
          <a:p>
            <a:r>
              <a:rPr lang="en-US" dirty="0"/>
              <a:t>Machine learning </a:t>
            </a:r>
          </a:p>
          <a:p>
            <a:pPr lvl="1"/>
            <a:r>
              <a:rPr lang="en-US" dirty="0" err="1"/>
              <a:t>scikits.learn</a:t>
            </a:r>
            <a:r>
              <a:rPr lang="en-US" dirty="0"/>
              <a:t>, milk </a:t>
            </a:r>
          </a:p>
          <a:p>
            <a:r>
              <a:rPr lang="en-US" dirty="0"/>
              <a:t>Scientiﬁc </a:t>
            </a:r>
          </a:p>
          <a:p>
            <a:pPr lvl="1"/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pyephem</a:t>
            </a:r>
            <a:r>
              <a:rPr lang="en-US" dirty="0"/>
              <a:t>, </a:t>
            </a:r>
            <a:r>
              <a:rPr lang="en-US" dirty="0" err="1"/>
              <a:t>astropysics</a:t>
            </a:r>
            <a:r>
              <a:rPr lang="en-US" dirty="0"/>
              <a:t> </a:t>
            </a:r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 err="1"/>
              <a:t>matplotlib</a:t>
            </a:r>
            <a:r>
              <a:rPr lang="en-US" dirty="0"/>
              <a:t>, d3py, </a:t>
            </a:r>
            <a:r>
              <a:rPr lang="en-US" dirty="0" err="1"/>
              <a:t>ggplot</a:t>
            </a:r>
            <a:endParaRPr lang="en-US" dirty="0"/>
          </a:p>
          <a:p>
            <a:r>
              <a:rPr lang="en-US" b="1" dirty="0"/>
              <a:t>Big Data:</a:t>
            </a:r>
          </a:p>
          <a:p>
            <a:pPr lvl="1"/>
            <a:r>
              <a:rPr lang="en-US" dirty="0" err="1"/>
              <a:t>pyspark</a:t>
            </a:r>
            <a:endParaRPr lang="en-US" dirty="0"/>
          </a:p>
        </p:txBody>
      </p:sp>
      <p:pic>
        <p:nvPicPr>
          <p:cNvPr id="4" name="Picture 3" descr="1580 Sheridan Tagline (RGB).eps">
            <a:extLst>
              <a:ext uri="{FF2B5EF4-FFF2-40B4-BE49-F238E27FC236}">
                <a16:creationId xmlns="" xmlns:a16="http://schemas.microsoft.com/office/drawing/2014/main" id="{924F5433-3725-4E97-8324-3BCE4673D7ED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xmlns:lc="http://schemas.openxmlformats.org/drawingml/2006/lockedCanvas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45740" y="6453336"/>
            <a:ext cx="1371598" cy="31000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29034" y="6078415"/>
            <a:ext cx="9123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4"/>
              </a:rPr>
              <a:t>https://medium.com/activewizards-machine-learning-company/top-15-python-libraries-for-data-science-in-in-2017-ab61b4f9b4a7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2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altLang="nl-NL" dirty="0"/>
              <a:t>Excercise 2- Inspecting module methods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77788" y="1545777"/>
            <a:ext cx="10645824" cy="531222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nl-NL" sz="1600" dirty="0">
                <a:latin typeface="Courier New" panose="02070309020205020404" pitchFamily="49" charset="0"/>
              </a:rPr>
              <a:t>&gt;&gt;&gt; import </a:t>
            </a:r>
            <a:r>
              <a:rPr lang="en-US" altLang="nl-NL" sz="1600" dirty="0" err="1">
                <a:latin typeface="Courier New" panose="02070309020205020404" pitchFamily="49" charset="0"/>
              </a:rPr>
              <a:t>numpy</a:t>
            </a:r>
            <a:endParaRPr lang="en-US" altLang="nl-NL" sz="1600" dirty="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nl-NL" sz="1600" dirty="0">
                <a:latin typeface="Courier New" panose="02070309020205020404" pitchFamily="49" charset="0"/>
              </a:rPr>
              <a:t>&gt;&gt;&gt; </a:t>
            </a:r>
            <a:r>
              <a:rPr lang="en-US" altLang="nl-NL" sz="1600" dirty="0" err="1">
                <a:latin typeface="Courier New" panose="02070309020205020404" pitchFamily="49" charset="0"/>
              </a:rPr>
              <a:t>dir</a:t>
            </a:r>
            <a:r>
              <a:rPr lang="en-US" altLang="nl-NL" sz="1600" dirty="0">
                <a:latin typeface="Courier New" panose="02070309020205020404" pitchFamily="49" charset="0"/>
              </a:rPr>
              <a:t>(</a:t>
            </a:r>
            <a:r>
              <a:rPr lang="en-US" altLang="nl-NL" sz="1600" dirty="0" err="1">
                <a:latin typeface="Courier New" panose="02070309020205020404" pitchFamily="49" charset="0"/>
              </a:rPr>
              <a:t>numpy</a:t>
            </a:r>
            <a:r>
              <a:rPr lang="en-US" altLang="nl-NL" sz="1600" dirty="0">
                <a:latin typeface="Courier New" panose="02070309020205020404" pitchFamily="49" charset="0"/>
              </a:rPr>
              <a:t>)</a:t>
            </a:r>
          </a:p>
          <a:p>
            <a:pPr algn="l" eaLnBrk="1" hangingPunct="1"/>
            <a:r>
              <a:rPr lang="en-US" altLang="nl-NL" sz="1600" dirty="0">
                <a:latin typeface="Courier New" panose="02070309020205020404" pitchFamily="49" charset="0"/>
              </a:rPr>
              <a:t>['ALLOW_THREADS', 'BUFSIZE', 'CLIP', '</a:t>
            </a:r>
            <a:r>
              <a:rPr lang="en-US" altLang="nl-NL" sz="1600" dirty="0" err="1">
                <a:latin typeface="Courier New" panose="02070309020205020404" pitchFamily="49" charset="0"/>
              </a:rPr>
              <a:t>ComplexWarning</a:t>
            </a:r>
            <a:r>
              <a:rPr lang="en-US" altLang="nl-NL" sz="1600" dirty="0">
                <a:latin typeface="Courier New" panose="02070309020205020404" pitchFamily="49" charset="0"/>
              </a:rPr>
              <a:t>', '</a:t>
            </a:r>
            <a:r>
              <a:rPr lang="en-US" altLang="nl-NL" sz="1600" dirty="0" err="1">
                <a:latin typeface="Courier New" panose="02070309020205020404" pitchFamily="49" charset="0"/>
              </a:rPr>
              <a:t>DataSource</a:t>
            </a:r>
            <a:r>
              <a:rPr lang="en-US" altLang="nl-NL" sz="1600" dirty="0">
                <a:latin typeface="Courier New" panose="02070309020205020404" pitchFamily="49" charset="0"/>
              </a:rPr>
              <a:t>', 'ERR_CALL', 'ERR_DEFAULT', 'ERR_DEFAULT2', 'ERR_IGNORE', 'ERR_LOG', 'ERR_PRINT', 'ERR_RAISE', 'ERR_WARN', 'FLOATING_POINT_SUPPORT', 'FPE_DIVIDEBYZERO', 'FPE_INVALID', 'FPE_OVERFLOW', 'FPE_UNDERFLOW', 'False_', '</a:t>
            </a:r>
            <a:r>
              <a:rPr lang="en-US" altLang="nl-NL" sz="1600" dirty="0" err="1">
                <a:latin typeface="Courier New" panose="02070309020205020404" pitchFamily="49" charset="0"/>
              </a:rPr>
              <a:t>Inf</a:t>
            </a:r>
            <a:r>
              <a:rPr lang="en-US" altLang="nl-NL" sz="1600" dirty="0">
                <a:latin typeface="Courier New" panose="02070309020205020404" pitchFamily="49" charset="0"/>
              </a:rPr>
              <a:t>', 'Infinity', 'MAXDIMS', '</a:t>
            </a:r>
            <a:r>
              <a:rPr lang="en-US" altLang="nl-NL" sz="1600" dirty="0" err="1">
                <a:latin typeface="Courier New" panose="02070309020205020404" pitchFamily="49" charset="0"/>
              </a:rPr>
              <a:t>MachAr</a:t>
            </a:r>
            <a:r>
              <a:rPr lang="en-US" altLang="nl-NL" sz="1600" dirty="0">
                <a:latin typeface="Courier New" panose="02070309020205020404" pitchFamily="49" charset="0"/>
              </a:rPr>
              <a:t>', 'NAN', 'NINF', 'NZERO', '</a:t>
            </a:r>
            <a:r>
              <a:rPr lang="en-US" altLang="nl-NL" sz="1600" dirty="0" err="1">
                <a:latin typeface="Courier New" panose="02070309020205020404" pitchFamily="49" charset="0"/>
              </a:rPr>
              <a:t>NaN</a:t>
            </a:r>
            <a:r>
              <a:rPr lang="en-US" altLang="nl-NL" sz="1600" dirty="0">
                <a:latin typeface="Courier New" panose="02070309020205020404" pitchFamily="49" charset="0"/>
              </a:rPr>
              <a:t>', 'PINF', 'PZERO', '</a:t>
            </a:r>
            <a:r>
              <a:rPr lang="en-US" altLang="nl-NL" sz="1600" dirty="0" err="1">
                <a:latin typeface="Courier New" panose="02070309020205020404" pitchFamily="49" charset="0"/>
              </a:rPr>
              <a:t>PackageLoader</a:t>
            </a:r>
            <a:r>
              <a:rPr lang="en-US" altLang="nl-NL" sz="1600" dirty="0">
                <a:latin typeface="Courier New" panose="02070309020205020404" pitchFamily="49" charset="0"/>
              </a:rPr>
              <a:t>', 'RAISE', '</a:t>
            </a:r>
            <a:r>
              <a:rPr lang="en-US" altLang="nl-NL" sz="1600" dirty="0" err="1">
                <a:latin typeface="Courier New" panose="02070309020205020404" pitchFamily="49" charset="0"/>
              </a:rPr>
              <a:t>RankWarning</a:t>
            </a:r>
            <a:r>
              <a:rPr lang="en-US" altLang="nl-NL" sz="1600" dirty="0">
                <a:latin typeface="Courier New" panose="02070309020205020404" pitchFamily="49" charset="0"/>
              </a:rPr>
              <a:t>', 'SHIFT_DIVIDEBYZERO', 'SHIFT_INVALID', 'SHIFT_OVERFLOW', 'SHIFT_UNDERFLOW', '</a:t>
            </a:r>
            <a:r>
              <a:rPr lang="en-US" altLang="nl-NL" sz="1600" dirty="0" err="1">
                <a:latin typeface="Courier New" panose="02070309020205020404" pitchFamily="49" charset="0"/>
              </a:rPr>
              <a:t>ScalarType</a:t>
            </a:r>
            <a:r>
              <a:rPr lang="en-US" altLang="nl-NL" sz="1600" dirty="0">
                <a:latin typeface="Courier New" panose="02070309020205020404" pitchFamily="49" charset="0"/>
              </a:rPr>
              <a:t>', 'Tester', 'True_', 'UFUNC_BUFSIZE_DEFAULT', 'UFUNC_PYVALS_NAME', 'WRAP', '__NUMPY_SETUP__', '__all__', '__</a:t>
            </a:r>
            <a:r>
              <a:rPr lang="en-US" altLang="nl-NL" sz="1600" dirty="0" err="1">
                <a:latin typeface="Courier New" panose="02070309020205020404" pitchFamily="49" charset="0"/>
              </a:rPr>
              <a:t>builtins</a:t>
            </a:r>
            <a:r>
              <a:rPr lang="en-US" altLang="nl-NL" sz="1600" dirty="0">
                <a:latin typeface="Courier New" panose="02070309020205020404" pitchFamily="49" charset="0"/>
              </a:rPr>
              <a:t>__', '__</a:t>
            </a:r>
            <a:r>
              <a:rPr lang="en-US" altLang="nl-NL" sz="1600" dirty="0" err="1">
                <a:latin typeface="Courier New" panose="02070309020205020404" pitchFamily="49" charset="0"/>
              </a:rPr>
              <a:t>config</a:t>
            </a:r>
            <a:r>
              <a:rPr lang="en-US" altLang="nl-NL" sz="1600" dirty="0">
                <a:latin typeface="Courier New" panose="02070309020205020404" pitchFamily="49" charset="0"/>
              </a:rPr>
              <a:t>__', '__doc__', '__file__', '__</a:t>
            </a:r>
            <a:r>
              <a:rPr lang="en-US" altLang="nl-NL" sz="1600" dirty="0" err="1">
                <a:latin typeface="Courier New" panose="02070309020205020404" pitchFamily="49" charset="0"/>
              </a:rPr>
              <a:t>git_revision</a:t>
            </a:r>
            <a:r>
              <a:rPr lang="en-US" altLang="nl-NL" sz="1600" dirty="0">
                <a:latin typeface="Courier New" panose="02070309020205020404" pitchFamily="49" charset="0"/>
              </a:rPr>
              <a:t>__', '__name__', '__package__', '__path__', '__version__', '_</a:t>
            </a:r>
            <a:r>
              <a:rPr lang="en-US" altLang="nl-NL" sz="1600" dirty="0" err="1">
                <a:latin typeface="Courier New" panose="02070309020205020404" pitchFamily="49" charset="0"/>
              </a:rPr>
              <a:t>import_tools</a:t>
            </a:r>
            <a:r>
              <a:rPr lang="en-US" altLang="nl-NL" sz="1600" dirty="0">
                <a:latin typeface="Courier New" panose="02070309020205020404" pitchFamily="49" charset="0"/>
              </a:rPr>
              <a:t>', '_mat', 'abs', 'absolute', 'add', '</a:t>
            </a:r>
            <a:r>
              <a:rPr lang="en-US" altLang="nl-NL" sz="1600" dirty="0" err="1">
                <a:latin typeface="Courier New" panose="02070309020205020404" pitchFamily="49" charset="0"/>
              </a:rPr>
              <a:t>add_docstring</a:t>
            </a:r>
            <a:r>
              <a:rPr lang="en-US" altLang="nl-NL" sz="1600" dirty="0">
                <a:latin typeface="Courier New" panose="02070309020205020404" pitchFamily="49" charset="0"/>
              </a:rPr>
              <a:t>', '</a:t>
            </a:r>
            <a:r>
              <a:rPr lang="en-US" altLang="nl-NL" sz="1600" dirty="0" err="1">
                <a:latin typeface="Courier New" panose="02070309020205020404" pitchFamily="49" charset="0"/>
              </a:rPr>
              <a:t>add_newdoc</a:t>
            </a:r>
            <a:r>
              <a:rPr lang="en-US" altLang="nl-NL" sz="1600" dirty="0">
                <a:latin typeface="Courier New" panose="02070309020205020404" pitchFamily="49" charset="0"/>
              </a:rPr>
              <a:t>', '</a:t>
            </a:r>
            <a:r>
              <a:rPr lang="en-US" altLang="nl-NL" sz="1600" dirty="0" err="1">
                <a:latin typeface="Courier New" panose="02070309020205020404" pitchFamily="49" charset="0"/>
              </a:rPr>
              <a:t>add_newdocs</a:t>
            </a:r>
            <a:r>
              <a:rPr lang="en-US" altLang="nl-NL" sz="1600" dirty="0">
                <a:latin typeface="Courier New" panose="02070309020205020404" pitchFamily="49" charset="0"/>
              </a:rPr>
              <a:t>', '</a:t>
            </a:r>
            <a:r>
              <a:rPr lang="en-US" altLang="nl-NL" sz="1600" dirty="0" err="1">
                <a:latin typeface="Courier New" panose="02070309020205020404" pitchFamily="49" charset="0"/>
              </a:rPr>
              <a:t>alen</a:t>
            </a:r>
            <a:r>
              <a:rPr lang="en-US" altLang="nl-NL" sz="1600" dirty="0">
                <a:latin typeface="Courier New" panose="02070309020205020404" pitchFamily="49" charset="0"/>
              </a:rPr>
              <a:t>', 'all', '</a:t>
            </a:r>
            <a:r>
              <a:rPr lang="en-US" altLang="nl-NL" sz="1600" dirty="0" err="1">
                <a:latin typeface="Courier New" panose="02070309020205020404" pitchFamily="49" charset="0"/>
              </a:rPr>
              <a:t>allclose</a:t>
            </a:r>
            <a:r>
              <a:rPr lang="en-US" altLang="nl-NL" sz="1600" dirty="0">
                <a:latin typeface="Courier New" panose="02070309020205020404" pitchFamily="49" charset="0"/>
              </a:rPr>
              <a:t>', '</a:t>
            </a:r>
            <a:r>
              <a:rPr lang="en-US" altLang="nl-NL" sz="1600" dirty="0" err="1">
                <a:latin typeface="Courier New" panose="02070309020205020404" pitchFamily="49" charset="0"/>
              </a:rPr>
              <a:t>alltrue</a:t>
            </a:r>
            <a:r>
              <a:rPr lang="en-US" altLang="nl-NL" sz="1600" dirty="0">
                <a:latin typeface="Courier New" panose="02070309020205020404" pitchFamily="49" charset="0"/>
              </a:rPr>
              <a:t>', '</a:t>
            </a:r>
            <a:r>
              <a:rPr lang="en-US" altLang="nl-NL" sz="1600" dirty="0" err="1">
                <a:latin typeface="Courier New" panose="02070309020205020404" pitchFamily="49" charset="0"/>
              </a:rPr>
              <a:t>alterdot</a:t>
            </a:r>
            <a:r>
              <a:rPr lang="en-US" altLang="nl-NL" sz="1600" dirty="0">
                <a:latin typeface="Courier New" panose="02070309020205020404" pitchFamily="49" charset="0"/>
              </a:rPr>
              <a:t>', '</a:t>
            </a:r>
            <a:r>
              <a:rPr lang="en-US" altLang="nl-NL" sz="1600" dirty="0" err="1">
                <a:latin typeface="Courier New" panose="02070309020205020404" pitchFamily="49" charset="0"/>
              </a:rPr>
              <a:t>amax</a:t>
            </a:r>
            <a:r>
              <a:rPr lang="en-US" altLang="nl-NL" sz="1600" dirty="0">
                <a:latin typeface="Courier New" panose="02070309020205020404" pitchFamily="49" charset="0"/>
              </a:rPr>
              <a:t>', '</a:t>
            </a:r>
            <a:r>
              <a:rPr lang="en-US" altLang="nl-NL" sz="1600" dirty="0" err="1">
                <a:latin typeface="Courier New" panose="02070309020205020404" pitchFamily="49" charset="0"/>
              </a:rPr>
              <a:t>amin</a:t>
            </a:r>
            <a:r>
              <a:rPr lang="en-US" altLang="nl-NL" sz="1600" dirty="0">
                <a:latin typeface="Courier New" panose="02070309020205020404" pitchFamily="49" charset="0"/>
              </a:rPr>
              <a:t>', 'angle', 'any', 'append', '</a:t>
            </a:r>
            <a:r>
              <a:rPr lang="en-US" altLang="nl-NL" sz="1600" dirty="0" err="1">
                <a:latin typeface="Courier New" panose="02070309020205020404" pitchFamily="49" charset="0"/>
              </a:rPr>
              <a:t>apply_along_axis</a:t>
            </a:r>
            <a:r>
              <a:rPr lang="en-US" altLang="nl-NL" sz="1600" dirty="0">
                <a:latin typeface="Courier New" panose="02070309020205020404" pitchFamily="49" charset="0"/>
              </a:rPr>
              <a:t>', </a:t>
            </a:r>
          </a:p>
          <a:p>
            <a:pPr algn="l" eaLnBrk="1" hangingPunct="1"/>
            <a:r>
              <a:rPr lang="en-US" altLang="nl-NL" sz="1600" dirty="0">
                <a:latin typeface="Courier New" panose="02070309020205020404" pitchFamily="49" charset="0"/>
              </a:rPr>
              <a:t>...</a:t>
            </a:r>
          </a:p>
          <a:p>
            <a:pPr algn="l" eaLnBrk="1" hangingPunct="1"/>
            <a:r>
              <a:rPr lang="en-US" altLang="nl-NL" sz="1600" dirty="0">
                <a:latin typeface="Courier New" panose="02070309020205020404" pitchFamily="49" charset="0"/>
              </a:rPr>
              <a:t>'</a:t>
            </a:r>
            <a:r>
              <a:rPr lang="en-US" altLang="nl-NL" sz="1600" dirty="0" err="1">
                <a:latin typeface="Courier New" panose="02070309020205020404" pitchFamily="49" charset="0"/>
              </a:rPr>
              <a:t>typeNA</a:t>
            </a:r>
            <a:r>
              <a:rPr lang="en-US" altLang="nl-NL" sz="1600" dirty="0">
                <a:latin typeface="Courier New" panose="02070309020205020404" pitchFamily="49" charset="0"/>
              </a:rPr>
              <a:t>', '</a:t>
            </a:r>
            <a:r>
              <a:rPr lang="en-US" altLang="nl-NL" sz="1600" dirty="0" err="1">
                <a:latin typeface="Courier New" panose="02070309020205020404" pitchFamily="49" charset="0"/>
              </a:rPr>
              <a:t>typecodes</a:t>
            </a:r>
            <a:r>
              <a:rPr lang="en-US" altLang="nl-NL" sz="1600" dirty="0">
                <a:latin typeface="Courier New" panose="02070309020205020404" pitchFamily="49" charset="0"/>
              </a:rPr>
              <a:t>', '</a:t>
            </a:r>
            <a:r>
              <a:rPr lang="en-US" altLang="nl-NL" sz="1600" dirty="0" err="1">
                <a:latin typeface="Courier New" panose="02070309020205020404" pitchFamily="49" charset="0"/>
              </a:rPr>
              <a:t>typename</a:t>
            </a:r>
            <a:r>
              <a:rPr lang="en-US" altLang="nl-NL" sz="1600" dirty="0">
                <a:latin typeface="Courier New" panose="02070309020205020404" pitchFamily="49" charset="0"/>
              </a:rPr>
              <a:t>', '</a:t>
            </a:r>
            <a:r>
              <a:rPr lang="en-US" altLang="nl-NL" sz="1600" dirty="0" err="1">
                <a:latin typeface="Courier New" panose="02070309020205020404" pitchFamily="49" charset="0"/>
              </a:rPr>
              <a:t>ubyte</a:t>
            </a:r>
            <a:r>
              <a:rPr lang="en-US" altLang="nl-NL" sz="1600" dirty="0">
                <a:latin typeface="Courier New" panose="02070309020205020404" pitchFamily="49" charset="0"/>
              </a:rPr>
              <a:t>', '</a:t>
            </a:r>
            <a:r>
              <a:rPr lang="en-US" altLang="nl-NL" sz="1600" dirty="0" err="1">
                <a:latin typeface="Courier New" panose="02070309020205020404" pitchFamily="49" charset="0"/>
              </a:rPr>
              <a:t>ufunc</a:t>
            </a:r>
            <a:r>
              <a:rPr lang="en-US" altLang="nl-NL" sz="1600" dirty="0">
                <a:latin typeface="Courier New" panose="02070309020205020404" pitchFamily="49" charset="0"/>
              </a:rPr>
              <a:t>', '</a:t>
            </a:r>
            <a:r>
              <a:rPr lang="en-US" altLang="nl-NL" sz="1600" dirty="0" err="1">
                <a:latin typeface="Courier New" panose="02070309020205020404" pitchFamily="49" charset="0"/>
              </a:rPr>
              <a:t>uint</a:t>
            </a:r>
            <a:r>
              <a:rPr lang="en-US" altLang="nl-NL" sz="1600" dirty="0">
                <a:latin typeface="Courier New" panose="02070309020205020404" pitchFamily="49" charset="0"/>
              </a:rPr>
              <a:t>', 'uint0', 'uint16', 'uint32', 'uint64', 'uint8', '</a:t>
            </a:r>
            <a:r>
              <a:rPr lang="en-US" altLang="nl-NL" sz="1600" dirty="0" err="1">
                <a:latin typeface="Courier New" panose="02070309020205020404" pitchFamily="49" charset="0"/>
              </a:rPr>
              <a:t>uintc</a:t>
            </a:r>
            <a:r>
              <a:rPr lang="en-US" altLang="nl-NL" sz="1600" dirty="0">
                <a:latin typeface="Courier New" panose="02070309020205020404" pitchFamily="49" charset="0"/>
              </a:rPr>
              <a:t>', '</a:t>
            </a:r>
            <a:r>
              <a:rPr lang="en-US" altLang="nl-NL" sz="1600" dirty="0" err="1">
                <a:latin typeface="Courier New" panose="02070309020205020404" pitchFamily="49" charset="0"/>
              </a:rPr>
              <a:t>uintp</a:t>
            </a:r>
            <a:r>
              <a:rPr lang="en-US" altLang="nl-NL" sz="1600" dirty="0">
                <a:latin typeface="Courier New" panose="02070309020205020404" pitchFamily="49" charset="0"/>
              </a:rPr>
              <a:t>', '</a:t>
            </a:r>
            <a:r>
              <a:rPr lang="en-US" altLang="nl-NL" sz="1600" dirty="0" err="1">
                <a:latin typeface="Courier New" panose="02070309020205020404" pitchFamily="49" charset="0"/>
              </a:rPr>
              <a:t>ulonglong</a:t>
            </a:r>
            <a:r>
              <a:rPr lang="en-US" altLang="nl-NL" sz="1600" dirty="0">
                <a:latin typeface="Courier New" panose="02070309020205020404" pitchFamily="49" charset="0"/>
              </a:rPr>
              <a:t>', '</a:t>
            </a:r>
            <a:r>
              <a:rPr lang="en-US" altLang="nl-NL" sz="1600" dirty="0" err="1">
                <a:latin typeface="Courier New" panose="02070309020205020404" pitchFamily="49" charset="0"/>
              </a:rPr>
              <a:t>unicode</a:t>
            </a:r>
            <a:r>
              <a:rPr lang="en-US" altLang="nl-NL" sz="1600" dirty="0">
                <a:latin typeface="Courier New" panose="02070309020205020404" pitchFamily="49" charset="0"/>
              </a:rPr>
              <a:t>', 'unicode0', '</a:t>
            </a:r>
            <a:r>
              <a:rPr lang="en-US" altLang="nl-NL" sz="1600" dirty="0" err="1">
                <a:latin typeface="Courier New" panose="02070309020205020404" pitchFamily="49" charset="0"/>
              </a:rPr>
              <a:t>unicode</a:t>
            </a:r>
            <a:r>
              <a:rPr lang="en-US" altLang="nl-NL" sz="1600" dirty="0">
                <a:latin typeface="Courier New" panose="02070309020205020404" pitchFamily="49" charset="0"/>
              </a:rPr>
              <a:t>_', 'union1d', 'unique', '</a:t>
            </a:r>
            <a:r>
              <a:rPr lang="en-US" altLang="nl-NL" sz="1600" dirty="0" err="1">
                <a:latin typeface="Courier New" panose="02070309020205020404" pitchFamily="49" charset="0"/>
              </a:rPr>
              <a:t>unpackbits</a:t>
            </a:r>
            <a:r>
              <a:rPr lang="en-US" altLang="nl-NL" sz="1600" dirty="0">
                <a:latin typeface="Courier New" panose="02070309020205020404" pitchFamily="49" charset="0"/>
              </a:rPr>
              <a:t>', '</a:t>
            </a:r>
            <a:r>
              <a:rPr lang="en-US" altLang="nl-NL" sz="1600" dirty="0" err="1">
                <a:latin typeface="Courier New" panose="02070309020205020404" pitchFamily="49" charset="0"/>
              </a:rPr>
              <a:t>unravel_index</a:t>
            </a:r>
            <a:r>
              <a:rPr lang="en-US" altLang="nl-NL" sz="1600" dirty="0">
                <a:latin typeface="Courier New" panose="02070309020205020404" pitchFamily="49" charset="0"/>
              </a:rPr>
              <a:t>', '</a:t>
            </a:r>
            <a:r>
              <a:rPr lang="en-US" altLang="nl-NL" sz="1600" dirty="0" err="1">
                <a:latin typeface="Courier New" panose="02070309020205020404" pitchFamily="49" charset="0"/>
              </a:rPr>
              <a:t>unsignedinteger</a:t>
            </a:r>
            <a:r>
              <a:rPr lang="en-US" altLang="nl-NL" sz="1600" dirty="0">
                <a:latin typeface="Courier New" panose="02070309020205020404" pitchFamily="49" charset="0"/>
              </a:rPr>
              <a:t>', 'unwrap', '</a:t>
            </a:r>
            <a:r>
              <a:rPr lang="en-US" altLang="nl-NL" sz="1600" dirty="0" err="1">
                <a:latin typeface="Courier New" panose="02070309020205020404" pitchFamily="49" charset="0"/>
              </a:rPr>
              <a:t>ushort</a:t>
            </a:r>
            <a:r>
              <a:rPr lang="en-US" altLang="nl-NL" sz="1600" dirty="0">
                <a:latin typeface="Courier New" panose="02070309020205020404" pitchFamily="49" charset="0"/>
              </a:rPr>
              <a:t>', '</a:t>
            </a:r>
            <a:r>
              <a:rPr lang="en-US" altLang="nl-NL" sz="1600" dirty="0" err="1">
                <a:latin typeface="Courier New" panose="02070309020205020404" pitchFamily="49" charset="0"/>
              </a:rPr>
              <a:t>vander</a:t>
            </a:r>
            <a:r>
              <a:rPr lang="en-US" altLang="nl-NL" sz="1600" dirty="0">
                <a:latin typeface="Courier New" panose="02070309020205020404" pitchFamily="49" charset="0"/>
              </a:rPr>
              <a:t>', '</a:t>
            </a:r>
            <a:r>
              <a:rPr lang="en-US" altLang="nl-NL" sz="1600" dirty="0" err="1">
                <a:latin typeface="Courier New" panose="02070309020205020404" pitchFamily="49" charset="0"/>
              </a:rPr>
              <a:t>var</a:t>
            </a:r>
            <a:r>
              <a:rPr lang="en-US" altLang="nl-NL" sz="1600" dirty="0">
                <a:latin typeface="Courier New" panose="02070309020205020404" pitchFamily="49" charset="0"/>
              </a:rPr>
              <a:t>', '</a:t>
            </a:r>
            <a:r>
              <a:rPr lang="en-US" altLang="nl-NL" sz="1600" dirty="0" err="1">
                <a:latin typeface="Courier New" panose="02070309020205020404" pitchFamily="49" charset="0"/>
              </a:rPr>
              <a:t>vdot</a:t>
            </a:r>
            <a:r>
              <a:rPr lang="en-US" altLang="nl-NL" sz="1600" dirty="0">
                <a:latin typeface="Courier New" panose="02070309020205020404" pitchFamily="49" charset="0"/>
              </a:rPr>
              <a:t>', '</a:t>
            </a:r>
            <a:r>
              <a:rPr lang="en-US" altLang="nl-NL" sz="1600" dirty="0" err="1">
                <a:latin typeface="Courier New" panose="02070309020205020404" pitchFamily="49" charset="0"/>
              </a:rPr>
              <a:t>vectorize</a:t>
            </a:r>
            <a:r>
              <a:rPr lang="en-US" altLang="nl-NL" sz="1600" dirty="0">
                <a:latin typeface="Courier New" panose="02070309020205020404" pitchFamily="49" charset="0"/>
              </a:rPr>
              <a:t>', 'version', 'void', 'void0', '</a:t>
            </a:r>
            <a:r>
              <a:rPr lang="en-US" altLang="nl-NL" sz="1600" dirty="0" err="1">
                <a:latin typeface="Courier New" panose="02070309020205020404" pitchFamily="49" charset="0"/>
              </a:rPr>
              <a:t>vsplit</a:t>
            </a:r>
            <a:r>
              <a:rPr lang="en-US" altLang="nl-NL" sz="1600" dirty="0">
                <a:latin typeface="Courier New" panose="02070309020205020404" pitchFamily="49" charset="0"/>
              </a:rPr>
              <a:t>', '</a:t>
            </a:r>
            <a:r>
              <a:rPr lang="en-US" altLang="nl-NL" sz="1600" dirty="0" err="1">
                <a:latin typeface="Courier New" panose="02070309020205020404" pitchFamily="49" charset="0"/>
              </a:rPr>
              <a:t>vstack</a:t>
            </a:r>
            <a:r>
              <a:rPr lang="en-US" altLang="nl-NL" sz="1600" dirty="0">
                <a:latin typeface="Courier New" panose="02070309020205020404" pitchFamily="49" charset="0"/>
              </a:rPr>
              <a:t>', 'where', 'who', 'zeros', '</a:t>
            </a:r>
            <a:r>
              <a:rPr lang="en-US" altLang="nl-NL" sz="1600" dirty="0" err="1">
                <a:latin typeface="Courier New" panose="02070309020205020404" pitchFamily="49" charset="0"/>
              </a:rPr>
              <a:t>zeros_like</a:t>
            </a:r>
            <a:r>
              <a:rPr lang="en-US" altLang="nl-NL" sz="1600" dirty="0">
                <a:latin typeface="Courier New" panose="02070309020205020404" pitchFamily="49" charset="0"/>
              </a:rPr>
              <a:t>']</a:t>
            </a:r>
          </a:p>
          <a:p>
            <a:pPr algn="l" eaLnBrk="1" hangingPunct="1"/>
            <a:endParaRPr lang="en-US" altLang="nl-NL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03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Write a class with two methods a to reverse an string </a:t>
            </a:r>
          </a:p>
          <a:p>
            <a:pPr lvl="1"/>
            <a:r>
              <a:rPr lang="en-US" dirty="0"/>
              <a:t>Function1(“hello world!”) returns “world! hello”</a:t>
            </a:r>
          </a:p>
          <a:p>
            <a:pPr lvl="1"/>
            <a:r>
              <a:rPr lang="en-US" dirty="0"/>
              <a:t>Function2(“hello world!”) returns “!</a:t>
            </a:r>
            <a:r>
              <a:rPr lang="en-US" dirty="0" err="1"/>
              <a:t>dlrow</a:t>
            </a:r>
            <a:r>
              <a:rPr lang="en-US" dirty="0"/>
              <a:t> </a:t>
            </a:r>
            <a:r>
              <a:rPr lang="en-US" dirty="0" err="1"/>
              <a:t>olleh</a:t>
            </a:r>
            <a:r>
              <a:rPr lang="en-US" dirty="0"/>
              <a:t>”</a:t>
            </a:r>
          </a:p>
          <a:p>
            <a:r>
              <a:rPr lang="en-US" dirty="0"/>
              <a:t>Write a Python program to construct the following pattern, using a nested for loop.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* </a:t>
            </a:r>
          </a:p>
          <a:p>
            <a:pPr marL="365760" lvl="1" indent="0">
              <a:buNone/>
            </a:pPr>
            <a:r>
              <a:rPr lang="en-US" dirty="0"/>
              <a:t>* * </a:t>
            </a:r>
          </a:p>
          <a:p>
            <a:pPr marL="365760" lvl="1" indent="0">
              <a:buNone/>
            </a:pPr>
            <a:r>
              <a:rPr lang="en-US" dirty="0"/>
              <a:t>* * * </a:t>
            </a:r>
          </a:p>
          <a:p>
            <a:pPr marL="365760" lvl="1" indent="0">
              <a:buNone/>
            </a:pPr>
            <a:r>
              <a:rPr lang="en-US" dirty="0"/>
              <a:t>* * * * </a:t>
            </a:r>
          </a:p>
          <a:p>
            <a:pPr marL="365760" lvl="1" indent="0">
              <a:buNone/>
            </a:pPr>
            <a:r>
              <a:rPr lang="en-US" dirty="0"/>
              <a:t>* * * * * </a:t>
            </a:r>
          </a:p>
          <a:p>
            <a:pPr marL="365760" lvl="1" indent="0">
              <a:buNone/>
            </a:pPr>
            <a:r>
              <a:rPr lang="en-US" dirty="0"/>
              <a:t>* * * * </a:t>
            </a:r>
          </a:p>
          <a:p>
            <a:pPr marL="365760" lvl="1" indent="0">
              <a:buNone/>
            </a:pPr>
            <a:r>
              <a:rPr lang="en-US" dirty="0"/>
              <a:t>* * * </a:t>
            </a:r>
          </a:p>
          <a:p>
            <a:pPr marL="365760" lvl="1" indent="0">
              <a:buNone/>
            </a:pPr>
            <a:r>
              <a:rPr lang="en-US" dirty="0"/>
              <a:t>* * </a:t>
            </a:r>
          </a:p>
          <a:p>
            <a:pPr marL="365760" lvl="1" indent="0">
              <a:buNone/>
            </a:pPr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7903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909836" y="1614409"/>
            <a:ext cx="4251960" cy="1774304"/>
          </a:xfrm>
        </p:spPr>
        <p:txBody>
          <a:bodyPr>
            <a:noAutofit/>
          </a:bodyPr>
          <a:lstStyle/>
          <a:p>
            <a:r>
              <a:rPr lang="en-US" sz="1400" dirty="0"/>
              <a:t>Open Source – free to install</a:t>
            </a:r>
          </a:p>
          <a:p>
            <a:r>
              <a:rPr lang="en-US" sz="1400" dirty="0"/>
              <a:t>Great online community</a:t>
            </a:r>
          </a:p>
          <a:p>
            <a:r>
              <a:rPr lang="en-US" sz="1400" dirty="0"/>
              <a:t>Easy to learn</a:t>
            </a:r>
          </a:p>
          <a:p>
            <a:r>
              <a:rPr lang="en-US" sz="1400" dirty="0"/>
              <a:t>language for data science and production of web based analytics products.</a:t>
            </a:r>
            <a:endParaRPr lang="en-US" sz="1400" b="1" dirty="0"/>
          </a:p>
        </p:txBody>
      </p:sp>
      <p:pic>
        <p:nvPicPr>
          <p:cNvPr id="4" name="Picture 3" descr="1580 Sheridan Tagline (RGB).eps">
            <a:extLst>
              <a:ext uri="{FF2B5EF4-FFF2-40B4-BE49-F238E27FC236}">
                <a16:creationId xmlns="" xmlns:a16="http://schemas.microsoft.com/office/drawing/2014/main" id="{924F5433-3725-4E97-8324-3BCE4673D7ED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xmlns:lc="http://schemas.openxmlformats.org/drawingml/2006/lockedCanvas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45740" y="6453336"/>
            <a:ext cx="1371598" cy="310006"/>
          </a:xfrm>
          <a:prstGeom prst="rect">
            <a:avLst/>
          </a:prstGeom>
        </p:spPr>
      </p:pic>
      <p:pic>
        <p:nvPicPr>
          <p:cNvPr id="1028" name="Picture 4" descr="screen shot of the TPL app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1" y="3402922"/>
            <a:ext cx="4936297" cy="283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61354" y="6444044"/>
            <a:ext cx="9141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http://spectrum.ieee.org/computing/software/the-2017-top-programming-languages</a:t>
            </a:r>
          </a:p>
        </p:txBody>
      </p:sp>
      <p:pic>
        <p:nvPicPr>
          <p:cNvPr id="1030" name="Picture 6" descr="Image result for who is using python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700" y="378141"/>
            <a:ext cx="5487327" cy="602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2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8F8344-B02A-4D3C-A3AC-02082890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471981F-5481-49CC-A919-7FABB56D3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88" y="1700808"/>
            <a:ext cx="7485591" cy="4191000"/>
          </a:xfr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2E321FB-74A9-4F97-9AB5-FE4C7019FD9B}"/>
              </a:ext>
            </a:extLst>
          </p:cNvPr>
          <p:cNvSpPr/>
          <p:nvPr/>
        </p:nvSpPr>
        <p:spPr>
          <a:xfrm>
            <a:off x="837828" y="6165304"/>
            <a:ext cx="5183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www.youtube.com/watch?v=NUl8lcbeN2Y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1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72707D-AACF-4EDE-9A16-BDDCCF27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8EEC14-1497-431F-A0E8-F09CEF2DA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walking through this lesson using an online compiler located at: </a:t>
            </a:r>
            <a:r>
              <a:rPr lang="en-US" dirty="0">
                <a:hlinkClick r:id="rId3"/>
              </a:rPr>
              <a:t>https://repl.it/languages/python</a:t>
            </a:r>
            <a:endParaRPr lang="en-US" dirty="0"/>
          </a:p>
          <a:p>
            <a:r>
              <a:rPr lang="en-US" dirty="0"/>
              <a:t>Please follow along using the compiler by inputting the commands under the “In Compiler:” header.</a:t>
            </a:r>
          </a:p>
        </p:txBody>
      </p:sp>
    </p:spTree>
    <p:extLst>
      <p:ext uri="{BB962C8B-B14F-4D97-AF65-F5344CB8AC3E}">
        <p14:creationId xmlns:p14="http://schemas.microsoft.com/office/powerpoint/2010/main" val="40322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F62D4B-EA39-495E-BCBA-896D8E5B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1F3CA50-0620-491C-A848-F5490E0B6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3" y="1828800"/>
            <a:ext cx="5173216" cy="4191000"/>
          </a:xfrm>
        </p:spPr>
        <p:txBody>
          <a:bodyPr/>
          <a:lstStyle/>
          <a:p>
            <a:r>
              <a:rPr lang="en-US" dirty="0"/>
              <a:t>Print command outputs the text contained inside the quotation marks.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Print (“Hello”)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="" xmlns:a16="http://schemas.microsoft.com/office/drawing/2014/main" id="{C40C646D-8170-497B-B617-1588FFB5D3B4}"/>
              </a:ext>
            </a:extLst>
          </p:cNvPr>
          <p:cNvSpPr txBox="1">
            <a:spLocks/>
          </p:cNvSpPr>
          <p:nvPr/>
        </p:nvSpPr>
        <p:spPr>
          <a:xfrm>
            <a:off x="6238429" y="1828800"/>
            <a:ext cx="5400599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Compiler:</a:t>
            </a:r>
          </a:p>
          <a:p>
            <a:pPr lvl="1"/>
            <a:r>
              <a:rPr lang="en-US" dirty="0"/>
              <a:t>Print (“Ford, Toyota, Nissan”)</a:t>
            </a:r>
          </a:p>
        </p:txBody>
      </p:sp>
    </p:spTree>
    <p:extLst>
      <p:ext uri="{BB962C8B-B14F-4D97-AF65-F5344CB8AC3E}">
        <p14:creationId xmlns:p14="http://schemas.microsoft.com/office/powerpoint/2010/main" val="301622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 an expression is any combination of literals, identifiers, and operations that return a value</a:t>
            </a:r>
          </a:p>
          <a:p>
            <a:pPr lvl="1"/>
            <a:r>
              <a:rPr lang="en-US" dirty="0" err="1" smtClean="0"/>
              <a:t>Assignemnt</a:t>
            </a:r>
            <a:r>
              <a:rPr lang="en-US" dirty="0"/>
              <a:t> </a:t>
            </a:r>
            <a:r>
              <a:rPr lang="en-US" dirty="0" smtClean="0"/>
              <a:t> x=y</a:t>
            </a:r>
          </a:p>
          <a:p>
            <a:pPr lvl="1"/>
            <a:r>
              <a:rPr lang="en-US" dirty="0" smtClean="0"/>
              <a:t>Operation x*y</a:t>
            </a:r>
          </a:p>
          <a:p>
            <a:pPr lvl="1"/>
            <a:r>
              <a:rPr lang="en-US" dirty="0" smtClean="0"/>
              <a:t>Aggregation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Simple value y</a:t>
            </a:r>
          </a:p>
          <a:p>
            <a:pPr lvl="1"/>
            <a:r>
              <a:rPr lang="en-US" dirty="0" smtClean="0"/>
              <a:t>Constant value True</a:t>
            </a:r>
          </a:p>
          <a:p>
            <a:pPr lvl="1"/>
            <a:r>
              <a:rPr lang="en-US" dirty="0" smtClean="0"/>
              <a:t>Result of a function call </a:t>
            </a:r>
            <a:r>
              <a:rPr lang="en-US" dirty="0" err="1" smtClean="0"/>
              <a:t>func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5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4cde773203f2fab4cdbb7def4a6123e7ead4744"/>
</p:tagLst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purl.org/dc/elements/1.1/"/>
    <ds:schemaRef ds:uri="a4f35948-e619-41b3-aa29-22878b09cfd2"/>
    <ds:schemaRef ds:uri="http://www.w3.org/XML/1998/namespace"/>
    <ds:schemaRef ds:uri="http://schemas.microsoft.com/office/2006/metadata/properties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18030</TotalTime>
  <Words>2593</Words>
  <Application>Microsoft Office PowerPoint</Application>
  <PresentationFormat>Custom</PresentationFormat>
  <Paragraphs>423</Paragraphs>
  <Slides>45</Slides>
  <Notes>31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Courier New</vt:lpstr>
      <vt:lpstr>Franklin Gothic Medium</vt:lpstr>
      <vt:lpstr>Symbol</vt:lpstr>
      <vt:lpstr>Times New Roman</vt:lpstr>
      <vt:lpstr>Wingdings</vt:lpstr>
      <vt:lpstr>Business Contrast 16x9</vt:lpstr>
      <vt:lpstr>BIG DATA TOOLS</vt:lpstr>
      <vt:lpstr>Last week</vt:lpstr>
      <vt:lpstr>Learning Objectives</vt:lpstr>
      <vt:lpstr>Programming paradigm </vt:lpstr>
      <vt:lpstr>Why Python?</vt:lpstr>
      <vt:lpstr>Object Oriented Programming</vt:lpstr>
      <vt:lpstr>Compiler</vt:lpstr>
      <vt:lpstr>Print</vt:lpstr>
      <vt:lpstr>Expression</vt:lpstr>
      <vt:lpstr>Statement </vt:lpstr>
      <vt:lpstr>Variables and Types</vt:lpstr>
      <vt:lpstr>Variable names</vt:lpstr>
      <vt:lpstr>More on variable names</vt:lpstr>
      <vt:lpstr>Operators</vt:lpstr>
      <vt:lpstr>Lists</vt:lpstr>
      <vt:lpstr>Dictionary</vt:lpstr>
      <vt:lpstr>Operators</vt:lpstr>
      <vt:lpstr>Data Manipulation</vt:lpstr>
      <vt:lpstr>Concatenation</vt:lpstr>
      <vt:lpstr>By value / by reference</vt:lpstr>
      <vt:lpstr>Reference semantics</vt:lpstr>
      <vt:lpstr>Conditionals</vt:lpstr>
      <vt:lpstr>And/Or</vt:lpstr>
      <vt:lpstr>Else</vt:lpstr>
      <vt:lpstr>elif</vt:lpstr>
      <vt:lpstr>In</vt:lpstr>
      <vt:lpstr>Loops</vt:lpstr>
      <vt:lpstr>Loops</vt:lpstr>
      <vt:lpstr>Loops</vt:lpstr>
      <vt:lpstr>Function </vt:lpstr>
      <vt:lpstr>The def statement</vt:lpstr>
      <vt:lpstr>More about functions</vt:lpstr>
      <vt:lpstr>Multiple return values</vt:lpstr>
      <vt:lpstr>Classes and Objects</vt:lpstr>
      <vt:lpstr>Classes and Objects</vt:lpstr>
      <vt:lpstr>Classes and Objects</vt:lpstr>
      <vt:lpstr>Built-In Members of Classes</vt:lpstr>
      <vt:lpstr>Packages</vt:lpstr>
      <vt:lpstr>Python anatomy -  Modules and packages</vt:lpstr>
      <vt:lpstr>Module installation</vt:lpstr>
      <vt:lpstr>Frequently used modules</vt:lpstr>
      <vt:lpstr>More frequently used modules</vt:lpstr>
      <vt:lpstr>Python Modules for Data Science</vt:lpstr>
      <vt:lpstr>Excercise 2- Inspecting module methods</vt:lpstr>
      <vt:lpstr>Exercise 3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</dc:title>
  <dc:creator>Christina Rogoza</dc:creator>
  <cp:lastModifiedBy>Hassan Teimoori</cp:lastModifiedBy>
  <cp:revision>360</cp:revision>
  <dcterms:created xsi:type="dcterms:W3CDTF">2017-07-11T11:15:24Z</dcterms:created>
  <dcterms:modified xsi:type="dcterms:W3CDTF">2018-01-31T22:56:42Z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