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72" r:id="rId8"/>
    <p:sldId id="2451" r:id="rId9"/>
    <p:sldId id="2465" r:id="rId10"/>
    <p:sldId id="2464" r:id="rId11"/>
    <p:sldId id="2473" r:id="rId12"/>
    <p:sldId id="2471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1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7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WebGoat/WebGoat/main/src/main/resources/lessons/challenges/images/webgoat2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icti.com/blog/web-security/how-blind-sql-injection-wor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ysql/creating-using-databases-tables/what-are-database-and-tables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hyperlink" Target="https://www.thesslstore.com/blog/sql-injection-attack-what-it-is-how-to-protect-your-business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jyx0kpKCCKQ" TargetMode="Externa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sqltips.com/sqlservertutorial/179/sql-server-information-schema-views-tutorial/" TargetMode="External"/><Relationship Id="rId3" Type="http://schemas.openxmlformats.org/officeDocument/2006/relationships/hyperlink" Target="https://www.kiuwan.com/blog/top-5-best-practices-for-developers-on-preventing-sql-injections-attacks/" TargetMode="External"/><Relationship Id="rId7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Information_schema" TargetMode="External"/><Relationship Id="rId5" Type="http://schemas.openxmlformats.org/officeDocument/2006/relationships/hyperlink" Target="https://owasp.org/www-project-webgoat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4" y="3700222"/>
            <a:ext cx="5167313" cy="603250"/>
          </a:xfrm>
        </p:spPr>
        <p:txBody>
          <a:bodyPr/>
          <a:lstStyle/>
          <a:p>
            <a:r>
              <a:rPr lang="en-US" sz="1600"/>
              <a:t>Chetan </a:t>
            </a:r>
            <a:r>
              <a:rPr lang="en-US" sz="1600" dirty="0"/>
              <a:t>Sahrudhai Kimidi</a:t>
            </a:r>
          </a:p>
          <a:p>
            <a:r>
              <a:rPr lang="en-US" sz="1400" dirty="0"/>
              <a:t>CSCI-B 649: cyber defense competitions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10.17.2023</a:t>
            </a:r>
          </a:p>
          <a:p>
            <a:r>
              <a:rPr lang="en-US" dirty="0"/>
              <a:t>Indiana University Bloomington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95" y="1069675"/>
            <a:ext cx="11015612" cy="1499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YOU!</a:t>
            </a:r>
          </a:p>
        </p:txBody>
      </p:sp>
      <p:pic>
        <p:nvPicPr>
          <p:cNvPr id="81" name="Picture Placeholder 80" descr="Headshot Icon">
            <a:extLst>
              <a:ext uri="{FF2B5EF4-FFF2-40B4-BE49-F238E27FC236}">
                <a16:creationId xmlns:a16="http://schemas.microsoft.com/office/drawing/2014/main" id="{771D4BEA-C5CF-36DF-7AE9-464FA6599B6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12343" y="3102874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09771" y="3893330"/>
            <a:ext cx="3736664" cy="518795"/>
          </a:xfrm>
        </p:spPr>
        <p:txBody>
          <a:bodyPr/>
          <a:lstStyle/>
          <a:p>
            <a:r>
              <a:rPr lang="en-US" dirty="0"/>
              <a:t>Chetan Sahrudhai </a:t>
            </a:r>
            <a:r>
              <a:rPr lang="en-US" dirty="0" err="1"/>
              <a:t>kimidi</a:t>
            </a:r>
            <a:endParaRPr lang="en-US" dirty="0"/>
          </a:p>
        </p:txBody>
      </p:sp>
      <p:pic>
        <p:nvPicPr>
          <p:cNvPr id="85" name="Picture Placeholder 84" descr="Envelope Icon">
            <a:extLst>
              <a:ext uri="{FF2B5EF4-FFF2-40B4-BE49-F238E27FC236}">
                <a16:creationId xmlns:a16="http://schemas.microsoft.com/office/drawing/2014/main" id="{C43F558E-64AA-2F5D-01E3-6E208B387D6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48136" y="3102874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5564" y="3893330"/>
            <a:ext cx="3736663" cy="518795"/>
          </a:xfrm>
        </p:spPr>
        <p:txBody>
          <a:bodyPr>
            <a:normAutofit/>
          </a:bodyPr>
          <a:lstStyle/>
          <a:p>
            <a:r>
              <a:rPr lang="en-US" dirty="0"/>
              <a:t>ckimidi@iu.edu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136525"/>
            <a:ext cx="4846320" cy="1692311"/>
          </a:xfrm>
        </p:spPr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163A3FE4-CFDC-2A68-F785-42676140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8" y="2558332"/>
            <a:ext cx="5404922" cy="1741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BDE773-1314-C4E9-B6A5-6B520A733528}"/>
              </a:ext>
            </a:extLst>
          </p:cNvPr>
          <p:cNvSpPr txBox="1"/>
          <p:nvPr/>
        </p:nvSpPr>
        <p:spPr>
          <a:xfrm>
            <a:off x="7068820" y="2440409"/>
            <a:ext cx="3594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Blind 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Automatic Exploiting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 Script Building -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65454" y="1381648"/>
            <a:ext cx="4023360" cy="464871"/>
          </a:xfrm>
        </p:spPr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5453" y="2227144"/>
            <a:ext cx="4023361" cy="35391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type of SQLi attack, which asks the database true/false questions and determines the answer based on the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case, the response showing “user already exists” was the true case, while the response of “user created” was the false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mechanism has been repeatedly exploited throughout the assignment, to go through all tasks and finally obtain Tom’s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hlinkClick r:id="rId3"/>
            <a:extLst>
              <a:ext uri="{FF2B5EF4-FFF2-40B4-BE49-F238E27FC236}">
                <a16:creationId xmlns:a16="http://schemas.microsoft.com/office/drawing/2014/main" id="{13C89CB3-CAC1-C2AB-2531-4C92325684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390" t="1962" b="-71"/>
          <a:stretch/>
        </p:blipFill>
        <p:spPr>
          <a:xfrm>
            <a:off x="270344" y="1381648"/>
            <a:ext cx="6095999" cy="4384670"/>
          </a:xfr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9505" y="3063875"/>
            <a:ext cx="5012987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506" y="2401294"/>
            <a:ext cx="5012987" cy="1027706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+mn-lt"/>
              </a:rPr>
              <a:t>A scrip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 to au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tomate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p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6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35465"/>
            <a:ext cx="5251450" cy="2788704"/>
          </a:xfrm>
        </p:spPr>
        <p:txBody>
          <a:bodyPr>
            <a:normAutofit/>
          </a:bodyPr>
          <a:lstStyle/>
          <a:p>
            <a:r>
              <a:rPr lang="en-US" dirty="0"/>
              <a:t>But, Why?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0" y="0"/>
            <a:ext cx="6096000" cy="68679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251450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90A-F375-115E-9530-CF3A077F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0241"/>
            <a:ext cx="11265694" cy="1304544"/>
          </a:xfrm>
        </p:spPr>
        <p:txBody>
          <a:bodyPr/>
          <a:lstStyle/>
          <a:p>
            <a:r>
              <a:rPr lang="en-US" sz="3600" dirty="0"/>
              <a:t>Because…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78BDB8C1-B738-9004-CF44-DC6FCDEF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706" y="1336887"/>
            <a:ext cx="5157787" cy="49450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Manual</a:t>
            </a:r>
          </a:p>
        </p:txBody>
      </p:sp>
      <p:sp>
        <p:nvSpPr>
          <p:cNvPr id="74" name="Content Placeholder 73">
            <a:extLst>
              <a:ext uri="{FF2B5EF4-FFF2-40B4-BE49-F238E27FC236}">
                <a16:creationId xmlns:a16="http://schemas.microsoft.com/office/drawing/2014/main" id="{D76704C1-C5AA-B579-4382-BDCA04FD70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846" y="2078642"/>
            <a:ext cx="5156200" cy="1997075"/>
          </a:xfrm>
        </p:spPr>
        <p:txBody>
          <a:bodyPr>
            <a:normAutofit/>
          </a:bodyPr>
          <a:lstStyle/>
          <a:p>
            <a:r>
              <a:rPr lang="en-US" dirty="0"/>
              <a:t>Extremely time-consuming</a:t>
            </a:r>
          </a:p>
          <a:p>
            <a:r>
              <a:rPr lang="en-US" dirty="0"/>
              <a:t>Waste of efforts, for similar cases</a:t>
            </a:r>
          </a:p>
          <a:p>
            <a:r>
              <a:rPr lang="en-US" dirty="0"/>
              <a:t>Chance of human errors, such as typos etc.</a:t>
            </a:r>
          </a:p>
          <a:p>
            <a:r>
              <a:rPr lang="en-US" dirty="0"/>
              <a:t>Enables more specialized testing, but at a cost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E69D22D-AA14-B9BC-00AF-F7033B207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0046" y="1336887"/>
            <a:ext cx="5174975" cy="49450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Automatic</a:t>
            </a:r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5716F81A-CFA2-7B4A-85D6-06BBE61AC3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6509" y="2078643"/>
            <a:ext cx="5174974" cy="1997075"/>
          </a:xfrm>
        </p:spPr>
        <p:txBody>
          <a:bodyPr>
            <a:normAutofit/>
          </a:bodyPr>
          <a:lstStyle/>
          <a:p>
            <a:r>
              <a:rPr lang="en-US" dirty="0"/>
              <a:t>One script repeatedly carries out the desired injection, to obtain the result</a:t>
            </a:r>
          </a:p>
          <a:p>
            <a:r>
              <a:rPr lang="en-US" dirty="0"/>
              <a:t>Time-efficient and smart</a:t>
            </a:r>
          </a:p>
          <a:p>
            <a:r>
              <a:rPr lang="en-US" dirty="0"/>
              <a:t>Can always be modified for various use cases, within less time</a:t>
            </a:r>
          </a:p>
          <a:p>
            <a:r>
              <a:rPr lang="en-US" dirty="0"/>
              <a:t>Possibility of overlooking a few vulnerabilities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210C-A4DD-4E11-76A4-858443FD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5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6AD1CB-4D0C-E7D2-D5FD-A32BA91E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3" y="40193"/>
            <a:ext cx="10281172" cy="1316334"/>
          </a:xfrm>
        </p:spPr>
        <p:txBody>
          <a:bodyPr/>
          <a:lstStyle/>
          <a:p>
            <a:r>
              <a:rPr lang="en-US" sz="3600" dirty="0"/>
              <a:t>tasks</a:t>
            </a:r>
          </a:p>
        </p:txBody>
      </p:sp>
      <p:pic>
        <p:nvPicPr>
          <p:cNvPr id="68" name="Picture Placeholder 13">
            <a:hlinkClick r:id="rId3"/>
            <a:extLst>
              <a:ext uri="{FF2B5EF4-FFF2-40B4-BE49-F238E27FC236}">
                <a16:creationId xmlns:a16="http://schemas.microsoft.com/office/drawing/2014/main" id="{FCD301D4-9222-4E85-8155-E78C89D992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-18139" t="-1065" r="-10788" b="-2"/>
          <a:stretch/>
        </p:blipFill>
        <p:spPr>
          <a:xfrm>
            <a:off x="2192890" y="1356527"/>
            <a:ext cx="3108325" cy="224578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4B58-9206-42AF-08EB-959C9A771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76287"/>
            <a:ext cx="3108326" cy="865563"/>
          </a:xfrm>
        </p:spPr>
        <p:txBody>
          <a:bodyPr>
            <a:normAutofit/>
          </a:bodyPr>
          <a:lstStyle/>
          <a:p>
            <a:r>
              <a:rPr lang="en-US" dirty="0"/>
              <a:t>Finding the table names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3F4C383-476C-4664-7C5F-A8511D9CF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0073" y="4578835"/>
            <a:ext cx="3108326" cy="1892300"/>
          </a:xfrm>
        </p:spPr>
        <p:txBody>
          <a:bodyPr/>
          <a:lstStyle/>
          <a:p>
            <a:r>
              <a:rPr lang="en-US" b="0" i="0" dirty="0">
                <a:solidFill>
                  <a:srgbClr val="6E7781"/>
                </a:solidFill>
                <a:effectLst/>
                <a:latin typeface="ui-monospace"/>
              </a:rPr>
              <a:t>select TABLE_NAME from INFORMATION_SCHEMA.TABLES</a:t>
            </a:r>
          </a:p>
          <a:p>
            <a:r>
              <a:rPr lang="en-US" b="0" i="0" dirty="0">
                <a:solidFill>
                  <a:srgbClr val="6E7781"/>
                </a:solidFill>
                <a:effectLst/>
                <a:latin typeface="ui-monospace"/>
              </a:rPr>
              <a:t>select TABLE_NAME from INFORMATION_SCHEMA.COLUMNS where COLUMN_NAME = 'PASSWORD'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B3CCF17-1CB6-F288-9CD2-733D11A92C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1837" y="3676287"/>
            <a:ext cx="3108326" cy="865563"/>
          </a:xfrm>
        </p:spPr>
        <p:txBody>
          <a:bodyPr>
            <a:noAutofit/>
          </a:bodyPr>
          <a:lstStyle/>
          <a:p>
            <a:r>
              <a:rPr lang="en-US" sz="1800" dirty="0"/>
              <a:t>Finding the columns in the target table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78F853F-CC14-8A16-349D-4C61B19221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31789" y="4578835"/>
            <a:ext cx="3108326" cy="1892300"/>
          </a:xfrm>
        </p:spPr>
        <p:txBody>
          <a:bodyPr/>
          <a:lstStyle/>
          <a:p>
            <a:r>
              <a:rPr lang="en-US" b="0" i="0" dirty="0">
                <a:solidFill>
                  <a:srgbClr val="6E7781"/>
                </a:solidFill>
                <a:effectLst/>
                <a:latin typeface="ui-monospace"/>
              </a:rPr>
              <a:t>select COLUMN_NAME from INFORMATION_SCHEMA.COLUMNS WHERE TABLE_NAME = 'CHALLENGE_USERS'</a:t>
            </a:r>
            <a:endParaRPr lang="en-US" dirty="0"/>
          </a:p>
        </p:txBody>
      </p:sp>
      <p:pic>
        <p:nvPicPr>
          <p:cNvPr id="70" name="Picture Placeholder 18">
            <a:hlinkClick r:id="rId5"/>
            <a:extLst>
              <a:ext uri="{FF2B5EF4-FFF2-40B4-BE49-F238E27FC236}">
                <a16:creationId xmlns:a16="http://schemas.microsoft.com/office/drawing/2014/main" id="{AAA882D4-5936-4B4B-FE48-A37C58145E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/>
          <a:srcRect t="1297" b="1297"/>
          <a:stretch/>
        </p:blipFill>
        <p:spPr>
          <a:xfrm>
            <a:off x="6096000" y="1570257"/>
            <a:ext cx="3108325" cy="18923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7338A06-45D2-B9D4-A2D6-D953DF08A5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2919" y="3676287"/>
            <a:ext cx="3108326" cy="86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Finding the users and a particular value (password)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1E2D41B-3370-1A7B-9E87-732B27AB70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871" y="4578835"/>
            <a:ext cx="3108326" cy="1892300"/>
          </a:xfrm>
        </p:spPr>
        <p:txBody>
          <a:bodyPr/>
          <a:lstStyle/>
          <a:p>
            <a:r>
              <a:rPr lang="en-US" b="0" i="0" dirty="0">
                <a:solidFill>
                  <a:srgbClr val="6E7781"/>
                </a:solidFill>
                <a:effectLst/>
                <a:latin typeface="ui-monospace"/>
              </a:rPr>
              <a:t>select USERID from CHALLENGE_USERS</a:t>
            </a: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ui-monospace"/>
              </a:rPr>
              <a:t>select PASSWORD from CHALLENGE_USERS where USERID = 'tom'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659-3764-6E0E-988E-F74930A2C6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0" y="0"/>
            <a:ext cx="6096000" cy="68679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544417"/>
            <a:ext cx="5251450" cy="1067145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10000"/>
                    <a:lumOff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TIME!</a:t>
            </a:r>
            <a:endParaRPr lang="en-US" sz="3600" dirty="0">
              <a:solidFill>
                <a:schemeClr val="accent5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5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FAB1B-01FA-C5BE-C238-EFAE0FDF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0822"/>
            <a:ext cx="5897218" cy="132545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3" name="Picture Placeholder 5">
            <a:hlinkClick r:id="rId3"/>
            <a:extLst>
              <a:ext uri="{FF2B5EF4-FFF2-40B4-BE49-F238E27FC236}">
                <a16:creationId xmlns:a16="http://schemas.microsoft.com/office/drawing/2014/main" id="{16B5FFBF-FBCD-964C-AE2B-0356430853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9333" r="29333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3EF5-ED6E-4A8C-6C5F-327F29B2F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A3E29-2E7D-1F31-4660-43F2D388A271}"/>
              </a:ext>
            </a:extLst>
          </p:cNvPr>
          <p:cNvSpPr txBox="1"/>
          <p:nvPr/>
        </p:nvSpPr>
        <p:spPr>
          <a:xfrm>
            <a:off x="6225871" y="1876508"/>
            <a:ext cx="5323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OWASP </a:t>
            </a:r>
            <a:r>
              <a:rPr lang="en-US" dirty="0" err="1">
                <a:hlinkClick r:id="rId5"/>
              </a:rPr>
              <a:t>WebGoat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Information_Schema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W3Schools SQL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SQL Server Tips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images properly hyperlinked!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9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6" id="{F29F8A39-B164-48DE-8679-C1E0FA712C55}" vid="{1418A303-323D-4295-BD7D-7498821174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DF8656-0242-4B63-8FCA-04D06A7F29A1}">
  <ds:schemaRefs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71af3243-3dd4-4a8d-8c0d-dd76da1f02a5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266</TotalTime>
  <Words>321</Words>
  <Application>Microsoft Office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ui-monospace</vt:lpstr>
      <vt:lpstr>Wingdings</vt:lpstr>
      <vt:lpstr>Custom</vt:lpstr>
      <vt:lpstr>Assignment 1</vt:lpstr>
      <vt:lpstr>Automatic sql injection</vt:lpstr>
      <vt:lpstr>PowerPoint Presentation</vt:lpstr>
      <vt:lpstr>A script to automate the process</vt:lpstr>
      <vt:lpstr>But, Why?</vt:lpstr>
      <vt:lpstr>Because…</vt:lpstr>
      <vt:lpstr>tasks</vt:lpstr>
      <vt:lpstr>PowerPoint Presentation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Chetan Sahrudhai Kimidi</dc:creator>
  <cp:lastModifiedBy>Chetan Sahrudhai Kimidi</cp:lastModifiedBy>
  <cp:revision>25</cp:revision>
  <dcterms:created xsi:type="dcterms:W3CDTF">2023-10-13T21:28:24Z</dcterms:created>
  <dcterms:modified xsi:type="dcterms:W3CDTF">2023-10-14T01:56:01Z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