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8E669-A786-4E08-AABF-0998B630C0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0E2DE42-95F8-4847-BEF8-1536FA3F70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13AAE38-EC37-4D7B-8C31-9B410EC2DD71}"/>
              </a:ext>
            </a:extLst>
          </p:cNvPr>
          <p:cNvSpPr>
            <a:spLocks noGrp="1"/>
          </p:cNvSpPr>
          <p:nvPr>
            <p:ph type="dt" sz="half" idx="10"/>
          </p:nvPr>
        </p:nvSpPr>
        <p:spPr/>
        <p:txBody>
          <a:bodyPr/>
          <a:lstStyle/>
          <a:p>
            <a:fld id="{ED12A550-04DD-4B5C-9592-72BCDC8ABFB0}" type="datetimeFigureOut">
              <a:rPr lang="en-IN" smtClean="0"/>
              <a:t>20-05-2020</a:t>
            </a:fld>
            <a:endParaRPr lang="en-IN"/>
          </a:p>
        </p:txBody>
      </p:sp>
      <p:sp>
        <p:nvSpPr>
          <p:cNvPr id="5" name="Footer Placeholder 4">
            <a:extLst>
              <a:ext uri="{FF2B5EF4-FFF2-40B4-BE49-F238E27FC236}">
                <a16:creationId xmlns:a16="http://schemas.microsoft.com/office/drawing/2014/main" id="{75434243-A6A0-4F1C-A2DB-C9A8BCC32C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9279E9-8967-459B-BC50-82F15EB559DB}"/>
              </a:ext>
            </a:extLst>
          </p:cNvPr>
          <p:cNvSpPr>
            <a:spLocks noGrp="1"/>
          </p:cNvSpPr>
          <p:nvPr>
            <p:ph type="sldNum" sz="quarter" idx="12"/>
          </p:nvPr>
        </p:nvSpPr>
        <p:spPr/>
        <p:txBody>
          <a:bodyPr/>
          <a:lstStyle/>
          <a:p>
            <a:fld id="{7DF1C171-B86F-4C65-9F80-37C03F1C5D5C}" type="slidenum">
              <a:rPr lang="en-IN" smtClean="0"/>
              <a:t>‹#›</a:t>
            </a:fld>
            <a:endParaRPr lang="en-IN"/>
          </a:p>
        </p:txBody>
      </p:sp>
    </p:spTree>
    <p:extLst>
      <p:ext uri="{BB962C8B-B14F-4D97-AF65-F5344CB8AC3E}">
        <p14:creationId xmlns:p14="http://schemas.microsoft.com/office/powerpoint/2010/main" val="4266459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E6C67-73CB-46D7-8AD7-58F3DCCBF9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0BEF37-49EB-4D02-A3B4-BBB270EDE6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49F2AD-6D3B-4FEB-9DD5-C35CD1FDF946}"/>
              </a:ext>
            </a:extLst>
          </p:cNvPr>
          <p:cNvSpPr>
            <a:spLocks noGrp="1"/>
          </p:cNvSpPr>
          <p:nvPr>
            <p:ph type="dt" sz="half" idx="10"/>
          </p:nvPr>
        </p:nvSpPr>
        <p:spPr/>
        <p:txBody>
          <a:bodyPr/>
          <a:lstStyle/>
          <a:p>
            <a:fld id="{ED12A550-04DD-4B5C-9592-72BCDC8ABFB0}" type="datetimeFigureOut">
              <a:rPr lang="en-IN" smtClean="0"/>
              <a:t>20-05-2020</a:t>
            </a:fld>
            <a:endParaRPr lang="en-IN"/>
          </a:p>
        </p:txBody>
      </p:sp>
      <p:sp>
        <p:nvSpPr>
          <p:cNvPr id="5" name="Footer Placeholder 4">
            <a:extLst>
              <a:ext uri="{FF2B5EF4-FFF2-40B4-BE49-F238E27FC236}">
                <a16:creationId xmlns:a16="http://schemas.microsoft.com/office/drawing/2014/main" id="{6F4FC182-8759-445F-BC79-204E15D195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E77DEF-0152-4F65-9E4C-91864D2C2D77}"/>
              </a:ext>
            </a:extLst>
          </p:cNvPr>
          <p:cNvSpPr>
            <a:spLocks noGrp="1"/>
          </p:cNvSpPr>
          <p:nvPr>
            <p:ph type="sldNum" sz="quarter" idx="12"/>
          </p:nvPr>
        </p:nvSpPr>
        <p:spPr/>
        <p:txBody>
          <a:bodyPr/>
          <a:lstStyle/>
          <a:p>
            <a:fld id="{7DF1C171-B86F-4C65-9F80-37C03F1C5D5C}" type="slidenum">
              <a:rPr lang="en-IN" smtClean="0"/>
              <a:t>‹#›</a:t>
            </a:fld>
            <a:endParaRPr lang="en-IN"/>
          </a:p>
        </p:txBody>
      </p:sp>
    </p:spTree>
    <p:extLst>
      <p:ext uri="{BB962C8B-B14F-4D97-AF65-F5344CB8AC3E}">
        <p14:creationId xmlns:p14="http://schemas.microsoft.com/office/powerpoint/2010/main" val="3130039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53521D-C937-401F-AAFB-C8A0543CAC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FB9C49-8645-4D95-94D9-1851558E39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0ECE90-A1F3-4C7F-A62B-0D29211DDDA4}"/>
              </a:ext>
            </a:extLst>
          </p:cNvPr>
          <p:cNvSpPr>
            <a:spLocks noGrp="1"/>
          </p:cNvSpPr>
          <p:nvPr>
            <p:ph type="dt" sz="half" idx="10"/>
          </p:nvPr>
        </p:nvSpPr>
        <p:spPr/>
        <p:txBody>
          <a:bodyPr/>
          <a:lstStyle/>
          <a:p>
            <a:fld id="{ED12A550-04DD-4B5C-9592-72BCDC8ABFB0}" type="datetimeFigureOut">
              <a:rPr lang="en-IN" smtClean="0"/>
              <a:t>20-05-2020</a:t>
            </a:fld>
            <a:endParaRPr lang="en-IN"/>
          </a:p>
        </p:txBody>
      </p:sp>
      <p:sp>
        <p:nvSpPr>
          <p:cNvPr id="5" name="Footer Placeholder 4">
            <a:extLst>
              <a:ext uri="{FF2B5EF4-FFF2-40B4-BE49-F238E27FC236}">
                <a16:creationId xmlns:a16="http://schemas.microsoft.com/office/drawing/2014/main" id="{3A46603B-F27E-4F0A-9CA8-5D7F18140F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CDE895-A6CA-4795-AD30-98F544F5F213}"/>
              </a:ext>
            </a:extLst>
          </p:cNvPr>
          <p:cNvSpPr>
            <a:spLocks noGrp="1"/>
          </p:cNvSpPr>
          <p:nvPr>
            <p:ph type="sldNum" sz="quarter" idx="12"/>
          </p:nvPr>
        </p:nvSpPr>
        <p:spPr/>
        <p:txBody>
          <a:bodyPr/>
          <a:lstStyle/>
          <a:p>
            <a:fld id="{7DF1C171-B86F-4C65-9F80-37C03F1C5D5C}" type="slidenum">
              <a:rPr lang="en-IN" smtClean="0"/>
              <a:t>‹#›</a:t>
            </a:fld>
            <a:endParaRPr lang="en-IN"/>
          </a:p>
        </p:txBody>
      </p:sp>
    </p:spTree>
    <p:extLst>
      <p:ext uri="{BB962C8B-B14F-4D97-AF65-F5344CB8AC3E}">
        <p14:creationId xmlns:p14="http://schemas.microsoft.com/office/powerpoint/2010/main" val="3858828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49BF-3093-4739-8BB8-E7C39A29DD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CBC803-2518-4CAE-B42C-91D2A64D9B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10E2EC-C1D9-4E53-B329-F5FCE33AE0CB}"/>
              </a:ext>
            </a:extLst>
          </p:cNvPr>
          <p:cNvSpPr>
            <a:spLocks noGrp="1"/>
          </p:cNvSpPr>
          <p:nvPr>
            <p:ph type="dt" sz="half" idx="10"/>
          </p:nvPr>
        </p:nvSpPr>
        <p:spPr/>
        <p:txBody>
          <a:bodyPr/>
          <a:lstStyle/>
          <a:p>
            <a:fld id="{ED12A550-04DD-4B5C-9592-72BCDC8ABFB0}" type="datetimeFigureOut">
              <a:rPr lang="en-IN" smtClean="0"/>
              <a:t>20-05-2020</a:t>
            </a:fld>
            <a:endParaRPr lang="en-IN"/>
          </a:p>
        </p:txBody>
      </p:sp>
      <p:sp>
        <p:nvSpPr>
          <p:cNvPr id="5" name="Footer Placeholder 4">
            <a:extLst>
              <a:ext uri="{FF2B5EF4-FFF2-40B4-BE49-F238E27FC236}">
                <a16:creationId xmlns:a16="http://schemas.microsoft.com/office/drawing/2014/main" id="{0E26304F-AC19-4A3D-B024-CD5395FCE5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6399EC-60FE-4E7A-A6DA-5636BE4C276C}"/>
              </a:ext>
            </a:extLst>
          </p:cNvPr>
          <p:cNvSpPr>
            <a:spLocks noGrp="1"/>
          </p:cNvSpPr>
          <p:nvPr>
            <p:ph type="sldNum" sz="quarter" idx="12"/>
          </p:nvPr>
        </p:nvSpPr>
        <p:spPr/>
        <p:txBody>
          <a:bodyPr/>
          <a:lstStyle/>
          <a:p>
            <a:fld id="{7DF1C171-B86F-4C65-9F80-37C03F1C5D5C}" type="slidenum">
              <a:rPr lang="en-IN" smtClean="0"/>
              <a:t>‹#›</a:t>
            </a:fld>
            <a:endParaRPr lang="en-IN"/>
          </a:p>
        </p:txBody>
      </p:sp>
    </p:spTree>
    <p:extLst>
      <p:ext uri="{BB962C8B-B14F-4D97-AF65-F5344CB8AC3E}">
        <p14:creationId xmlns:p14="http://schemas.microsoft.com/office/powerpoint/2010/main" val="31099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3DC5C-C194-447B-8AC0-3F42379B20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FB60DDB-0D94-4544-B622-18E742B922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439032-1CC1-4358-8A13-B7FA4682C410}"/>
              </a:ext>
            </a:extLst>
          </p:cNvPr>
          <p:cNvSpPr>
            <a:spLocks noGrp="1"/>
          </p:cNvSpPr>
          <p:nvPr>
            <p:ph type="dt" sz="half" idx="10"/>
          </p:nvPr>
        </p:nvSpPr>
        <p:spPr/>
        <p:txBody>
          <a:bodyPr/>
          <a:lstStyle/>
          <a:p>
            <a:fld id="{ED12A550-04DD-4B5C-9592-72BCDC8ABFB0}" type="datetimeFigureOut">
              <a:rPr lang="en-IN" smtClean="0"/>
              <a:t>20-05-2020</a:t>
            </a:fld>
            <a:endParaRPr lang="en-IN"/>
          </a:p>
        </p:txBody>
      </p:sp>
      <p:sp>
        <p:nvSpPr>
          <p:cNvPr id="5" name="Footer Placeholder 4">
            <a:extLst>
              <a:ext uri="{FF2B5EF4-FFF2-40B4-BE49-F238E27FC236}">
                <a16:creationId xmlns:a16="http://schemas.microsoft.com/office/drawing/2014/main" id="{9B5ECE91-95BF-46CC-B499-464DE1ED4D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6BC71C-C21A-4146-9797-91FE3EA901BC}"/>
              </a:ext>
            </a:extLst>
          </p:cNvPr>
          <p:cNvSpPr>
            <a:spLocks noGrp="1"/>
          </p:cNvSpPr>
          <p:nvPr>
            <p:ph type="sldNum" sz="quarter" idx="12"/>
          </p:nvPr>
        </p:nvSpPr>
        <p:spPr/>
        <p:txBody>
          <a:bodyPr/>
          <a:lstStyle/>
          <a:p>
            <a:fld id="{7DF1C171-B86F-4C65-9F80-37C03F1C5D5C}" type="slidenum">
              <a:rPr lang="en-IN" smtClean="0"/>
              <a:t>‹#›</a:t>
            </a:fld>
            <a:endParaRPr lang="en-IN"/>
          </a:p>
        </p:txBody>
      </p:sp>
    </p:spTree>
    <p:extLst>
      <p:ext uri="{BB962C8B-B14F-4D97-AF65-F5344CB8AC3E}">
        <p14:creationId xmlns:p14="http://schemas.microsoft.com/office/powerpoint/2010/main" val="2651550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A270-71DE-4E1D-BF66-5956B270E4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129DE6-A3F5-4F4B-99C2-69668854A8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59BBD7-4444-44FD-83D9-FC934DD730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7CA5B5-2814-4693-B208-22DFB4EA0201}"/>
              </a:ext>
            </a:extLst>
          </p:cNvPr>
          <p:cNvSpPr>
            <a:spLocks noGrp="1"/>
          </p:cNvSpPr>
          <p:nvPr>
            <p:ph type="dt" sz="half" idx="10"/>
          </p:nvPr>
        </p:nvSpPr>
        <p:spPr/>
        <p:txBody>
          <a:bodyPr/>
          <a:lstStyle/>
          <a:p>
            <a:fld id="{ED12A550-04DD-4B5C-9592-72BCDC8ABFB0}" type="datetimeFigureOut">
              <a:rPr lang="en-IN" smtClean="0"/>
              <a:t>20-05-2020</a:t>
            </a:fld>
            <a:endParaRPr lang="en-IN"/>
          </a:p>
        </p:txBody>
      </p:sp>
      <p:sp>
        <p:nvSpPr>
          <p:cNvPr id="6" name="Footer Placeholder 5">
            <a:extLst>
              <a:ext uri="{FF2B5EF4-FFF2-40B4-BE49-F238E27FC236}">
                <a16:creationId xmlns:a16="http://schemas.microsoft.com/office/drawing/2014/main" id="{F1EB4E80-7360-433E-A9A5-6E62642FA4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D2FC1E-4479-45CE-B725-9D3EEB44EED8}"/>
              </a:ext>
            </a:extLst>
          </p:cNvPr>
          <p:cNvSpPr>
            <a:spLocks noGrp="1"/>
          </p:cNvSpPr>
          <p:nvPr>
            <p:ph type="sldNum" sz="quarter" idx="12"/>
          </p:nvPr>
        </p:nvSpPr>
        <p:spPr/>
        <p:txBody>
          <a:bodyPr/>
          <a:lstStyle/>
          <a:p>
            <a:fld id="{7DF1C171-B86F-4C65-9F80-37C03F1C5D5C}" type="slidenum">
              <a:rPr lang="en-IN" smtClean="0"/>
              <a:t>‹#›</a:t>
            </a:fld>
            <a:endParaRPr lang="en-IN"/>
          </a:p>
        </p:txBody>
      </p:sp>
    </p:spTree>
    <p:extLst>
      <p:ext uri="{BB962C8B-B14F-4D97-AF65-F5344CB8AC3E}">
        <p14:creationId xmlns:p14="http://schemas.microsoft.com/office/powerpoint/2010/main" val="2879016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18EC2-75E4-4C37-BCBB-2525954E072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20169A-71B1-4DA8-AD51-F4415629E8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5F6B55-D2AA-4D39-A389-A67F3D3A0E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D1830F-352F-4AC0-9606-0E3B8272BD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122743-6753-46FA-B39D-03DDC7132F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C79CA1-F27A-4ABE-AD57-DC12395F3A40}"/>
              </a:ext>
            </a:extLst>
          </p:cNvPr>
          <p:cNvSpPr>
            <a:spLocks noGrp="1"/>
          </p:cNvSpPr>
          <p:nvPr>
            <p:ph type="dt" sz="half" idx="10"/>
          </p:nvPr>
        </p:nvSpPr>
        <p:spPr/>
        <p:txBody>
          <a:bodyPr/>
          <a:lstStyle/>
          <a:p>
            <a:fld id="{ED12A550-04DD-4B5C-9592-72BCDC8ABFB0}" type="datetimeFigureOut">
              <a:rPr lang="en-IN" smtClean="0"/>
              <a:t>20-05-2020</a:t>
            </a:fld>
            <a:endParaRPr lang="en-IN"/>
          </a:p>
        </p:txBody>
      </p:sp>
      <p:sp>
        <p:nvSpPr>
          <p:cNvPr id="8" name="Footer Placeholder 7">
            <a:extLst>
              <a:ext uri="{FF2B5EF4-FFF2-40B4-BE49-F238E27FC236}">
                <a16:creationId xmlns:a16="http://schemas.microsoft.com/office/drawing/2014/main" id="{F93AB044-A866-406A-857F-175C634D77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60C3090-A129-4B23-9BBA-BF0DC3D30E8D}"/>
              </a:ext>
            </a:extLst>
          </p:cNvPr>
          <p:cNvSpPr>
            <a:spLocks noGrp="1"/>
          </p:cNvSpPr>
          <p:nvPr>
            <p:ph type="sldNum" sz="quarter" idx="12"/>
          </p:nvPr>
        </p:nvSpPr>
        <p:spPr/>
        <p:txBody>
          <a:bodyPr/>
          <a:lstStyle/>
          <a:p>
            <a:fld id="{7DF1C171-B86F-4C65-9F80-37C03F1C5D5C}" type="slidenum">
              <a:rPr lang="en-IN" smtClean="0"/>
              <a:t>‹#›</a:t>
            </a:fld>
            <a:endParaRPr lang="en-IN"/>
          </a:p>
        </p:txBody>
      </p:sp>
    </p:spTree>
    <p:extLst>
      <p:ext uri="{BB962C8B-B14F-4D97-AF65-F5344CB8AC3E}">
        <p14:creationId xmlns:p14="http://schemas.microsoft.com/office/powerpoint/2010/main" val="361824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CB930-24E1-4256-A4FF-C54EE3C6307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850DF9D-0B58-41B4-99A7-5FFBC8C56D27}"/>
              </a:ext>
            </a:extLst>
          </p:cNvPr>
          <p:cNvSpPr>
            <a:spLocks noGrp="1"/>
          </p:cNvSpPr>
          <p:nvPr>
            <p:ph type="dt" sz="half" idx="10"/>
          </p:nvPr>
        </p:nvSpPr>
        <p:spPr/>
        <p:txBody>
          <a:bodyPr/>
          <a:lstStyle/>
          <a:p>
            <a:fld id="{ED12A550-04DD-4B5C-9592-72BCDC8ABFB0}" type="datetimeFigureOut">
              <a:rPr lang="en-IN" smtClean="0"/>
              <a:t>20-05-2020</a:t>
            </a:fld>
            <a:endParaRPr lang="en-IN"/>
          </a:p>
        </p:txBody>
      </p:sp>
      <p:sp>
        <p:nvSpPr>
          <p:cNvPr id="4" name="Footer Placeholder 3">
            <a:extLst>
              <a:ext uri="{FF2B5EF4-FFF2-40B4-BE49-F238E27FC236}">
                <a16:creationId xmlns:a16="http://schemas.microsoft.com/office/drawing/2014/main" id="{E3D8D3E3-3A3B-4CB8-9E35-5943E3424E1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51AE63-F127-4F36-9CAA-69E032E41F86}"/>
              </a:ext>
            </a:extLst>
          </p:cNvPr>
          <p:cNvSpPr>
            <a:spLocks noGrp="1"/>
          </p:cNvSpPr>
          <p:nvPr>
            <p:ph type="sldNum" sz="quarter" idx="12"/>
          </p:nvPr>
        </p:nvSpPr>
        <p:spPr/>
        <p:txBody>
          <a:bodyPr/>
          <a:lstStyle/>
          <a:p>
            <a:fld id="{7DF1C171-B86F-4C65-9F80-37C03F1C5D5C}" type="slidenum">
              <a:rPr lang="en-IN" smtClean="0"/>
              <a:t>‹#›</a:t>
            </a:fld>
            <a:endParaRPr lang="en-IN"/>
          </a:p>
        </p:txBody>
      </p:sp>
    </p:spTree>
    <p:extLst>
      <p:ext uri="{BB962C8B-B14F-4D97-AF65-F5344CB8AC3E}">
        <p14:creationId xmlns:p14="http://schemas.microsoft.com/office/powerpoint/2010/main" val="148865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653319-7BC6-4BFD-B59B-4091CEE7C97C}"/>
              </a:ext>
            </a:extLst>
          </p:cNvPr>
          <p:cNvSpPr>
            <a:spLocks noGrp="1"/>
          </p:cNvSpPr>
          <p:nvPr>
            <p:ph type="dt" sz="half" idx="10"/>
          </p:nvPr>
        </p:nvSpPr>
        <p:spPr/>
        <p:txBody>
          <a:bodyPr/>
          <a:lstStyle/>
          <a:p>
            <a:fld id="{ED12A550-04DD-4B5C-9592-72BCDC8ABFB0}" type="datetimeFigureOut">
              <a:rPr lang="en-IN" smtClean="0"/>
              <a:t>20-05-2020</a:t>
            </a:fld>
            <a:endParaRPr lang="en-IN"/>
          </a:p>
        </p:txBody>
      </p:sp>
      <p:sp>
        <p:nvSpPr>
          <p:cNvPr id="3" name="Footer Placeholder 2">
            <a:extLst>
              <a:ext uri="{FF2B5EF4-FFF2-40B4-BE49-F238E27FC236}">
                <a16:creationId xmlns:a16="http://schemas.microsoft.com/office/drawing/2014/main" id="{9AF753B8-1288-46A2-ADE1-1D1FC38117A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7829490-8080-46FF-9BE8-C204701A0F4A}"/>
              </a:ext>
            </a:extLst>
          </p:cNvPr>
          <p:cNvSpPr>
            <a:spLocks noGrp="1"/>
          </p:cNvSpPr>
          <p:nvPr>
            <p:ph type="sldNum" sz="quarter" idx="12"/>
          </p:nvPr>
        </p:nvSpPr>
        <p:spPr/>
        <p:txBody>
          <a:bodyPr/>
          <a:lstStyle/>
          <a:p>
            <a:fld id="{7DF1C171-B86F-4C65-9F80-37C03F1C5D5C}" type="slidenum">
              <a:rPr lang="en-IN" smtClean="0"/>
              <a:t>‹#›</a:t>
            </a:fld>
            <a:endParaRPr lang="en-IN"/>
          </a:p>
        </p:txBody>
      </p:sp>
    </p:spTree>
    <p:extLst>
      <p:ext uri="{BB962C8B-B14F-4D97-AF65-F5344CB8AC3E}">
        <p14:creationId xmlns:p14="http://schemas.microsoft.com/office/powerpoint/2010/main" val="854612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4049-297E-40C7-8571-329AC015D3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833C84-B0E7-4258-B72F-D5337952B2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2FCC781-6A1E-43EB-993A-39CD7CCDB0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5EE262-D2DB-4E1F-B516-7649AFDC7245}"/>
              </a:ext>
            </a:extLst>
          </p:cNvPr>
          <p:cNvSpPr>
            <a:spLocks noGrp="1"/>
          </p:cNvSpPr>
          <p:nvPr>
            <p:ph type="dt" sz="half" idx="10"/>
          </p:nvPr>
        </p:nvSpPr>
        <p:spPr/>
        <p:txBody>
          <a:bodyPr/>
          <a:lstStyle/>
          <a:p>
            <a:fld id="{ED12A550-04DD-4B5C-9592-72BCDC8ABFB0}" type="datetimeFigureOut">
              <a:rPr lang="en-IN" smtClean="0"/>
              <a:t>20-05-2020</a:t>
            </a:fld>
            <a:endParaRPr lang="en-IN"/>
          </a:p>
        </p:txBody>
      </p:sp>
      <p:sp>
        <p:nvSpPr>
          <p:cNvPr id="6" name="Footer Placeholder 5">
            <a:extLst>
              <a:ext uri="{FF2B5EF4-FFF2-40B4-BE49-F238E27FC236}">
                <a16:creationId xmlns:a16="http://schemas.microsoft.com/office/drawing/2014/main" id="{F720C043-A203-4B81-9CC3-BC3AF26965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73CBBC-80B6-49DE-BC5B-4D771EBB9917}"/>
              </a:ext>
            </a:extLst>
          </p:cNvPr>
          <p:cNvSpPr>
            <a:spLocks noGrp="1"/>
          </p:cNvSpPr>
          <p:nvPr>
            <p:ph type="sldNum" sz="quarter" idx="12"/>
          </p:nvPr>
        </p:nvSpPr>
        <p:spPr/>
        <p:txBody>
          <a:bodyPr/>
          <a:lstStyle/>
          <a:p>
            <a:fld id="{7DF1C171-B86F-4C65-9F80-37C03F1C5D5C}" type="slidenum">
              <a:rPr lang="en-IN" smtClean="0"/>
              <a:t>‹#›</a:t>
            </a:fld>
            <a:endParaRPr lang="en-IN"/>
          </a:p>
        </p:txBody>
      </p:sp>
    </p:spTree>
    <p:extLst>
      <p:ext uri="{BB962C8B-B14F-4D97-AF65-F5344CB8AC3E}">
        <p14:creationId xmlns:p14="http://schemas.microsoft.com/office/powerpoint/2010/main" val="4222152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24CC9-D45A-4AE6-A731-2E3932C8A8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48EBDA6-932C-4B49-9558-B6A405F99A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FC7A908-761E-4D83-8AF4-407575F80F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B1C4D1-57A5-47FB-A719-C4B96BADE75D}"/>
              </a:ext>
            </a:extLst>
          </p:cNvPr>
          <p:cNvSpPr>
            <a:spLocks noGrp="1"/>
          </p:cNvSpPr>
          <p:nvPr>
            <p:ph type="dt" sz="half" idx="10"/>
          </p:nvPr>
        </p:nvSpPr>
        <p:spPr/>
        <p:txBody>
          <a:bodyPr/>
          <a:lstStyle/>
          <a:p>
            <a:fld id="{ED12A550-04DD-4B5C-9592-72BCDC8ABFB0}" type="datetimeFigureOut">
              <a:rPr lang="en-IN" smtClean="0"/>
              <a:t>20-05-2020</a:t>
            </a:fld>
            <a:endParaRPr lang="en-IN"/>
          </a:p>
        </p:txBody>
      </p:sp>
      <p:sp>
        <p:nvSpPr>
          <p:cNvPr id="6" name="Footer Placeholder 5">
            <a:extLst>
              <a:ext uri="{FF2B5EF4-FFF2-40B4-BE49-F238E27FC236}">
                <a16:creationId xmlns:a16="http://schemas.microsoft.com/office/drawing/2014/main" id="{BD6BED09-495C-4365-9EEC-EA8138F1FD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6DB852-12E9-4A2D-A68E-88C92310B016}"/>
              </a:ext>
            </a:extLst>
          </p:cNvPr>
          <p:cNvSpPr>
            <a:spLocks noGrp="1"/>
          </p:cNvSpPr>
          <p:nvPr>
            <p:ph type="sldNum" sz="quarter" idx="12"/>
          </p:nvPr>
        </p:nvSpPr>
        <p:spPr/>
        <p:txBody>
          <a:bodyPr/>
          <a:lstStyle/>
          <a:p>
            <a:fld id="{7DF1C171-B86F-4C65-9F80-37C03F1C5D5C}" type="slidenum">
              <a:rPr lang="en-IN" smtClean="0"/>
              <a:t>‹#›</a:t>
            </a:fld>
            <a:endParaRPr lang="en-IN"/>
          </a:p>
        </p:txBody>
      </p:sp>
    </p:spTree>
    <p:extLst>
      <p:ext uri="{BB962C8B-B14F-4D97-AF65-F5344CB8AC3E}">
        <p14:creationId xmlns:p14="http://schemas.microsoft.com/office/powerpoint/2010/main" val="3648120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6507A7-CE09-435E-BB6D-9EE6651145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11900D-E481-40E2-B2BF-041F5CF7A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A07FD2-CB0F-48BE-8379-CDC4199EA0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2A550-04DD-4B5C-9592-72BCDC8ABFB0}" type="datetimeFigureOut">
              <a:rPr lang="en-IN" smtClean="0"/>
              <a:t>20-05-2020</a:t>
            </a:fld>
            <a:endParaRPr lang="en-IN"/>
          </a:p>
        </p:txBody>
      </p:sp>
      <p:sp>
        <p:nvSpPr>
          <p:cNvPr id="5" name="Footer Placeholder 4">
            <a:extLst>
              <a:ext uri="{FF2B5EF4-FFF2-40B4-BE49-F238E27FC236}">
                <a16:creationId xmlns:a16="http://schemas.microsoft.com/office/drawing/2014/main" id="{C645EE31-4054-4E03-BC58-37455C0496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E23F88-F16F-4B7D-A8F8-998D5F96A4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F1C171-B86F-4C65-9F80-37C03F1C5D5C}" type="slidenum">
              <a:rPr lang="en-IN" smtClean="0"/>
              <a:t>‹#›</a:t>
            </a:fld>
            <a:endParaRPr lang="en-IN"/>
          </a:p>
        </p:txBody>
      </p:sp>
    </p:spTree>
    <p:extLst>
      <p:ext uri="{BB962C8B-B14F-4D97-AF65-F5344CB8AC3E}">
        <p14:creationId xmlns:p14="http://schemas.microsoft.com/office/powerpoint/2010/main" val="4071027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7ABBC-8F4A-4FE1-AF03-913283B2603C}"/>
              </a:ext>
            </a:extLst>
          </p:cNvPr>
          <p:cNvSpPr>
            <a:spLocks noGrp="1"/>
          </p:cNvSpPr>
          <p:nvPr>
            <p:ph type="ctrTitle"/>
          </p:nvPr>
        </p:nvSpPr>
        <p:spPr>
          <a:xfrm>
            <a:off x="1524000" y="2235200"/>
            <a:ext cx="9144000" cy="2387600"/>
          </a:xfrm>
        </p:spPr>
        <p:txBody>
          <a:bodyPr>
            <a:normAutofit fontScale="90000"/>
          </a:bodyPr>
          <a:lstStyle/>
          <a:p>
            <a:r>
              <a:rPr lang="en-IN" b="1" dirty="0"/>
              <a:t>CLUSTER ANALYSIS ON THE NEIGHBOURHOODS OF WEST HYDERABAD</a:t>
            </a:r>
          </a:p>
        </p:txBody>
      </p:sp>
    </p:spTree>
    <p:extLst>
      <p:ext uri="{BB962C8B-B14F-4D97-AF65-F5344CB8AC3E}">
        <p14:creationId xmlns:p14="http://schemas.microsoft.com/office/powerpoint/2010/main" val="3667389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F750D-F36F-44E2-A00A-41BC2F339E89}"/>
              </a:ext>
            </a:extLst>
          </p:cNvPr>
          <p:cNvSpPr>
            <a:spLocks noGrp="1"/>
          </p:cNvSpPr>
          <p:nvPr>
            <p:ph type="title"/>
          </p:nvPr>
        </p:nvSpPr>
        <p:spPr/>
        <p:txBody>
          <a:bodyPr/>
          <a:lstStyle/>
          <a:p>
            <a:pPr algn="ctr"/>
            <a:r>
              <a:rPr lang="en-IN" b="1" u="sng" dirty="0"/>
              <a:t>Introduction</a:t>
            </a:r>
          </a:p>
        </p:txBody>
      </p:sp>
      <p:sp>
        <p:nvSpPr>
          <p:cNvPr id="3" name="Content Placeholder 2">
            <a:extLst>
              <a:ext uri="{FF2B5EF4-FFF2-40B4-BE49-F238E27FC236}">
                <a16:creationId xmlns:a16="http://schemas.microsoft.com/office/drawing/2014/main" id="{7C717641-5D82-4C8E-B6E6-7016AB3B96B7}"/>
              </a:ext>
            </a:extLst>
          </p:cNvPr>
          <p:cNvSpPr>
            <a:spLocks noGrp="1"/>
          </p:cNvSpPr>
          <p:nvPr>
            <p:ph idx="1"/>
          </p:nvPr>
        </p:nvSpPr>
        <p:spPr/>
        <p:txBody>
          <a:bodyPr/>
          <a:lstStyle/>
          <a:p>
            <a:pPr algn="just"/>
            <a:r>
              <a:rPr lang="en-IN" dirty="0"/>
              <a:t>There are more than </a:t>
            </a:r>
            <a:r>
              <a:rPr lang="en-IN" dirty="0">
                <a:solidFill>
                  <a:srgbClr val="00B0F0"/>
                </a:solidFill>
              </a:rPr>
              <a:t>2000 restaurants </a:t>
            </a:r>
            <a:r>
              <a:rPr lang="en-IN" dirty="0"/>
              <a:t>in </a:t>
            </a:r>
            <a:r>
              <a:rPr lang="en-IN" i="1" dirty="0"/>
              <a:t>Greater Hyderabad region</a:t>
            </a:r>
            <a:r>
              <a:rPr lang="en-IN" dirty="0"/>
              <a:t>. Hence, to open any kind of restaurant in the city will be a challenging task for the investor.</a:t>
            </a:r>
          </a:p>
          <a:p>
            <a:pPr algn="just"/>
            <a:r>
              <a:rPr lang="en-IN" dirty="0"/>
              <a:t>For the past 5 years we have seen a significant increase in the business related to canteens and restaurants. So, we will have a better insight if we can answer the following.</a:t>
            </a:r>
          </a:p>
          <a:p>
            <a:pPr marL="914400" lvl="1" indent="-457200" algn="just">
              <a:buFont typeface="+mj-lt"/>
              <a:buAutoNum type="arabicPeriod"/>
            </a:pPr>
            <a:r>
              <a:rPr lang="en-IN" i="1" dirty="0">
                <a:solidFill>
                  <a:srgbClr val="FF0000"/>
                </a:solidFill>
              </a:rPr>
              <a:t>What type of restaurant would it be?</a:t>
            </a:r>
            <a:endParaRPr lang="en-IN" sz="2000" dirty="0">
              <a:solidFill>
                <a:srgbClr val="FF0000"/>
              </a:solidFill>
            </a:endParaRPr>
          </a:p>
          <a:p>
            <a:pPr marL="914400" lvl="1" indent="-457200" algn="just">
              <a:buFont typeface="+mj-lt"/>
              <a:buAutoNum type="arabicPeriod"/>
            </a:pPr>
            <a:r>
              <a:rPr lang="en-IN" i="1" dirty="0">
                <a:solidFill>
                  <a:srgbClr val="FF0000"/>
                </a:solidFill>
              </a:rPr>
              <a:t>What would be the best place for it?</a:t>
            </a:r>
            <a:endParaRPr lang="en-IN" sz="2000" dirty="0">
              <a:solidFill>
                <a:srgbClr val="FF0000"/>
              </a:solidFill>
            </a:endParaRPr>
          </a:p>
          <a:p>
            <a:pPr lvl="1"/>
            <a:endParaRPr lang="en-IN" dirty="0"/>
          </a:p>
        </p:txBody>
      </p:sp>
    </p:spTree>
    <p:extLst>
      <p:ext uri="{BB962C8B-B14F-4D97-AF65-F5344CB8AC3E}">
        <p14:creationId xmlns:p14="http://schemas.microsoft.com/office/powerpoint/2010/main" val="1823313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8E571-91B0-4127-9D4D-9106D55DB5D4}"/>
              </a:ext>
            </a:extLst>
          </p:cNvPr>
          <p:cNvSpPr>
            <a:spLocks noGrp="1"/>
          </p:cNvSpPr>
          <p:nvPr>
            <p:ph type="title"/>
          </p:nvPr>
        </p:nvSpPr>
        <p:spPr/>
        <p:txBody>
          <a:bodyPr/>
          <a:lstStyle/>
          <a:p>
            <a:pPr algn="ctr"/>
            <a:r>
              <a:rPr lang="en-IN" b="1" u="sng" dirty="0"/>
              <a:t>Source of the Data and its properties</a:t>
            </a:r>
          </a:p>
        </p:txBody>
      </p:sp>
      <p:sp>
        <p:nvSpPr>
          <p:cNvPr id="3" name="Content Placeholder 2">
            <a:extLst>
              <a:ext uri="{FF2B5EF4-FFF2-40B4-BE49-F238E27FC236}">
                <a16:creationId xmlns:a16="http://schemas.microsoft.com/office/drawing/2014/main" id="{1AEC7657-DA3C-420D-AD72-3D8129CED4A5}"/>
              </a:ext>
            </a:extLst>
          </p:cNvPr>
          <p:cNvSpPr>
            <a:spLocks noGrp="1"/>
          </p:cNvSpPr>
          <p:nvPr>
            <p:ph idx="1"/>
          </p:nvPr>
        </p:nvSpPr>
        <p:spPr/>
        <p:txBody>
          <a:bodyPr/>
          <a:lstStyle/>
          <a:p>
            <a:r>
              <a:rPr lang="en-IN" dirty="0"/>
              <a:t>Initially we have to go through the selection of the neighbourhoods in west Hyderabad. Collection of the information for the selected neighbourhoods can be done by using </a:t>
            </a:r>
            <a:r>
              <a:rPr lang="en-IN" i="1" dirty="0">
                <a:solidFill>
                  <a:srgbClr val="00B0F0"/>
                </a:solidFill>
              </a:rPr>
              <a:t>Geopy</a:t>
            </a:r>
            <a:r>
              <a:rPr lang="en-IN" dirty="0"/>
              <a:t> and </a:t>
            </a:r>
            <a:r>
              <a:rPr lang="en-IN" i="1" dirty="0">
                <a:solidFill>
                  <a:srgbClr val="00B0F0"/>
                </a:solidFill>
              </a:rPr>
              <a:t>Foursquare API</a:t>
            </a:r>
            <a:r>
              <a:rPr lang="en-IN" dirty="0"/>
              <a:t>. To visualize the information, we use </a:t>
            </a:r>
            <a:r>
              <a:rPr lang="en-IN" i="1" dirty="0"/>
              <a:t>Folium</a:t>
            </a:r>
            <a:r>
              <a:rPr lang="en-IN" dirty="0"/>
              <a:t> library.</a:t>
            </a:r>
          </a:p>
          <a:p>
            <a:r>
              <a:rPr lang="en-IN" dirty="0"/>
              <a:t>Using </a:t>
            </a:r>
            <a:r>
              <a:rPr lang="en-IN" i="1" dirty="0"/>
              <a:t>Foursquare API</a:t>
            </a:r>
            <a:r>
              <a:rPr lang="en-IN" dirty="0"/>
              <a:t>, collect the top </a:t>
            </a:r>
            <a:r>
              <a:rPr lang="en-IN" dirty="0">
                <a:solidFill>
                  <a:srgbClr val="00B0F0"/>
                </a:solidFill>
              </a:rPr>
              <a:t>100 restaurants </a:t>
            </a:r>
            <a:r>
              <a:rPr lang="en-IN" dirty="0"/>
              <a:t>maximum and their categories for each neighbourhood within a radius </a:t>
            </a:r>
            <a:r>
              <a:rPr lang="en-IN" dirty="0">
                <a:solidFill>
                  <a:srgbClr val="00B0F0"/>
                </a:solidFill>
              </a:rPr>
              <a:t>1500 meters</a:t>
            </a:r>
            <a:r>
              <a:rPr lang="en-IN" dirty="0"/>
              <a:t>. </a:t>
            </a:r>
          </a:p>
          <a:p>
            <a:r>
              <a:rPr lang="en-IN" i="1" dirty="0"/>
              <a:t>Neighbourhood, Neighbourhood latitude, Neighbourhood longitude, Venue, Venue latitude, Venue longitude </a:t>
            </a:r>
            <a:r>
              <a:rPr lang="en-IN" dirty="0"/>
              <a:t>and</a:t>
            </a:r>
            <a:r>
              <a:rPr lang="en-IN" i="1" dirty="0"/>
              <a:t> Venue category are the features we work to do clustering.</a:t>
            </a:r>
            <a:endParaRPr lang="en-IN" dirty="0"/>
          </a:p>
        </p:txBody>
      </p:sp>
    </p:spTree>
    <p:extLst>
      <p:ext uri="{BB962C8B-B14F-4D97-AF65-F5344CB8AC3E}">
        <p14:creationId xmlns:p14="http://schemas.microsoft.com/office/powerpoint/2010/main" val="1799846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D5BDF-905A-4FF7-95B0-B559A90AB756}"/>
              </a:ext>
            </a:extLst>
          </p:cNvPr>
          <p:cNvSpPr>
            <a:spLocks noGrp="1"/>
          </p:cNvSpPr>
          <p:nvPr>
            <p:ph type="title"/>
          </p:nvPr>
        </p:nvSpPr>
        <p:spPr/>
        <p:txBody>
          <a:bodyPr/>
          <a:lstStyle/>
          <a:p>
            <a:pPr algn="ctr"/>
            <a:r>
              <a:rPr lang="en-IN" b="1" u="sng" dirty="0"/>
              <a:t>Exploratory Data Analysis</a:t>
            </a:r>
          </a:p>
        </p:txBody>
      </p:sp>
      <p:pic>
        <p:nvPicPr>
          <p:cNvPr id="4" name="Picture 3">
            <a:extLst>
              <a:ext uri="{FF2B5EF4-FFF2-40B4-BE49-F238E27FC236}">
                <a16:creationId xmlns:a16="http://schemas.microsoft.com/office/drawing/2014/main" id="{AB53C604-6325-43F4-9D1F-47385183DE16}"/>
              </a:ext>
            </a:extLst>
          </p:cNvPr>
          <p:cNvPicPr/>
          <p:nvPr/>
        </p:nvPicPr>
        <p:blipFill>
          <a:blip r:embed="rId2">
            <a:extLst>
              <a:ext uri="{28A0092B-C50C-407E-A947-70E740481C1C}">
                <a14:useLocalDpi xmlns:a14="http://schemas.microsoft.com/office/drawing/2010/main" val="0"/>
              </a:ext>
            </a:extLst>
          </a:blip>
          <a:stretch>
            <a:fillRect/>
          </a:stretch>
        </p:blipFill>
        <p:spPr>
          <a:xfrm>
            <a:off x="85446" y="1313864"/>
            <a:ext cx="5179011" cy="5179011"/>
          </a:xfrm>
          <a:prstGeom prst="rect">
            <a:avLst/>
          </a:prstGeom>
        </p:spPr>
      </p:pic>
      <p:pic>
        <p:nvPicPr>
          <p:cNvPr id="5" name="Picture 4">
            <a:extLst>
              <a:ext uri="{FF2B5EF4-FFF2-40B4-BE49-F238E27FC236}">
                <a16:creationId xmlns:a16="http://schemas.microsoft.com/office/drawing/2014/main" id="{B0C141B5-E87D-4DA8-AEC3-182D18F5AD0A}"/>
              </a:ext>
            </a:extLst>
          </p:cNvPr>
          <p:cNvPicPr/>
          <p:nvPr/>
        </p:nvPicPr>
        <p:blipFill>
          <a:blip r:embed="rId3"/>
          <a:stretch>
            <a:fillRect/>
          </a:stretch>
        </p:blipFill>
        <p:spPr>
          <a:xfrm>
            <a:off x="5059044" y="1936256"/>
            <a:ext cx="6659479" cy="4251479"/>
          </a:xfrm>
          <a:prstGeom prst="rect">
            <a:avLst/>
          </a:prstGeom>
        </p:spPr>
      </p:pic>
      <p:sp>
        <p:nvSpPr>
          <p:cNvPr id="6" name="TextBox 5">
            <a:extLst>
              <a:ext uri="{FF2B5EF4-FFF2-40B4-BE49-F238E27FC236}">
                <a16:creationId xmlns:a16="http://schemas.microsoft.com/office/drawing/2014/main" id="{F52833B8-D4CD-491A-9537-D339499E63D7}"/>
              </a:ext>
            </a:extLst>
          </p:cNvPr>
          <p:cNvSpPr txBox="1"/>
          <p:nvPr/>
        </p:nvSpPr>
        <p:spPr>
          <a:xfrm>
            <a:off x="7279689" y="6369111"/>
            <a:ext cx="2716000" cy="369332"/>
          </a:xfrm>
          <a:prstGeom prst="rect">
            <a:avLst/>
          </a:prstGeom>
          <a:noFill/>
        </p:spPr>
        <p:txBody>
          <a:bodyPr wrap="none" rtlCol="0">
            <a:spAutoFit/>
          </a:bodyPr>
          <a:lstStyle/>
          <a:p>
            <a:r>
              <a:rPr lang="en-IN" dirty="0"/>
              <a:t>Visualization of the Venues</a:t>
            </a:r>
          </a:p>
        </p:txBody>
      </p:sp>
      <p:sp>
        <p:nvSpPr>
          <p:cNvPr id="7" name="TextBox 6">
            <a:extLst>
              <a:ext uri="{FF2B5EF4-FFF2-40B4-BE49-F238E27FC236}">
                <a16:creationId xmlns:a16="http://schemas.microsoft.com/office/drawing/2014/main" id="{4DA0C166-C31F-4DE8-A9A1-C5071C9BECB1}"/>
              </a:ext>
            </a:extLst>
          </p:cNvPr>
          <p:cNvSpPr txBox="1"/>
          <p:nvPr/>
        </p:nvSpPr>
        <p:spPr>
          <a:xfrm>
            <a:off x="645188" y="6308209"/>
            <a:ext cx="4419223" cy="369332"/>
          </a:xfrm>
          <a:prstGeom prst="rect">
            <a:avLst/>
          </a:prstGeom>
          <a:noFill/>
        </p:spPr>
        <p:txBody>
          <a:bodyPr wrap="none" rtlCol="0">
            <a:spAutoFit/>
          </a:bodyPr>
          <a:lstStyle/>
          <a:p>
            <a:r>
              <a:rPr lang="en-IN" dirty="0"/>
              <a:t>Frequency of Venues at each Neighbourhood</a:t>
            </a:r>
          </a:p>
        </p:txBody>
      </p:sp>
    </p:spTree>
    <p:extLst>
      <p:ext uri="{BB962C8B-B14F-4D97-AF65-F5344CB8AC3E}">
        <p14:creationId xmlns:p14="http://schemas.microsoft.com/office/powerpoint/2010/main" val="2097121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E8B54-F300-49CB-828F-9318DA865C12}"/>
              </a:ext>
            </a:extLst>
          </p:cNvPr>
          <p:cNvSpPr>
            <a:spLocks noGrp="1"/>
          </p:cNvSpPr>
          <p:nvPr>
            <p:ph type="title"/>
          </p:nvPr>
        </p:nvSpPr>
        <p:spPr/>
        <p:txBody>
          <a:bodyPr/>
          <a:lstStyle/>
          <a:p>
            <a:pPr algn="ctr"/>
            <a:r>
              <a:rPr lang="en-IN" b="1" u="sng" dirty="0"/>
              <a:t>Modelling</a:t>
            </a:r>
          </a:p>
        </p:txBody>
      </p:sp>
      <p:sp>
        <p:nvSpPr>
          <p:cNvPr id="3" name="Content Placeholder 2">
            <a:extLst>
              <a:ext uri="{FF2B5EF4-FFF2-40B4-BE49-F238E27FC236}">
                <a16:creationId xmlns:a16="http://schemas.microsoft.com/office/drawing/2014/main" id="{FDC5CE29-1B66-4351-88A9-F5D2610A5126}"/>
              </a:ext>
            </a:extLst>
          </p:cNvPr>
          <p:cNvSpPr>
            <a:spLocks noGrp="1"/>
          </p:cNvSpPr>
          <p:nvPr>
            <p:ph idx="1"/>
          </p:nvPr>
        </p:nvSpPr>
        <p:spPr/>
        <p:txBody>
          <a:bodyPr/>
          <a:lstStyle/>
          <a:p>
            <a:r>
              <a:rPr lang="en-IN" dirty="0"/>
              <a:t>We have to do one-hot encoding. In this, we will calculate the frequency of venue category with each neighbourhood by grouping with neighbourhood feature and also identify the top 10 common venues in each neighbourhood. </a:t>
            </a:r>
          </a:p>
          <a:p>
            <a:r>
              <a:rPr lang="en-IN" dirty="0"/>
              <a:t>The cluster categories are allocated to each neighbourhood.</a:t>
            </a:r>
          </a:p>
        </p:txBody>
      </p:sp>
      <p:pic>
        <p:nvPicPr>
          <p:cNvPr id="4" name="Picture 3">
            <a:extLst>
              <a:ext uri="{FF2B5EF4-FFF2-40B4-BE49-F238E27FC236}">
                <a16:creationId xmlns:a16="http://schemas.microsoft.com/office/drawing/2014/main" id="{B6D58B16-6DA0-4728-945A-47B3F2C9841A}"/>
              </a:ext>
            </a:extLst>
          </p:cNvPr>
          <p:cNvPicPr/>
          <p:nvPr/>
        </p:nvPicPr>
        <p:blipFill>
          <a:blip r:embed="rId2"/>
          <a:stretch>
            <a:fillRect/>
          </a:stretch>
        </p:blipFill>
        <p:spPr>
          <a:xfrm>
            <a:off x="2694475" y="4390726"/>
            <a:ext cx="2059730" cy="1385123"/>
          </a:xfrm>
          <a:prstGeom prst="rect">
            <a:avLst/>
          </a:prstGeom>
        </p:spPr>
      </p:pic>
      <p:pic>
        <p:nvPicPr>
          <p:cNvPr id="5" name="Picture 4">
            <a:extLst>
              <a:ext uri="{FF2B5EF4-FFF2-40B4-BE49-F238E27FC236}">
                <a16:creationId xmlns:a16="http://schemas.microsoft.com/office/drawing/2014/main" id="{6D8C0364-198D-4BAA-8095-AAEC1A342A01}"/>
              </a:ext>
            </a:extLst>
          </p:cNvPr>
          <p:cNvPicPr/>
          <p:nvPr/>
        </p:nvPicPr>
        <p:blipFill>
          <a:blip r:embed="rId3"/>
          <a:stretch>
            <a:fillRect/>
          </a:stretch>
        </p:blipFill>
        <p:spPr>
          <a:xfrm>
            <a:off x="6494247" y="4679549"/>
            <a:ext cx="1362075" cy="847725"/>
          </a:xfrm>
          <a:prstGeom prst="rect">
            <a:avLst/>
          </a:prstGeom>
        </p:spPr>
      </p:pic>
      <p:pic>
        <p:nvPicPr>
          <p:cNvPr id="6" name="Picture 5">
            <a:extLst>
              <a:ext uri="{FF2B5EF4-FFF2-40B4-BE49-F238E27FC236}">
                <a16:creationId xmlns:a16="http://schemas.microsoft.com/office/drawing/2014/main" id="{D96A7B64-30CD-4248-8492-1E1378EB8C13}"/>
              </a:ext>
            </a:extLst>
          </p:cNvPr>
          <p:cNvPicPr/>
          <p:nvPr/>
        </p:nvPicPr>
        <p:blipFill>
          <a:blip r:embed="rId4"/>
          <a:stretch>
            <a:fillRect/>
          </a:stretch>
        </p:blipFill>
        <p:spPr>
          <a:xfrm>
            <a:off x="7861084" y="4650974"/>
            <a:ext cx="1352550" cy="876300"/>
          </a:xfrm>
          <a:prstGeom prst="rect">
            <a:avLst/>
          </a:prstGeom>
        </p:spPr>
      </p:pic>
      <p:pic>
        <p:nvPicPr>
          <p:cNvPr id="7" name="Picture 6">
            <a:extLst>
              <a:ext uri="{FF2B5EF4-FFF2-40B4-BE49-F238E27FC236}">
                <a16:creationId xmlns:a16="http://schemas.microsoft.com/office/drawing/2014/main" id="{655B90B1-DC38-45D1-BB40-15B673585506}"/>
              </a:ext>
            </a:extLst>
          </p:cNvPr>
          <p:cNvPicPr/>
          <p:nvPr/>
        </p:nvPicPr>
        <p:blipFill>
          <a:blip r:embed="rId5"/>
          <a:stretch>
            <a:fillRect/>
          </a:stretch>
        </p:blipFill>
        <p:spPr>
          <a:xfrm>
            <a:off x="9213634" y="4993874"/>
            <a:ext cx="1295400" cy="533400"/>
          </a:xfrm>
          <a:prstGeom prst="rect">
            <a:avLst/>
          </a:prstGeom>
        </p:spPr>
      </p:pic>
      <p:sp>
        <p:nvSpPr>
          <p:cNvPr id="8" name="TextBox 7">
            <a:extLst>
              <a:ext uri="{FF2B5EF4-FFF2-40B4-BE49-F238E27FC236}">
                <a16:creationId xmlns:a16="http://schemas.microsoft.com/office/drawing/2014/main" id="{C8782601-9D5B-4144-9A43-CF9E32ECE772}"/>
              </a:ext>
            </a:extLst>
          </p:cNvPr>
          <p:cNvSpPr txBox="1"/>
          <p:nvPr/>
        </p:nvSpPr>
        <p:spPr>
          <a:xfrm>
            <a:off x="6610480" y="5527274"/>
            <a:ext cx="1346844" cy="461665"/>
          </a:xfrm>
          <a:prstGeom prst="rect">
            <a:avLst/>
          </a:prstGeom>
          <a:noFill/>
        </p:spPr>
        <p:txBody>
          <a:bodyPr wrap="square" rtlCol="0">
            <a:spAutoFit/>
          </a:bodyPr>
          <a:lstStyle/>
          <a:p>
            <a:r>
              <a:rPr lang="en-IN" sz="1200" dirty="0"/>
              <a:t>Cluster 0</a:t>
            </a:r>
          </a:p>
          <a:p>
            <a:r>
              <a:rPr lang="en-IN" sz="1200" dirty="0"/>
              <a:t>Or Shopping</a:t>
            </a:r>
          </a:p>
        </p:txBody>
      </p:sp>
      <p:sp>
        <p:nvSpPr>
          <p:cNvPr id="9" name="TextBox 8">
            <a:extLst>
              <a:ext uri="{FF2B5EF4-FFF2-40B4-BE49-F238E27FC236}">
                <a16:creationId xmlns:a16="http://schemas.microsoft.com/office/drawing/2014/main" id="{F6CE8267-E876-4C93-B1A4-9E173D6DEB43}"/>
              </a:ext>
            </a:extLst>
          </p:cNvPr>
          <p:cNvSpPr txBox="1"/>
          <p:nvPr/>
        </p:nvSpPr>
        <p:spPr>
          <a:xfrm>
            <a:off x="7912057" y="5529107"/>
            <a:ext cx="1135504" cy="461665"/>
          </a:xfrm>
          <a:prstGeom prst="rect">
            <a:avLst/>
          </a:prstGeom>
          <a:noFill/>
        </p:spPr>
        <p:txBody>
          <a:bodyPr wrap="none" rtlCol="0">
            <a:spAutoFit/>
          </a:bodyPr>
          <a:lstStyle/>
          <a:p>
            <a:r>
              <a:rPr lang="en-IN" sz="1200" dirty="0"/>
              <a:t>Cluster 1 </a:t>
            </a:r>
          </a:p>
          <a:p>
            <a:r>
              <a:rPr lang="en-IN" sz="1200" dirty="0"/>
              <a:t>or Recreational</a:t>
            </a:r>
          </a:p>
        </p:txBody>
      </p:sp>
      <p:sp>
        <p:nvSpPr>
          <p:cNvPr id="10" name="TextBox 9">
            <a:extLst>
              <a:ext uri="{FF2B5EF4-FFF2-40B4-BE49-F238E27FC236}">
                <a16:creationId xmlns:a16="http://schemas.microsoft.com/office/drawing/2014/main" id="{2FD67310-D6BD-4E46-92A0-26DED6BD2FE9}"/>
              </a:ext>
            </a:extLst>
          </p:cNvPr>
          <p:cNvSpPr txBox="1"/>
          <p:nvPr/>
        </p:nvSpPr>
        <p:spPr>
          <a:xfrm>
            <a:off x="9207619" y="5527274"/>
            <a:ext cx="1039772" cy="461665"/>
          </a:xfrm>
          <a:prstGeom prst="rect">
            <a:avLst/>
          </a:prstGeom>
          <a:noFill/>
        </p:spPr>
        <p:txBody>
          <a:bodyPr wrap="none" rtlCol="0">
            <a:spAutoFit/>
          </a:bodyPr>
          <a:lstStyle/>
          <a:p>
            <a:r>
              <a:rPr lang="en-IN" sz="1200" dirty="0"/>
              <a:t>Cluster 2 </a:t>
            </a:r>
          </a:p>
          <a:p>
            <a:r>
              <a:rPr lang="en-IN" sz="1200" dirty="0"/>
              <a:t>or Residential</a:t>
            </a:r>
          </a:p>
        </p:txBody>
      </p:sp>
      <p:sp>
        <p:nvSpPr>
          <p:cNvPr id="11" name="TextBox 10">
            <a:extLst>
              <a:ext uri="{FF2B5EF4-FFF2-40B4-BE49-F238E27FC236}">
                <a16:creationId xmlns:a16="http://schemas.microsoft.com/office/drawing/2014/main" id="{A4848675-2C80-4F41-9C71-2F4C695316DB}"/>
              </a:ext>
            </a:extLst>
          </p:cNvPr>
          <p:cNvSpPr txBox="1"/>
          <p:nvPr/>
        </p:nvSpPr>
        <p:spPr>
          <a:xfrm>
            <a:off x="1954817" y="4206060"/>
            <a:ext cx="3539046" cy="369332"/>
          </a:xfrm>
          <a:prstGeom prst="rect">
            <a:avLst/>
          </a:prstGeom>
          <a:noFill/>
        </p:spPr>
        <p:txBody>
          <a:bodyPr wrap="none" rtlCol="0">
            <a:spAutoFit/>
          </a:bodyPr>
          <a:lstStyle/>
          <a:p>
            <a:r>
              <a:rPr lang="en-IN" dirty="0"/>
              <a:t>Frequency of venues in each cluster</a:t>
            </a:r>
          </a:p>
        </p:txBody>
      </p:sp>
    </p:spTree>
    <p:extLst>
      <p:ext uri="{BB962C8B-B14F-4D97-AF65-F5344CB8AC3E}">
        <p14:creationId xmlns:p14="http://schemas.microsoft.com/office/powerpoint/2010/main" val="3851675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8617-B860-4D80-B7EE-CF6A520C0727}"/>
              </a:ext>
            </a:extLst>
          </p:cNvPr>
          <p:cNvSpPr>
            <a:spLocks noGrp="1"/>
          </p:cNvSpPr>
          <p:nvPr>
            <p:ph type="title"/>
          </p:nvPr>
        </p:nvSpPr>
        <p:spPr/>
        <p:txBody>
          <a:bodyPr/>
          <a:lstStyle/>
          <a:p>
            <a:pPr algn="ctr"/>
            <a:r>
              <a:rPr lang="en-IN" b="1" u="sng" dirty="0"/>
              <a:t>Visualization of the Clusters</a:t>
            </a:r>
          </a:p>
        </p:txBody>
      </p:sp>
      <p:pic>
        <p:nvPicPr>
          <p:cNvPr id="4" name="Picture 3">
            <a:extLst>
              <a:ext uri="{FF2B5EF4-FFF2-40B4-BE49-F238E27FC236}">
                <a16:creationId xmlns:a16="http://schemas.microsoft.com/office/drawing/2014/main" id="{7F7B004A-6C89-4DD2-9566-782CEE455712}"/>
              </a:ext>
            </a:extLst>
          </p:cNvPr>
          <p:cNvPicPr/>
          <p:nvPr/>
        </p:nvPicPr>
        <p:blipFill>
          <a:blip r:embed="rId2"/>
          <a:stretch>
            <a:fillRect/>
          </a:stretch>
        </p:blipFill>
        <p:spPr>
          <a:xfrm>
            <a:off x="2341985" y="1345336"/>
            <a:ext cx="7508030" cy="4691479"/>
          </a:xfrm>
          <a:prstGeom prst="rect">
            <a:avLst/>
          </a:prstGeom>
        </p:spPr>
      </p:pic>
      <p:sp>
        <p:nvSpPr>
          <p:cNvPr id="5" name="TextBox 4">
            <a:extLst>
              <a:ext uri="{FF2B5EF4-FFF2-40B4-BE49-F238E27FC236}">
                <a16:creationId xmlns:a16="http://schemas.microsoft.com/office/drawing/2014/main" id="{138813E6-1C4E-436D-AAD8-0735D26CBF80}"/>
              </a:ext>
            </a:extLst>
          </p:cNvPr>
          <p:cNvSpPr txBox="1"/>
          <p:nvPr/>
        </p:nvSpPr>
        <p:spPr>
          <a:xfrm>
            <a:off x="9850015" y="1345336"/>
            <a:ext cx="2223616" cy="954107"/>
          </a:xfrm>
          <a:prstGeom prst="rect">
            <a:avLst/>
          </a:prstGeom>
          <a:noFill/>
        </p:spPr>
        <p:txBody>
          <a:bodyPr wrap="square" rtlCol="0">
            <a:spAutoFit/>
          </a:bodyPr>
          <a:lstStyle/>
          <a:p>
            <a:r>
              <a:rPr lang="en-IN" sz="1400" dirty="0"/>
              <a:t>Red – Cluster 0</a:t>
            </a:r>
          </a:p>
          <a:p>
            <a:r>
              <a:rPr lang="en-IN" sz="1400" dirty="0"/>
              <a:t>Blue – Cluster 1</a:t>
            </a:r>
          </a:p>
          <a:p>
            <a:r>
              <a:rPr lang="en-IN" sz="1400" dirty="0"/>
              <a:t>Sea Green - Cluster 2</a:t>
            </a:r>
          </a:p>
          <a:p>
            <a:endParaRPr lang="en-IN" sz="1400" dirty="0"/>
          </a:p>
        </p:txBody>
      </p:sp>
    </p:spTree>
    <p:extLst>
      <p:ext uri="{BB962C8B-B14F-4D97-AF65-F5344CB8AC3E}">
        <p14:creationId xmlns:p14="http://schemas.microsoft.com/office/powerpoint/2010/main" val="2240352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D08E-AA13-41DA-BDCB-5BEF0E6B6612}"/>
              </a:ext>
            </a:extLst>
          </p:cNvPr>
          <p:cNvSpPr>
            <a:spLocks noGrp="1"/>
          </p:cNvSpPr>
          <p:nvPr>
            <p:ph type="title"/>
          </p:nvPr>
        </p:nvSpPr>
        <p:spPr/>
        <p:txBody>
          <a:bodyPr/>
          <a:lstStyle/>
          <a:p>
            <a:pPr algn="ctr"/>
            <a:r>
              <a:rPr lang="en-IN" b="1" u="sng" dirty="0"/>
              <a:t>Conclusion</a:t>
            </a:r>
          </a:p>
        </p:txBody>
      </p:sp>
      <p:sp>
        <p:nvSpPr>
          <p:cNvPr id="3" name="Content Placeholder 2">
            <a:extLst>
              <a:ext uri="{FF2B5EF4-FFF2-40B4-BE49-F238E27FC236}">
                <a16:creationId xmlns:a16="http://schemas.microsoft.com/office/drawing/2014/main" id="{3D573095-C20E-4A32-8AF5-82F1A96F0A0B}"/>
              </a:ext>
            </a:extLst>
          </p:cNvPr>
          <p:cNvSpPr>
            <a:spLocks noGrp="1"/>
          </p:cNvSpPr>
          <p:nvPr>
            <p:ph idx="1"/>
          </p:nvPr>
        </p:nvSpPr>
        <p:spPr/>
        <p:txBody>
          <a:bodyPr>
            <a:normAutofit/>
          </a:bodyPr>
          <a:lstStyle/>
          <a:p>
            <a:r>
              <a:rPr lang="en-IN" dirty="0"/>
              <a:t>Analysing the most popular restaurants in each cluster, the investor should prefer the </a:t>
            </a:r>
            <a:r>
              <a:rPr lang="en-IN" i="1" dirty="0"/>
              <a:t>least</a:t>
            </a:r>
            <a:r>
              <a:rPr lang="en-IN" dirty="0"/>
              <a:t> popular types as a safe choice. There is no sense in opening same type of business in the same street as competitor.</a:t>
            </a:r>
          </a:p>
          <a:p>
            <a:r>
              <a:rPr lang="en-IN" dirty="0"/>
              <a:t>The cluster wise recommendations can help the investors to watch the analysis and take a decision. Recommendations, based on description of each cluster are as follows. </a:t>
            </a:r>
          </a:p>
          <a:p>
            <a:pPr marL="914400" lvl="1" indent="-457200">
              <a:buFont typeface="+mj-lt"/>
              <a:buAutoNum type="arabicPeriod"/>
            </a:pPr>
            <a:r>
              <a:rPr lang="en-IN" b="1" dirty="0"/>
              <a:t>Cluster 0 or shopping:</a:t>
            </a:r>
            <a:r>
              <a:rPr lang="en-IN" dirty="0"/>
              <a:t> Madhapur and Kondapur</a:t>
            </a:r>
          </a:p>
          <a:p>
            <a:pPr marL="914400" lvl="1" indent="-457200">
              <a:buFont typeface="+mj-lt"/>
              <a:buAutoNum type="arabicPeriod"/>
            </a:pPr>
            <a:r>
              <a:rPr lang="en-IN" b="1" dirty="0"/>
              <a:t>Cluster 1 or Recreational: </a:t>
            </a:r>
            <a:r>
              <a:rPr lang="en-IN" dirty="0"/>
              <a:t>Gachibowli and Nizampet</a:t>
            </a:r>
          </a:p>
          <a:p>
            <a:pPr marL="914400" lvl="1" indent="-457200">
              <a:buFont typeface="+mj-lt"/>
              <a:buAutoNum type="arabicPeriod"/>
            </a:pPr>
            <a:r>
              <a:rPr lang="en-IN" b="1" dirty="0"/>
              <a:t>Cluster 2 or Residential: </a:t>
            </a:r>
            <a:r>
              <a:rPr lang="en-IN" dirty="0"/>
              <a:t>Miyapur and Chandanagar</a:t>
            </a:r>
          </a:p>
          <a:p>
            <a:endParaRPr lang="en-IN" dirty="0"/>
          </a:p>
        </p:txBody>
      </p:sp>
    </p:spTree>
    <p:extLst>
      <p:ext uri="{BB962C8B-B14F-4D97-AF65-F5344CB8AC3E}">
        <p14:creationId xmlns:p14="http://schemas.microsoft.com/office/powerpoint/2010/main" val="2125447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380</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CLUSTER ANALYSIS ON THE NEIGHBOURHOODS OF WEST HYDERABAD</vt:lpstr>
      <vt:lpstr>Introduction</vt:lpstr>
      <vt:lpstr>Source of the Data and its properties</vt:lpstr>
      <vt:lpstr>Exploratory Data Analysis</vt:lpstr>
      <vt:lpstr>Modelling</vt:lpstr>
      <vt:lpstr>Visualization of the Clusters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ANALYSIS ON THE NEIGHBOURHOODS OF WEST HYDERABAD</dc:title>
  <dc:creator>chetan sunkara</dc:creator>
  <cp:lastModifiedBy>chetan sunkara</cp:lastModifiedBy>
  <cp:revision>6</cp:revision>
  <dcterms:created xsi:type="dcterms:W3CDTF">2020-05-20T14:59:45Z</dcterms:created>
  <dcterms:modified xsi:type="dcterms:W3CDTF">2020-05-20T15:16:51Z</dcterms:modified>
</cp:coreProperties>
</file>