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embeddedFontLst>
    <p:embeddedFont>
      <p:font typeface="OWEUDJ+Arial-BoldMT"/>
      <p:regular r:id="rId25"/>
    </p:embeddedFont>
    <p:embeddedFont>
      <p:font typeface="STOORW+Wingdings-Regular"/>
      <p:regular r:id="rId26"/>
    </p:embeddedFont>
    <p:embeddedFont>
      <p:font typeface="TVMOMS+TwCenMT-Bold"/>
      <p:regular r:id="rId27"/>
    </p:embeddedFont>
    <p:embeddedFont>
      <p:font typeface="FJJPRJ+TwCenMT-Regular"/>
      <p:regular r:id="rId28"/>
    </p:embeddedFont>
    <p:embeddedFont>
      <p:font typeface="CFKWQK+Arial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font" Target="fonts/font1.fntdata" /><Relationship Id="rId26" Type="http://schemas.openxmlformats.org/officeDocument/2006/relationships/font" Target="fonts/font2.fntdata" /><Relationship Id="rId27" Type="http://schemas.openxmlformats.org/officeDocument/2006/relationships/font" Target="fonts/font3.fntdata" /><Relationship Id="rId28" Type="http://schemas.openxmlformats.org/officeDocument/2006/relationships/font" Target="fonts/font4.fntdata" /><Relationship Id="rId29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107" y="44103"/>
            <a:ext cx="10642207" cy="18037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58218" marR="0">
              <a:lnSpc>
                <a:spcPts val="6703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spc="-152" b="1">
                <a:solidFill>
                  <a:srgbClr val="000000"/>
                </a:solidFill>
                <a:latin typeface="OWEUDJ+Arial-BoldMT"/>
                <a:cs typeface="OWEUDJ+Arial-BoldMT"/>
              </a:rPr>
              <a:t>Capstone</a:t>
            </a:r>
            <a:r>
              <a:rPr dirty="0" sz="6000" spc="-152" b="1">
                <a:solidFill>
                  <a:srgbClr val="000000"/>
                </a:solidFill>
                <a:latin typeface="OWEUDJ+Arial-BoldMT"/>
                <a:cs typeface="OWEUDJ+Arial-BoldMT"/>
              </a:rPr>
              <a:t> </a:t>
            </a:r>
            <a:r>
              <a:rPr dirty="0" sz="6000" spc="-152" b="1">
                <a:solidFill>
                  <a:srgbClr val="000000"/>
                </a:solidFill>
                <a:latin typeface="OWEUDJ+Arial-BoldMT"/>
                <a:cs typeface="OWEUDJ+Arial-BoldMT"/>
              </a:rPr>
              <a:t>Project</a:t>
            </a:r>
          </a:p>
          <a:p>
            <a:pPr marL="0" marR="0">
              <a:lnSpc>
                <a:spcPts val="6703"/>
              </a:lnSpc>
              <a:spcBef>
                <a:spcPts val="496"/>
              </a:spcBef>
              <a:spcAft>
                <a:spcPts val="0"/>
              </a:spcAft>
            </a:pPr>
            <a:r>
              <a:rPr dirty="0" sz="6000" spc="-151" b="1">
                <a:solidFill>
                  <a:srgbClr val="000000"/>
                </a:solidFill>
                <a:latin typeface="OWEUDJ+Arial-BoldMT"/>
                <a:cs typeface="OWEUDJ+Arial-BoldMT"/>
              </a:rPr>
              <a:t>Marketing</a:t>
            </a:r>
            <a:r>
              <a:rPr dirty="0" sz="6000" spc="-158" b="1">
                <a:solidFill>
                  <a:srgbClr val="000000"/>
                </a:solidFill>
                <a:latin typeface="OWEUDJ+Arial-BoldMT"/>
                <a:cs typeface="OWEUDJ+Arial-BoldMT"/>
              </a:rPr>
              <a:t> </a:t>
            </a:r>
            <a:r>
              <a:rPr dirty="0" sz="6000" spc="-152" b="1">
                <a:solidFill>
                  <a:srgbClr val="000000"/>
                </a:solidFill>
                <a:latin typeface="OWEUDJ+Arial-BoldMT"/>
                <a:cs typeface="OWEUDJ+Arial-BoldMT"/>
              </a:rPr>
              <a:t>and</a:t>
            </a:r>
            <a:r>
              <a:rPr dirty="0" sz="6000" spc="-157" b="1">
                <a:solidFill>
                  <a:srgbClr val="000000"/>
                </a:solidFill>
                <a:latin typeface="OWEUDJ+Arial-BoldMT"/>
                <a:cs typeface="OWEUDJ+Arial-BoldMT"/>
              </a:rPr>
              <a:t> </a:t>
            </a:r>
            <a:r>
              <a:rPr dirty="0" sz="6000" spc="-151" b="1">
                <a:solidFill>
                  <a:srgbClr val="000000"/>
                </a:solidFill>
                <a:latin typeface="OWEUDJ+Arial-BoldMT"/>
                <a:cs typeface="OWEUDJ+Arial-BoldMT"/>
              </a:rPr>
              <a:t>Retail</a:t>
            </a:r>
            <a:r>
              <a:rPr dirty="0" sz="6000" spc="-158" b="1">
                <a:solidFill>
                  <a:srgbClr val="000000"/>
                </a:solidFill>
                <a:latin typeface="OWEUDJ+Arial-BoldMT"/>
                <a:cs typeface="OWEUDJ+Arial-BoldMT"/>
              </a:rPr>
              <a:t> </a:t>
            </a:r>
            <a:r>
              <a:rPr dirty="0" sz="6000" spc="-151" b="1">
                <a:solidFill>
                  <a:srgbClr val="000000"/>
                </a:solidFill>
                <a:latin typeface="OWEUDJ+Arial-BoldMT"/>
                <a:cs typeface="OWEUDJ+Arial-BoldMT"/>
              </a:rPr>
              <a:t>Analytics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8154" y="4458268"/>
            <a:ext cx="2619285" cy="475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 spc="405">
                <a:solidFill>
                  <a:srgbClr val="000000"/>
                </a:solidFill>
                <a:latin typeface="STOORW+Wingdings-Regular"/>
                <a:cs typeface="STOORW+Wingdings-Regular"/>
              </a:rPr>
              <a:t>§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Presented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By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38154" y="4891827"/>
            <a:ext cx="3253360" cy="1275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6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1.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Chetan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R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Tippa</a:t>
            </a:r>
          </a:p>
          <a:p>
            <a:pPr marL="0" marR="0">
              <a:lnSpc>
                <a:spcPts val="323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2.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Sphurti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Gaikwad</a:t>
            </a:r>
          </a:p>
          <a:p>
            <a:pPr marL="0" marR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3.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Vaishnavi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000" b="1">
                <a:solidFill>
                  <a:srgbClr val="000000"/>
                </a:solidFill>
                <a:latin typeface="TVMOMS+TwCenMT-Bold"/>
                <a:cs typeface="TVMOMS+TwCenMT-Bold"/>
              </a:rPr>
              <a:t>Pande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58" y="400729"/>
            <a:ext cx="11370511" cy="93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2.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Top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20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each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id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shown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below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</a:p>
          <a:p>
            <a:pPr marL="0" marR="0">
              <a:lnSpc>
                <a:spcPts val="3048"/>
              </a:lnSpc>
              <a:spcBef>
                <a:spcPts val="103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color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shows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details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about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name.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58" y="325873"/>
            <a:ext cx="11344905" cy="938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3.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Revenue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Pareto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Analysis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1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  <a:p>
            <a:pPr marL="0" marR="0">
              <a:lnSpc>
                <a:spcPts val="2177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Percentage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total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percentage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total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along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individual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been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shown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Pareto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chart.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8837" y="5968367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3638" y="81224"/>
            <a:ext cx="3991565" cy="48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3.Categorywise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order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638" y="555590"/>
            <a:ext cx="11414250" cy="1229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have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done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analysis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help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tree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map,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here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can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see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toys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has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major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impact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it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belongs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most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which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have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been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ordered.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There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other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play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minor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role,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as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compared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toys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they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not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high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generated.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name,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here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color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size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shows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</a:p>
          <a:p>
            <a:pPr marL="0" marR="0">
              <a:lnSpc>
                <a:spcPts val="217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distinct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count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Order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FJJPRJ+TwCenMT-Regular"/>
                <a:cs typeface="FJJPRJ+TwCenMT-Regular"/>
              </a:rPr>
              <a:t>id.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68763" y="6350223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6418" y="6350222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2" y="654686"/>
            <a:ext cx="6751546" cy="890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4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>
                <a:solidFill>
                  <a:srgbClr val="000000"/>
                </a:solidFill>
                <a:latin typeface="STOORW+Wingdings-Regular"/>
                <a:cs typeface="STOORW+Wingdings-Regular"/>
              </a:rPr>
              <a:t>Ø</a:t>
            </a:r>
            <a:r>
              <a:rPr dirty="0" sz="4800" b="1">
                <a:solidFill>
                  <a:srgbClr val="000000"/>
                </a:solidFill>
                <a:latin typeface="TVMOMS+TwCenMT-Bold"/>
                <a:cs typeface="TVMOMS+TwCenMT-Bold"/>
              </a:rPr>
              <a:t>Market</a:t>
            </a:r>
            <a:r>
              <a:rPr dirty="0" sz="48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800" b="1">
                <a:solidFill>
                  <a:srgbClr val="000000"/>
                </a:solidFill>
                <a:latin typeface="TVMOMS+TwCenMT-Bold"/>
                <a:cs typeface="TVMOMS+TwCenMT-Bold"/>
              </a:rPr>
              <a:t>basket</a:t>
            </a:r>
            <a:r>
              <a:rPr dirty="0" sz="48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800" b="1">
                <a:solidFill>
                  <a:srgbClr val="000000"/>
                </a:solidFill>
                <a:latin typeface="TVMOMS+TwCenMT-Bold"/>
                <a:cs typeface="TVMOMS+TwCenMT-Bold"/>
              </a:rPr>
              <a:t>analysis: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1772319"/>
            <a:ext cx="10624114" cy="2236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Identify</a:t>
            </a:r>
            <a:r>
              <a:rPr dirty="0" sz="3200" spc="71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combinations</a:t>
            </a:r>
            <a:r>
              <a:rPr dirty="0" sz="3200" spc="71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3200" spc="7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3200" spc="7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categories</a:t>
            </a:r>
            <a:r>
              <a:rPr dirty="0" sz="3200" spc="70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3200" spc="7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3200" spc="7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ordered</a:t>
            </a:r>
          </a:p>
          <a:p>
            <a:pPr marL="0" marR="0">
              <a:lnSpc>
                <a:spcPts val="3484"/>
              </a:lnSpc>
              <a:spcBef>
                <a:spcPts val="1123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frequently</a:t>
            </a:r>
            <a:r>
              <a:rPr dirty="0" sz="3200" spc="23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3200" spc="24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visualize</a:t>
            </a:r>
            <a:r>
              <a:rPr dirty="0" sz="3200" spc="24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them</a:t>
            </a:r>
            <a:r>
              <a:rPr dirty="0" sz="3200" spc="24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as</a:t>
            </a:r>
            <a:r>
              <a:rPr dirty="0" sz="3200" spc="23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required.</a:t>
            </a:r>
            <a:r>
              <a:rPr dirty="0" sz="3200" spc="23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3200" spc="2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can</a:t>
            </a:r>
            <a:r>
              <a:rPr dirty="0" sz="3200" spc="23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be</a:t>
            </a:r>
            <a:r>
              <a:rPr dirty="0" sz="3200" spc="2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done</a:t>
            </a:r>
            <a:r>
              <a:rPr dirty="0" sz="3200" spc="24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</a:p>
          <a:p>
            <a:pPr marL="0" marR="0">
              <a:lnSpc>
                <a:spcPts val="3484"/>
              </a:lnSpc>
              <a:spcBef>
                <a:spcPts val="1123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creating</a:t>
            </a:r>
            <a:r>
              <a:rPr dirty="0" sz="3200" spc="5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</a:t>
            </a:r>
            <a:r>
              <a:rPr dirty="0" sz="3200" spc="6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simple</a:t>
            </a:r>
            <a:r>
              <a:rPr dirty="0" sz="3200" spc="6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matrix</a:t>
            </a:r>
            <a:r>
              <a:rPr dirty="0" sz="3200" spc="6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3200" spc="6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3200" spc="5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categories</a:t>
            </a:r>
            <a:r>
              <a:rPr dirty="0" sz="3200" spc="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3200" spc="6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3200" spc="6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rows</a:t>
            </a:r>
            <a:r>
              <a:rPr dirty="0" sz="3200" spc="6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</a:p>
          <a:p>
            <a:pPr marL="0" marR="0">
              <a:lnSpc>
                <a:spcPts val="3484"/>
              </a:lnSpc>
              <a:spcBef>
                <a:spcPts val="1123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columns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then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checking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which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pairs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show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FJJPRJ+TwCenMT-Regular"/>
                <a:cs typeface="FJJPRJ+TwCenMT-Regular"/>
              </a:rPr>
              <a:t>associations.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3380" y="6155871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33261" y="6155869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44088" y="6494918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6131" y="6501963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2" y="769615"/>
            <a:ext cx="2715356" cy="68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4550" spc="206">
                <a:solidFill>
                  <a:srgbClr val="000000"/>
                </a:solidFill>
                <a:latin typeface="CFKWQK+ArialMT"/>
                <a:cs typeface="CFKWQK+ArialMT"/>
              </a:rPr>
              <a:t>•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Conclusion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2472120"/>
            <a:ext cx="9875370" cy="1852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After</a:t>
            </a:r>
            <a:r>
              <a:rPr dirty="0" sz="3600" spc="4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combining</a:t>
            </a:r>
            <a:r>
              <a:rPr dirty="0" sz="3600" spc="45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3600" spc="4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data,</a:t>
            </a:r>
            <a:r>
              <a:rPr dirty="0" sz="3600" spc="45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3600" spc="44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found</a:t>
            </a:r>
            <a:r>
              <a:rPr dirty="0" sz="3600" spc="4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3600" spc="44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"bed</a:t>
            </a:r>
            <a:r>
              <a:rPr dirty="0" sz="3600" spc="4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bath</a:t>
            </a:r>
          </a:p>
          <a:p>
            <a:pPr marL="0" marR="0">
              <a:lnSpc>
                <a:spcPts val="3919"/>
              </a:lnSpc>
              <a:spcBef>
                <a:spcPts val="1264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table"</a:t>
            </a:r>
            <a:r>
              <a:rPr dirty="0" sz="3600" spc="99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3600" spc="10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"toys"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has</a:t>
            </a:r>
            <a:r>
              <a:rPr dirty="0" sz="3600" spc="100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3600" spc="99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highest</a:t>
            </a:r>
            <a:r>
              <a:rPr dirty="0" sz="3600" spc="99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distinct</a:t>
            </a:r>
            <a:r>
              <a:rPr dirty="0" sz="3600" spc="100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count</a:t>
            </a:r>
            <a:r>
              <a:rPr dirty="0" sz="3600" spc="100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</a:p>
          <a:p>
            <a:pPr marL="0" marR="0">
              <a:lnSpc>
                <a:spcPts val="3919"/>
              </a:lnSpc>
              <a:spcBef>
                <a:spcPts val="1264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orders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which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294.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7180" y="5997478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9920" y="5997476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5017" y="114173"/>
            <a:ext cx="3802260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5.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DASHBOARD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561020"/>
            <a:ext cx="2189814" cy="48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6.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1234457"/>
            <a:ext cx="9951087" cy="485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STOORW+Wingdings-Regular"/>
                <a:cs typeface="STOORW+Wingdings-Regular"/>
              </a:rPr>
              <a:t>v</a:t>
            </a:r>
            <a:r>
              <a:rPr dirty="0" sz="315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500" spc="13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“Toys”</a:t>
            </a:r>
            <a:r>
              <a:rPr dirty="0" sz="2500" spc="14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constitutes</a:t>
            </a:r>
            <a:r>
              <a:rPr dirty="0" sz="2500" spc="16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20%</a:t>
            </a:r>
            <a:r>
              <a:rPr dirty="0" sz="2500" spc="13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500" spc="13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 spc="1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products,</a:t>
            </a:r>
            <a:r>
              <a:rPr dirty="0" sz="25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generating</a:t>
            </a:r>
            <a:r>
              <a:rPr dirty="0" sz="2500" spc="14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80%</a:t>
            </a:r>
            <a:r>
              <a:rPr dirty="0" sz="2500" spc="13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452" y="1782360"/>
            <a:ext cx="1690763" cy="383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revenue.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52" y="2275857"/>
            <a:ext cx="9454274" cy="485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 spc="18">
                <a:solidFill>
                  <a:srgbClr val="000000"/>
                </a:solidFill>
                <a:latin typeface="STOORW+Wingdings-Regular"/>
                <a:cs typeface="STOORW+Wingdings-Regular"/>
              </a:rPr>
              <a:t>v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category”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Toys”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most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ordered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quantity.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52" y="2860057"/>
            <a:ext cx="9950056" cy="1388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STOORW+Wingdings-Regular"/>
                <a:cs typeface="STOORW+Wingdings-Regular"/>
              </a:rPr>
              <a:t>v</a:t>
            </a:r>
            <a:r>
              <a:rPr dirty="0" sz="315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Toys</a:t>
            </a:r>
            <a:r>
              <a:rPr dirty="0" sz="2500" spc="738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and</a:t>
            </a:r>
            <a:r>
              <a:rPr dirty="0" sz="2500" spc="746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bed</a:t>
            </a:r>
            <a:r>
              <a:rPr dirty="0" sz="2500" spc="74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bath</a:t>
            </a:r>
            <a:r>
              <a:rPr dirty="0" sz="2500" spc="748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table</a:t>
            </a:r>
            <a:r>
              <a:rPr dirty="0" sz="2500" spc="755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are</a:t>
            </a:r>
            <a:r>
              <a:rPr dirty="0" sz="2500" spc="757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the</a:t>
            </a:r>
            <a:r>
              <a:rPr dirty="0" sz="2500" spc="744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most</a:t>
            </a:r>
            <a:r>
              <a:rPr dirty="0" sz="2500" spc="736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frequently</a:t>
            </a:r>
            <a:r>
              <a:rPr dirty="0" sz="2500" spc="769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bought</a:t>
            </a:r>
            <a:r>
              <a:rPr dirty="0" sz="2500" spc="746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Product</a:t>
            </a:r>
          </a:p>
          <a:p>
            <a:pPr marL="228600" marR="0">
              <a:lnSpc>
                <a:spcPts val="2722"/>
              </a:lnSpc>
              <a:spcBef>
                <a:spcPts val="79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TVMOMS+TwCenMT-Bold"/>
                <a:cs typeface="TVMOMS+TwCenMT-Bold"/>
              </a:rPr>
              <a:t>category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.</a:t>
            </a:r>
            <a:r>
              <a:rPr dirty="0" sz="2500" spc="52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Next</a:t>
            </a:r>
            <a:r>
              <a:rPr dirty="0" sz="2500" spc="5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500" spc="52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Toys</a:t>
            </a:r>
            <a:r>
              <a:rPr dirty="0" sz="2500" spc="53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500" spc="52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Furniture</a:t>
            </a:r>
            <a:r>
              <a:rPr dirty="0" sz="2500" spc="56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Décor</a:t>
            </a:r>
            <a:r>
              <a:rPr dirty="0" sz="2500" spc="52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which</a:t>
            </a:r>
            <a:r>
              <a:rPr dirty="0" sz="2500" spc="53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500" spc="52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more</a:t>
            </a:r>
            <a:r>
              <a:rPr dirty="0" sz="2500" spc="52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frequently</a:t>
            </a:r>
          </a:p>
          <a:p>
            <a:pPr marL="228600" marR="0">
              <a:lnSpc>
                <a:spcPts val="2722"/>
              </a:lnSpc>
              <a:spcBef>
                <a:spcPts val="877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bought.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2852" y="4358657"/>
            <a:ext cx="9951080" cy="485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STOORW+Wingdings-Regular"/>
                <a:cs typeface="STOORW+Wingdings-Regular"/>
              </a:rPr>
              <a:t>v</a:t>
            </a:r>
            <a:r>
              <a:rPr dirty="0" sz="315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Hence</a:t>
            </a:r>
            <a:r>
              <a:rPr dirty="0" sz="2500" spc="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 spc="4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combination</a:t>
            </a:r>
            <a:r>
              <a:rPr dirty="0" sz="2500" spc="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500" spc="4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al</a:t>
            </a:r>
            <a:r>
              <a:rPr dirty="0" sz="2500" spc="58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500" spc="4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these</a:t>
            </a:r>
            <a:r>
              <a:rPr dirty="0" sz="2500" spc="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few</a:t>
            </a:r>
            <a:r>
              <a:rPr dirty="0" sz="2500" spc="3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categories</a:t>
            </a:r>
            <a:r>
              <a:rPr dirty="0" sz="2500" spc="4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500" spc="4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500" spc="4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toys</a:t>
            </a:r>
            <a:r>
              <a:rPr dirty="0" sz="2500" spc="4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500" spc="3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each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1452" y="4906560"/>
            <a:ext cx="5057850" cy="383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other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frequently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FJJPRJ+TwCenMT-Regular"/>
                <a:cs typeface="FJJPRJ+TwCenMT-Regular"/>
              </a:rPr>
              <a:t>ordered.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13380" y="6212378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20245" y="6212376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435592"/>
            <a:ext cx="4816304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7.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RECOMMENDATION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6019" y="1605415"/>
            <a:ext cx="6543011" cy="793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1.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To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attract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more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customers,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make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some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good</a:t>
            </a:r>
          </a:p>
          <a:p>
            <a:pPr marL="0" marR="0">
              <a:lnSpc>
                <a:spcPts val="283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offers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and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discounts.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6019" y="2794136"/>
            <a:ext cx="6622008" cy="1190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2.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Customers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who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make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frequent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purchases</a:t>
            </a:r>
          </a:p>
          <a:p>
            <a:pPr marL="0" marR="0">
              <a:lnSpc>
                <a:spcPts val="283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should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be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given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special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offers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and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benefits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like</a:t>
            </a:r>
          </a:p>
          <a:p>
            <a:pPr marL="0" marR="0">
              <a:lnSpc>
                <a:spcPts val="2831"/>
              </a:lnSpc>
              <a:spcBef>
                <a:spcPts val="288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combo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offers.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6019" y="4379095"/>
            <a:ext cx="6573799" cy="1190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3.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Target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Customers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who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have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newborns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since</a:t>
            </a:r>
          </a:p>
          <a:p>
            <a:pPr marL="0" marR="0">
              <a:lnSpc>
                <a:spcPts val="283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they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are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likely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to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buy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bed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bath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table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along</a:t>
            </a:r>
          </a:p>
          <a:p>
            <a:pPr marL="0" marR="0">
              <a:lnSpc>
                <a:spcPts val="2831"/>
              </a:lnSpc>
              <a:spcBef>
                <a:spcPts val="288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with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TVMOMS+TwCenMT-Bold"/>
                <a:cs typeface="TVMOMS+TwCenMT-Bold"/>
              </a:rPr>
              <a:t>Toys.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7180" y="6423562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9920" y="6423562"/>
            <a:ext cx="299553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479859"/>
            <a:ext cx="2116187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1198413"/>
            <a:ext cx="8052719" cy="325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1.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Background</a:t>
            </a:r>
          </a:p>
          <a:p>
            <a:pPr marL="0" marR="0">
              <a:lnSpc>
                <a:spcPts val="4409"/>
              </a:lnSpc>
              <a:spcBef>
                <a:spcPts val="814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2.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Objective</a:t>
            </a:r>
          </a:p>
          <a:p>
            <a:pPr marL="0" marR="0">
              <a:lnSpc>
                <a:spcPts val="4409"/>
              </a:lnSpc>
              <a:spcBef>
                <a:spcPts val="864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3.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methodology</a:t>
            </a:r>
          </a:p>
          <a:p>
            <a:pPr marL="0" marR="0">
              <a:lnSpc>
                <a:spcPts val="4409"/>
              </a:lnSpc>
              <a:spcBef>
                <a:spcPts val="814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4.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visualization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&amp;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Market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basket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analysis</a:t>
            </a:r>
          </a:p>
          <a:p>
            <a:pPr marL="0" marR="0">
              <a:lnSpc>
                <a:spcPts val="4409"/>
              </a:lnSpc>
              <a:spcBef>
                <a:spcPts val="814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5.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Dashboard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52" y="4515653"/>
            <a:ext cx="3544523" cy="1261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6.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Insights</a:t>
            </a:r>
          </a:p>
          <a:p>
            <a:pPr marL="0" marR="0">
              <a:lnSpc>
                <a:spcPts val="4409"/>
              </a:lnSpc>
              <a:spcBef>
                <a:spcPts val="814"/>
              </a:spcBef>
              <a:spcAft>
                <a:spcPts val="0"/>
              </a:spcAft>
            </a:pPr>
            <a:r>
              <a:rPr dirty="0" sz="4050" b="1">
                <a:solidFill>
                  <a:srgbClr val="000000"/>
                </a:solidFill>
                <a:latin typeface="TVMOMS+TwCenMT-Bold"/>
                <a:cs typeface="TVMOMS+TwCenMT-Bold"/>
              </a:rPr>
              <a:t>7.</a:t>
            </a:r>
            <a:r>
              <a:rPr dirty="0" sz="3200" b="1">
                <a:solidFill>
                  <a:srgbClr val="000000"/>
                </a:solidFill>
                <a:latin typeface="TVMOMS+TwCenMT-Bold"/>
                <a:cs typeface="TVMOMS+TwCenMT-Bold"/>
              </a:rPr>
              <a:t>Recommendation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64155" y="5997478"/>
            <a:ext cx="800788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1/27/2023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1079942"/>
            <a:ext cx="3938912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1.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2289597"/>
            <a:ext cx="10211213" cy="2577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66"/>
              </a:lnSpc>
              <a:spcBef>
                <a:spcPts val="0"/>
              </a:spcBef>
              <a:spcAft>
                <a:spcPts val="0"/>
              </a:spcAft>
            </a:pPr>
            <a:r>
              <a:rPr dirty="0" sz="3550">
                <a:solidFill>
                  <a:srgbClr val="000000"/>
                </a:solidFill>
                <a:latin typeface="CFKWQK+ArialMT"/>
                <a:cs typeface="CFKWQK+ArialMT"/>
              </a:rPr>
              <a:t>•</a:t>
            </a:r>
            <a:r>
              <a:rPr dirty="0" sz="3550" spc="-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OList</a:t>
            </a:r>
            <a:r>
              <a:rPr dirty="0" sz="2800" spc="44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800" spc="43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one</a:t>
            </a:r>
            <a:r>
              <a:rPr dirty="0" sz="2800" spc="43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such</a:t>
            </a:r>
            <a:r>
              <a:rPr dirty="0" sz="2800" spc="44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e-commerce</a:t>
            </a:r>
            <a:r>
              <a:rPr dirty="0" sz="2800" spc="44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company</a:t>
            </a:r>
            <a:r>
              <a:rPr dirty="0" sz="2800" spc="44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800" spc="45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has</a:t>
            </a:r>
            <a:r>
              <a:rPr dirty="0" sz="2800" spc="4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faced</a:t>
            </a:r>
            <a:r>
              <a:rPr dirty="0" sz="2800" spc="45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some</a:t>
            </a:r>
            <a:r>
              <a:rPr dirty="0" sz="2800" spc="43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losses</a:t>
            </a:r>
          </a:p>
          <a:p>
            <a:pPr marL="228600" marR="0">
              <a:lnSpc>
                <a:spcPts val="3048"/>
              </a:lnSpc>
              <a:spcBef>
                <a:spcPts val="88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recently</a:t>
            </a:r>
            <a:r>
              <a:rPr dirty="0" sz="2800" spc="17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800" spc="17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they</a:t>
            </a:r>
            <a:r>
              <a:rPr dirty="0" sz="2800" spc="17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want</a:t>
            </a:r>
            <a:r>
              <a:rPr dirty="0" sz="2800" spc="17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800" spc="17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manage</a:t>
            </a:r>
            <a:r>
              <a:rPr dirty="0" sz="2800" spc="18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their</a:t>
            </a:r>
            <a:r>
              <a:rPr dirty="0" sz="2800" spc="17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inventory</a:t>
            </a:r>
            <a:r>
              <a:rPr dirty="0" sz="2800" spc="17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very</a:t>
            </a:r>
            <a:r>
              <a:rPr dirty="0" sz="2800" spc="17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well</a:t>
            </a:r>
            <a:r>
              <a:rPr dirty="0" sz="2800" spc="15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so</a:t>
            </a:r>
            <a:r>
              <a:rPr dirty="0" sz="2800" spc="16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as</a:t>
            </a:r>
            <a:r>
              <a:rPr dirty="0" sz="2800" spc="17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</a:p>
          <a:p>
            <a:pPr marL="228600" marR="0">
              <a:lnSpc>
                <a:spcPts val="3048"/>
              </a:lnSpc>
              <a:spcBef>
                <a:spcPts val="98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reduce</a:t>
            </a:r>
            <a:r>
              <a:rPr dirty="0" sz="2800" spc="67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any</a:t>
            </a:r>
            <a:r>
              <a:rPr dirty="0" sz="2800" spc="67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unnecessary</a:t>
            </a:r>
            <a:r>
              <a:rPr dirty="0" sz="2800" spc="69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costs</a:t>
            </a:r>
            <a:r>
              <a:rPr dirty="0" sz="2800" spc="68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800" spc="68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they</a:t>
            </a:r>
            <a:r>
              <a:rPr dirty="0" sz="2800" spc="67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might</a:t>
            </a:r>
            <a:r>
              <a:rPr dirty="0" sz="2800" spc="67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be</a:t>
            </a:r>
            <a:r>
              <a:rPr dirty="0" sz="2800" spc="67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bearing.</a:t>
            </a:r>
            <a:r>
              <a:rPr dirty="0" sz="2800" spc="69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2800" spc="66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</a:p>
          <a:p>
            <a:pPr marL="228600" marR="0">
              <a:lnSpc>
                <a:spcPts val="3048"/>
              </a:lnSpc>
              <a:spcBef>
                <a:spcPts val="103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assignment,</a:t>
            </a:r>
            <a:r>
              <a:rPr dirty="0" sz="2800" spc="3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have</a:t>
            </a:r>
            <a:r>
              <a:rPr dirty="0" sz="2800" spc="2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800" spc="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manage</a:t>
            </a:r>
            <a:r>
              <a:rPr dirty="0" sz="2800" spc="3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800" spc="1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inventory</a:t>
            </a:r>
            <a:r>
              <a:rPr dirty="0" sz="2800" spc="2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cost</a:t>
            </a:r>
            <a:r>
              <a:rPr dirty="0" sz="2800" spc="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800" spc="1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2800" spc="2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e-commerce</a:t>
            </a:r>
          </a:p>
          <a:p>
            <a:pPr marL="228600" marR="0">
              <a:lnSpc>
                <a:spcPts val="3048"/>
              </a:lnSpc>
              <a:spcBef>
                <a:spcPts val="98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company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OList.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64155" y="5997478"/>
            <a:ext cx="800788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1/27/2023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852473"/>
            <a:ext cx="3029206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2.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113" y="1796654"/>
            <a:ext cx="10192855" cy="1366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FKWQK+ArialMT"/>
                <a:cs typeface="CFKWQK+ArialMT"/>
              </a:rPr>
              <a:t>•</a:t>
            </a:r>
            <a:r>
              <a:rPr dirty="0" sz="330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OList</a:t>
            </a:r>
            <a:r>
              <a:rPr dirty="0" sz="2600" spc="38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600" spc="39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one</a:t>
            </a:r>
            <a:r>
              <a:rPr dirty="0" sz="2600" spc="39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such</a:t>
            </a:r>
            <a:r>
              <a:rPr dirty="0" sz="2600" spc="39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e-commerce</a:t>
            </a:r>
            <a:r>
              <a:rPr dirty="0" sz="2600" spc="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company</a:t>
            </a:r>
            <a:r>
              <a:rPr dirty="0" sz="2600" spc="41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600" spc="39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has</a:t>
            </a:r>
            <a:r>
              <a:rPr dirty="0" sz="2600" spc="39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recently</a:t>
            </a:r>
            <a:r>
              <a:rPr dirty="0" sz="2600" spc="39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suffered</a:t>
            </a:r>
            <a:r>
              <a:rPr dirty="0" sz="2600" spc="38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losses</a:t>
            </a:r>
          </a:p>
          <a:p>
            <a:pPr marL="228600" marR="0">
              <a:lnSpc>
                <a:spcPts val="2831"/>
              </a:lnSpc>
              <a:spcBef>
                <a:spcPts val="50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600" spc="7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wishes</a:t>
            </a:r>
            <a:r>
              <a:rPr dirty="0" sz="2600" spc="70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69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better</a:t>
            </a:r>
            <a:r>
              <a:rPr dirty="0" sz="2600" spc="69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manage</a:t>
            </a:r>
            <a:r>
              <a:rPr dirty="0" sz="2600" spc="72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their</a:t>
            </a:r>
            <a:r>
              <a:rPr dirty="0" sz="2600" spc="70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inventory</a:t>
            </a:r>
            <a:r>
              <a:rPr dirty="0" sz="2600" spc="70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2600" spc="70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order</a:t>
            </a:r>
            <a:r>
              <a:rPr dirty="0" sz="2600" spc="69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69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reduce</a:t>
            </a:r>
            <a:r>
              <a:rPr dirty="0" sz="2600" spc="70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any</a:t>
            </a:r>
          </a:p>
          <a:p>
            <a:pPr marL="228600" marR="0">
              <a:lnSpc>
                <a:spcPts val="2831"/>
              </a:lnSpc>
              <a:spcBef>
                <a:spcPts val="65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unnecessary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costs.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113" y="3251914"/>
            <a:ext cx="10189654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a.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600" spc="7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need</a:t>
            </a:r>
            <a:r>
              <a:rPr dirty="0" sz="2600" spc="71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7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identify</a:t>
            </a:r>
            <a:r>
              <a:rPr dirty="0" sz="2600" spc="72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top</a:t>
            </a:r>
            <a:r>
              <a:rPr dirty="0" sz="2600" spc="71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600" spc="71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600" spc="71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contribute</a:t>
            </a:r>
            <a:r>
              <a:rPr dirty="0" sz="2600" spc="71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7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71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company’s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revenue.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113" y="4250642"/>
            <a:ext cx="10192728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b.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Use</a:t>
            </a:r>
            <a:r>
              <a:rPr dirty="0" sz="2600" spc="51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51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market</a:t>
            </a:r>
            <a:r>
              <a:rPr dirty="0" sz="2600" spc="52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basket</a:t>
            </a:r>
            <a:r>
              <a:rPr dirty="0" sz="2600" spc="52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analysis</a:t>
            </a:r>
            <a:r>
              <a:rPr dirty="0" sz="2600" spc="53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51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analyze</a:t>
            </a:r>
            <a:r>
              <a:rPr dirty="0" sz="2600" spc="53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51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purchase</a:t>
            </a:r>
            <a:r>
              <a:rPr dirty="0" sz="2600" spc="52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behavior</a:t>
            </a:r>
            <a:r>
              <a:rPr dirty="0" sz="2600" spc="53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individual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customers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estimate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relative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certainty.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113" y="5249371"/>
            <a:ext cx="10191756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c.</a:t>
            </a:r>
            <a:r>
              <a:rPr dirty="0" sz="3300" spc="70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Find</a:t>
            </a:r>
            <a:r>
              <a:rPr dirty="0" sz="2600" spc="33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out</a:t>
            </a:r>
            <a:r>
              <a:rPr dirty="0" sz="2600" spc="31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what</a:t>
            </a:r>
            <a:r>
              <a:rPr dirty="0" sz="2600" spc="32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items</a:t>
            </a:r>
            <a:r>
              <a:rPr dirty="0" sz="2600" spc="32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600" spc="32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more</a:t>
            </a:r>
            <a:r>
              <a:rPr dirty="0" sz="2600" spc="32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likely</a:t>
            </a:r>
            <a:r>
              <a:rPr dirty="0" sz="2600" spc="34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32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be</a:t>
            </a:r>
            <a:r>
              <a:rPr dirty="0" sz="2600" spc="32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purchased</a:t>
            </a:r>
            <a:r>
              <a:rPr dirty="0" sz="2600" spc="33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individually</a:t>
            </a:r>
            <a:r>
              <a:rPr dirty="0" sz="2600" spc="36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or</a:t>
            </a:r>
            <a:r>
              <a:rPr dirty="0" sz="2600" spc="31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combination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some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other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products.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64155" y="5997478"/>
            <a:ext cx="800788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1/27/2023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713031"/>
            <a:ext cx="5063188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3.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1583673"/>
            <a:ext cx="3571714" cy="468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STOORW+Wingdings-Regular"/>
                <a:cs typeface="STOORW+Wingdings-Regular"/>
              </a:rPr>
              <a:t>Ø</a:t>
            </a:r>
            <a:r>
              <a:rPr dirty="0" sz="3050" spc="-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Perform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EDA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on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dataset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452" y="2109888"/>
            <a:ext cx="8735798" cy="808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Before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drawing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any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conclusions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from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dataset,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treat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outliers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</a:p>
          <a:p>
            <a:pPr marL="0" marR="0">
              <a:lnSpc>
                <a:spcPts val="2613"/>
              </a:lnSpc>
              <a:spcBef>
                <a:spcPts val="8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missing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values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carefully.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52" y="3593320"/>
            <a:ext cx="4298663" cy="468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STOORW+Wingdings-Regular"/>
                <a:cs typeface="STOORW+Wingdings-Regular"/>
              </a:rPr>
              <a:t>Ø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exploration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and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VMOMS+TwCenMT-Bold"/>
                <a:cs typeface="TVMOMS+TwCenMT-Bold"/>
              </a:rPr>
              <a:t>cleaning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52" y="4246536"/>
            <a:ext cx="9063911" cy="808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19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Identify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duplicate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missing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values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each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column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deal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them</a:t>
            </a:r>
          </a:p>
          <a:p>
            <a:pPr marL="0" marR="0">
              <a:lnSpc>
                <a:spcPts val="2613"/>
              </a:lnSpc>
              <a:spcBef>
                <a:spcPts val="8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accordingly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treat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all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data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quality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issues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related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provided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400">
                <a:solidFill>
                  <a:srgbClr val="000000"/>
                </a:solidFill>
                <a:latin typeface="FJJPRJ+TwCenMT-Regular"/>
                <a:cs typeface="FJJPRJ+TwCenMT-Regular"/>
              </a:rPr>
              <a:t>dataset.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64155" y="5997478"/>
            <a:ext cx="800788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1/27/2023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2" y="523312"/>
            <a:ext cx="9876080" cy="19613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STOORW+Wingdings-Regular"/>
                <a:cs typeface="STOORW+Wingdings-Regular"/>
              </a:rPr>
              <a:t>Ø</a:t>
            </a:r>
            <a:r>
              <a:rPr dirty="0" sz="3650" spc="6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EDA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BRIEF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:</a:t>
            </a:r>
          </a:p>
          <a:p>
            <a:pPr marL="0" marR="0">
              <a:lnSpc>
                <a:spcPts val="3593"/>
              </a:lnSpc>
              <a:spcBef>
                <a:spcPts val="73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1.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600" spc="16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started</a:t>
            </a:r>
            <a:r>
              <a:rPr dirty="0" sz="2600" spc="16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600" spc="17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consideration</a:t>
            </a:r>
            <a:r>
              <a:rPr dirty="0" sz="2600" spc="18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600" spc="16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cases</a:t>
            </a:r>
            <a:r>
              <a:rPr dirty="0" sz="2600" spc="16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which</a:t>
            </a:r>
            <a:r>
              <a:rPr dirty="0" sz="2600" spc="18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600" spc="17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having</a:t>
            </a:r>
            <a:r>
              <a:rPr dirty="0" sz="2600" spc="18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order</a:t>
            </a:r>
            <a:r>
              <a:rPr dirty="0" sz="2600" spc="16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status</a:t>
            </a:r>
          </a:p>
          <a:p>
            <a:pPr marL="457200" marR="0">
              <a:lnSpc>
                <a:spcPts val="2831"/>
              </a:lnSpc>
              <a:spcBef>
                <a:spcPts val="43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as</a:t>
            </a:r>
            <a:r>
              <a:rPr dirty="0" sz="2600" spc="35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“delivered”</a:t>
            </a:r>
            <a:r>
              <a:rPr dirty="0" sz="2600" spc="37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600" spc="35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then</a:t>
            </a:r>
            <a:r>
              <a:rPr dirty="0" sz="2600" spc="34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600" spc="34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further</a:t>
            </a:r>
            <a:r>
              <a:rPr dirty="0" sz="2600" spc="34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analysis</a:t>
            </a:r>
            <a:r>
              <a:rPr dirty="0" sz="2600" spc="36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imported</a:t>
            </a:r>
            <a:r>
              <a:rPr dirty="0" sz="2600" spc="36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all</a:t>
            </a:r>
            <a:r>
              <a:rPr dirty="0" sz="2600" spc="36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3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required</a:t>
            </a:r>
          </a:p>
          <a:p>
            <a:pPr marL="457200" marR="0">
              <a:lnSpc>
                <a:spcPts val="2831"/>
              </a:lnSpc>
              <a:spcBef>
                <a:spcPts val="65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libraries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checked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size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provided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dataset.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2573821"/>
            <a:ext cx="9873464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2.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600" spc="108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then</a:t>
            </a:r>
            <a:r>
              <a:rPr dirty="0" sz="2600" spc="108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checked</a:t>
            </a:r>
            <a:r>
              <a:rPr dirty="0" sz="2600" spc="109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600" spc="107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duplicate</a:t>
            </a:r>
            <a:r>
              <a:rPr dirty="0" sz="2600" spc="111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values</a:t>
            </a:r>
            <a:r>
              <a:rPr dirty="0" sz="2600" spc="109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600" spc="1077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both</a:t>
            </a:r>
            <a:r>
              <a:rPr dirty="0" sz="2600" spc="1088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1086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fields</a:t>
            </a:r>
            <a:r>
              <a:rPr dirty="0" sz="2600" spc="1094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i.e.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“Order_id”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“Customer_id”.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52" y="3572549"/>
            <a:ext cx="9876152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3.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Further</a:t>
            </a:r>
            <a:r>
              <a:rPr dirty="0" sz="2600" spc="8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600" spc="9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found</a:t>
            </a:r>
            <a:r>
              <a:rPr dirty="0" sz="2600" spc="9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600" spc="8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there</a:t>
            </a:r>
            <a:r>
              <a:rPr dirty="0" sz="2600" spc="85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600" spc="8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missing</a:t>
            </a:r>
            <a:r>
              <a:rPr dirty="0" sz="2600" spc="10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values</a:t>
            </a:r>
            <a:r>
              <a:rPr dirty="0" sz="2600" spc="9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2600" spc="93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 spc="8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dataset.</a:t>
            </a:r>
            <a:r>
              <a:rPr dirty="0" sz="2600" spc="101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600" spc="92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treat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instead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dropping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records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replaced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it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other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fields.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52" y="4571277"/>
            <a:ext cx="9428990" cy="494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a.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Replaced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“order_approved_at”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“order_purchase_timestamp”.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52" y="5134142"/>
            <a:ext cx="6460740" cy="909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FJJPRJ+TwCenMT-Regular"/>
                <a:cs typeface="FJJPRJ+TwCenMT-Regular"/>
              </a:rPr>
              <a:t>b.</a:t>
            </a:r>
            <a:r>
              <a:rPr dirty="0" sz="3300" spc="15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Replaced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“order_delivered_timestamp”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with</a:t>
            </a:r>
          </a:p>
          <a:p>
            <a:pPr marL="457200" marR="0">
              <a:lnSpc>
                <a:spcPts val="2831"/>
              </a:lnSpc>
              <a:spcBef>
                <a:spcPts val="48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JJPRJ+TwCenMT-Regular"/>
                <a:cs typeface="FJJPRJ+TwCenMT-Regular"/>
              </a:rPr>
              <a:t>“order_estimated_delivery_date”.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37180" y="6499894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82946" y="6499893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8438" y="378352"/>
            <a:ext cx="11056546" cy="1348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4.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Later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checked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major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impact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particular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from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company’s</a:t>
            </a:r>
            <a:r>
              <a:rPr dirty="0" sz="2200" spc="1209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basket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</a:p>
          <a:p>
            <a:pPr marL="0" marR="0">
              <a:lnSpc>
                <a:spcPts val="2395"/>
              </a:lnSpc>
              <a:spcBef>
                <a:spcPts val="244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found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“toy”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has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highest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value.</a:t>
            </a:r>
          </a:p>
          <a:p>
            <a:pPr marL="0" marR="0">
              <a:lnSpc>
                <a:spcPts val="2395"/>
              </a:lnSpc>
              <a:spcBef>
                <a:spcPts val="294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5.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From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sheet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found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that,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had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170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missing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values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treat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</a:p>
          <a:p>
            <a:pPr marL="0" marR="0">
              <a:lnSpc>
                <a:spcPts val="2395"/>
              </a:lnSpc>
              <a:spcBef>
                <a:spcPts val="244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used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mean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median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strategy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fill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in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category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name.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438" y="1846472"/>
            <a:ext cx="10588826" cy="677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6.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We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plotted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graph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found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that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data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highly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skewed,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performed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on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rest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</a:p>
          <a:p>
            <a:pPr marL="0" marR="0">
              <a:lnSpc>
                <a:spcPts val="2395"/>
              </a:lnSpc>
              <a:spcBef>
                <a:spcPts val="244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JJPRJ+TwCenMT-Regular"/>
                <a:cs typeface="FJJPRJ+TwCenMT-Regular"/>
              </a:rPr>
              <a:t>columns.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8438" y="5739328"/>
            <a:ext cx="8525481" cy="425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JJPRJ+TwCenMT-Regular"/>
                <a:cs typeface="FJJPRJ+TwCenMT-Regular"/>
              </a:rPr>
              <a:t>7.</a:t>
            </a:r>
            <a:r>
              <a:rPr dirty="0" sz="1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Cleaned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dataset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converted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excel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Tableau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37180" y="5997478"/>
            <a:ext cx="727211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2/5/2023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372" y="787567"/>
            <a:ext cx="9992236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4.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visualization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&amp;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Market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basket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VMOMS+TwCenMT-Bold"/>
                <a:cs typeface="TVMOMS+TwCenMT-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52" y="1706199"/>
            <a:ext cx="9174894" cy="2744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49"/>
              </a:lnSpc>
              <a:spcBef>
                <a:spcPts val="0"/>
              </a:spcBef>
              <a:spcAft>
                <a:spcPts val="0"/>
              </a:spcAft>
            </a:pPr>
            <a:r>
              <a:rPr dirty="0" sz="4550">
                <a:solidFill>
                  <a:srgbClr val="000000"/>
                </a:solidFill>
                <a:latin typeface="STOORW+Wingdings-Regular"/>
                <a:cs typeface="STOORW+Wingdings-Regular"/>
              </a:rPr>
              <a:t>Ø</a:t>
            </a:r>
            <a:r>
              <a:rPr dirty="0" sz="4550" spc="-1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Data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VMOMS+TwCenMT-Bold"/>
                <a:cs typeface="TVMOMS+TwCenMT-Bold"/>
              </a:rPr>
              <a:t>visualization:</a:t>
            </a:r>
          </a:p>
          <a:p>
            <a:pPr marL="0" marR="0">
              <a:lnSpc>
                <a:spcPts val="5083"/>
              </a:lnSpc>
              <a:spcBef>
                <a:spcPts val="673"/>
              </a:spcBef>
              <a:spcAft>
                <a:spcPts val="0"/>
              </a:spcAft>
            </a:pPr>
            <a:r>
              <a:rPr dirty="0" sz="4550" spc="206">
                <a:solidFill>
                  <a:srgbClr val="000000"/>
                </a:solidFill>
                <a:latin typeface="CFKWQK+ArialMT"/>
                <a:cs typeface="CFKWQK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Create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appropriate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visualizations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to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identify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</a:p>
          <a:p>
            <a:pPr marL="228600" marR="0">
              <a:lnSpc>
                <a:spcPts val="3919"/>
              </a:lnSpc>
              <a:spcBef>
                <a:spcPts val="706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most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ordered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quantity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revenue.</a:t>
            </a:r>
          </a:p>
          <a:p>
            <a:pPr marL="0" marR="0">
              <a:lnSpc>
                <a:spcPts val="5083"/>
              </a:lnSpc>
              <a:spcBef>
                <a:spcPts val="794"/>
              </a:spcBef>
              <a:spcAft>
                <a:spcPts val="0"/>
              </a:spcAft>
            </a:pPr>
            <a:r>
              <a:rPr dirty="0" sz="4550" spc="206">
                <a:solidFill>
                  <a:srgbClr val="000000"/>
                </a:solidFill>
                <a:latin typeface="CFKWQK+ArialMT"/>
                <a:cs typeface="CFKWQK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percentage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running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totals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revenue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452" y="4502316"/>
            <a:ext cx="9115342" cy="1139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number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orders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depicted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correctly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for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each</a:t>
            </a:r>
          </a:p>
          <a:p>
            <a:pPr marL="0" marR="0">
              <a:lnSpc>
                <a:spcPts val="3919"/>
              </a:lnSpc>
              <a:spcBef>
                <a:spcPts val="882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JJPRJ+TwCenMT-Regular"/>
                <a:cs typeface="FJJPRJ+TwCenMT-Regular"/>
              </a:rPr>
              <a:t>product.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64155" y="5997478"/>
            <a:ext cx="800788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1/27/2023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2945" y="5997476"/>
            <a:ext cx="225976" cy="18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FJJPRJ+TwCenMT-Regular"/>
                <a:cs typeface="FJJPRJ+TwCenMT-Regular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58" y="400729"/>
            <a:ext cx="10632997" cy="93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1.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Top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20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ordered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by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quantity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this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irrespective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</a:t>
            </a:r>
          </a:p>
          <a:p>
            <a:pPr marL="0" marR="0">
              <a:lnSpc>
                <a:spcPts val="3048"/>
              </a:lnSpc>
              <a:spcBef>
                <a:spcPts val="103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category.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These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products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must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be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maintained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&amp;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these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are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of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high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FJJPRJ+TwCenMT-Regular"/>
                <a:cs typeface="FJJPRJ+TwCenMT-Regular"/>
              </a:rPr>
              <a:t>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2023-02-05T22:22:40-06:00</dcterms:modified>
</cp:coreProperties>
</file>