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27f93e0a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427f93e0a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4293bb6a7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4293bb6a7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293bb6a7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293bb6a7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27d94df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27d94df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427d94df7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427d94df7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427d94df7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427d94df7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4293bb6a7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4293bb6a7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27f93e0a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27f93e0a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27f93e0a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27f93e0a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4293bb6a7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4293bb6a7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000"/>
              <a:t>Trainity project 4</a:t>
            </a:r>
            <a:endParaRPr sz="2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1100"/>
              </a:spcBef>
              <a:spcAft>
                <a:spcPts val="0"/>
              </a:spcAft>
              <a:buClr>
                <a:schemeClr val="dk1"/>
              </a:buClr>
              <a:buSzPts val="1100"/>
              <a:buFont typeface="Arial"/>
              <a:buNone/>
            </a:pPr>
            <a:r>
              <a:rPr b="1" lang="en" sz="4000">
                <a:solidFill>
                  <a:schemeClr val="dk1"/>
                </a:solidFill>
              </a:rPr>
              <a:t>Hiring Process Analytics</a:t>
            </a:r>
            <a:endParaRPr b="1" sz="4000">
              <a:solidFill>
                <a:schemeClr val="dk1"/>
              </a:solidFill>
            </a:endParaRPr>
          </a:p>
          <a:p>
            <a:pPr indent="0" lvl="0" marL="0" rtl="0" algn="ctr">
              <a:lnSpc>
                <a:spcPct val="115000"/>
              </a:lnSpc>
              <a:spcBef>
                <a:spcPts val="1100"/>
              </a:spcBef>
              <a:spcAft>
                <a:spcPts val="0"/>
              </a:spcAft>
              <a:buClr>
                <a:schemeClr val="dk1"/>
              </a:buClr>
              <a:buSzPts val="1100"/>
              <a:buFont typeface="Arial"/>
              <a:buNone/>
            </a:pPr>
            <a:r>
              <a:rPr b="1" lang="en" sz="1500">
                <a:solidFill>
                  <a:schemeClr val="dk1"/>
                </a:solidFill>
              </a:rPr>
              <a:t>Chetan Vishwakarma</a:t>
            </a:r>
            <a:endParaRPr b="1" sz="1500">
              <a:solidFill>
                <a:schemeClr val="dk1"/>
              </a:solidFill>
            </a:endParaRPr>
          </a:p>
          <a:p>
            <a:pPr indent="0" lvl="0" marL="0" rtl="0" algn="ctr">
              <a:spcBef>
                <a:spcPts val="200"/>
              </a:spcBef>
              <a:spcAft>
                <a:spcPts val="0"/>
              </a:spcAft>
              <a:buNone/>
            </a:pPr>
            <a:r>
              <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000"/>
              <a:t>Bar chart showing no. of people </a:t>
            </a:r>
            <a:r>
              <a:rPr lang="en" sz="2000"/>
              <a:t>present</a:t>
            </a:r>
            <a:r>
              <a:rPr lang="en" sz="2000"/>
              <a:t> in different departments of the company</a:t>
            </a:r>
            <a:endParaRPr sz="2000"/>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4" name="Google Shape;114;p22"/>
          <p:cNvPicPr preferRelativeResize="0"/>
          <p:nvPr/>
        </p:nvPicPr>
        <p:blipFill>
          <a:blip r:embed="rId3">
            <a:alphaModFix/>
          </a:blip>
          <a:stretch>
            <a:fillRect/>
          </a:stretch>
        </p:blipFill>
        <p:spPr>
          <a:xfrm>
            <a:off x="0" y="904758"/>
            <a:ext cx="9144001" cy="423873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Good practice of excel worksheet and tools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Got clearity in pivot </a:t>
            </a:r>
            <a:r>
              <a:rPr lang="en">
                <a:solidFill>
                  <a:schemeClr val="dk1"/>
                </a:solidFill>
              </a:rPr>
              <a:t>tables and charts that can be produced using the pivot table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Had a good practice in using the functions in the excel sheet.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Able to read and understand the data.</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Renaming missing values, outlier treatments and use of mean, median, mode in the data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description: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1"/>
              </a:buClr>
              <a:buSzPct val="100000"/>
              <a:buChar char="●"/>
            </a:pPr>
            <a:r>
              <a:rPr lang="en">
                <a:solidFill>
                  <a:schemeClr val="dk1"/>
                </a:solidFill>
              </a:rPr>
              <a:t>Project consists of a excel file which contains the data of the people that are getting hired or rejected and the salary offered to the individual.</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It mainly consists of columns like application_id, interview taken on, status, Gender, Department, post name and offered salary.</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We need to use excel spreadsheets and the tools for obtaining the insights from the file.</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There are some </a:t>
            </a:r>
            <a:r>
              <a:rPr lang="en">
                <a:solidFill>
                  <a:schemeClr val="dk1"/>
                </a:solidFill>
              </a:rPr>
              <a:t>unknown</a:t>
            </a:r>
            <a:r>
              <a:rPr lang="en">
                <a:solidFill>
                  <a:schemeClr val="dk1"/>
                </a:solidFill>
              </a:rPr>
              <a:t> values like (-) in the columns like event_name and post name.</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Hence, cleaning the data using mode in categorical columns and median in the numerical column if required.</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Replacing the (-) with “Male” in event_name column and “c5” in post name column because the mode value for these variables is the highest of all the remaining in there column.</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500"/>
              <a:t>A. Hiring Analysis:</a:t>
            </a:r>
            <a:r>
              <a:rPr lang="en" sz="1500"/>
              <a:t> The hiring process involves bringing new individuals into the organization for various roles.</a:t>
            </a:r>
            <a:endParaRPr sz="1500"/>
          </a:p>
          <a:p>
            <a:pPr indent="0" lvl="0" marL="0" rtl="0" algn="l">
              <a:lnSpc>
                <a:spcPct val="115000"/>
              </a:lnSpc>
              <a:spcBef>
                <a:spcPts val="1200"/>
              </a:spcBef>
              <a:spcAft>
                <a:spcPts val="0"/>
              </a:spcAft>
              <a:buClr>
                <a:schemeClr val="dk1"/>
              </a:buClr>
              <a:buSzPts val="1100"/>
              <a:buFont typeface="Arial"/>
              <a:buNone/>
            </a:pPr>
            <a:r>
              <a:rPr b="1" lang="en" sz="1500"/>
              <a:t>Your Task:</a:t>
            </a:r>
            <a:r>
              <a:rPr lang="en" sz="1500"/>
              <a:t> Determine the gender distribution of hires. How many males and females have been hired by the company?</a:t>
            </a:r>
            <a:endParaRPr sz="1500"/>
          </a:p>
          <a:p>
            <a:pPr indent="0" lvl="0" marL="0" rtl="0" algn="l">
              <a:spcBef>
                <a:spcPts val="1200"/>
              </a:spcBef>
              <a:spcAft>
                <a:spcPts val="0"/>
              </a:spcAft>
              <a:buNone/>
            </a:pPr>
            <a:r>
              <a:t/>
            </a:r>
            <a:endParaRPr sz="1500"/>
          </a:p>
        </p:txBody>
      </p:sp>
      <p:sp>
        <p:nvSpPr>
          <p:cNvPr id="67" name="Google Shape;67;p15"/>
          <p:cNvSpPr txBox="1"/>
          <p:nvPr>
            <p:ph idx="1" type="body"/>
          </p:nvPr>
        </p:nvSpPr>
        <p:spPr>
          <a:xfrm>
            <a:off x="311700" y="1835050"/>
            <a:ext cx="5191800" cy="273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500">
                <a:solidFill>
                  <a:schemeClr val="dk1"/>
                </a:solidFill>
              </a:rPr>
              <a:t>Approach:</a:t>
            </a:r>
            <a:r>
              <a:rPr lang="en" sz="1500">
                <a:solidFill>
                  <a:schemeClr val="dk1"/>
                </a:solidFill>
              </a:rPr>
              <a:t> Firstly, </a:t>
            </a:r>
            <a:r>
              <a:rPr lang="en" sz="1500">
                <a:solidFill>
                  <a:schemeClr val="dk1"/>
                </a:solidFill>
              </a:rPr>
              <a:t>created</a:t>
            </a:r>
            <a:r>
              <a:rPr lang="en" sz="1500">
                <a:solidFill>
                  <a:schemeClr val="dk1"/>
                </a:solidFill>
              </a:rPr>
              <a:t> a pivot table, used Event_name column firstly in rows and then placed status column in rows, since we </a:t>
            </a:r>
            <a:r>
              <a:rPr lang="en" sz="1500">
                <a:solidFill>
                  <a:schemeClr val="dk1"/>
                </a:solidFill>
              </a:rPr>
              <a:t>need</a:t>
            </a:r>
            <a:r>
              <a:rPr lang="en" sz="1500">
                <a:solidFill>
                  <a:schemeClr val="dk1"/>
                </a:solidFill>
              </a:rPr>
              <a:t> the count of people hired with respect to gender, hence made the count of Status using the values section in the pivot analysis table.</a:t>
            </a:r>
            <a:endParaRPr sz="1500">
              <a:solidFill>
                <a:schemeClr val="dk1"/>
              </a:solidFill>
            </a:endParaRPr>
          </a:p>
        </p:txBody>
      </p:sp>
      <p:pic>
        <p:nvPicPr>
          <p:cNvPr id="68" name="Google Shape;68;p15"/>
          <p:cNvPicPr preferRelativeResize="0"/>
          <p:nvPr/>
        </p:nvPicPr>
        <p:blipFill rotWithShape="1">
          <a:blip r:embed="rId3">
            <a:alphaModFix/>
          </a:blip>
          <a:srcRect b="5078" l="4218" r="5250" t="4709"/>
          <a:stretch/>
        </p:blipFill>
        <p:spPr>
          <a:xfrm>
            <a:off x="5503500" y="1626275"/>
            <a:ext cx="3487125" cy="2667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0"/>
            <a:ext cx="8520600" cy="1017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500"/>
              <a:t>B. Salary Analysis:</a:t>
            </a:r>
            <a:r>
              <a:rPr lang="en" sz="1500"/>
              <a:t> The average salary is calculated by adding up the salaries of a group of employees and then dividing the total by the number of employees.</a:t>
            </a:r>
            <a:endParaRPr sz="1500"/>
          </a:p>
          <a:p>
            <a:pPr indent="0" lvl="0" marL="0" rtl="0" algn="l">
              <a:lnSpc>
                <a:spcPct val="115000"/>
              </a:lnSpc>
              <a:spcBef>
                <a:spcPts val="1200"/>
              </a:spcBef>
              <a:spcAft>
                <a:spcPts val="0"/>
              </a:spcAft>
              <a:buClr>
                <a:schemeClr val="dk1"/>
              </a:buClr>
              <a:buSzPts val="1100"/>
              <a:buFont typeface="Arial"/>
              <a:buNone/>
            </a:pPr>
            <a:r>
              <a:rPr b="1" lang="en" sz="1500"/>
              <a:t>Your Task:</a:t>
            </a:r>
            <a:r>
              <a:rPr lang="en" sz="1500"/>
              <a:t> What is the average salary offered by this company? Use Excel functions to calculate this.</a:t>
            </a:r>
            <a:endParaRPr sz="1500"/>
          </a:p>
          <a:p>
            <a:pPr indent="0" lvl="0" marL="0" rtl="0" algn="l">
              <a:spcBef>
                <a:spcPts val="1200"/>
              </a:spcBef>
              <a:spcAft>
                <a:spcPts val="0"/>
              </a:spcAft>
              <a:buNone/>
            </a:pPr>
            <a:r>
              <a:t/>
            </a:r>
            <a:endParaRPr sz="1500"/>
          </a:p>
        </p:txBody>
      </p:sp>
      <p:pic>
        <p:nvPicPr>
          <p:cNvPr id="74" name="Google Shape;74;p16"/>
          <p:cNvPicPr preferRelativeResize="0"/>
          <p:nvPr/>
        </p:nvPicPr>
        <p:blipFill rotWithShape="1">
          <a:blip r:embed="rId3">
            <a:alphaModFix/>
          </a:blip>
          <a:srcRect b="7786" l="0" r="0" t="27597"/>
          <a:stretch/>
        </p:blipFill>
        <p:spPr>
          <a:xfrm>
            <a:off x="0" y="1339450"/>
            <a:ext cx="9144001" cy="3804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500"/>
              <a:t>C. Salary Distribution:</a:t>
            </a:r>
            <a:r>
              <a:rPr lang="en" sz="1500"/>
              <a:t> Class intervals represent ranges of values, in this case, salary ranges. The class interval is the difference between the upper and lower limits of a class.</a:t>
            </a:r>
            <a:endParaRPr sz="1500"/>
          </a:p>
          <a:p>
            <a:pPr indent="0" lvl="0" marL="0" rtl="0" algn="l">
              <a:lnSpc>
                <a:spcPct val="115000"/>
              </a:lnSpc>
              <a:spcBef>
                <a:spcPts val="1200"/>
              </a:spcBef>
              <a:spcAft>
                <a:spcPts val="0"/>
              </a:spcAft>
              <a:buClr>
                <a:schemeClr val="dk1"/>
              </a:buClr>
              <a:buSzPts val="1100"/>
              <a:buFont typeface="Arial"/>
              <a:buNone/>
            </a:pPr>
            <a:r>
              <a:rPr b="1" lang="en" sz="1500"/>
              <a:t>Your Task:</a:t>
            </a:r>
            <a:r>
              <a:rPr lang="en" sz="1500"/>
              <a:t> Create class intervals for the salaries in the company. This will help you understand the salary distribution.</a:t>
            </a:r>
            <a:endParaRPr sz="1500"/>
          </a:p>
          <a:p>
            <a:pPr indent="0" lvl="0" marL="0" rtl="0" algn="l">
              <a:spcBef>
                <a:spcPts val="1200"/>
              </a:spcBef>
              <a:spcAft>
                <a:spcPts val="0"/>
              </a:spcAft>
              <a:buNone/>
            </a:pPr>
            <a:r>
              <a:t/>
            </a:r>
            <a:endParaRPr sz="1500"/>
          </a:p>
        </p:txBody>
      </p:sp>
      <p:sp>
        <p:nvSpPr>
          <p:cNvPr id="80" name="Google Shape;80;p17"/>
          <p:cNvSpPr txBox="1"/>
          <p:nvPr>
            <p:ph idx="1" type="body"/>
          </p:nvPr>
        </p:nvSpPr>
        <p:spPr>
          <a:xfrm>
            <a:off x="311700" y="1808250"/>
            <a:ext cx="5381100" cy="276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chemeClr val="dk1"/>
                </a:solidFill>
              </a:rPr>
              <a:t>Approach</a:t>
            </a:r>
            <a:r>
              <a:rPr lang="en" sz="1500">
                <a:solidFill>
                  <a:schemeClr val="dk1"/>
                </a:solidFill>
              </a:rPr>
              <a:t> : For class intervals, we </a:t>
            </a:r>
            <a:r>
              <a:rPr lang="en" sz="1500">
                <a:solidFill>
                  <a:schemeClr val="dk1"/>
                </a:solidFill>
              </a:rPr>
              <a:t>firstly</a:t>
            </a:r>
            <a:r>
              <a:rPr lang="en" sz="1500">
                <a:solidFill>
                  <a:schemeClr val="dk1"/>
                </a:solidFill>
              </a:rPr>
              <a:t> </a:t>
            </a:r>
            <a:r>
              <a:rPr lang="en" sz="1500">
                <a:solidFill>
                  <a:schemeClr val="dk1"/>
                </a:solidFill>
              </a:rPr>
              <a:t>obtained</a:t>
            </a:r>
            <a:r>
              <a:rPr lang="en" sz="1500">
                <a:solidFill>
                  <a:schemeClr val="dk1"/>
                </a:solidFill>
              </a:rPr>
              <a:t> a chart </a:t>
            </a:r>
            <a:r>
              <a:rPr lang="en" sz="1500">
                <a:solidFill>
                  <a:schemeClr val="dk1"/>
                </a:solidFill>
              </a:rPr>
              <a:t>containing offered salary and respective count of the offered salary using Pivot table.</a:t>
            </a:r>
            <a:endParaRPr sz="1500">
              <a:solidFill>
                <a:schemeClr val="dk1"/>
              </a:solidFill>
            </a:endParaRPr>
          </a:p>
          <a:p>
            <a:pPr indent="0" lvl="0" marL="0" rtl="0" algn="l">
              <a:spcBef>
                <a:spcPts val="1200"/>
              </a:spcBef>
              <a:spcAft>
                <a:spcPts val="1200"/>
              </a:spcAft>
              <a:buNone/>
            </a:pPr>
            <a:r>
              <a:rPr lang="en" sz="1500">
                <a:solidFill>
                  <a:schemeClr val="dk1"/>
                </a:solidFill>
              </a:rPr>
              <a:t>Then, Selected the offered salary column which was produced using the pivot table, and used function group by right clicking the selected column and given values of maximum and minimum and provide the value of intervals.</a:t>
            </a:r>
            <a:endParaRPr sz="1500">
              <a:solidFill>
                <a:schemeClr val="dk1"/>
              </a:solidFill>
            </a:endParaRPr>
          </a:p>
        </p:txBody>
      </p:sp>
      <p:pic>
        <p:nvPicPr>
          <p:cNvPr id="81" name="Google Shape;81;p17"/>
          <p:cNvPicPr preferRelativeResize="0"/>
          <p:nvPr/>
        </p:nvPicPr>
        <p:blipFill rotWithShape="1">
          <a:blip r:embed="rId3">
            <a:alphaModFix/>
          </a:blip>
          <a:srcRect b="4274" l="2592" r="10699" t="1368"/>
          <a:stretch/>
        </p:blipFill>
        <p:spPr>
          <a:xfrm>
            <a:off x="5859300" y="1567150"/>
            <a:ext cx="2973000" cy="3471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500"/>
              <a:t>D. Departmental Analysis:</a:t>
            </a:r>
            <a:r>
              <a:rPr lang="en" sz="1500"/>
              <a:t> Visualizing data through charts and plots is a crucial part of data analysis.</a:t>
            </a:r>
            <a:endParaRPr sz="1500"/>
          </a:p>
          <a:p>
            <a:pPr indent="0" lvl="0" marL="0" rtl="0" algn="l">
              <a:lnSpc>
                <a:spcPct val="115000"/>
              </a:lnSpc>
              <a:spcBef>
                <a:spcPts val="1200"/>
              </a:spcBef>
              <a:spcAft>
                <a:spcPts val="1200"/>
              </a:spcAft>
              <a:buNone/>
            </a:pPr>
            <a:r>
              <a:rPr b="1" lang="en" sz="1500"/>
              <a:t>Your Task:</a:t>
            </a:r>
            <a:r>
              <a:rPr lang="en" sz="1500"/>
              <a:t> Use a pie chart, bar graph, or any other suitable visualization to show the proportion of people working in different departments.</a:t>
            </a:r>
            <a:endParaRPr sz="1500"/>
          </a:p>
        </p:txBody>
      </p:sp>
      <p:sp>
        <p:nvSpPr>
          <p:cNvPr id="87" name="Google Shape;87;p18"/>
          <p:cNvSpPr txBox="1"/>
          <p:nvPr>
            <p:ph idx="1" type="body"/>
          </p:nvPr>
        </p:nvSpPr>
        <p:spPr>
          <a:xfrm>
            <a:off x="311700" y="1835050"/>
            <a:ext cx="8520600" cy="273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chemeClr val="dk1"/>
                </a:solidFill>
              </a:rPr>
              <a:t>Approach</a:t>
            </a:r>
            <a:r>
              <a:rPr lang="en" sz="1500">
                <a:solidFill>
                  <a:schemeClr val="dk1"/>
                </a:solidFill>
              </a:rPr>
              <a:t>: Firstly created a pivot table in which one column consisted of post name and the other column consisted of the count of people present in that respective post. </a:t>
            </a:r>
            <a:endParaRPr sz="1500">
              <a:solidFill>
                <a:schemeClr val="dk1"/>
              </a:solidFill>
            </a:endParaRPr>
          </a:p>
          <a:p>
            <a:pPr indent="0" lvl="0" marL="0" rtl="0" algn="l">
              <a:spcBef>
                <a:spcPts val="1200"/>
              </a:spcBef>
              <a:spcAft>
                <a:spcPts val="1200"/>
              </a:spcAft>
              <a:buNone/>
            </a:pPr>
            <a:r>
              <a:rPr lang="en" sz="1500">
                <a:solidFill>
                  <a:schemeClr val="dk1"/>
                </a:solidFill>
              </a:rPr>
              <a:t>After creating the table, using the data from table the bar chart and pie chart were produced.</a:t>
            </a:r>
            <a:endParaRPr sz="15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p19"/>
          <p:cNvPicPr preferRelativeResize="0"/>
          <p:nvPr/>
        </p:nvPicPr>
        <p:blipFill rotWithShape="1">
          <a:blip r:embed="rId3">
            <a:alphaModFix/>
          </a:blip>
          <a:srcRect b="6462" l="1304" r="2067" t="1209"/>
          <a:stretch/>
        </p:blipFill>
        <p:spPr>
          <a:xfrm>
            <a:off x="119525" y="495150"/>
            <a:ext cx="8835724" cy="3830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20"/>
          <p:cNvPicPr preferRelativeResize="0"/>
          <p:nvPr/>
        </p:nvPicPr>
        <p:blipFill>
          <a:blip r:embed="rId3">
            <a:alphaModFix/>
          </a:blip>
          <a:stretch>
            <a:fillRect/>
          </a:stretch>
        </p:blipFill>
        <p:spPr>
          <a:xfrm>
            <a:off x="252819" y="0"/>
            <a:ext cx="8290111"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500"/>
              <a:t>E. Position Tier Analysis:</a:t>
            </a:r>
            <a:r>
              <a:rPr lang="en" sz="1500"/>
              <a:t> Different positions within a company often have different tiers or levels.</a:t>
            </a:r>
            <a:endParaRPr sz="1500"/>
          </a:p>
          <a:p>
            <a:pPr indent="0" lvl="0" marL="0" rtl="0" algn="l">
              <a:lnSpc>
                <a:spcPct val="115000"/>
              </a:lnSpc>
              <a:spcBef>
                <a:spcPts val="1200"/>
              </a:spcBef>
              <a:spcAft>
                <a:spcPts val="0"/>
              </a:spcAft>
              <a:buClr>
                <a:schemeClr val="dk1"/>
              </a:buClr>
              <a:buSzPts val="1100"/>
              <a:buFont typeface="Arial"/>
              <a:buNone/>
            </a:pPr>
            <a:r>
              <a:rPr b="1" lang="en" sz="1500"/>
              <a:t>Your Task:</a:t>
            </a:r>
            <a:r>
              <a:rPr lang="en" sz="1500"/>
              <a:t> Use a chart or graph to represent the different position tiers within the company. This will help you understand the distribution of positions across different tiers.</a:t>
            </a:r>
            <a:endParaRPr sz="1500"/>
          </a:p>
          <a:p>
            <a:pPr indent="0" lvl="0" marL="0" rtl="0" algn="l">
              <a:spcBef>
                <a:spcPts val="1200"/>
              </a:spcBef>
              <a:spcAft>
                <a:spcPts val="0"/>
              </a:spcAft>
              <a:buNone/>
            </a:pPr>
            <a:r>
              <a:t/>
            </a:r>
            <a:endParaRPr sz="1500"/>
          </a:p>
        </p:txBody>
      </p:sp>
      <p:sp>
        <p:nvSpPr>
          <p:cNvPr id="107" name="Google Shape;107;p21"/>
          <p:cNvSpPr txBox="1"/>
          <p:nvPr>
            <p:ph idx="1" type="body"/>
          </p:nvPr>
        </p:nvSpPr>
        <p:spPr>
          <a:xfrm>
            <a:off x="311700" y="1593950"/>
            <a:ext cx="8520600" cy="297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chemeClr val="dk1"/>
                </a:solidFill>
              </a:rPr>
              <a:t>Approach</a:t>
            </a:r>
            <a:r>
              <a:rPr lang="en" sz="1500">
                <a:solidFill>
                  <a:schemeClr val="dk1"/>
                </a:solidFill>
              </a:rPr>
              <a:t>: To </a:t>
            </a:r>
            <a:r>
              <a:rPr lang="en" sz="1500">
                <a:solidFill>
                  <a:schemeClr val="dk1"/>
                </a:solidFill>
              </a:rPr>
              <a:t>obtain</a:t>
            </a:r>
            <a:r>
              <a:rPr lang="en" sz="1500">
                <a:solidFill>
                  <a:schemeClr val="dk1"/>
                </a:solidFill>
              </a:rPr>
              <a:t> the values with respect to </a:t>
            </a:r>
            <a:r>
              <a:rPr lang="en" sz="1500">
                <a:solidFill>
                  <a:schemeClr val="dk1"/>
                </a:solidFill>
              </a:rPr>
              <a:t>different</a:t>
            </a:r>
            <a:r>
              <a:rPr lang="en" sz="1500">
                <a:solidFill>
                  <a:schemeClr val="dk1"/>
                </a:solidFill>
              </a:rPr>
              <a:t> positions within the company having </a:t>
            </a:r>
            <a:r>
              <a:rPr lang="en" sz="1500">
                <a:solidFill>
                  <a:schemeClr val="dk1"/>
                </a:solidFill>
              </a:rPr>
              <a:t>different</a:t>
            </a:r>
            <a:r>
              <a:rPr lang="en" sz="1500">
                <a:solidFill>
                  <a:schemeClr val="dk1"/>
                </a:solidFill>
              </a:rPr>
              <a:t> tiers we firstly create a pivot table in which we place department column in the rows section and then after placing the post nam</a:t>
            </a:r>
            <a:r>
              <a:rPr lang="en" sz="1500">
                <a:solidFill>
                  <a:schemeClr val="dk1"/>
                </a:solidFill>
              </a:rPr>
              <a:t>e beneath</a:t>
            </a:r>
            <a:r>
              <a:rPr lang="en" sz="1500">
                <a:solidFill>
                  <a:schemeClr val="dk1"/>
                </a:solidFill>
              </a:rPr>
              <a:t> in the rows section.</a:t>
            </a:r>
            <a:endParaRPr sz="1500">
              <a:solidFill>
                <a:schemeClr val="dk1"/>
              </a:solidFill>
            </a:endParaRPr>
          </a:p>
          <a:p>
            <a:pPr indent="0" lvl="0" marL="0" rtl="0" algn="l">
              <a:spcBef>
                <a:spcPts val="1200"/>
              </a:spcBef>
              <a:spcAft>
                <a:spcPts val="0"/>
              </a:spcAft>
              <a:buNone/>
            </a:pPr>
            <a:r>
              <a:rPr lang="en" sz="1500">
                <a:solidFill>
                  <a:schemeClr val="dk1"/>
                </a:solidFill>
              </a:rPr>
              <a:t>To obtain the count of people, we place the post name column in the values section.</a:t>
            </a:r>
            <a:endParaRPr sz="1500">
              <a:solidFill>
                <a:schemeClr val="dk1"/>
              </a:solidFill>
            </a:endParaRPr>
          </a:p>
          <a:p>
            <a:pPr indent="0" lvl="0" marL="0" rtl="0" algn="l">
              <a:spcBef>
                <a:spcPts val="1200"/>
              </a:spcBef>
              <a:spcAft>
                <a:spcPts val="0"/>
              </a:spcAft>
              <a:buNone/>
            </a:pPr>
            <a:r>
              <a:rPr lang="en" sz="1500">
                <a:solidFill>
                  <a:schemeClr val="dk1"/>
                </a:solidFill>
              </a:rPr>
              <a:t>Using the pivot table, then we obtain the bar chart showing the </a:t>
            </a:r>
            <a:r>
              <a:rPr lang="en" sz="1500">
                <a:solidFill>
                  <a:schemeClr val="dk1"/>
                </a:solidFill>
              </a:rPr>
              <a:t>count of people present on the different post with respect to different departments present in the company.</a:t>
            </a:r>
            <a:endParaRPr sz="1500">
              <a:solidFill>
                <a:schemeClr val="dk1"/>
              </a:solidFill>
            </a:endParaRPr>
          </a:p>
          <a:p>
            <a:pPr indent="0" lvl="0" marL="0" rtl="0" algn="l">
              <a:spcBef>
                <a:spcPts val="1200"/>
              </a:spcBef>
              <a:spcAft>
                <a:spcPts val="1200"/>
              </a:spcAft>
              <a:buNone/>
            </a:pPr>
            <a:r>
              <a:rPr lang="en" sz="1500">
                <a:solidFill>
                  <a:schemeClr val="dk1"/>
                </a:solidFill>
              </a:rPr>
              <a:t>It can be clearly seen that operations department has highest number of people followed by service department</a:t>
            </a:r>
            <a:endParaRPr sz="15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