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56c5d1d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56c5d1d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5528ace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5528ace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1ec7a74e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1ec7a74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56c5d1d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56c5d1d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55837ff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55837ff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1ec7a74e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1ec7a74e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1ec7a74e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1ec7a74e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1ec7a74e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1ec7a74e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56d8b9a6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56d8b9a6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5528ace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5528ace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56d8b9a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56d8b9a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55837ff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55837ff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56d8b9a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56d8b9a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56c5d1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56c5d1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1ec7a74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1ec7a74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5528ac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5528ac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56c5d1d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56c5d1d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1ec7a74e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1ec7a74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5528ace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5528ace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55837ff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55837ff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300"/>
              <a:t>Project 5</a:t>
            </a:r>
            <a:endParaRPr sz="3300"/>
          </a:p>
          <a:p>
            <a:pPr indent="0" lvl="0" marL="0" rtl="0" algn="ctr">
              <a:lnSpc>
                <a:spcPct val="115000"/>
              </a:lnSpc>
              <a:spcBef>
                <a:spcPts val="1100"/>
              </a:spcBef>
              <a:spcAft>
                <a:spcPts val="0"/>
              </a:spcAft>
              <a:buClr>
                <a:schemeClr val="dk1"/>
              </a:buClr>
              <a:buSzPct val="27500"/>
              <a:buFont typeface="Arial"/>
              <a:buNone/>
            </a:pPr>
            <a:r>
              <a:rPr b="1" lang="en" sz="4000"/>
              <a:t>IMDB Movie Analysis</a:t>
            </a:r>
            <a:endParaRPr b="1" sz="4000"/>
          </a:p>
          <a:p>
            <a:pPr indent="0" lvl="0" marL="0" rtl="0" algn="ctr">
              <a:spcBef>
                <a:spcPts val="2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400">
                <a:solidFill>
                  <a:schemeClr val="dk1"/>
                </a:solidFill>
              </a:rPr>
              <a:t>Chetan Vishwakarma</a:t>
            </a:r>
            <a:endParaRPr sz="1400">
              <a:solidFill>
                <a:schemeClr val="dk1"/>
              </a:solidFill>
            </a:endParaRPr>
          </a:p>
          <a:p>
            <a:pPr indent="0" lvl="0" marL="0" rtl="0" algn="ctr">
              <a:spcBef>
                <a:spcPts val="0"/>
              </a:spcBef>
              <a:spcAft>
                <a:spcPts val="0"/>
              </a:spcAft>
              <a:buNone/>
            </a:pPr>
            <a:r>
              <a:t/>
            </a:r>
            <a:endParaRPr sz="1400">
              <a:solidFill>
                <a:schemeClr val="dk1"/>
              </a:solidFill>
            </a:endParaRPr>
          </a:p>
          <a:p>
            <a:pPr indent="0" lvl="0" marL="0" rtl="0" algn="ctr">
              <a:spcBef>
                <a:spcPts val="0"/>
              </a:spcBef>
              <a:spcAft>
                <a:spcPts val="0"/>
              </a:spcAft>
              <a:buNone/>
            </a:pPr>
            <a:r>
              <a:rPr lang="en" sz="1400">
                <a:solidFill>
                  <a:schemeClr val="dk1"/>
                </a:solidFill>
              </a:rPr>
              <a:t>Onedrive Link : https://1drv.ms/x/s!AjQlE4wQ3A74gRTMgyyRKyBI54hv?e=MWAfR0</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Language Analysis: </a:t>
            </a:r>
            <a:r>
              <a:rPr lang="en" sz="1400"/>
              <a:t>Situation: Examine the distribution of movies based on their language.</a:t>
            </a:r>
            <a:endParaRPr sz="1400"/>
          </a:p>
          <a:p>
            <a:pPr indent="-317500" lvl="0" marL="457200" rtl="0" algn="l">
              <a:lnSpc>
                <a:spcPct val="115000"/>
              </a:lnSpc>
              <a:spcBef>
                <a:spcPts val="1200"/>
              </a:spcBef>
              <a:spcAft>
                <a:spcPts val="0"/>
              </a:spcAft>
              <a:buSzPts val="1400"/>
              <a:buChar char="●"/>
            </a:pPr>
            <a:r>
              <a:rPr b="1" lang="en" sz="1400"/>
              <a:t>Task:</a:t>
            </a:r>
            <a:r>
              <a:rPr lang="en" sz="1400"/>
              <a:t> Determine the most common languages used in movies and analyze their impact on the IMDB score using descriptive statistics.</a:t>
            </a:r>
            <a:endParaRPr sz="1400"/>
          </a:p>
          <a:p>
            <a:pPr indent="0" lvl="0" marL="0" rtl="0" algn="l">
              <a:spcBef>
                <a:spcPts val="1200"/>
              </a:spcBef>
              <a:spcAft>
                <a:spcPts val="0"/>
              </a:spcAft>
              <a:buNone/>
            </a:pPr>
            <a:r>
              <a:t/>
            </a:r>
            <a:endParaRPr sz="1400"/>
          </a:p>
        </p:txBody>
      </p:sp>
      <p:sp>
        <p:nvSpPr>
          <p:cNvPr id="113" name="Google Shape;113;p22"/>
          <p:cNvSpPr txBox="1"/>
          <p:nvPr>
            <p:ph idx="1" type="body"/>
          </p:nvPr>
        </p:nvSpPr>
        <p:spPr>
          <a:xfrm>
            <a:off x="311700" y="1446600"/>
            <a:ext cx="8520600" cy="31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Approach: Firstly, Using UNIQUE function, we retrieve the languages present in the data. Then using COUNTIF function we obtain the total amount of movie with respect to the language of the movie.</a:t>
            </a:r>
            <a:endParaRPr sz="1400">
              <a:solidFill>
                <a:schemeClr val="dk1"/>
              </a:solidFill>
            </a:endParaRPr>
          </a:p>
          <a:p>
            <a:pPr indent="0" lvl="0" marL="0" rtl="0" algn="l">
              <a:spcBef>
                <a:spcPts val="1200"/>
              </a:spcBef>
              <a:spcAft>
                <a:spcPts val="0"/>
              </a:spcAft>
              <a:buNone/>
            </a:pPr>
            <a:r>
              <a:rPr lang="en" sz="1400">
                <a:solidFill>
                  <a:schemeClr val="dk1"/>
                </a:solidFill>
              </a:rPr>
              <a:t>English movies are the most present in the </a:t>
            </a:r>
            <a:r>
              <a:rPr lang="en" sz="1400">
                <a:solidFill>
                  <a:schemeClr val="dk1"/>
                </a:solidFill>
              </a:rPr>
              <a:t>data followed by </a:t>
            </a:r>
            <a:r>
              <a:rPr lang="en" sz="1400">
                <a:solidFill>
                  <a:schemeClr val="dk1"/>
                </a:solidFill>
              </a:rPr>
              <a:t>french and spanish movies.</a:t>
            </a:r>
            <a:endParaRPr sz="1400">
              <a:solidFill>
                <a:schemeClr val="dk1"/>
              </a:solidFill>
            </a:endParaRPr>
          </a:p>
          <a:p>
            <a:pPr indent="0" lvl="0" marL="0" rtl="0" algn="l">
              <a:spcBef>
                <a:spcPts val="1200"/>
              </a:spcBef>
              <a:spcAft>
                <a:spcPts val="0"/>
              </a:spcAft>
              <a:buNone/>
            </a:pPr>
            <a:r>
              <a:rPr lang="en" sz="1400">
                <a:solidFill>
                  <a:schemeClr val="dk1"/>
                </a:solidFill>
              </a:rPr>
              <a:t>Then calculated the Mean, Median, Mode and standard deviation of imdb score for each language.</a:t>
            </a:r>
            <a:endParaRPr sz="1400">
              <a:solidFill>
                <a:schemeClr val="dk1"/>
              </a:solidFill>
            </a:endParaRPr>
          </a:p>
          <a:p>
            <a:pPr indent="0" lvl="0" marL="0" rtl="0" algn="l">
              <a:spcBef>
                <a:spcPts val="1200"/>
              </a:spcBef>
              <a:spcAft>
                <a:spcPts val="0"/>
              </a:spcAft>
              <a:buNone/>
            </a:pPr>
            <a:r>
              <a:rPr lang="en" sz="1400">
                <a:solidFill>
                  <a:schemeClr val="dk1"/>
                </a:solidFill>
              </a:rPr>
              <a:t>From the chart it can be obtained that Persian and telugu movies have highest IMDB scores followed by danish, Indonesian and Romanian movies.</a:t>
            </a:r>
            <a:endParaRPr sz="1400">
              <a:solidFill>
                <a:schemeClr val="dk1"/>
              </a:solidFill>
            </a:endParaRPr>
          </a:p>
          <a:p>
            <a:pPr indent="0" lvl="0" marL="0" rtl="0" algn="l">
              <a:spcBef>
                <a:spcPts val="1200"/>
              </a:spcBef>
              <a:spcAft>
                <a:spcPts val="1200"/>
              </a:spcAft>
              <a:buNone/>
            </a:pPr>
            <a:r>
              <a:rPr lang="en" sz="1400">
                <a:solidFill>
                  <a:schemeClr val="dk1"/>
                </a:solidFill>
              </a:rPr>
              <a:t>Mean of IMDB scores of these languages is high because of the least count of movies present in the data</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942650" y="0"/>
            <a:ext cx="3830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Sheet Name: Language Analysis</a:t>
            </a:r>
            <a:endParaRPr sz="1400"/>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rotWithShape="1">
          <a:blip r:embed="rId3">
            <a:alphaModFix/>
          </a:blip>
          <a:srcRect b="13004" l="8932" r="59280" t="37490"/>
          <a:stretch/>
        </p:blipFill>
        <p:spPr>
          <a:xfrm>
            <a:off x="0" y="0"/>
            <a:ext cx="4571999" cy="5143500"/>
          </a:xfrm>
          <a:prstGeom prst="rect">
            <a:avLst/>
          </a:prstGeom>
          <a:noFill/>
          <a:ln>
            <a:noFill/>
          </a:ln>
        </p:spPr>
      </p:pic>
      <p:pic>
        <p:nvPicPr>
          <p:cNvPr id="121" name="Google Shape;121;p23"/>
          <p:cNvPicPr preferRelativeResize="0"/>
          <p:nvPr/>
        </p:nvPicPr>
        <p:blipFill rotWithShape="1">
          <a:blip r:embed="rId4">
            <a:alphaModFix/>
          </a:blip>
          <a:srcRect b="12843" l="9173" r="59625" t="44949"/>
          <a:stretch/>
        </p:blipFill>
        <p:spPr>
          <a:xfrm>
            <a:off x="4572000" y="572700"/>
            <a:ext cx="4571999" cy="457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a:t>Formulas used for Extracting Following values:</a:t>
            </a:r>
            <a:endParaRPr sz="1800"/>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Count</a:t>
            </a:r>
            <a:r>
              <a:rPr lang="en" sz="1400">
                <a:solidFill>
                  <a:schemeClr val="dk1"/>
                </a:solidFill>
                <a:highlight>
                  <a:schemeClr val="lt1"/>
                </a:highlight>
              </a:rPr>
              <a:t>: </a:t>
            </a:r>
            <a:r>
              <a:rPr lang="en" sz="1400">
                <a:solidFill>
                  <a:schemeClr val="dk1"/>
                </a:solidFill>
                <a:highlight>
                  <a:schemeClr val="lt1"/>
                </a:highlight>
              </a:rPr>
              <a:t>=COUNTIF(</a:t>
            </a:r>
            <a:r>
              <a:rPr lang="en" sz="1400">
                <a:solidFill>
                  <a:schemeClr val="accent1"/>
                </a:solidFill>
                <a:highlight>
                  <a:schemeClr val="lt1"/>
                </a:highlight>
              </a:rPr>
              <a:t>Table1[language]</a:t>
            </a:r>
            <a:r>
              <a:rPr lang="en" sz="1400">
                <a:solidFill>
                  <a:schemeClr val="dk1"/>
                </a:solidFill>
                <a:highlight>
                  <a:schemeClr val="lt1"/>
                </a:highlight>
              </a:rPr>
              <a:t>,</a:t>
            </a:r>
            <a:r>
              <a:rPr lang="en" sz="1400">
                <a:solidFill>
                  <a:srgbClr val="FF0000"/>
                </a:solidFill>
                <a:highlight>
                  <a:schemeClr val="lt1"/>
                </a:highlight>
              </a:rPr>
              <a:t>[@Language]</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Mean</a:t>
            </a:r>
            <a:r>
              <a:rPr lang="en" sz="1400">
                <a:solidFill>
                  <a:schemeClr val="dk1"/>
                </a:solidFill>
                <a:highlight>
                  <a:schemeClr val="lt1"/>
                </a:highlight>
              </a:rPr>
              <a:t>: =ROUND(AVERAGEIF(</a:t>
            </a:r>
            <a:r>
              <a:rPr lang="en" sz="1400">
                <a:solidFill>
                  <a:schemeClr val="accent1"/>
                </a:solidFill>
                <a:highlight>
                  <a:schemeClr val="lt1"/>
                </a:highlight>
              </a:rPr>
              <a:t>Table1[language]</a:t>
            </a:r>
            <a:r>
              <a:rPr lang="en" sz="1400">
                <a:solidFill>
                  <a:schemeClr val="dk1"/>
                </a:solidFill>
                <a:highlight>
                  <a:schemeClr val="lt1"/>
                </a:highlight>
              </a:rPr>
              <a:t>,</a:t>
            </a:r>
            <a:r>
              <a:rPr lang="en" sz="1400">
                <a:solidFill>
                  <a:srgbClr val="FF0000"/>
                </a:solidFill>
                <a:highlight>
                  <a:schemeClr val="lt1"/>
                </a:highlight>
              </a:rPr>
              <a:t>[@Language]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),3)</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Median</a:t>
            </a:r>
            <a:r>
              <a:rPr lang="en" sz="1400">
                <a:solidFill>
                  <a:schemeClr val="dk1"/>
                </a:solidFill>
                <a:highlight>
                  <a:schemeClr val="lt1"/>
                </a:highlight>
              </a:rPr>
              <a:t>: </a:t>
            </a:r>
            <a:r>
              <a:rPr lang="en" sz="1400">
                <a:solidFill>
                  <a:schemeClr val="dk1"/>
                </a:solidFill>
                <a:highlight>
                  <a:schemeClr val="lt1"/>
                </a:highlight>
              </a:rPr>
              <a:t>=MEDIAN(IF(</a:t>
            </a:r>
            <a:r>
              <a:rPr lang="en" sz="1400">
                <a:solidFill>
                  <a:schemeClr val="accent1"/>
                </a:solidFill>
                <a:highlight>
                  <a:schemeClr val="lt1"/>
                </a:highlight>
              </a:rPr>
              <a:t>Table1[language]</a:t>
            </a:r>
            <a:r>
              <a:rPr lang="en" sz="1400">
                <a:solidFill>
                  <a:schemeClr val="dk1"/>
                </a:solidFill>
                <a:highlight>
                  <a:schemeClr val="lt1"/>
                </a:highlight>
              </a:rPr>
              <a:t>= </a:t>
            </a:r>
            <a:r>
              <a:rPr lang="en" sz="1400">
                <a:solidFill>
                  <a:srgbClr val="FF0000"/>
                </a:solidFill>
                <a:highlight>
                  <a:schemeClr val="lt1"/>
                </a:highlight>
              </a:rPr>
              <a:t>[@Language]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Mode</a:t>
            </a:r>
            <a:r>
              <a:rPr lang="en" sz="1400">
                <a:solidFill>
                  <a:schemeClr val="dk1"/>
                </a:solidFill>
                <a:highlight>
                  <a:schemeClr val="lt1"/>
                </a:highlight>
              </a:rPr>
              <a:t>: </a:t>
            </a:r>
            <a:r>
              <a:rPr lang="en" sz="1400">
                <a:solidFill>
                  <a:schemeClr val="dk1"/>
                </a:solidFill>
                <a:highlight>
                  <a:schemeClr val="lt1"/>
                </a:highlight>
              </a:rPr>
              <a:t>=MODE(IF(</a:t>
            </a:r>
            <a:r>
              <a:rPr lang="en" sz="1400">
                <a:solidFill>
                  <a:schemeClr val="accent1"/>
                </a:solidFill>
                <a:highlight>
                  <a:schemeClr val="lt1"/>
                </a:highlight>
              </a:rPr>
              <a:t>Table1[language]</a:t>
            </a:r>
            <a:r>
              <a:rPr lang="en" sz="1400">
                <a:solidFill>
                  <a:schemeClr val="dk1"/>
                </a:solidFill>
                <a:highlight>
                  <a:schemeClr val="lt1"/>
                </a:highlight>
              </a:rPr>
              <a:t>=</a:t>
            </a:r>
            <a:r>
              <a:rPr lang="en" sz="1400">
                <a:solidFill>
                  <a:srgbClr val="FF0000"/>
                </a:solidFill>
                <a:highlight>
                  <a:schemeClr val="lt1"/>
                </a:highlight>
              </a:rPr>
              <a:t>[@Language]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Std. Deviation</a:t>
            </a:r>
            <a:r>
              <a:rPr lang="en" sz="1400">
                <a:solidFill>
                  <a:schemeClr val="dk1"/>
                </a:solidFill>
                <a:highlight>
                  <a:schemeClr val="lt1"/>
                </a:highlight>
              </a:rPr>
              <a:t>: </a:t>
            </a:r>
            <a:r>
              <a:rPr lang="en" sz="1400">
                <a:solidFill>
                  <a:schemeClr val="dk1"/>
                </a:solidFill>
                <a:highlight>
                  <a:schemeClr val="lt1"/>
                </a:highlight>
              </a:rPr>
              <a:t>=ROUND(STDEV.P(IF(</a:t>
            </a:r>
            <a:r>
              <a:rPr lang="en" sz="1400">
                <a:solidFill>
                  <a:schemeClr val="accent1"/>
                </a:solidFill>
                <a:highlight>
                  <a:schemeClr val="lt1"/>
                </a:highlight>
              </a:rPr>
              <a:t>Table1[language]</a:t>
            </a:r>
            <a:r>
              <a:rPr lang="en" sz="1400">
                <a:solidFill>
                  <a:schemeClr val="dk1"/>
                </a:solidFill>
                <a:highlight>
                  <a:schemeClr val="lt1"/>
                </a:highlight>
              </a:rPr>
              <a:t>=</a:t>
            </a:r>
            <a:r>
              <a:rPr lang="en" sz="1400">
                <a:solidFill>
                  <a:srgbClr val="FF0000"/>
                </a:solidFill>
                <a:highlight>
                  <a:schemeClr val="lt1"/>
                </a:highlight>
              </a:rPr>
              <a:t>[@Language]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)),3)</a:t>
            </a:r>
            <a:endParaRPr sz="14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Director Analysis: </a:t>
            </a:r>
            <a:r>
              <a:rPr lang="en" sz="1400"/>
              <a:t>Influence of directors on movie ratings.</a:t>
            </a:r>
            <a:endParaRPr sz="1400"/>
          </a:p>
          <a:p>
            <a:pPr indent="-317500" lvl="0" marL="457200" rtl="0" algn="l">
              <a:lnSpc>
                <a:spcPct val="115000"/>
              </a:lnSpc>
              <a:spcBef>
                <a:spcPts val="1200"/>
              </a:spcBef>
              <a:spcAft>
                <a:spcPts val="0"/>
              </a:spcAft>
              <a:buSzPts val="1400"/>
              <a:buChar char="●"/>
            </a:pPr>
            <a:r>
              <a:rPr lang="en" sz="1400"/>
              <a:t>Task: Identify the top directors based on their average IMDB score and analyze their contribution to the success of movies using percentile calculations.</a:t>
            </a:r>
            <a:endParaRPr sz="1400"/>
          </a:p>
          <a:p>
            <a:pPr indent="0" lvl="0" marL="0" rtl="0" algn="l">
              <a:spcBef>
                <a:spcPts val="1200"/>
              </a:spcBef>
              <a:spcAft>
                <a:spcPts val="0"/>
              </a:spcAft>
              <a:buNone/>
            </a:pPr>
            <a:r>
              <a:t/>
            </a:r>
            <a:endParaRPr sz="1400"/>
          </a:p>
        </p:txBody>
      </p:sp>
      <p:sp>
        <p:nvSpPr>
          <p:cNvPr id="133" name="Google Shape;133;p25"/>
          <p:cNvSpPr txBox="1"/>
          <p:nvPr>
            <p:ph idx="1" type="body"/>
          </p:nvPr>
        </p:nvSpPr>
        <p:spPr>
          <a:xfrm>
            <a:off x="311700" y="1500200"/>
            <a:ext cx="8520600" cy="341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000">
                <a:solidFill>
                  <a:schemeClr val="dk1"/>
                </a:solidFill>
              </a:rPr>
              <a:t>Approach</a:t>
            </a:r>
            <a:r>
              <a:rPr lang="en" sz="2000">
                <a:solidFill>
                  <a:schemeClr val="dk1"/>
                </a:solidFill>
              </a:rPr>
              <a:t>: Firstly to obtain the list of name of directors, we use unique value function. </a:t>
            </a:r>
            <a:endParaRPr sz="2000">
              <a:solidFill>
                <a:schemeClr val="dk1"/>
              </a:solidFill>
            </a:endParaRPr>
          </a:p>
          <a:p>
            <a:pPr indent="0" lvl="0" marL="0" rtl="0" algn="l">
              <a:spcBef>
                <a:spcPts val="1200"/>
              </a:spcBef>
              <a:spcAft>
                <a:spcPts val="0"/>
              </a:spcAft>
              <a:buNone/>
            </a:pPr>
            <a:r>
              <a:rPr lang="en" sz="2000">
                <a:solidFill>
                  <a:schemeClr val="dk1"/>
                </a:solidFill>
              </a:rPr>
              <a:t>Then we use COUNTIF function on all Directors individually to retrieve the total number of movies directed.</a:t>
            </a:r>
            <a:endParaRPr sz="2000">
              <a:solidFill>
                <a:schemeClr val="dk1"/>
              </a:solidFill>
            </a:endParaRPr>
          </a:p>
          <a:p>
            <a:pPr indent="0" lvl="0" marL="0" rtl="0" algn="l">
              <a:spcBef>
                <a:spcPts val="1200"/>
              </a:spcBef>
              <a:spcAft>
                <a:spcPts val="0"/>
              </a:spcAft>
              <a:buNone/>
            </a:pPr>
            <a:r>
              <a:rPr lang="en" sz="2000">
                <a:solidFill>
                  <a:schemeClr val="dk1"/>
                </a:solidFill>
              </a:rPr>
              <a:t>Then for obtaining the average IMDB score we use AVERAGEIF function for all the directors.</a:t>
            </a:r>
            <a:endParaRPr sz="2000">
              <a:solidFill>
                <a:schemeClr val="dk1"/>
              </a:solidFill>
            </a:endParaRPr>
          </a:p>
          <a:p>
            <a:pPr indent="0" lvl="0" marL="0" rtl="0" algn="l">
              <a:spcBef>
                <a:spcPts val="1200"/>
              </a:spcBef>
              <a:spcAft>
                <a:spcPts val="0"/>
              </a:spcAft>
              <a:buNone/>
            </a:pPr>
            <a:r>
              <a:rPr lang="en" sz="2000">
                <a:solidFill>
                  <a:schemeClr val="dk1"/>
                </a:solidFill>
              </a:rPr>
              <a:t>After obtaining Average values, we extract 25th, 50th, 75th and 100th percentile values.</a:t>
            </a:r>
            <a:endParaRPr sz="2000">
              <a:solidFill>
                <a:schemeClr val="dk1"/>
              </a:solidFill>
            </a:endParaRPr>
          </a:p>
          <a:p>
            <a:pPr indent="0" lvl="0" marL="0" rtl="0" algn="l">
              <a:spcBef>
                <a:spcPts val="1200"/>
              </a:spcBef>
              <a:spcAft>
                <a:spcPts val="0"/>
              </a:spcAft>
              <a:buNone/>
            </a:pPr>
            <a:r>
              <a:rPr lang="en" sz="2000">
                <a:solidFill>
                  <a:schemeClr val="dk1"/>
                </a:solidFill>
              </a:rPr>
              <a:t>Directors like Tony Kaye, Charles Chaplin, Alfred HItchcock , Ron Fricke, Damien Chazelle and many more have an </a:t>
            </a:r>
            <a:r>
              <a:rPr lang="en" sz="2000">
                <a:solidFill>
                  <a:schemeClr val="dk1"/>
                </a:solidFill>
              </a:rPr>
              <a:t>average</a:t>
            </a:r>
            <a:r>
              <a:rPr lang="en" sz="2000">
                <a:solidFill>
                  <a:schemeClr val="dk1"/>
                </a:solidFill>
              </a:rPr>
              <a:t> IMDB score of above 8 but since only single record is provided in the data hence it can be considered as an outlier.</a:t>
            </a:r>
            <a:endParaRPr sz="2000">
              <a:solidFill>
                <a:schemeClr val="dk1"/>
              </a:solidFill>
            </a:endParaRPr>
          </a:p>
          <a:p>
            <a:pPr indent="0" lvl="0" marL="0" rtl="0" algn="l">
              <a:spcBef>
                <a:spcPts val="1200"/>
              </a:spcBef>
              <a:spcAft>
                <a:spcPts val="0"/>
              </a:spcAft>
              <a:buNone/>
            </a:pPr>
            <a:r>
              <a:rPr lang="en" sz="2000">
                <a:solidFill>
                  <a:schemeClr val="dk1"/>
                </a:solidFill>
              </a:rPr>
              <a:t>Directors like Christopher Nolan, Quentin Tarantino and James Cameron having 8,8 and 7 records have Imdb scores above 8 can be considered in observation.</a:t>
            </a:r>
            <a:endParaRPr sz="2000">
              <a:solidFill>
                <a:schemeClr val="dk1"/>
              </a:solidFill>
            </a:endParaRPr>
          </a:p>
          <a:p>
            <a:pPr indent="0" lvl="0" marL="0" rtl="0" algn="l">
              <a:spcBef>
                <a:spcPts val="1200"/>
              </a:spcBef>
              <a:spcAft>
                <a:spcPts val="1200"/>
              </a:spcAft>
              <a:buNone/>
            </a:pPr>
            <a:r>
              <a:rPr lang="en" sz="1400">
                <a:solidFill>
                  <a:schemeClr val="dk1"/>
                </a:solidFill>
              </a:rPr>
              <a:t>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Chart Showing List of Directors sorted with respect to no. of movies directed:</a:t>
            </a:r>
            <a:endParaRPr sz="1800"/>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rotWithShape="1">
          <a:blip r:embed="rId3">
            <a:alphaModFix/>
          </a:blip>
          <a:srcRect b="12223" l="13034" r="32472" t="36970"/>
          <a:stretch/>
        </p:blipFill>
        <p:spPr>
          <a:xfrm>
            <a:off x="765175" y="1152475"/>
            <a:ext cx="7613650" cy="399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a:t>Chart Showing List of Directors sorted with respect to Imdb Rating on movies Obtained:</a:t>
            </a:r>
            <a:endParaRPr sz="1800"/>
          </a:p>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rotWithShape="1">
          <a:blip r:embed="rId3">
            <a:alphaModFix/>
          </a:blip>
          <a:srcRect b="12219" l="12749" r="32174" t="37493"/>
          <a:stretch/>
        </p:blipFill>
        <p:spPr>
          <a:xfrm>
            <a:off x="684338" y="1152475"/>
            <a:ext cx="7775330" cy="39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Chart showing List of directors with respect to Imdb after removing outliers:</a:t>
            </a:r>
            <a:endParaRPr sz="1800"/>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8"/>
          <p:cNvPicPr preferRelativeResize="0"/>
          <p:nvPr/>
        </p:nvPicPr>
        <p:blipFill rotWithShape="1">
          <a:blip r:embed="rId3">
            <a:alphaModFix/>
          </a:blip>
          <a:srcRect b="12740" l="12156" r="32910" t="37493"/>
          <a:stretch/>
        </p:blipFill>
        <p:spPr>
          <a:xfrm>
            <a:off x="654100" y="1152475"/>
            <a:ext cx="7835803" cy="399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a:t>Formulas used for Extracting Following values:</a:t>
            </a:r>
            <a:endParaRPr sz="18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1"/>
                </a:solidFill>
                <a:highlight>
                  <a:schemeClr val="lt1"/>
                </a:highlight>
              </a:rPr>
              <a:t>Average Imdb</a:t>
            </a:r>
            <a:r>
              <a:rPr lang="en" sz="1400">
                <a:solidFill>
                  <a:schemeClr val="dk1"/>
                </a:solidFill>
                <a:highlight>
                  <a:schemeClr val="lt1"/>
                </a:highlight>
              </a:rPr>
              <a:t>: </a:t>
            </a:r>
            <a:r>
              <a:rPr lang="en" sz="1400">
                <a:solidFill>
                  <a:schemeClr val="dk1"/>
                </a:solidFill>
                <a:highlight>
                  <a:schemeClr val="lt1"/>
                </a:highlight>
              </a:rPr>
              <a:t>=AVERAGEIF(</a:t>
            </a:r>
            <a:r>
              <a:rPr lang="en" sz="1400">
                <a:solidFill>
                  <a:schemeClr val="accent1"/>
                </a:solidFill>
                <a:highlight>
                  <a:schemeClr val="lt1"/>
                </a:highlight>
              </a:rPr>
              <a:t>Table1[Director Name]</a:t>
            </a:r>
            <a:r>
              <a:rPr lang="en" sz="1400">
                <a:solidFill>
                  <a:schemeClr val="dk1"/>
                </a:solidFill>
                <a:highlight>
                  <a:schemeClr val="lt1"/>
                </a:highlight>
              </a:rPr>
              <a:t>,[</a:t>
            </a:r>
            <a:r>
              <a:rPr lang="en" sz="1400">
                <a:solidFill>
                  <a:srgbClr val="FF0000"/>
                </a:solidFill>
                <a:highlight>
                  <a:schemeClr val="lt1"/>
                </a:highlight>
              </a:rPr>
              <a:t>@[Director Name]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a:t>
            </a:r>
            <a:endParaRPr sz="1400">
              <a:solidFill>
                <a:schemeClr val="dk1"/>
              </a:solidFill>
              <a:highlight>
                <a:schemeClr val="lt1"/>
              </a:highlight>
            </a:endParaRPr>
          </a:p>
          <a:p>
            <a:pPr indent="0" lvl="0" marL="0" rtl="0" algn="l">
              <a:spcBef>
                <a:spcPts val="1200"/>
              </a:spcBef>
              <a:spcAft>
                <a:spcPts val="0"/>
              </a:spcAft>
              <a:buNone/>
            </a:pPr>
            <a:r>
              <a:rPr b="1" lang="en" sz="1400" u="sng">
                <a:solidFill>
                  <a:schemeClr val="dk1"/>
                </a:solidFill>
                <a:highlight>
                  <a:schemeClr val="lt1"/>
                </a:highlight>
              </a:rPr>
              <a:t>Count of movies</a:t>
            </a:r>
            <a:r>
              <a:rPr lang="en" sz="1400">
                <a:solidFill>
                  <a:schemeClr val="dk1"/>
                </a:solidFill>
                <a:highlight>
                  <a:schemeClr val="lt1"/>
                </a:highlight>
              </a:rPr>
              <a:t>: </a:t>
            </a:r>
            <a:r>
              <a:rPr lang="en" sz="1400">
                <a:solidFill>
                  <a:schemeClr val="dk1"/>
                </a:solidFill>
                <a:highlight>
                  <a:schemeClr val="lt1"/>
                </a:highlight>
              </a:rPr>
              <a:t>=COUNTIF(</a:t>
            </a:r>
            <a:r>
              <a:rPr lang="en" sz="1400">
                <a:solidFill>
                  <a:schemeClr val="accent1"/>
                </a:solidFill>
                <a:highlight>
                  <a:schemeClr val="lt1"/>
                </a:highlight>
              </a:rPr>
              <a:t>Table1[Director Name]</a:t>
            </a:r>
            <a:r>
              <a:rPr lang="en" sz="1400">
                <a:solidFill>
                  <a:schemeClr val="dk1"/>
                </a:solidFill>
                <a:highlight>
                  <a:schemeClr val="lt1"/>
                </a:highlight>
              </a:rPr>
              <a:t>,[</a:t>
            </a:r>
            <a:r>
              <a:rPr lang="en" sz="1400">
                <a:solidFill>
                  <a:srgbClr val="FF0000"/>
                </a:solidFill>
                <a:highlight>
                  <a:schemeClr val="lt1"/>
                </a:highlight>
              </a:rPr>
              <a:t>@[Director Name]]</a:t>
            </a:r>
            <a:r>
              <a:rPr lang="en" sz="1400">
                <a:solidFill>
                  <a:schemeClr val="dk1"/>
                </a:solidFill>
                <a:highlight>
                  <a:schemeClr val="lt1"/>
                </a:highlight>
              </a:rPr>
              <a:t>)</a:t>
            </a:r>
            <a:endParaRPr sz="1400">
              <a:solidFill>
                <a:schemeClr val="dk1"/>
              </a:solidFill>
              <a:highlight>
                <a:schemeClr val="lt1"/>
              </a:highlight>
            </a:endParaRPr>
          </a:p>
          <a:p>
            <a:pPr indent="0" lvl="0" marL="0" rtl="0" algn="l">
              <a:spcBef>
                <a:spcPts val="1200"/>
              </a:spcBef>
              <a:spcAft>
                <a:spcPts val="0"/>
              </a:spcAft>
              <a:buNone/>
            </a:pPr>
            <a:r>
              <a:rPr b="1" lang="en" sz="1400" u="sng">
                <a:solidFill>
                  <a:schemeClr val="dk1"/>
                </a:solidFill>
                <a:highlight>
                  <a:schemeClr val="lt1"/>
                </a:highlight>
              </a:rPr>
              <a:t>25th percentile</a:t>
            </a:r>
            <a:r>
              <a:rPr lang="en" sz="1400">
                <a:solidFill>
                  <a:schemeClr val="dk1"/>
                </a:solidFill>
                <a:highlight>
                  <a:schemeClr val="lt1"/>
                </a:highlight>
              </a:rPr>
              <a:t>: </a:t>
            </a:r>
            <a:r>
              <a:rPr lang="en" sz="1400">
                <a:solidFill>
                  <a:schemeClr val="dk1"/>
                </a:solidFill>
                <a:highlight>
                  <a:schemeClr val="lt1"/>
                </a:highlight>
              </a:rPr>
              <a:t>=PERCENTILE(IF(</a:t>
            </a:r>
            <a:r>
              <a:rPr lang="en" sz="1400">
                <a:solidFill>
                  <a:schemeClr val="accent1"/>
                </a:solidFill>
                <a:highlight>
                  <a:schemeClr val="lt1"/>
                </a:highlight>
              </a:rPr>
              <a:t>Table1[Director Name] </a:t>
            </a:r>
            <a:r>
              <a:rPr lang="en" sz="1400">
                <a:solidFill>
                  <a:schemeClr val="dk1"/>
                </a:solidFill>
                <a:highlight>
                  <a:schemeClr val="lt1"/>
                </a:highlight>
              </a:rPr>
              <a:t>= [</a:t>
            </a:r>
            <a:r>
              <a:rPr lang="en" sz="1400">
                <a:solidFill>
                  <a:srgbClr val="FF0000"/>
                </a:solidFill>
                <a:highlight>
                  <a:schemeClr val="lt1"/>
                </a:highlight>
              </a:rPr>
              <a:t>@[Director Name]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),0.25)</a:t>
            </a:r>
            <a:endParaRPr sz="1400">
              <a:solidFill>
                <a:schemeClr val="dk1"/>
              </a:solidFill>
              <a:highlight>
                <a:schemeClr val="lt1"/>
              </a:highlight>
            </a:endParaRPr>
          </a:p>
          <a:p>
            <a:pPr indent="0" lvl="0" marL="0" rtl="0" algn="l">
              <a:spcBef>
                <a:spcPts val="1200"/>
              </a:spcBef>
              <a:spcAft>
                <a:spcPts val="0"/>
              </a:spcAft>
              <a:buNone/>
            </a:pPr>
            <a:r>
              <a:rPr b="1" lang="en" sz="1400" u="sng">
                <a:solidFill>
                  <a:schemeClr val="dk1"/>
                </a:solidFill>
                <a:highlight>
                  <a:schemeClr val="lt1"/>
                </a:highlight>
              </a:rPr>
              <a:t>50th percentile</a:t>
            </a:r>
            <a:r>
              <a:rPr lang="en" sz="1400">
                <a:solidFill>
                  <a:schemeClr val="dk1"/>
                </a:solidFill>
                <a:highlight>
                  <a:schemeClr val="lt1"/>
                </a:highlight>
              </a:rPr>
              <a:t>: </a:t>
            </a:r>
            <a:r>
              <a:rPr lang="en" sz="1400">
                <a:solidFill>
                  <a:schemeClr val="dk1"/>
                </a:solidFill>
                <a:highlight>
                  <a:schemeClr val="lt1"/>
                </a:highlight>
              </a:rPr>
              <a:t>=PERCENTILE(IF(</a:t>
            </a:r>
            <a:r>
              <a:rPr lang="en" sz="1400">
                <a:solidFill>
                  <a:schemeClr val="accent1"/>
                </a:solidFill>
                <a:highlight>
                  <a:schemeClr val="lt1"/>
                </a:highlight>
              </a:rPr>
              <a:t>Table1[Director Name]</a:t>
            </a:r>
            <a:r>
              <a:rPr lang="en" sz="1400">
                <a:solidFill>
                  <a:schemeClr val="dk1"/>
                </a:solidFill>
                <a:highlight>
                  <a:schemeClr val="lt1"/>
                </a:highlight>
              </a:rPr>
              <a:t> = [</a:t>
            </a:r>
            <a:r>
              <a:rPr lang="en" sz="1400">
                <a:solidFill>
                  <a:srgbClr val="FF0000"/>
                </a:solidFill>
                <a:highlight>
                  <a:schemeClr val="lt1"/>
                </a:highlight>
              </a:rPr>
              <a:t>@[Director Name]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),0.50)</a:t>
            </a:r>
            <a:endParaRPr sz="1400">
              <a:solidFill>
                <a:schemeClr val="dk1"/>
              </a:solidFill>
              <a:highlight>
                <a:schemeClr val="lt1"/>
              </a:highlight>
            </a:endParaRPr>
          </a:p>
          <a:p>
            <a:pPr indent="0" lvl="0" marL="0" rtl="0" algn="l">
              <a:spcBef>
                <a:spcPts val="1200"/>
              </a:spcBef>
              <a:spcAft>
                <a:spcPts val="0"/>
              </a:spcAft>
              <a:buNone/>
            </a:pPr>
            <a:r>
              <a:rPr b="1" lang="en" sz="1400" u="sng">
                <a:solidFill>
                  <a:schemeClr val="dk1"/>
                </a:solidFill>
                <a:highlight>
                  <a:schemeClr val="lt1"/>
                </a:highlight>
              </a:rPr>
              <a:t>75th percentile</a:t>
            </a:r>
            <a:r>
              <a:rPr lang="en" sz="1400">
                <a:solidFill>
                  <a:schemeClr val="dk1"/>
                </a:solidFill>
                <a:highlight>
                  <a:schemeClr val="lt1"/>
                </a:highlight>
              </a:rPr>
              <a:t>: </a:t>
            </a:r>
            <a:r>
              <a:rPr lang="en" sz="1400">
                <a:solidFill>
                  <a:schemeClr val="dk1"/>
                </a:solidFill>
                <a:highlight>
                  <a:schemeClr val="lt1"/>
                </a:highlight>
              </a:rPr>
              <a:t>=PERCENTILE(IF(</a:t>
            </a:r>
            <a:r>
              <a:rPr lang="en" sz="1400">
                <a:solidFill>
                  <a:schemeClr val="accent1"/>
                </a:solidFill>
                <a:highlight>
                  <a:schemeClr val="lt1"/>
                </a:highlight>
              </a:rPr>
              <a:t>Table1[Director Name]</a:t>
            </a:r>
            <a:r>
              <a:rPr lang="en" sz="1400">
                <a:solidFill>
                  <a:schemeClr val="dk1"/>
                </a:solidFill>
                <a:highlight>
                  <a:schemeClr val="lt1"/>
                </a:highlight>
              </a:rPr>
              <a:t> = [</a:t>
            </a:r>
            <a:r>
              <a:rPr lang="en" sz="1400">
                <a:solidFill>
                  <a:srgbClr val="FF0000"/>
                </a:solidFill>
                <a:highlight>
                  <a:schemeClr val="lt1"/>
                </a:highlight>
              </a:rPr>
              <a:t>@[Director Name]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),0.75)</a:t>
            </a:r>
            <a:endParaRPr sz="1400">
              <a:solidFill>
                <a:schemeClr val="dk1"/>
              </a:solidFill>
              <a:highlight>
                <a:schemeClr val="lt1"/>
              </a:highlight>
            </a:endParaRPr>
          </a:p>
          <a:p>
            <a:pPr indent="0" lvl="0" marL="0" rtl="0" algn="l">
              <a:spcBef>
                <a:spcPts val="1200"/>
              </a:spcBef>
              <a:spcAft>
                <a:spcPts val="1200"/>
              </a:spcAft>
              <a:buNone/>
            </a:pPr>
            <a:r>
              <a:rPr b="1" lang="en" sz="1400" u="sng">
                <a:solidFill>
                  <a:schemeClr val="dk1"/>
                </a:solidFill>
                <a:highlight>
                  <a:schemeClr val="lt1"/>
                </a:highlight>
              </a:rPr>
              <a:t>100th percentile</a:t>
            </a:r>
            <a:r>
              <a:rPr lang="en" sz="1400">
                <a:solidFill>
                  <a:schemeClr val="dk1"/>
                </a:solidFill>
                <a:highlight>
                  <a:schemeClr val="lt1"/>
                </a:highlight>
              </a:rPr>
              <a:t>: </a:t>
            </a:r>
            <a:r>
              <a:rPr lang="en" sz="1400">
                <a:solidFill>
                  <a:schemeClr val="dk1"/>
                </a:solidFill>
                <a:highlight>
                  <a:schemeClr val="lt1"/>
                </a:highlight>
              </a:rPr>
              <a:t>=PERCENTILE(IF(</a:t>
            </a:r>
            <a:r>
              <a:rPr lang="en" sz="1400">
                <a:solidFill>
                  <a:schemeClr val="accent1"/>
                </a:solidFill>
                <a:highlight>
                  <a:schemeClr val="lt1"/>
                </a:highlight>
              </a:rPr>
              <a:t>Table1[Director Name]</a:t>
            </a:r>
            <a:r>
              <a:rPr lang="en" sz="1400">
                <a:solidFill>
                  <a:schemeClr val="dk1"/>
                </a:solidFill>
                <a:highlight>
                  <a:schemeClr val="lt1"/>
                </a:highlight>
              </a:rPr>
              <a:t> = [</a:t>
            </a:r>
            <a:r>
              <a:rPr lang="en" sz="1400">
                <a:solidFill>
                  <a:srgbClr val="FF0000"/>
                </a:solidFill>
                <a:highlight>
                  <a:schemeClr val="lt1"/>
                </a:highlight>
              </a:rPr>
              <a:t>@[Director Name]</a:t>
            </a:r>
            <a:r>
              <a:rPr lang="en" sz="1400">
                <a:solidFill>
                  <a:schemeClr val="dk1"/>
                </a:solidFill>
                <a:highlight>
                  <a:schemeClr val="lt1"/>
                </a:highlight>
              </a:rPr>
              <a:t>],</a:t>
            </a:r>
            <a:r>
              <a:rPr lang="en" sz="1400">
                <a:solidFill>
                  <a:srgbClr val="9900FF"/>
                </a:solidFill>
                <a:highlight>
                  <a:schemeClr val="lt1"/>
                </a:highlight>
              </a:rPr>
              <a:t>Table1[imdb_score]</a:t>
            </a:r>
            <a:r>
              <a:rPr lang="en" sz="1400">
                <a:solidFill>
                  <a:schemeClr val="dk1"/>
                </a:solidFill>
                <a:highlight>
                  <a:schemeClr val="lt1"/>
                </a:highlight>
              </a:rPr>
              <a:t>),1)</a:t>
            </a:r>
            <a:endParaRPr sz="1400">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Budget Analysis:</a:t>
            </a:r>
            <a:r>
              <a:rPr lang="en" sz="1400"/>
              <a:t> Explore the relationship between movie budgets and their financial success.</a:t>
            </a:r>
            <a:endParaRPr sz="1400"/>
          </a:p>
          <a:p>
            <a:pPr indent="-317500" lvl="0" marL="457200" rtl="0" algn="l">
              <a:lnSpc>
                <a:spcPct val="115000"/>
              </a:lnSpc>
              <a:spcBef>
                <a:spcPts val="1200"/>
              </a:spcBef>
              <a:spcAft>
                <a:spcPts val="0"/>
              </a:spcAft>
              <a:buSzPts val="1400"/>
              <a:buChar char="●"/>
            </a:pPr>
            <a:r>
              <a:rPr lang="en" sz="1400"/>
              <a:t>Task: Analyze the correlation between movie budgets and gross earnings, and identify the movies with the highest profit margin.</a:t>
            </a:r>
            <a:endParaRPr sz="1400"/>
          </a:p>
          <a:p>
            <a:pPr indent="0" lvl="0" marL="0" rtl="0" algn="l">
              <a:spcBef>
                <a:spcPts val="1200"/>
              </a:spcBef>
              <a:spcAft>
                <a:spcPts val="0"/>
              </a:spcAft>
              <a:buNone/>
            </a:pPr>
            <a:r>
              <a:t/>
            </a:r>
            <a:endParaRPr sz="1400"/>
          </a:p>
        </p:txBody>
      </p:sp>
      <p:sp>
        <p:nvSpPr>
          <p:cNvPr id="166" name="Google Shape;166;p30"/>
          <p:cNvSpPr txBox="1"/>
          <p:nvPr>
            <p:ph idx="1" type="body"/>
          </p:nvPr>
        </p:nvSpPr>
        <p:spPr>
          <a:xfrm>
            <a:off x="311700" y="1446600"/>
            <a:ext cx="8520600" cy="333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600">
                <a:solidFill>
                  <a:schemeClr val="dk1"/>
                </a:solidFill>
              </a:rPr>
              <a:t>Approach</a:t>
            </a:r>
            <a:r>
              <a:rPr lang="en" sz="1600">
                <a:solidFill>
                  <a:schemeClr val="dk1"/>
                </a:solidFill>
              </a:rPr>
              <a:t>: To </a:t>
            </a:r>
            <a:r>
              <a:rPr lang="en" sz="1600">
                <a:solidFill>
                  <a:schemeClr val="dk1"/>
                </a:solidFill>
              </a:rPr>
              <a:t>obtain</a:t>
            </a:r>
            <a:r>
              <a:rPr lang="en" sz="1600">
                <a:solidFill>
                  <a:schemeClr val="dk1"/>
                </a:solidFill>
              </a:rPr>
              <a:t> the profit obtained by each movie, we create a new column in the data naming Profit we </a:t>
            </a:r>
            <a:r>
              <a:rPr lang="en" sz="1600">
                <a:solidFill>
                  <a:schemeClr val="dk1"/>
                </a:solidFill>
              </a:rPr>
              <a:t>obtain</a:t>
            </a:r>
            <a:r>
              <a:rPr lang="en" sz="1600">
                <a:solidFill>
                  <a:schemeClr val="dk1"/>
                </a:solidFill>
              </a:rPr>
              <a:t> the data in this column by subtracting movie budget and gross earnings.</a:t>
            </a:r>
            <a:endParaRPr sz="1600">
              <a:solidFill>
                <a:schemeClr val="dk1"/>
              </a:solidFill>
            </a:endParaRPr>
          </a:p>
          <a:p>
            <a:pPr indent="0" lvl="0" marL="0" rtl="0" algn="l">
              <a:spcBef>
                <a:spcPts val="1200"/>
              </a:spcBef>
              <a:spcAft>
                <a:spcPts val="0"/>
              </a:spcAft>
              <a:buNone/>
            </a:pPr>
            <a:r>
              <a:rPr lang="en" sz="1600">
                <a:solidFill>
                  <a:schemeClr val="dk1"/>
                </a:solidFill>
              </a:rPr>
              <a:t>To obtain the </a:t>
            </a:r>
            <a:r>
              <a:rPr lang="en" sz="1600">
                <a:solidFill>
                  <a:schemeClr val="dk1"/>
                </a:solidFill>
              </a:rPr>
              <a:t>correlation</a:t>
            </a:r>
            <a:r>
              <a:rPr lang="en" sz="1600">
                <a:solidFill>
                  <a:schemeClr val="dk1"/>
                </a:solidFill>
              </a:rPr>
              <a:t> between the two columns i.e movie budget and gross earnings, we use CORREL function.</a:t>
            </a:r>
            <a:endParaRPr sz="1600">
              <a:solidFill>
                <a:schemeClr val="dk1"/>
              </a:solidFill>
            </a:endParaRPr>
          </a:p>
          <a:p>
            <a:pPr indent="0" lvl="0" marL="0" rtl="0" algn="l">
              <a:spcBef>
                <a:spcPts val="1200"/>
              </a:spcBef>
              <a:spcAft>
                <a:spcPts val="0"/>
              </a:spcAft>
              <a:buNone/>
            </a:pPr>
            <a:r>
              <a:rPr lang="en" sz="1600">
                <a:solidFill>
                  <a:schemeClr val="dk1"/>
                </a:solidFill>
              </a:rPr>
              <a:t>From the formula, we </a:t>
            </a:r>
            <a:r>
              <a:rPr lang="en" sz="1600">
                <a:solidFill>
                  <a:schemeClr val="dk1"/>
                </a:solidFill>
              </a:rPr>
              <a:t>obtain</a:t>
            </a:r>
            <a:r>
              <a:rPr lang="en" sz="1600">
                <a:solidFill>
                  <a:schemeClr val="dk1"/>
                </a:solidFill>
              </a:rPr>
              <a:t> a value of 0.10197 as correlation </a:t>
            </a:r>
            <a:r>
              <a:rPr lang="en" sz="1600">
                <a:solidFill>
                  <a:schemeClr val="dk1"/>
                </a:solidFill>
              </a:rPr>
              <a:t>coefficient</a:t>
            </a:r>
            <a:r>
              <a:rPr lang="en" sz="1600">
                <a:solidFill>
                  <a:schemeClr val="dk1"/>
                </a:solidFill>
              </a:rPr>
              <a:t> which cleary stats that the two columns are very weakly correlated in the positive side.</a:t>
            </a:r>
            <a:endParaRPr sz="1600">
              <a:solidFill>
                <a:schemeClr val="dk1"/>
              </a:solidFill>
            </a:endParaRPr>
          </a:p>
          <a:p>
            <a:pPr indent="0" lvl="0" marL="0" rtl="0" algn="l">
              <a:spcBef>
                <a:spcPts val="1200"/>
              </a:spcBef>
              <a:spcAft>
                <a:spcPts val="0"/>
              </a:spcAft>
              <a:buNone/>
            </a:pPr>
            <a:r>
              <a:rPr lang="en" sz="1600">
                <a:solidFill>
                  <a:schemeClr val="dk1"/>
                </a:solidFill>
              </a:rPr>
              <a:t>Below are the tables of movie who have Earned a maximum amount of profit and the other shows the list of movie who have beared a maximum amount of losses.</a:t>
            </a:r>
            <a:endParaRPr sz="1600">
              <a:solidFill>
                <a:schemeClr val="dk1"/>
              </a:solidFill>
            </a:endParaRPr>
          </a:p>
          <a:p>
            <a:pPr indent="0" lvl="0" marL="0" rtl="0" algn="l">
              <a:spcBef>
                <a:spcPts val="1200"/>
              </a:spcBef>
              <a:spcAft>
                <a:spcPts val="0"/>
              </a:spcAft>
              <a:buNone/>
            </a:pPr>
            <a:r>
              <a:rPr lang="en" sz="1600">
                <a:solidFill>
                  <a:schemeClr val="dk1"/>
                </a:solidFill>
                <a:highlight>
                  <a:schemeClr val="lt1"/>
                </a:highlight>
              </a:rPr>
              <a:t>Correlation </a:t>
            </a:r>
            <a:r>
              <a:rPr lang="en" sz="1600">
                <a:solidFill>
                  <a:schemeClr val="dk1"/>
                </a:solidFill>
                <a:highlight>
                  <a:schemeClr val="lt1"/>
                </a:highlight>
              </a:rPr>
              <a:t>Coefficient</a:t>
            </a:r>
            <a:r>
              <a:rPr lang="en" sz="1600">
                <a:solidFill>
                  <a:schemeClr val="dk1"/>
                </a:solidFill>
                <a:highlight>
                  <a:schemeClr val="lt1"/>
                </a:highlight>
              </a:rPr>
              <a:t>: =CORREL(Table1[budget],Table1[gross])</a:t>
            </a:r>
            <a:endParaRPr sz="1600">
              <a:solidFill>
                <a:schemeClr val="dk1"/>
              </a:solidFill>
              <a:highlight>
                <a:schemeClr val="lt1"/>
              </a:highlight>
            </a:endParaRPr>
          </a:p>
          <a:p>
            <a:pPr indent="0" lvl="0" marL="0" rtl="0" algn="l">
              <a:spcBef>
                <a:spcPts val="1200"/>
              </a:spcBef>
              <a:spcAft>
                <a:spcPts val="0"/>
              </a:spcAft>
              <a:buNone/>
            </a:pPr>
            <a:r>
              <a:rPr lang="en" sz="1600">
                <a:solidFill>
                  <a:schemeClr val="dk1"/>
                </a:solidFill>
                <a:highlight>
                  <a:schemeClr val="lt1"/>
                </a:highlight>
              </a:rPr>
              <a:t>Sheet Name: Correlation Check</a:t>
            </a:r>
            <a:endParaRPr sz="16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endParaRPr>
          </a:p>
        </p:txBody>
      </p:sp>
      <p:pic>
        <p:nvPicPr>
          <p:cNvPr id="167" name="Google Shape;167;p30"/>
          <p:cNvPicPr preferRelativeResize="0"/>
          <p:nvPr/>
        </p:nvPicPr>
        <p:blipFill rotWithShape="1">
          <a:blip r:embed="rId3">
            <a:alphaModFix/>
          </a:blip>
          <a:srcRect b="56253" l="12594" r="76125" t="36972"/>
          <a:stretch/>
        </p:blipFill>
        <p:spPr>
          <a:xfrm>
            <a:off x="5857075" y="3951378"/>
            <a:ext cx="2975227" cy="100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Corrl -0.10198</a:t>
            </a:r>
            <a:endParaRPr/>
          </a:p>
          <a:p>
            <a:pPr indent="0" lvl="0" marL="0" rtl="0" algn="l">
              <a:spcBef>
                <a:spcPts val="1200"/>
              </a:spcBef>
              <a:spcAft>
                <a:spcPts val="1200"/>
              </a:spcAft>
              <a:buNone/>
            </a:pPr>
            <a:r>
              <a:t/>
            </a:r>
            <a:endParaRPr/>
          </a:p>
        </p:txBody>
      </p:sp>
      <p:pic>
        <p:nvPicPr>
          <p:cNvPr id="174" name="Google Shape;174;p31"/>
          <p:cNvPicPr preferRelativeResize="0"/>
          <p:nvPr/>
        </p:nvPicPr>
        <p:blipFill>
          <a:blip r:embed="rId3">
            <a:alphaModFix/>
          </a:blip>
          <a:stretch>
            <a:fillRect/>
          </a:stretch>
        </p:blipFill>
        <p:spPr>
          <a:xfrm>
            <a:off x="619779" y="0"/>
            <a:ext cx="7577392"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insights about the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file consists of data which targets about the </a:t>
            </a:r>
            <a:r>
              <a:rPr lang="en">
                <a:solidFill>
                  <a:schemeClr val="dk1"/>
                </a:solidFill>
              </a:rPr>
              <a:t>movies and the information related to movies.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consists of information like directors name, actors and actress worked in the movie, details about the budget and gross income of the movie and IMBD score obtained for the movie.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contains many missing values in columns like color, director name, gross, budget and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needs to be cleaned like missing data treatment, outliers treatment by calculating the mean, median and mode values in all the columns.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2"/>
          <p:cNvPicPr preferRelativeResize="0"/>
          <p:nvPr/>
        </p:nvPicPr>
        <p:blipFill>
          <a:blip r:embed="rId3">
            <a:alphaModFix/>
          </a:blip>
          <a:stretch>
            <a:fillRect/>
          </a:stretch>
        </p:blipFill>
        <p:spPr>
          <a:xfrm>
            <a:off x="800100" y="90488"/>
            <a:ext cx="7543800" cy="496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and Result :</a:t>
            </a:r>
            <a:endParaRPr/>
          </a:p>
        </p:txBody>
      </p:sp>
      <p:sp>
        <p:nvSpPr>
          <p:cNvPr id="187" name="Google Shape;187;p33"/>
          <p:cNvSpPr txBox="1"/>
          <p:nvPr>
            <p:ph idx="1" type="body"/>
          </p:nvPr>
        </p:nvSpPr>
        <p:spPr>
          <a:xfrm>
            <a:off x="311700" y="1152475"/>
            <a:ext cx="8520600" cy="3656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Data mainly consist of movies that are of English Language and from USA.</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Real Time </a:t>
            </a:r>
            <a:r>
              <a:rPr lang="en" sz="1400">
                <a:solidFill>
                  <a:schemeClr val="dk1"/>
                </a:solidFill>
              </a:rPr>
              <a:t>themed movies of genres like History, War, biography and Documentary have higher IMDB ratings as compared to other genres like Drama, comedy, Animation etc</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IMDB scores mainly depends on the story, cast of the film, way of direction and screenplay.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With good IMDB scores it can be seen that there is a good profit margin in the movies.</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From the project got to learn about different functions like countif, averageif, Median, Mode, std deviation , variance and correl.</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Got deep knowledge in preparing charts in the excel workbook.</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Got to practice with huge dataset, and handling the data in the excel workbook.</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t>Movie Genre Analysis:</a:t>
            </a:r>
            <a:r>
              <a:rPr lang="en" sz="1400"/>
              <a:t> Analyze the distribution of movie genres and their impact on the IMDB score.</a:t>
            </a:r>
            <a:endParaRPr sz="1400"/>
          </a:p>
          <a:p>
            <a:pPr indent="-317500" lvl="0" marL="457200" rtl="0" algn="l">
              <a:lnSpc>
                <a:spcPct val="115000"/>
              </a:lnSpc>
              <a:spcBef>
                <a:spcPts val="1200"/>
              </a:spcBef>
              <a:spcAft>
                <a:spcPts val="0"/>
              </a:spcAft>
              <a:buSzPts val="1400"/>
              <a:buChar char="●"/>
            </a:pPr>
            <a:r>
              <a:rPr b="1" lang="en" sz="1400"/>
              <a:t>Task:</a:t>
            </a:r>
            <a:r>
              <a:rPr lang="en" sz="1400"/>
              <a:t> Determine the most common genres of movies in the dataset. Then, for each genre, calculate descriptive statistics (mean, median, mode, range, variance, standard deviation) of the IMDB scores.</a:t>
            </a:r>
            <a:endParaRPr sz="1400"/>
          </a:p>
        </p:txBody>
      </p:sp>
      <p:sp>
        <p:nvSpPr>
          <p:cNvPr id="67" name="Google Shape;67;p15"/>
          <p:cNvSpPr txBox="1"/>
          <p:nvPr>
            <p:ph idx="1" type="body"/>
          </p:nvPr>
        </p:nvSpPr>
        <p:spPr>
          <a:xfrm>
            <a:off x="311700" y="1714500"/>
            <a:ext cx="8520600" cy="28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Approach</a:t>
            </a:r>
            <a:r>
              <a:rPr lang="en" sz="1400">
                <a:solidFill>
                  <a:schemeClr val="dk1"/>
                </a:solidFill>
              </a:rPr>
              <a:t>: Firstly gathered the list of all the genre present in the data.</a:t>
            </a:r>
            <a:endParaRPr sz="1400">
              <a:solidFill>
                <a:schemeClr val="dk1"/>
              </a:solidFill>
            </a:endParaRPr>
          </a:p>
          <a:p>
            <a:pPr indent="0" lvl="0" marL="0" rtl="0" algn="l">
              <a:spcBef>
                <a:spcPts val="1200"/>
              </a:spcBef>
              <a:spcAft>
                <a:spcPts val="0"/>
              </a:spcAft>
              <a:buNone/>
            </a:pPr>
            <a:r>
              <a:rPr lang="en" sz="1400">
                <a:solidFill>
                  <a:schemeClr val="dk1"/>
                </a:solidFill>
              </a:rPr>
              <a:t>Then used COUNTIF Function for each genre to get the total number of movie of the separate genre.</a:t>
            </a:r>
            <a:endParaRPr sz="1400">
              <a:solidFill>
                <a:schemeClr val="dk1"/>
              </a:solidFill>
            </a:endParaRPr>
          </a:p>
          <a:p>
            <a:pPr indent="0" lvl="0" marL="0" rtl="0" algn="l">
              <a:spcBef>
                <a:spcPts val="1200"/>
              </a:spcBef>
              <a:spcAft>
                <a:spcPts val="0"/>
              </a:spcAft>
              <a:buNone/>
            </a:pPr>
            <a:r>
              <a:rPr lang="en" sz="1400">
                <a:solidFill>
                  <a:schemeClr val="dk1"/>
                </a:solidFill>
              </a:rPr>
              <a:t>Drama, Comedy and Thriller were the three </a:t>
            </a:r>
            <a:r>
              <a:rPr lang="en" sz="1400">
                <a:solidFill>
                  <a:schemeClr val="dk1"/>
                </a:solidFill>
              </a:rPr>
              <a:t>topping</a:t>
            </a:r>
            <a:r>
              <a:rPr lang="en" sz="1400">
                <a:solidFill>
                  <a:schemeClr val="dk1"/>
                </a:solidFill>
              </a:rPr>
              <a:t> the list.</a:t>
            </a:r>
            <a:endParaRPr sz="1400">
              <a:solidFill>
                <a:schemeClr val="dk1"/>
              </a:solidFill>
            </a:endParaRPr>
          </a:p>
          <a:p>
            <a:pPr indent="0" lvl="0" marL="0" rtl="0" algn="l">
              <a:spcBef>
                <a:spcPts val="1200"/>
              </a:spcBef>
              <a:spcAft>
                <a:spcPts val="0"/>
              </a:spcAft>
              <a:buNone/>
            </a:pPr>
            <a:r>
              <a:rPr lang="en" sz="1400">
                <a:solidFill>
                  <a:schemeClr val="dk1"/>
                </a:solidFill>
              </a:rPr>
              <a:t>Then calculated the </a:t>
            </a:r>
            <a:r>
              <a:rPr lang="en" sz="1400">
                <a:solidFill>
                  <a:schemeClr val="dk1"/>
                </a:solidFill>
              </a:rPr>
              <a:t>Mean, Median, Mode,Min, Max, Range, Variance and Std. Variation</a:t>
            </a:r>
            <a:r>
              <a:rPr lang="en" sz="1400">
                <a:solidFill>
                  <a:schemeClr val="dk1"/>
                </a:solidFill>
              </a:rPr>
              <a:t> of IMDB score for each genre of the movie.</a:t>
            </a:r>
            <a:endParaRPr sz="1400">
              <a:solidFill>
                <a:schemeClr val="dk1"/>
              </a:solidFill>
            </a:endParaRPr>
          </a:p>
          <a:p>
            <a:pPr indent="0" lvl="0" marL="0" rtl="0" algn="l">
              <a:spcBef>
                <a:spcPts val="1200"/>
              </a:spcBef>
              <a:spcAft>
                <a:spcPts val="0"/>
              </a:spcAft>
              <a:buNone/>
            </a:pPr>
            <a:r>
              <a:rPr lang="en" sz="1400">
                <a:solidFill>
                  <a:schemeClr val="dk1"/>
                </a:solidFill>
              </a:rPr>
              <a:t>It can be seen from the chart that Genres like HIstory, War, Biography and Noir are the genres which have the highest Imdb Ratings.</a:t>
            </a:r>
            <a:endParaRPr sz="1400">
              <a:solidFill>
                <a:schemeClr val="dk1"/>
              </a:solidFill>
            </a:endParaRPr>
          </a:p>
          <a:p>
            <a:pPr indent="0" lvl="0" marL="0" rtl="0" algn="l">
              <a:spcBef>
                <a:spcPts val="1200"/>
              </a:spcBef>
              <a:spcAft>
                <a:spcPts val="0"/>
              </a:spcAft>
              <a:buNone/>
            </a:pPr>
            <a:r>
              <a:rPr lang="en" sz="1400">
                <a:solidFill>
                  <a:schemeClr val="dk1"/>
                </a:solidFill>
              </a:rPr>
              <a:t>It is very obvious that Movies that represent Real time Scenarios Get much more Imdb scores than the other genres.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Formulas used for Extracting Following values:</a:t>
            </a:r>
            <a:endParaRPr sz="1800"/>
          </a:p>
          <a:p>
            <a:pPr indent="0" lvl="0" marL="0" rtl="0" algn="l">
              <a:spcBef>
                <a:spcPts val="0"/>
              </a:spcBef>
              <a:spcAft>
                <a:spcPts val="0"/>
              </a:spcAft>
              <a:buNone/>
            </a:pPr>
            <a:r>
              <a:rPr lang="en" sz="1800">
                <a:solidFill>
                  <a:schemeClr val="lt1"/>
                </a:solidFill>
              </a:rPr>
              <a:t>ed in Extracting Following Values:</a:t>
            </a:r>
            <a:endParaRPr sz="1800">
              <a:solidFill>
                <a:schemeClr val="lt1"/>
              </a:solidFill>
            </a:endParaRPr>
          </a:p>
        </p:txBody>
      </p:sp>
      <p:sp>
        <p:nvSpPr>
          <p:cNvPr id="73" name="Google Shape;73;p16"/>
          <p:cNvSpPr txBox="1"/>
          <p:nvPr>
            <p:ph idx="1" type="body"/>
          </p:nvPr>
        </p:nvSpPr>
        <p:spPr>
          <a:xfrm>
            <a:off x="311700" y="951000"/>
            <a:ext cx="8520600" cy="3618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Count</a:t>
            </a:r>
            <a:r>
              <a:rPr lang="en" sz="1300">
                <a:solidFill>
                  <a:schemeClr val="dk1"/>
                </a:solidFill>
                <a:highlight>
                  <a:schemeClr val="lt1"/>
                </a:highlight>
              </a:rPr>
              <a:t>: =COUNTIF(Table1[genres],"*"&amp;[@Genre]&amp;"*")</a:t>
            </a:r>
            <a:endParaRPr sz="1300">
              <a:solidFill>
                <a:schemeClr val="dk1"/>
              </a:solidFill>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Mean</a:t>
            </a:r>
            <a:r>
              <a:rPr lang="en" sz="1300">
                <a:solidFill>
                  <a:schemeClr val="dk1"/>
                </a:solidFill>
                <a:highlight>
                  <a:schemeClr val="lt1"/>
                </a:highlight>
              </a:rPr>
              <a:t>: =ROUND(AVERAGE(FILTER(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)))),3)</a:t>
            </a:r>
            <a:endParaRPr sz="1300">
              <a:solidFill>
                <a:schemeClr val="dk1"/>
              </a:solidFill>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Median</a:t>
            </a:r>
            <a:r>
              <a:rPr lang="en" sz="1300">
                <a:highlight>
                  <a:schemeClr val="lt1"/>
                </a:highlight>
              </a:rPr>
              <a:t>: </a:t>
            </a:r>
            <a:r>
              <a:rPr lang="en" sz="1300">
                <a:solidFill>
                  <a:schemeClr val="dk1"/>
                </a:solidFill>
                <a:highlight>
                  <a:schemeClr val="lt1"/>
                </a:highlight>
              </a:rPr>
              <a:t>=MEDIAN(FILTER(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a:t>
            </a:r>
            <a:endParaRPr sz="1300">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Mode</a:t>
            </a:r>
            <a:r>
              <a:rPr lang="en" sz="1300">
                <a:highlight>
                  <a:schemeClr val="lt1"/>
                </a:highlight>
              </a:rPr>
              <a:t>: </a:t>
            </a:r>
            <a:r>
              <a:rPr lang="en" sz="1300">
                <a:solidFill>
                  <a:schemeClr val="dk1"/>
                </a:solidFill>
                <a:highlight>
                  <a:schemeClr val="lt1"/>
                </a:highlight>
              </a:rPr>
              <a:t>=MODE(FILTER(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a:t>
            </a:r>
            <a:endParaRPr sz="1300">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Min</a:t>
            </a:r>
            <a:r>
              <a:rPr lang="en" sz="1300">
                <a:highlight>
                  <a:schemeClr val="lt1"/>
                </a:highlight>
              </a:rPr>
              <a:t>: </a:t>
            </a:r>
            <a:r>
              <a:rPr lang="en" sz="1300">
                <a:solidFill>
                  <a:schemeClr val="dk1"/>
                </a:solidFill>
                <a:highlight>
                  <a:schemeClr val="lt1"/>
                </a:highlight>
              </a:rPr>
              <a:t>=MIN(FILTER(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a:t>
            </a:r>
            <a:endParaRPr sz="1300">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Max</a:t>
            </a:r>
            <a:r>
              <a:rPr lang="en" sz="1300">
                <a:highlight>
                  <a:schemeClr val="lt1"/>
                </a:highlight>
              </a:rPr>
              <a:t>: </a:t>
            </a:r>
            <a:r>
              <a:rPr lang="en" sz="1300">
                <a:solidFill>
                  <a:schemeClr val="dk1"/>
                </a:solidFill>
                <a:highlight>
                  <a:schemeClr val="lt1"/>
                </a:highlight>
              </a:rPr>
              <a:t>=MAX(FILTER(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a:t>
            </a:r>
            <a:endParaRPr sz="1300">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Variance</a:t>
            </a:r>
            <a:r>
              <a:rPr lang="en" sz="1300">
                <a:highlight>
                  <a:schemeClr val="lt1"/>
                </a:highlight>
              </a:rPr>
              <a:t>: </a:t>
            </a:r>
            <a:r>
              <a:rPr lang="en" sz="1300">
                <a:solidFill>
                  <a:schemeClr val="dk1"/>
                </a:solidFill>
                <a:highlight>
                  <a:schemeClr val="lt1"/>
                </a:highlight>
              </a:rPr>
              <a:t>=ROUND(VAR(FILTER(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)))),3)</a:t>
            </a:r>
            <a:endParaRPr sz="1300">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Std</a:t>
            </a:r>
            <a:r>
              <a:rPr lang="en" sz="1300">
                <a:solidFill>
                  <a:schemeClr val="dk1"/>
                </a:solidFill>
                <a:highlight>
                  <a:schemeClr val="lt1"/>
                </a:highlight>
              </a:rPr>
              <a:t>. </a:t>
            </a:r>
            <a:r>
              <a:rPr b="1" lang="en" sz="1300" u="sng">
                <a:solidFill>
                  <a:schemeClr val="dk1"/>
                </a:solidFill>
                <a:highlight>
                  <a:schemeClr val="lt1"/>
                </a:highlight>
              </a:rPr>
              <a:t>Deviation</a:t>
            </a:r>
            <a:r>
              <a:rPr lang="en" sz="1300">
                <a:solidFill>
                  <a:schemeClr val="dk1"/>
                </a:solidFill>
                <a:highlight>
                  <a:schemeClr val="lt1"/>
                </a:highlight>
              </a:rPr>
              <a:t>: =ROUND(STDEV(FILTER(</a:t>
            </a:r>
            <a:r>
              <a:rPr lang="en" sz="1300">
                <a:solidFill>
                  <a:srgbClr val="5F8CED"/>
                </a:solidFill>
                <a:highlight>
                  <a:schemeClr val="lt1"/>
                </a:highlight>
              </a:rPr>
              <a:t>Table1[imdb_score]</a:t>
            </a:r>
            <a:r>
              <a:rPr lang="en" sz="1300">
                <a:solidFill>
                  <a:schemeClr val="dk1"/>
                </a:solidFill>
                <a:highlight>
                  <a:schemeClr val="lt1"/>
                </a:highlight>
              </a:rPr>
              <a:t>,ISNUMBER(SEARCH(</a:t>
            </a:r>
            <a:r>
              <a:rPr lang="en" sz="1300">
                <a:solidFill>
                  <a:srgbClr val="EB5E60"/>
                </a:solidFill>
                <a:highlight>
                  <a:schemeClr val="lt1"/>
                </a:highlight>
              </a:rPr>
              <a:t>[@Genre]</a:t>
            </a:r>
            <a:r>
              <a:rPr lang="en" sz="1300">
                <a:solidFill>
                  <a:schemeClr val="dk1"/>
                </a:solidFill>
                <a:highlight>
                  <a:schemeClr val="lt1"/>
                </a:highlight>
              </a:rPr>
              <a:t>,</a:t>
            </a:r>
            <a:r>
              <a:rPr lang="en" sz="1300">
                <a:solidFill>
                  <a:srgbClr val="8D61C2"/>
                </a:solidFill>
                <a:highlight>
                  <a:schemeClr val="lt1"/>
                </a:highlight>
              </a:rPr>
              <a:t>Table1[genres]</a:t>
            </a:r>
            <a:r>
              <a:rPr lang="en" sz="1300">
                <a:solidFill>
                  <a:schemeClr val="dk1"/>
                </a:solidFill>
                <a:highlight>
                  <a:schemeClr val="lt1"/>
                </a:highlight>
              </a:rPr>
              <a:t>)))),3)</a:t>
            </a:r>
            <a:endParaRPr sz="1300">
              <a:highlight>
                <a:schemeClr val="lt1"/>
              </a:highlight>
            </a:endParaRPr>
          </a:p>
          <a:p>
            <a:pPr indent="-311150" lvl="0" marL="457200" rtl="0" algn="l">
              <a:lnSpc>
                <a:spcPct val="150000"/>
              </a:lnSpc>
              <a:spcBef>
                <a:spcPts val="0"/>
              </a:spcBef>
              <a:spcAft>
                <a:spcPts val="0"/>
              </a:spcAft>
              <a:buSzPts val="1300"/>
              <a:buChar char="●"/>
            </a:pPr>
            <a:r>
              <a:rPr b="1" lang="en" sz="1300" u="sng">
                <a:solidFill>
                  <a:schemeClr val="dk1"/>
                </a:solidFill>
                <a:highlight>
                  <a:schemeClr val="lt1"/>
                </a:highlight>
              </a:rPr>
              <a:t>Range</a:t>
            </a:r>
            <a:r>
              <a:rPr lang="en" sz="1300">
                <a:highlight>
                  <a:schemeClr val="lt1"/>
                </a:highlight>
              </a:rPr>
              <a:t>: </a:t>
            </a:r>
            <a:r>
              <a:rPr lang="en" sz="1300">
                <a:solidFill>
                  <a:schemeClr val="dk1"/>
                </a:solidFill>
                <a:highlight>
                  <a:schemeClr val="lt1"/>
                </a:highlight>
              </a:rPr>
              <a:t>=(</a:t>
            </a:r>
            <a:r>
              <a:rPr lang="en" sz="1300">
                <a:solidFill>
                  <a:srgbClr val="5F8CED"/>
                </a:solidFill>
                <a:highlight>
                  <a:schemeClr val="lt1"/>
                </a:highlight>
              </a:rPr>
              <a:t>[@Max]</a:t>
            </a:r>
            <a:r>
              <a:rPr lang="en" sz="1300">
                <a:solidFill>
                  <a:schemeClr val="dk1"/>
                </a:solidFill>
                <a:highlight>
                  <a:schemeClr val="lt1"/>
                </a:highlight>
              </a:rPr>
              <a:t>-</a:t>
            </a:r>
            <a:r>
              <a:rPr lang="en" sz="1300">
                <a:solidFill>
                  <a:srgbClr val="EB5E60"/>
                </a:solidFill>
                <a:highlight>
                  <a:schemeClr val="lt1"/>
                </a:highlight>
              </a:rPr>
              <a:t>[@Min]</a:t>
            </a:r>
            <a:r>
              <a:rPr lang="en" sz="1300">
                <a:solidFill>
                  <a:schemeClr val="dk1"/>
                </a:solidFill>
                <a:highlight>
                  <a:schemeClr val="lt1"/>
                </a:highlight>
              </a:rPr>
              <a:t>)</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highlight>
                  <a:schemeClr val="lt1"/>
                </a:highlight>
              </a:rPr>
              <a:t>#Div/0! = Not divisible by zero</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highlight>
                  <a:schemeClr val="lt1"/>
                </a:highlight>
              </a:rPr>
              <a:t>#N/A = No value available</a:t>
            </a:r>
            <a:endParaRPr sz="13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4361450"/>
            <a:ext cx="85206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Sheet Name: Genres analysis</a:t>
            </a:r>
            <a:endParaRPr sz="1400">
              <a:solidFill>
                <a:schemeClr val="dk1"/>
              </a:solidFill>
            </a:endParaRPr>
          </a:p>
        </p:txBody>
      </p:sp>
      <p:pic>
        <p:nvPicPr>
          <p:cNvPr id="80" name="Google Shape;80;p17"/>
          <p:cNvPicPr preferRelativeResize="0"/>
          <p:nvPr/>
        </p:nvPicPr>
        <p:blipFill rotWithShape="1">
          <a:blip r:embed="rId3">
            <a:alphaModFix/>
          </a:blip>
          <a:srcRect b="15343" l="12889" r="27932" t="36976"/>
          <a:stretch/>
        </p:blipFill>
        <p:spPr>
          <a:xfrm>
            <a:off x="0" y="219488"/>
            <a:ext cx="9144001" cy="41419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t>Movie Duration Analysis: </a:t>
            </a:r>
            <a:r>
              <a:rPr lang="en" sz="1400"/>
              <a:t>Analyze the distribution of movie durations and its impact on the IMDB score.</a:t>
            </a:r>
            <a:endParaRPr sz="1400"/>
          </a:p>
          <a:p>
            <a:pPr indent="-317500" lvl="0" marL="457200" rtl="0" algn="l">
              <a:lnSpc>
                <a:spcPct val="115000"/>
              </a:lnSpc>
              <a:spcBef>
                <a:spcPts val="1200"/>
              </a:spcBef>
              <a:spcAft>
                <a:spcPts val="0"/>
              </a:spcAft>
              <a:buSzPts val="1400"/>
              <a:buChar char="●"/>
            </a:pPr>
            <a:r>
              <a:rPr lang="en" sz="1400"/>
              <a:t>Task: Analyze the distribution of movie durations and identify the relationship between movie duration and IMDB score.</a:t>
            </a:r>
            <a:endParaRPr sz="1400"/>
          </a:p>
          <a:p>
            <a:pPr indent="0" lvl="0" marL="0" rtl="0" algn="l">
              <a:spcBef>
                <a:spcPts val="1200"/>
              </a:spcBef>
              <a:spcAft>
                <a:spcPts val="0"/>
              </a:spcAft>
              <a:buNone/>
            </a:pPr>
            <a:r>
              <a:t/>
            </a:r>
            <a:endParaRPr sz="1400"/>
          </a:p>
        </p:txBody>
      </p:sp>
      <p:sp>
        <p:nvSpPr>
          <p:cNvPr id="86" name="Google Shape;86;p18"/>
          <p:cNvSpPr txBox="1"/>
          <p:nvPr>
            <p:ph idx="1" type="body"/>
          </p:nvPr>
        </p:nvSpPr>
        <p:spPr>
          <a:xfrm>
            <a:off x="311700" y="1526975"/>
            <a:ext cx="8520600" cy="30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Approach:   Firstly, taken the count, Mean, median and standard deviation of the Movie duration column.</a:t>
            </a:r>
            <a:endParaRPr sz="1400">
              <a:solidFill>
                <a:schemeClr val="dk1"/>
              </a:solidFill>
            </a:endParaRPr>
          </a:p>
          <a:p>
            <a:pPr indent="0" lvl="0" marL="0" rtl="0" algn="l">
              <a:spcBef>
                <a:spcPts val="1200"/>
              </a:spcBef>
              <a:spcAft>
                <a:spcPts val="0"/>
              </a:spcAft>
              <a:buNone/>
            </a:pPr>
            <a:r>
              <a:rPr lang="en" sz="1400">
                <a:solidFill>
                  <a:schemeClr val="dk1"/>
                </a:solidFill>
              </a:rPr>
              <a:t>Prepared a histogram chart showing the count of the movies with respect to the duration of the movies.</a:t>
            </a:r>
            <a:endParaRPr sz="1400">
              <a:solidFill>
                <a:schemeClr val="dk1"/>
              </a:solidFill>
            </a:endParaRPr>
          </a:p>
          <a:p>
            <a:pPr indent="0" lvl="0" marL="0" rtl="0" algn="l">
              <a:spcBef>
                <a:spcPts val="1200"/>
              </a:spcBef>
              <a:spcAft>
                <a:spcPts val="0"/>
              </a:spcAft>
              <a:buNone/>
            </a:pPr>
            <a:r>
              <a:rPr lang="en" sz="1400">
                <a:solidFill>
                  <a:schemeClr val="dk1"/>
                </a:solidFill>
              </a:rPr>
              <a:t>From the chart it can be seen that movies having the duration from 94 to 104 minutes are the maximum and the data provided is left skewed.</a:t>
            </a:r>
            <a:endParaRPr sz="1400">
              <a:solidFill>
                <a:schemeClr val="dk1"/>
              </a:solidFill>
            </a:endParaRPr>
          </a:p>
          <a:p>
            <a:pPr indent="0" lvl="0" marL="0" rtl="0" algn="l">
              <a:spcBef>
                <a:spcPts val="1200"/>
              </a:spcBef>
              <a:spcAft>
                <a:spcPts val="0"/>
              </a:spcAft>
              <a:buNone/>
            </a:pPr>
            <a:r>
              <a:rPr lang="en" sz="1400">
                <a:solidFill>
                  <a:schemeClr val="dk1"/>
                </a:solidFill>
              </a:rPr>
              <a:t>Then </a:t>
            </a:r>
            <a:r>
              <a:rPr lang="en" sz="1400">
                <a:solidFill>
                  <a:schemeClr val="dk1"/>
                </a:solidFill>
              </a:rPr>
              <a:t>created</a:t>
            </a:r>
            <a:r>
              <a:rPr lang="en" sz="1400">
                <a:solidFill>
                  <a:schemeClr val="dk1"/>
                </a:solidFill>
              </a:rPr>
              <a:t> a scatter plot chart, showing the points of duration with respect to the IMDB score obtained.</a:t>
            </a:r>
            <a:endParaRPr sz="1400">
              <a:solidFill>
                <a:schemeClr val="dk1"/>
              </a:solidFill>
            </a:endParaRPr>
          </a:p>
          <a:p>
            <a:pPr indent="0" lvl="0" marL="0" rtl="0" algn="l">
              <a:spcBef>
                <a:spcPts val="1200"/>
              </a:spcBef>
              <a:spcAft>
                <a:spcPts val="1200"/>
              </a:spcAft>
              <a:buNone/>
            </a:pPr>
            <a:r>
              <a:rPr lang="en" sz="1400">
                <a:solidFill>
                  <a:schemeClr val="dk1"/>
                </a:solidFill>
              </a:rPr>
              <a:t>The scatter plot shows a positive trendline in the graph and from the data it can be seen that it the movies with higher duration have much more IMDB score than the movies with less duration.</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Formulas used for </a:t>
            </a:r>
            <a:r>
              <a:rPr lang="en" sz="1800"/>
              <a:t>Extracting Following values:</a:t>
            </a:r>
            <a:endParaRPr sz="1800"/>
          </a:p>
        </p:txBody>
      </p:sp>
      <p:sp>
        <p:nvSpPr>
          <p:cNvPr id="92" name="Google Shape;92;p19"/>
          <p:cNvSpPr txBox="1"/>
          <p:nvPr>
            <p:ph idx="1" type="body"/>
          </p:nvPr>
        </p:nvSpPr>
        <p:spPr>
          <a:xfrm>
            <a:off x="311700" y="2250275"/>
            <a:ext cx="8520600" cy="23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Sheet Name: Movie Duration Analysis</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b="1" lang="en" sz="1400" u="sng">
                <a:solidFill>
                  <a:schemeClr val="dk1"/>
                </a:solidFill>
                <a:highlight>
                  <a:schemeClr val="lt1"/>
                </a:highlight>
              </a:rPr>
              <a:t>Mean</a:t>
            </a:r>
            <a:r>
              <a:rPr lang="en" sz="1400">
                <a:solidFill>
                  <a:schemeClr val="dk1"/>
                </a:solidFill>
                <a:highlight>
                  <a:schemeClr val="lt1"/>
                </a:highlight>
              </a:rPr>
              <a:t>: =AVERAGE(</a:t>
            </a:r>
            <a:r>
              <a:rPr lang="en" sz="1400">
                <a:solidFill>
                  <a:schemeClr val="accent1"/>
                </a:solidFill>
                <a:highlight>
                  <a:schemeClr val="lt1"/>
                </a:highlight>
              </a:rPr>
              <a:t>Table1[duration]</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Median</a:t>
            </a:r>
            <a:r>
              <a:rPr lang="en" sz="1400">
                <a:solidFill>
                  <a:schemeClr val="dk1"/>
                </a:solidFill>
                <a:highlight>
                  <a:schemeClr val="lt1"/>
                </a:highlight>
              </a:rPr>
              <a:t>: </a:t>
            </a:r>
            <a:r>
              <a:rPr lang="en" sz="1400">
                <a:solidFill>
                  <a:schemeClr val="dk1"/>
                </a:solidFill>
                <a:highlight>
                  <a:schemeClr val="lt1"/>
                </a:highlight>
              </a:rPr>
              <a:t>=MEDIAN(</a:t>
            </a:r>
            <a:r>
              <a:rPr lang="en" sz="1400">
                <a:solidFill>
                  <a:schemeClr val="accent1"/>
                </a:solidFill>
                <a:highlight>
                  <a:schemeClr val="lt1"/>
                </a:highlight>
              </a:rPr>
              <a:t>Table1[duration]</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Std. Deviation</a:t>
            </a:r>
            <a:r>
              <a:rPr lang="en" sz="1400">
                <a:solidFill>
                  <a:schemeClr val="dk1"/>
                </a:solidFill>
                <a:highlight>
                  <a:schemeClr val="lt1"/>
                </a:highlight>
              </a:rPr>
              <a:t>: </a:t>
            </a:r>
            <a:r>
              <a:rPr lang="en" sz="1400">
                <a:solidFill>
                  <a:schemeClr val="dk1"/>
                </a:solidFill>
                <a:highlight>
                  <a:schemeClr val="lt1"/>
                </a:highlight>
              </a:rPr>
              <a:t>=STDEV.P(</a:t>
            </a:r>
            <a:r>
              <a:rPr lang="en" sz="1400">
                <a:solidFill>
                  <a:schemeClr val="accent1"/>
                </a:solidFill>
                <a:highlight>
                  <a:schemeClr val="lt1"/>
                </a:highlight>
              </a:rPr>
              <a:t>Table1[duration]</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b="1" lang="en" sz="1400" u="sng">
                <a:solidFill>
                  <a:schemeClr val="dk1"/>
                </a:solidFill>
                <a:highlight>
                  <a:schemeClr val="lt1"/>
                </a:highlight>
              </a:rPr>
              <a:t>Variance</a:t>
            </a:r>
            <a:r>
              <a:rPr lang="en" sz="1400">
                <a:solidFill>
                  <a:schemeClr val="dk1"/>
                </a:solidFill>
                <a:highlight>
                  <a:schemeClr val="lt1"/>
                </a:highlight>
              </a:rPr>
              <a:t>: </a:t>
            </a:r>
            <a:r>
              <a:rPr lang="en" sz="1400">
                <a:solidFill>
                  <a:schemeClr val="dk1"/>
                </a:solidFill>
                <a:highlight>
                  <a:schemeClr val="lt1"/>
                </a:highlight>
              </a:rPr>
              <a:t>=VAR.P(</a:t>
            </a:r>
            <a:r>
              <a:rPr lang="en" sz="1400">
                <a:solidFill>
                  <a:schemeClr val="accent1"/>
                </a:solidFill>
                <a:highlight>
                  <a:schemeClr val="lt1"/>
                </a:highlight>
              </a:rPr>
              <a:t>Table1[duration]</a:t>
            </a:r>
            <a:r>
              <a:rPr lang="en" sz="1400">
                <a:solidFill>
                  <a:schemeClr val="dk1"/>
                </a:solidFill>
                <a:highlight>
                  <a:schemeClr val="lt1"/>
                </a:highlight>
              </a:rPr>
              <a:t>)</a:t>
            </a:r>
            <a:endParaRPr sz="1400">
              <a:solidFill>
                <a:schemeClr val="dk1"/>
              </a:solidFill>
              <a:highlight>
                <a:schemeClr val="lt1"/>
              </a:highlight>
            </a:endParaRPr>
          </a:p>
        </p:txBody>
      </p:sp>
      <p:pic>
        <p:nvPicPr>
          <p:cNvPr id="93" name="Google Shape;93;p19"/>
          <p:cNvPicPr preferRelativeResize="0"/>
          <p:nvPr/>
        </p:nvPicPr>
        <p:blipFill rotWithShape="1">
          <a:blip r:embed="rId3">
            <a:alphaModFix/>
          </a:blip>
          <a:srcRect b="50000" l="12595" r="63526" t="36972"/>
          <a:stretch/>
        </p:blipFill>
        <p:spPr>
          <a:xfrm>
            <a:off x="1842650" y="1044637"/>
            <a:ext cx="5837724" cy="1178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606918" y="152400"/>
            <a:ext cx="823496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0" y="39731"/>
            <a:ext cx="9144000" cy="5064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