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5fb61c52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5fb61c52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39be1f8f0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39be1f8f0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5fb61c526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5fb61c526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39be1f8f0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39be1f8f0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5fb61c526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5fb61c526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39be1f8f0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39be1f8f0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5fb61c526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5fb61c526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ff6627a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ff6627a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9be1f8f0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9be1f8f0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39be1f8f0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39be1f8f0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9be1f8f0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9be1f8f0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39be1f8f0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39be1f8f0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39be1f8f0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39be1f8f0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39be1f8f0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39be1f8f0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39be1f8f05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39be1f8f05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39be1f8f0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39be1f8f0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Trainity Project 1</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1100"/>
              </a:spcBef>
              <a:spcAft>
                <a:spcPts val="0"/>
              </a:spcAft>
              <a:buClr>
                <a:schemeClr val="dk1"/>
              </a:buClr>
              <a:buSzPts val="1100"/>
              <a:buFont typeface="Arial"/>
              <a:buNone/>
            </a:pPr>
            <a:r>
              <a:rPr b="1" lang="en" sz="2500">
                <a:solidFill>
                  <a:schemeClr val="dk1"/>
                </a:solidFill>
              </a:rPr>
              <a:t>Instagram User Analytics</a:t>
            </a:r>
            <a:endParaRPr b="1" sz="2500">
              <a:solidFill>
                <a:schemeClr val="dk1"/>
              </a:solidFill>
            </a:endParaRPr>
          </a:p>
          <a:p>
            <a:pPr indent="0" lvl="0" marL="0" rtl="0" algn="ctr">
              <a:spcBef>
                <a:spcPts val="2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Code and Output of the code :</a:t>
            </a:r>
            <a:endParaRPr/>
          </a:p>
          <a:p>
            <a:pPr indent="0" lvl="0" marL="0" rtl="0" algn="l">
              <a:spcBef>
                <a:spcPts val="0"/>
              </a:spcBef>
              <a:spcAft>
                <a:spcPts val="0"/>
              </a:spcAft>
              <a:buNone/>
            </a:pPr>
            <a:r>
              <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4" name="Google Shape;114;p22"/>
          <p:cNvPicPr preferRelativeResize="0"/>
          <p:nvPr/>
        </p:nvPicPr>
        <p:blipFill rotWithShape="1">
          <a:blip r:embed="rId3">
            <a:alphaModFix/>
          </a:blip>
          <a:srcRect b="18542" l="15256" r="37172" t="32915"/>
          <a:stretch/>
        </p:blipFill>
        <p:spPr>
          <a:xfrm>
            <a:off x="311700" y="1092600"/>
            <a:ext cx="8520599" cy="4050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Ad Campaign Launch:</a:t>
            </a:r>
            <a:r>
              <a:rPr lang="en" sz="1500"/>
              <a:t> The team wants to know the best day of the week to launch ads.</a:t>
            </a:r>
            <a:endParaRPr sz="1500"/>
          </a:p>
          <a:p>
            <a:pPr indent="0" lvl="0" marL="0" rtl="0" algn="l">
              <a:spcBef>
                <a:spcPts val="0"/>
              </a:spcBef>
              <a:spcAft>
                <a:spcPts val="0"/>
              </a:spcAft>
              <a:buClr>
                <a:schemeClr val="dk1"/>
              </a:buClr>
              <a:buSzPts val="1100"/>
              <a:buFont typeface="Arial"/>
              <a:buNone/>
            </a:pPr>
            <a:r>
              <a:t/>
            </a:r>
            <a:endParaRPr sz="1500"/>
          </a:p>
          <a:p>
            <a:pPr indent="0" lvl="0" marL="0" rtl="0" algn="l">
              <a:spcBef>
                <a:spcPts val="0"/>
              </a:spcBef>
              <a:spcAft>
                <a:spcPts val="0"/>
              </a:spcAft>
              <a:buNone/>
            </a:pPr>
            <a:r>
              <a:rPr lang="en" sz="1500"/>
              <a:t>Your Task: Determine the day of the week when most users register on Instagram. Provide insights on when to schedule an ad campaign.</a:t>
            </a:r>
            <a:endParaRPr sz="1500"/>
          </a:p>
        </p:txBody>
      </p:sp>
      <p:sp>
        <p:nvSpPr>
          <p:cNvPr id="120" name="Google Shape;120;p23"/>
          <p:cNvSpPr txBox="1"/>
          <p:nvPr>
            <p:ph idx="1" type="body"/>
          </p:nvPr>
        </p:nvSpPr>
        <p:spPr>
          <a:xfrm>
            <a:off x="311700" y="1620725"/>
            <a:ext cx="8520600" cy="302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chemeClr val="dk1"/>
                </a:solidFill>
              </a:rPr>
              <a:t>Approach </a:t>
            </a:r>
            <a:r>
              <a:rPr lang="en" sz="1500">
                <a:solidFill>
                  <a:schemeClr val="dk1"/>
                </a:solidFill>
              </a:rPr>
              <a:t>: To determine the </a:t>
            </a:r>
            <a:r>
              <a:rPr lang="en" sz="1500" u="sng">
                <a:solidFill>
                  <a:schemeClr val="dk1"/>
                </a:solidFill>
              </a:rPr>
              <a:t>day of week</a:t>
            </a:r>
            <a:r>
              <a:rPr lang="en" sz="1500">
                <a:solidFill>
                  <a:schemeClr val="dk1"/>
                </a:solidFill>
              </a:rPr>
              <a:t> when most users </a:t>
            </a:r>
            <a:r>
              <a:rPr lang="en" sz="1500">
                <a:solidFill>
                  <a:schemeClr val="dk1"/>
                </a:solidFill>
              </a:rPr>
              <a:t>register, we firstly need to retrieve the </a:t>
            </a:r>
            <a:r>
              <a:rPr lang="en" sz="1500" u="sng">
                <a:solidFill>
                  <a:schemeClr val="dk1"/>
                </a:solidFill>
              </a:rPr>
              <a:t>week value</a:t>
            </a:r>
            <a:r>
              <a:rPr lang="en" sz="1500">
                <a:solidFill>
                  <a:schemeClr val="dk1"/>
                </a:solidFill>
              </a:rPr>
              <a:t> from the date format given in the </a:t>
            </a:r>
            <a:r>
              <a:rPr lang="en" sz="1500" u="sng">
                <a:solidFill>
                  <a:schemeClr val="dk1"/>
                </a:solidFill>
              </a:rPr>
              <a:t>created at</a:t>
            </a:r>
            <a:r>
              <a:rPr lang="en" sz="1500">
                <a:solidFill>
                  <a:schemeClr val="dk1"/>
                </a:solidFill>
              </a:rPr>
              <a:t> column in </a:t>
            </a:r>
            <a:r>
              <a:rPr lang="en" sz="1500" u="sng">
                <a:solidFill>
                  <a:schemeClr val="dk1"/>
                </a:solidFill>
              </a:rPr>
              <a:t>users</a:t>
            </a:r>
            <a:r>
              <a:rPr lang="en" sz="1500">
                <a:solidFill>
                  <a:schemeClr val="dk1"/>
                </a:solidFill>
              </a:rPr>
              <a:t> table.</a:t>
            </a:r>
            <a:endParaRPr sz="1500">
              <a:solidFill>
                <a:schemeClr val="dk1"/>
              </a:solidFill>
            </a:endParaRPr>
          </a:p>
          <a:p>
            <a:pPr indent="0" lvl="0" marL="0" rtl="0" algn="l">
              <a:spcBef>
                <a:spcPts val="1200"/>
              </a:spcBef>
              <a:spcAft>
                <a:spcPts val="0"/>
              </a:spcAft>
              <a:buNone/>
            </a:pPr>
            <a:r>
              <a:rPr lang="en" sz="1500">
                <a:solidFill>
                  <a:schemeClr val="dk1"/>
                </a:solidFill>
              </a:rPr>
              <a:t>Since we need to count of the registrations hence we use </a:t>
            </a:r>
            <a:r>
              <a:rPr lang="en" sz="1500" u="sng">
                <a:solidFill>
                  <a:schemeClr val="dk1"/>
                </a:solidFill>
              </a:rPr>
              <a:t>group by</a:t>
            </a:r>
            <a:r>
              <a:rPr lang="en" sz="1500">
                <a:solidFill>
                  <a:schemeClr val="dk1"/>
                </a:solidFill>
              </a:rPr>
              <a:t> on week and then can the order using the </a:t>
            </a:r>
            <a:r>
              <a:rPr lang="en" sz="1500" u="sng">
                <a:solidFill>
                  <a:schemeClr val="dk1"/>
                </a:solidFill>
              </a:rPr>
              <a:t>count </a:t>
            </a:r>
            <a:r>
              <a:rPr lang="en" sz="1500">
                <a:solidFill>
                  <a:schemeClr val="dk1"/>
                </a:solidFill>
              </a:rPr>
              <a:t>and make it in </a:t>
            </a:r>
            <a:r>
              <a:rPr lang="en" sz="1500" u="sng">
                <a:solidFill>
                  <a:schemeClr val="dk1"/>
                </a:solidFill>
              </a:rPr>
              <a:t>descending order</a:t>
            </a:r>
            <a:r>
              <a:rPr lang="en" sz="1500">
                <a:solidFill>
                  <a:schemeClr val="dk1"/>
                </a:solidFill>
              </a:rPr>
              <a:t>.</a:t>
            </a:r>
            <a:endParaRPr sz="1500">
              <a:solidFill>
                <a:schemeClr val="dk1"/>
              </a:solidFill>
            </a:endParaRPr>
          </a:p>
          <a:p>
            <a:pPr indent="0" lvl="0" marL="0" rtl="0" algn="l">
              <a:spcBef>
                <a:spcPts val="1200"/>
              </a:spcBef>
              <a:spcAft>
                <a:spcPts val="1200"/>
              </a:spcAft>
              <a:buNone/>
            </a:pPr>
            <a:r>
              <a:rPr lang="en" sz="1500">
                <a:solidFill>
                  <a:schemeClr val="dk1"/>
                </a:solidFill>
              </a:rPr>
              <a:t>From the results, it can seen clearly that the maximum registrations are been carried out on Thursdays and Sundays. Hence, the ad campaign must be done on Sundays, because many users have weekly holidays on Sundays. Hence, It would much more profitable to lunch a ad campaign on Sundays than on Thursdays.</a:t>
            </a:r>
            <a:endParaRPr sz="15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Code and Output of the code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24"/>
          <p:cNvPicPr preferRelativeResize="0"/>
          <p:nvPr/>
        </p:nvPicPr>
        <p:blipFill rotWithShape="1">
          <a:blip r:embed="rId3">
            <a:alphaModFix/>
          </a:blip>
          <a:srcRect b="16183" l="15441" r="14431" t="39318"/>
          <a:stretch/>
        </p:blipFill>
        <p:spPr>
          <a:xfrm>
            <a:off x="273113" y="1152475"/>
            <a:ext cx="8597775" cy="32816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Investor Metrics: </a:t>
            </a:r>
            <a:endParaRPr sz="2000"/>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500">
                <a:solidFill>
                  <a:schemeClr val="dk1"/>
                </a:solidFill>
              </a:rPr>
              <a:t>User Engagement:</a:t>
            </a:r>
            <a:r>
              <a:rPr lang="en" sz="1500">
                <a:solidFill>
                  <a:schemeClr val="dk1"/>
                </a:solidFill>
              </a:rPr>
              <a:t> Investors want to know if users are still active and posting on Instagram or if they are making fewer posts.</a:t>
            </a:r>
            <a:endParaRPr sz="1500">
              <a:solidFill>
                <a:schemeClr val="dk1"/>
              </a:solidFill>
            </a:endParaRPr>
          </a:p>
          <a:p>
            <a:pPr indent="0" lvl="0" marL="0" rtl="0" algn="l">
              <a:spcBef>
                <a:spcPts val="1200"/>
              </a:spcBef>
              <a:spcAft>
                <a:spcPts val="0"/>
              </a:spcAft>
              <a:buNone/>
            </a:pPr>
            <a:r>
              <a:rPr lang="en" sz="1500">
                <a:solidFill>
                  <a:schemeClr val="dk1"/>
                </a:solidFill>
              </a:rPr>
              <a:t>Your Task: Calculate the average number of posts per user on Instagram. Also, provide the total number of photos on Instagram divided by the total number of users.</a:t>
            </a:r>
            <a:endParaRPr sz="1500">
              <a:solidFill>
                <a:schemeClr val="dk1"/>
              </a:solidFill>
            </a:endParaRPr>
          </a:p>
          <a:p>
            <a:pPr indent="0" lvl="0" marL="0" rtl="0" algn="l">
              <a:spcBef>
                <a:spcPts val="1200"/>
              </a:spcBef>
              <a:spcAft>
                <a:spcPts val="1200"/>
              </a:spcAft>
              <a:buNone/>
            </a:pPr>
            <a:r>
              <a:rPr b="1" lang="en" sz="1500">
                <a:solidFill>
                  <a:schemeClr val="dk1"/>
                </a:solidFill>
              </a:rPr>
              <a:t>Approach </a:t>
            </a:r>
            <a:r>
              <a:rPr lang="en" sz="1500">
                <a:solidFill>
                  <a:schemeClr val="dk1"/>
                </a:solidFill>
              </a:rPr>
              <a:t>: Since </a:t>
            </a:r>
            <a:r>
              <a:rPr lang="en" sz="1500" u="sng">
                <a:solidFill>
                  <a:schemeClr val="dk1"/>
                </a:solidFill>
              </a:rPr>
              <a:t>average</a:t>
            </a:r>
            <a:r>
              <a:rPr lang="en" sz="1500" u="sng">
                <a:solidFill>
                  <a:schemeClr val="dk1"/>
                </a:solidFill>
              </a:rPr>
              <a:t> </a:t>
            </a:r>
            <a:r>
              <a:rPr lang="en" sz="1500">
                <a:solidFill>
                  <a:schemeClr val="dk1"/>
                </a:solidFill>
              </a:rPr>
              <a:t>of post per user is need to obtained, hence firstly </a:t>
            </a:r>
            <a:r>
              <a:rPr lang="en" sz="1500" u="sng">
                <a:solidFill>
                  <a:schemeClr val="dk1"/>
                </a:solidFill>
              </a:rPr>
              <a:t>count of users</a:t>
            </a:r>
            <a:r>
              <a:rPr lang="en" sz="1500">
                <a:solidFill>
                  <a:schemeClr val="dk1"/>
                </a:solidFill>
              </a:rPr>
              <a:t> and </a:t>
            </a:r>
            <a:r>
              <a:rPr lang="en" sz="1500" u="sng">
                <a:solidFill>
                  <a:schemeClr val="dk1"/>
                </a:solidFill>
              </a:rPr>
              <a:t>photos </a:t>
            </a:r>
            <a:r>
              <a:rPr lang="en" sz="1500">
                <a:solidFill>
                  <a:schemeClr val="dk1"/>
                </a:solidFill>
              </a:rPr>
              <a:t>is done respectively, and then </a:t>
            </a:r>
            <a:r>
              <a:rPr lang="en" sz="1500">
                <a:solidFill>
                  <a:schemeClr val="dk1"/>
                </a:solidFill>
              </a:rPr>
              <a:t>arithmetic function</a:t>
            </a:r>
            <a:r>
              <a:rPr lang="en" sz="1500">
                <a:solidFill>
                  <a:schemeClr val="dk1"/>
                </a:solidFill>
              </a:rPr>
              <a:t> </a:t>
            </a:r>
            <a:r>
              <a:rPr lang="en" sz="1500" u="sng">
                <a:solidFill>
                  <a:schemeClr val="dk1"/>
                </a:solidFill>
              </a:rPr>
              <a:t>divide</a:t>
            </a:r>
            <a:r>
              <a:rPr lang="en" sz="1500">
                <a:solidFill>
                  <a:schemeClr val="dk1"/>
                </a:solidFill>
              </a:rPr>
              <a:t> (‘/’) is used on both the </a:t>
            </a:r>
            <a:r>
              <a:rPr lang="en" sz="1500" u="sng">
                <a:solidFill>
                  <a:schemeClr val="dk1"/>
                </a:solidFill>
              </a:rPr>
              <a:t>counts</a:t>
            </a:r>
            <a:r>
              <a:rPr lang="en" sz="1500">
                <a:solidFill>
                  <a:schemeClr val="dk1"/>
                </a:solidFill>
              </a:rPr>
              <a:t> to obtain the value. Since the value is in </a:t>
            </a:r>
            <a:r>
              <a:rPr lang="en" sz="1500" u="sng">
                <a:solidFill>
                  <a:schemeClr val="dk1"/>
                </a:solidFill>
              </a:rPr>
              <a:t>float</a:t>
            </a:r>
            <a:r>
              <a:rPr lang="en" sz="1500">
                <a:solidFill>
                  <a:schemeClr val="dk1"/>
                </a:solidFill>
              </a:rPr>
              <a:t> type, hence </a:t>
            </a:r>
            <a:r>
              <a:rPr lang="en" sz="1500" u="sng">
                <a:solidFill>
                  <a:schemeClr val="dk1"/>
                </a:solidFill>
              </a:rPr>
              <a:t>round </a:t>
            </a:r>
            <a:r>
              <a:rPr lang="en" sz="1500">
                <a:solidFill>
                  <a:schemeClr val="dk1"/>
                </a:solidFill>
              </a:rPr>
              <a:t>was used while using the </a:t>
            </a:r>
            <a:r>
              <a:rPr lang="en" sz="1500" u="sng">
                <a:solidFill>
                  <a:schemeClr val="dk1"/>
                </a:solidFill>
              </a:rPr>
              <a:t>arithmetic</a:t>
            </a:r>
            <a:r>
              <a:rPr lang="en" sz="1500">
                <a:solidFill>
                  <a:schemeClr val="dk1"/>
                </a:solidFill>
              </a:rPr>
              <a:t> </a:t>
            </a:r>
            <a:r>
              <a:rPr lang="en" sz="1500" u="sng">
                <a:solidFill>
                  <a:schemeClr val="dk1"/>
                </a:solidFill>
              </a:rPr>
              <a:t>function </a:t>
            </a:r>
            <a:r>
              <a:rPr lang="en" sz="1500">
                <a:solidFill>
                  <a:schemeClr val="dk1"/>
                </a:solidFill>
              </a:rPr>
              <a:t>to obtain the </a:t>
            </a:r>
            <a:r>
              <a:rPr lang="en" sz="1500" u="sng">
                <a:solidFill>
                  <a:schemeClr val="dk1"/>
                </a:solidFill>
              </a:rPr>
              <a:t>float value</a:t>
            </a:r>
            <a:r>
              <a:rPr lang="en" sz="1500">
                <a:solidFill>
                  <a:schemeClr val="dk1"/>
                </a:solidFill>
              </a:rPr>
              <a:t> restricting it to </a:t>
            </a:r>
            <a:r>
              <a:rPr lang="en" sz="1500" u="sng">
                <a:solidFill>
                  <a:schemeClr val="dk1"/>
                </a:solidFill>
              </a:rPr>
              <a:t>three </a:t>
            </a:r>
            <a:r>
              <a:rPr lang="en" sz="1500">
                <a:solidFill>
                  <a:schemeClr val="dk1"/>
                </a:solidFill>
              </a:rPr>
              <a:t>values after decimal point.</a:t>
            </a:r>
            <a:endParaRPr sz="15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Code and Output of the code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6"/>
          <p:cNvPicPr preferRelativeResize="0"/>
          <p:nvPr/>
        </p:nvPicPr>
        <p:blipFill rotWithShape="1">
          <a:blip r:embed="rId3">
            <a:alphaModFix/>
          </a:blip>
          <a:srcRect b="24988" l="15528" r="25292" t="38275"/>
          <a:stretch/>
        </p:blipFill>
        <p:spPr>
          <a:xfrm>
            <a:off x="311700" y="1152475"/>
            <a:ext cx="8520599" cy="297377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Bots &amp; Fake Accounts:</a:t>
            </a:r>
            <a:r>
              <a:rPr lang="en" sz="1500"/>
              <a:t> Investors want to know if the platform is crowded with fake and dummy accounts.</a:t>
            </a:r>
            <a:endParaRPr sz="1500"/>
          </a:p>
          <a:p>
            <a:pPr indent="0" lvl="0" marL="0" rtl="0" algn="l">
              <a:spcBef>
                <a:spcPts val="0"/>
              </a:spcBef>
              <a:spcAft>
                <a:spcPts val="0"/>
              </a:spcAft>
              <a:buClr>
                <a:schemeClr val="dk1"/>
              </a:buClr>
              <a:buSzPts val="1100"/>
              <a:buFont typeface="Arial"/>
              <a:buNone/>
            </a:pPr>
            <a:r>
              <a:t/>
            </a:r>
            <a:endParaRPr sz="1500"/>
          </a:p>
          <a:p>
            <a:pPr indent="0" lvl="0" marL="0" rtl="0" algn="l">
              <a:spcBef>
                <a:spcPts val="0"/>
              </a:spcBef>
              <a:spcAft>
                <a:spcPts val="0"/>
              </a:spcAft>
              <a:buNone/>
            </a:pPr>
            <a:r>
              <a:rPr lang="en" sz="1500"/>
              <a:t>Your Task: Identify users (potential bots) who have liked every single photo on the site, as this is not typically possible for a normal user.</a:t>
            </a:r>
            <a:endParaRPr sz="1500"/>
          </a:p>
        </p:txBody>
      </p:sp>
      <p:sp>
        <p:nvSpPr>
          <p:cNvPr id="146" name="Google Shape;146;p27"/>
          <p:cNvSpPr txBox="1"/>
          <p:nvPr>
            <p:ph idx="1" type="body"/>
          </p:nvPr>
        </p:nvSpPr>
        <p:spPr>
          <a:xfrm>
            <a:off x="311700" y="1835050"/>
            <a:ext cx="8434800" cy="2679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solidFill>
                  <a:schemeClr val="dk1"/>
                </a:solidFill>
              </a:rPr>
              <a:t>Approach </a:t>
            </a:r>
            <a:r>
              <a:rPr lang="en">
                <a:solidFill>
                  <a:schemeClr val="dk1"/>
                </a:solidFill>
              </a:rPr>
              <a:t>: To obtain the list of users who have liked all the photos uploaded on instagram, we use tables like users and likes.</a:t>
            </a:r>
            <a:endParaRPr>
              <a:solidFill>
                <a:schemeClr val="dk1"/>
              </a:solidFill>
            </a:endParaRPr>
          </a:p>
          <a:p>
            <a:pPr indent="0" lvl="0" marL="0" rtl="0" algn="l">
              <a:spcBef>
                <a:spcPts val="1200"/>
              </a:spcBef>
              <a:spcAft>
                <a:spcPts val="0"/>
              </a:spcAft>
              <a:buNone/>
            </a:pPr>
            <a:r>
              <a:rPr lang="en">
                <a:solidFill>
                  <a:schemeClr val="dk1"/>
                </a:solidFill>
              </a:rPr>
              <a:t>Using </a:t>
            </a:r>
            <a:r>
              <a:rPr lang="en" u="sng">
                <a:solidFill>
                  <a:schemeClr val="dk1"/>
                </a:solidFill>
              </a:rPr>
              <a:t>join</a:t>
            </a:r>
            <a:r>
              <a:rPr lang="en">
                <a:solidFill>
                  <a:schemeClr val="dk1"/>
                </a:solidFill>
              </a:rPr>
              <a:t> function on </a:t>
            </a:r>
            <a:r>
              <a:rPr lang="en" u="sng">
                <a:solidFill>
                  <a:schemeClr val="dk1"/>
                </a:solidFill>
              </a:rPr>
              <a:t>users and likes</a:t>
            </a:r>
            <a:r>
              <a:rPr lang="en">
                <a:solidFill>
                  <a:schemeClr val="dk1"/>
                </a:solidFill>
              </a:rPr>
              <a:t> table.Since we need the </a:t>
            </a:r>
            <a:r>
              <a:rPr lang="en" u="sng">
                <a:solidFill>
                  <a:schemeClr val="dk1"/>
                </a:solidFill>
              </a:rPr>
              <a:t>count</a:t>
            </a:r>
            <a:r>
              <a:rPr lang="en">
                <a:solidFill>
                  <a:schemeClr val="dk1"/>
                </a:solidFill>
              </a:rPr>
              <a:t> of likes on respective users, we use </a:t>
            </a:r>
            <a:r>
              <a:rPr lang="en" u="sng">
                <a:solidFill>
                  <a:schemeClr val="dk1"/>
                </a:solidFill>
              </a:rPr>
              <a:t>group by</a:t>
            </a:r>
            <a:r>
              <a:rPr lang="en">
                <a:solidFill>
                  <a:schemeClr val="dk1"/>
                </a:solidFill>
              </a:rPr>
              <a:t> on the username from users table.</a:t>
            </a:r>
            <a:endParaRPr>
              <a:solidFill>
                <a:schemeClr val="dk1"/>
              </a:solidFill>
            </a:endParaRPr>
          </a:p>
          <a:p>
            <a:pPr indent="0" lvl="0" marL="0" rtl="0" algn="l">
              <a:spcBef>
                <a:spcPts val="1200"/>
              </a:spcBef>
              <a:spcAft>
                <a:spcPts val="0"/>
              </a:spcAft>
              <a:buNone/>
            </a:pPr>
            <a:r>
              <a:rPr lang="en">
                <a:solidFill>
                  <a:schemeClr val="dk1"/>
                </a:solidFill>
              </a:rPr>
              <a:t>Since, we know that there are total </a:t>
            </a:r>
            <a:r>
              <a:rPr lang="en" u="sng">
                <a:solidFill>
                  <a:schemeClr val="dk1"/>
                </a:solidFill>
              </a:rPr>
              <a:t>257 photos</a:t>
            </a:r>
            <a:r>
              <a:rPr lang="en">
                <a:solidFill>
                  <a:schemeClr val="dk1"/>
                </a:solidFill>
              </a:rPr>
              <a:t> uploaded, hence we try to find the users who have a total likes of 257.</a:t>
            </a:r>
            <a:endParaRPr>
              <a:solidFill>
                <a:schemeClr val="dk1"/>
              </a:solidFill>
            </a:endParaRPr>
          </a:p>
          <a:p>
            <a:pPr indent="0" lvl="0" marL="0" rtl="0" algn="l">
              <a:spcBef>
                <a:spcPts val="1200"/>
              </a:spcBef>
              <a:spcAft>
                <a:spcPts val="0"/>
              </a:spcAft>
              <a:buNone/>
            </a:pPr>
            <a:r>
              <a:rPr lang="en">
                <a:solidFill>
                  <a:schemeClr val="dk1"/>
                </a:solidFill>
              </a:rPr>
              <a:t>Total, 13 user profiles were obtained who have liked all the photos and can be potential bots.</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Code and Output of the code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28"/>
          <p:cNvPicPr preferRelativeResize="0"/>
          <p:nvPr/>
        </p:nvPicPr>
        <p:blipFill rotWithShape="1">
          <a:blip r:embed="rId3">
            <a:alphaModFix/>
          </a:blip>
          <a:srcRect b="13525" l="15524" r="31740" t="25769"/>
          <a:stretch/>
        </p:blipFill>
        <p:spPr>
          <a:xfrm>
            <a:off x="311700" y="1132775"/>
            <a:ext cx="8520599" cy="40107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 sz="1800"/>
              <a:t>Result : </a:t>
            </a:r>
            <a:endParaRPr b="1" sz="1800"/>
          </a:p>
        </p:txBody>
      </p:sp>
      <p:sp>
        <p:nvSpPr>
          <p:cNvPr id="159" name="Google Shape;15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Through this project, got to handle multiple tables in a single database.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Got a knowledge of how data is present in real-life world.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Since the project </a:t>
            </a:r>
            <a:r>
              <a:rPr lang="en">
                <a:solidFill>
                  <a:schemeClr val="dk1"/>
                </a:solidFill>
              </a:rPr>
              <a:t>consisted</a:t>
            </a:r>
            <a:r>
              <a:rPr lang="en">
                <a:solidFill>
                  <a:schemeClr val="dk1"/>
                </a:solidFill>
              </a:rPr>
              <a:t> of multiple tables, hence got to study the link between the tables i.e how the tables are related with each other.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Got to practice more on joins and other functions like Groupby and orderby.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Got a clear understanding on how to join multiple tables to retrieve the required data.</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Because of the project, feeling pretty confident now to use SQL workbench.</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Brief overview of the project</a:t>
            </a:r>
            <a:endParaRPr/>
          </a:p>
        </p:txBody>
      </p:sp>
      <p:sp>
        <p:nvSpPr>
          <p:cNvPr id="61" name="Google Shape;61;p14"/>
          <p:cNvSpPr txBox="1"/>
          <p:nvPr>
            <p:ph idx="1" type="body"/>
          </p:nvPr>
        </p:nvSpPr>
        <p:spPr>
          <a:xfrm>
            <a:off x="311700" y="1017725"/>
            <a:ext cx="8520600" cy="39384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chemeClr val="dk1"/>
              </a:buClr>
              <a:buSzPts val="1500"/>
              <a:buChar char="●"/>
            </a:pPr>
            <a:r>
              <a:rPr lang="en" sz="1500">
                <a:solidFill>
                  <a:schemeClr val="dk1"/>
                </a:solidFill>
              </a:rPr>
              <a:t>Data about the users of Instagram app is provided.</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 sz="1500">
                <a:solidFill>
                  <a:schemeClr val="dk1"/>
                </a:solidFill>
              </a:rPr>
              <a:t>In the data, tables like users, follows, comments, likes, tags, photos, photo_tags are present</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 sz="1500">
                <a:solidFill>
                  <a:schemeClr val="dk1"/>
                </a:solidFill>
              </a:rPr>
              <a:t>Our role is to analyze the data and retrieve important insights through the tables present in the database which could be used for the </a:t>
            </a:r>
            <a:r>
              <a:rPr lang="en" sz="1500">
                <a:solidFill>
                  <a:schemeClr val="dk1"/>
                </a:solidFill>
              </a:rPr>
              <a:t>betterment</a:t>
            </a:r>
            <a:r>
              <a:rPr lang="en" sz="1500">
                <a:solidFill>
                  <a:schemeClr val="dk1"/>
                </a:solidFill>
              </a:rPr>
              <a:t> of the business and the insights can also be used for the development of the instagram application.</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 sz="1500">
                <a:solidFill>
                  <a:schemeClr val="dk1"/>
                </a:solidFill>
              </a:rPr>
              <a:t>For the retrieval of data, we are going to use SQL workbench </a:t>
            </a:r>
            <a:r>
              <a:rPr lang="en" sz="1500">
                <a:solidFill>
                  <a:schemeClr val="dk1"/>
                </a:solidFill>
              </a:rPr>
              <a:t>because</a:t>
            </a:r>
            <a:r>
              <a:rPr lang="en" sz="1500">
                <a:solidFill>
                  <a:schemeClr val="dk1"/>
                </a:solidFill>
              </a:rPr>
              <a:t> of the following reasons:</a:t>
            </a:r>
            <a:endParaRPr sz="1500">
              <a:solidFill>
                <a:schemeClr val="dk1"/>
              </a:solidFill>
            </a:endParaRPr>
          </a:p>
          <a:p>
            <a:pPr indent="-323850" lvl="1" marL="914400" rtl="0" algn="l">
              <a:lnSpc>
                <a:spcPct val="150000"/>
              </a:lnSpc>
              <a:spcBef>
                <a:spcPts val="0"/>
              </a:spcBef>
              <a:spcAft>
                <a:spcPts val="0"/>
              </a:spcAft>
              <a:buClr>
                <a:schemeClr val="dk1"/>
              </a:buClr>
              <a:buSzPts val="1500"/>
              <a:buChar char="○"/>
            </a:pPr>
            <a:r>
              <a:rPr lang="en" sz="1500">
                <a:solidFill>
                  <a:schemeClr val="dk1"/>
                </a:solidFill>
              </a:rPr>
              <a:t>It allows you to obtain </a:t>
            </a:r>
            <a:r>
              <a:rPr lang="en" sz="1500">
                <a:solidFill>
                  <a:schemeClr val="dk1"/>
                </a:solidFill>
              </a:rPr>
              <a:t>results</a:t>
            </a:r>
            <a:r>
              <a:rPr lang="en" sz="1500">
                <a:solidFill>
                  <a:schemeClr val="dk1"/>
                </a:solidFill>
              </a:rPr>
              <a:t> very quickly.</a:t>
            </a:r>
            <a:endParaRPr sz="1500">
              <a:solidFill>
                <a:schemeClr val="dk1"/>
              </a:solidFill>
            </a:endParaRPr>
          </a:p>
          <a:p>
            <a:pPr indent="-323850" lvl="1" marL="914400" rtl="0" algn="l">
              <a:lnSpc>
                <a:spcPct val="150000"/>
              </a:lnSpc>
              <a:spcBef>
                <a:spcPts val="0"/>
              </a:spcBef>
              <a:spcAft>
                <a:spcPts val="0"/>
              </a:spcAft>
              <a:buClr>
                <a:schemeClr val="dk1"/>
              </a:buClr>
              <a:buSzPts val="1500"/>
              <a:buChar char="○"/>
            </a:pPr>
            <a:r>
              <a:rPr lang="en" sz="1500">
                <a:solidFill>
                  <a:schemeClr val="dk1"/>
                </a:solidFill>
              </a:rPr>
              <a:t>Codes can be optimized to obtain </a:t>
            </a:r>
            <a:r>
              <a:rPr lang="en" sz="1500">
                <a:solidFill>
                  <a:schemeClr val="dk1"/>
                </a:solidFill>
              </a:rPr>
              <a:t>results</a:t>
            </a:r>
            <a:r>
              <a:rPr lang="en" sz="1500">
                <a:solidFill>
                  <a:schemeClr val="dk1"/>
                </a:solidFill>
              </a:rPr>
              <a:t> quickly.</a:t>
            </a:r>
            <a:endParaRPr sz="1500">
              <a:solidFill>
                <a:schemeClr val="dk1"/>
              </a:solidFill>
            </a:endParaRPr>
          </a:p>
          <a:p>
            <a:pPr indent="-323850" lvl="1" marL="914400" rtl="0" algn="l">
              <a:lnSpc>
                <a:spcPct val="150000"/>
              </a:lnSpc>
              <a:spcBef>
                <a:spcPts val="0"/>
              </a:spcBef>
              <a:spcAft>
                <a:spcPts val="0"/>
              </a:spcAft>
              <a:buClr>
                <a:schemeClr val="dk1"/>
              </a:buClr>
              <a:buSzPts val="1500"/>
              <a:buChar char="○"/>
            </a:pPr>
            <a:r>
              <a:rPr lang="en" sz="1500">
                <a:solidFill>
                  <a:schemeClr val="dk1"/>
                </a:solidFill>
              </a:rPr>
              <a:t>Data integrity is ensured.</a:t>
            </a:r>
            <a:endParaRPr sz="1500">
              <a:solidFill>
                <a:schemeClr val="dk1"/>
              </a:solidFill>
            </a:endParaRPr>
          </a:p>
          <a:p>
            <a:pPr indent="-323850" lvl="1" marL="914400" rtl="0" algn="l">
              <a:lnSpc>
                <a:spcPct val="150000"/>
              </a:lnSpc>
              <a:spcBef>
                <a:spcPts val="0"/>
              </a:spcBef>
              <a:spcAft>
                <a:spcPts val="0"/>
              </a:spcAft>
              <a:buClr>
                <a:schemeClr val="dk1"/>
              </a:buClr>
              <a:buSzPts val="1500"/>
              <a:buChar char="○"/>
            </a:pPr>
            <a:r>
              <a:rPr lang="en" sz="1500">
                <a:solidFill>
                  <a:schemeClr val="dk1"/>
                </a:solidFill>
              </a:rPr>
              <a:t>It can analyze multiple tables at once.</a:t>
            </a:r>
            <a:endParaRPr sz="15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Marketing Analysis: </a:t>
            </a:r>
            <a:endParaRPr sz="200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500">
                <a:solidFill>
                  <a:schemeClr val="dk1"/>
                </a:solidFill>
              </a:rPr>
              <a:t>Loyal User Reward:</a:t>
            </a:r>
            <a:r>
              <a:rPr lang="en" sz="1500">
                <a:solidFill>
                  <a:schemeClr val="dk1"/>
                </a:solidFill>
              </a:rPr>
              <a:t> The marketing team wants to reward the most loyal users, i.e., those who have been using the platform for the longest time.</a:t>
            </a:r>
            <a:endParaRPr sz="1500">
              <a:solidFill>
                <a:schemeClr val="dk1"/>
              </a:solidFill>
            </a:endParaRPr>
          </a:p>
          <a:p>
            <a:pPr indent="0" lvl="0" marL="0" rtl="0" algn="l">
              <a:spcBef>
                <a:spcPts val="1200"/>
              </a:spcBef>
              <a:spcAft>
                <a:spcPts val="0"/>
              </a:spcAft>
              <a:buNone/>
            </a:pPr>
            <a:r>
              <a:rPr lang="en" sz="1500">
                <a:solidFill>
                  <a:schemeClr val="dk1"/>
                </a:solidFill>
              </a:rPr>
              <a:t>Your Task: Identify the five oldest users on Instagram from the provided database. </a:t>
            </a:r>
            <a:endParaRPr sz="1500">
              <a:solidFill>
                <a:schemeClr val="dk1"/>
              </a:solidFill>
            </a:endParaRPr>
          </a:p>
          <a:p>
            <a:pPr indent="0" lvl="0" marL="0" rtl="0" algn="l">
              <a:spcBef>
                <a:spcPts val="1200"/>
              </a:spcBef>
              <a:spcAft>
                <a:spcPts val="0"/>
              </a:spcAft>
              <a:buNone/>
            </a:pPr>
            <a:r>
              <a:rPr b="1" lang="en" sz="1500">
                <a:solidFill>
                  <a:schemeClr val="dk1"/>
                </a:solidFill>
              </a:rPr>
              <a:t>Approach</a:t>
            </a:r>
            <a:r>
              <a:rPr lang="en" sz="1500">
                <a:solidFill>
                  <a:schemeClr val="dk1"/>
                </a:solidFill>
              </a:rPr>
              <a:t>: Firstly tables were studied </a:t>
            </a:r>
            <a:r>
              <a:rPr lang="en" sz="1500">
                <a:solidFill>
                  <a:schemeClr val="dk1"/>
                </a:solidFill>
              </a:rPr>
              <a:t>carefully and the table which could be used for the retrieval of the data was chosen i.e Users table </a:t>
            </a:r>
            <a:endParaRPr sz="1500">
              <a:solidFill>
                <a:schemeClr val="dk1"/>
              </a:solidFill>
            </a:endParaRPr>
          </a:p>
          <a:p>
            <a:pPr indent="0" lvl="0" marL="0" rtl="0" algn="l">
              <a:spcBef>
                <a:spcPts val="1200"/>
              </a:spcBef>
              <a:spcAft>
                <a:spcPts val="1200"/>
              </a:spcAft>
              <a:buNone/>
            </a:pPr>
            <a:r>
              <a:rPr lang="en" sz="1500">
                <a:solidFill>
                  <a:schemeClr val="dk1"/>
                </a:solidFill>
              </a:rPr>
              <a:t>Users table consisted of id, username and created_by column. Since we had to find the oldest users on Instagram, so</a:t>
            </a:r>
            <a:r>
              <a:rPr lang="en" sz="1500" u="sng">
                <a:solidFill>
                  <a:schemeClr val="dk1"/>
                </a:solidFill>
              </a:rPr>
              <a:t> order by</a:t>
            </a:r>
            <a:r>
              <a:rPr lang="en" sz="1500">
                <a:solidFill>
                  <a:schemeClr val="dk1"/>
                </a:solidFill>
              </a:rPr>
              <a:t> function was used on </a:t>
            </a:r>
            <a:r>
              <a:rPr lang="en" sz="1500" u="sng">
                <a:solidFill>
                  <a:schemeClr val="dk1"/>
                </a:solidFill>
              </a:rPr>
              <a:t>created by</a:t>
            </a:r>
            <a:r>
              <a:rPr lang="en" sz="1500">
                <a:solidFill>
                  <a:schemeClr val="dk1"/>
                </a:solidFill>
              </a:rPr>
              <a:t> column and </a:t>
            </a:r>
            <a:r>
              <a:rPr lang="en" sz="1500" u="sng">
                <a:solidFill>
                  <a:schemeClr val="dk1"/>
                </a:solidFill>
              </a:rPr>
              <a:t>limit</a:t>
            </a:r>
            <a:r>
              <a:rPr lang="en" sz="1500">
                <a:solidFill>
                  <a:schemeClr val="dk1"/>
                </a:solidFill>
              </a:rPr>
              <a:t> function was used for obtaining the top five oldest users on Instagram.</a:t>
            </a:r>
            <a:endParaRPr sz="15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and Output of the code :</a:t>
            </a:r>
            <a:endParaRPr/>
          </a:p>
        </p:txBody>
      </p:sp>
      <p:sp>
        <p:nvSpPr>
          <p:cNvPr id="73" name="Google Shape;73;p16"/>
          <p:cNvSpPr txBox="1"/>
          <p:nvPr>
            <p:ph idx="1" type="body"/>
          </p:nvPr>
        </p:nvSpPr>
        <p:spPr>
          <a:xfrm>
            <a:off x="1593950" y="1152475"/>
            <a:ext cx="5585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6"/>
          <p:cNvPicPr preferRelativeResize="0"/>
          <p:nvPr/>
        </p:nvPicPr>
        <p:blipFill rotWithShape="1">
          <a:blip r:embed="rId3">
            <a:alphaModFix/>
          </a:blip>
          <a:srcRect b="26811" l="15418" r="41077" t="34366"/>
          <a:stretch/>
        </p:blipFill>
        <p:spPr>
          <a:xfrm>
            <a:off x="455000" y="1152475"/>
            <a:ext cx="8233999" cy="3579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Inactive User Engagement:</a:t>
            </a:r>
            <a:r>
              <a:rPr lang="en" sz="1500"/>
              <a:t> The team wants to encourage inactive users to start posting by sending them promotional emails.</a:t>
            </a:r>
            <a:endParaRPr sz="1500"/>
          </a:p>
          <a:p>
            <a:pPr indent="0" lvl="0" marL="0" rtl="0" algn="l">
              <a:spcBef>
                <a:spcPts val="0"/>
              </a:spcBef>
              <a:spcAft>
                <a:spcPts val="0"/>
              </a:spcAft>
              <a:buClr>
                <a:schemeClr val="dk1"/>
              </a:buClr>
              <a:buSzPts val="1100"/>
              <a:buFont typeface="Arial"/>
              <a:buNone/>
            </a:pPr>
            <a:r>
              <a:t/>
            </a:r>
            <a:endParaRPr sz="1500"/>
          </a:p>
          <a:p>
            <a:pPr indent="0" lvl="0" marL="0" rtl="0" algn="l">
              <a:spcBef>
                <a:spcPts val="0"/>
              </a:spcBef>
              <a:spcAft>
                <a:spcPts val="0"/>
              </a:spcAft>
              <a:buNone/>
            </a:pPr>
            <a:r>
              <a:rPr lang="en" sz="1500"/>
              <a:t>Your Task: Identify users who have never posted a single photo on Instagram. </a:t>
            </a:r>
            <a:endParaRPr sz="1500"/>
          </a:p>
        </p:txBody>
      </p:sp>
      <p:sp>
        <p:nvSpPr>
          <p:cNvPr id="80" name="Google Shape;80;p17"/>
          <p:cNvSpPr txBox="1"/>
          <p:nvPr>
            <p:ph idx="1" type="body"/>
          </p:nvPr>
        </p:nvSpPr>
        <p:spPr>
          <a:xfrm>
            <a:off x="311700" y="1620750"/>
            <a:ext cx="8520600" cy="294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chemeClr val="dk1"/>
                </a:solidFill>
              </a:rPr>
              <a:t>Approach: </a:t>
            </a:r>
            <a:r>
              <a:rPr lang="en" sz="1500">
                <a:solidFill>
                  <a:schemeClr val="dk1"/>
                </a:solidFill>
              </a:rPr>
              <a:t>To obtain the name of all the users who have never posted a single photo on Instagram, it was necessary to </a:t>
            </a:r>
            <a:r>
              <a:rPr lang="en" sz="1500">
                <a:solidFill>
                  <a:schemeClr val="dk1"/>
                </a:solidFill>
              </a:rPr>
              <a:t>retrieve</a:t>
            </a:r>
            <a:r>
              <a:rPr lang="en" sz="1500">
                <a:solidFill>
                  <a:schemeClr val="dk1"/>
                </a:solidFill>
              </a:rPr>
              <a:t> the data from two tables i.e Users and Photos.</a:t>
            </a:r>
            <a:endParaRPr sz="1500">
              <a:solidFill>
                <a:schemeClr val="dk1"/>
              </a:solidFill>
            </a:endParaRPr>
          </a:p>
          <a:p>
            <a:pPr indent="0" lvl="0" marL="0" rtl="0" algn="l">
              <a:spcBef>
                <a:spcPts val="1200"/>
              </a:spcBef>
              <a:spcAft>
                <a:spcPts val="0"/>
              </a:spcAft>
              <a:buNone/>
            </a:pPr>
            <a:r>
              <a:rPr lang="en" sz="1500" u="sng">
                <a:solidFill>
                  <a:schemeClr val="dk1"/>
                </a:solidFill>
              </a:rPr>
              <a:t>Left join</a:t>
            </a:r>
            <a:r>
              <a:rPr lang="en" sz="1500">
                <a:solidFill>
                  <a:schemeClr val="dk1"/>
                </a:solidFill>
              </a:rPr>
              <a:t> was done on </a:t>
            </a:r>
            <a:r>
              <a:rPr lang="en" sz="1500" u="sng">
                <a:solidFill>
                  <a:schemeClr val="dk1"/>
                </a:solidFill>
              </a:rPr>
              <a:t>users</a:t>
            </a:r>
            <a:r>
              <a:rPr lang="en" sz="1500">
                <a:solidFill>
                  <a:schemeClr val="dk1"/>
                </a:solidFill>
              </a:rPr>
              <a:t> and </a:t>
            </a:r>
            <a:r>
              <a:rPr lang="en" sz="1500" u="sng">
                <a:solidFill>
                  <a:schemeClr val="dk1"/>
                </a:solidFill>
              </a:rPr>
              <a:t>photos</a:t>
            </a:r>
            <a:r>
              <a:rPr lang="en" sz="1500">
                <a:solidFill>
                  <a:schemeClr val="dk1"/>
                </a:solidFill>
              </a:rPr>
              <a:t> tables and </a:t>
            </a:r>
            <a:r>
              <a:rPr lang="en" sz="1500" u="sng">
                <a:solidFill>
                  <a:schemeClr val="dk1"/>
                </a:solidFill>
              </a:rPr>
              <a:t>where</a:t>
            </a:r>
            <a:r>
              <a:rPr lang="en" sz="1500">
                <a:solidFill>
                  <a:schemeClr val="dk1"/>
                </a:solidFill>
              </a:rPr>
              <a:t> </a:t>
            </a:r>
            <a:r>
              <a:rPr lang="en" sz="1500">
                <a:solidFill>
                  <a:schemeClr val="dk1"/>
                </a:solidFill>
              </a:rPr>
              <a:t>clause</a:t>
            </a:r>
            <a:r>
              <a:rPr lang="en" sz="1500">
                <a:solidFill>
                  <a:schemeClr val="dk1"/>
                </a:solidFill>
              </a:rPr>
              <a:t> was used under the condition of </a:t>
            </a:r>
            <a:r>
              <a:rPr lang="en" sz="1500" u="sng">
                <a:solidFill>
                  <a:schemeClr val="dk1"/>
                </a:solidFill>
              </a:rPr>
              <a:t>is null</a:t>
            </a:r>
            <a:r>
              <a:rPr lang="en" sz="1500">
                <a:solidFill>
                  <a:schemeClr val="dk1"/>
                </a:solidFill>
              </a:rPr>
              <a:t> because we needed to find the users who have null or zero count in photos_uploaded column.</a:t>
            </a:r>
            <a:endParaRPr sz="1500">
              <a:solidFill>
                <a:schemeClr val="dk1"/>
              </a:solidFill>
            </a:endParaRPr>
          </a:p>
          <a:p>
            <a:pPr indent="0" lvl="0" marL="0" rtl="0" algn="l">
              <a:spcBef>
                <a:spcPts val="1200"/>
              </a:spcBef>
              <a:spcAft>
                <a:spcPts val="1200"/>
              </a:spcAft>
              <a:buNone/>
            </a:pPr>
            <a:r>
              <a:rPr lang="en" sz="1500">
                <a:solidFill>
                  <a:schemeClr val="dk1"/>
                </a:solidFill>
              </a:rPr>
              <a:t>Hence, total 26 users were on the list who never </a:t>
            </a:r>
            <a:r>
              <a:rPr lang="en" sz="1500">
                <a:solidFill>
                  <a:schemeClr val="dk1"/>
                </a:solidFill>
              </a:rPr>
              <a:t>uploaded the photos on instagram.</a:t>
            </a:r>
            <a:endParaRPr sz="15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Code and Output of the code :</a:t>
            </a:r>
            <a:endParaRPr/>
          </a:p>
          <a:p>
            <a:pPr indent="0" lvl="0" marL="0" rtl="0" algn="l">
              <a:spcBef>
                <a:spcPts val="0"/>
              </a:spcBef>
              <a:spcAft>
                <a:spcPts val="0"/>
              </a:spcAft>
              <a:buNone/>
            </a:pPr>
            <a:r>
              <a:t/>
            </a:r>
            <a:endParaRPr/>
          </a:p>
        </p:txBody>
      </p:sp>
      <p:sp>
        <p:nvSpPr>
          <p:cNvPr id="86" name="Google Shape;86;p18"/>
          <p:cNvSpPr txBox="1"/>
          <p:nvPr>
            <p:ph idx="1" type="body"/>
          </p:nvPr>
        </p:nvSpPr>
        <p:spPr>
          <a:xfrm>
            <a:off x="3924600" y="2076150"/>
            <a:ext cx="1593900" cy="172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8"/>
          <p:cNvPicPr preferRelativeResize="0"/>
          <p:nvPr/>
        </p:nvPicPr>
        <p:blipFill rotWithShape="1">
          <a:blip r:embed="rId3">
            <a:alphaModFix/>
          </a:blip>
          <a:srcRect b="26036" l="15524" r="43899" t="19765"/>
          <a:stretch/>
        </p:blipFill>
        <p:spPr>
          <a:xfrm>
            <a:off x="2056975" y="1085900"/>
            <a:ext cx="5030049" cy="3549550"/>
          </a:xfrm>
          <a:prstGeom prst="rect">
            <a:avLst/>
          </a:prstGeom>
          <a:noFill/>
          <a:ln>
            <a:noFill/>
          </a:ln>
        </p:spPr>
      </p:pic>
      <p:pic>
        <p:nvPicPr>
          <p:cNvPr id="88" name="Google Shape;88;p18"/>
          <p:cNvPicPr preferRelativeResize="0"/>
          <p:nvPr/>
        </p:nvPicPr>
        <p:blipFill rotWithShape="1">
          <a:blip r:embed="rId4">
            <a:alphaModFix/>
          </a:blip>
          <a:srcRect b="12576" l="15325" r="73395" t="58503"/>
          <a:stretch/>
        </p:blipFill>
        <p:spPr>
          <a:xfrm>
            <a:off x="3308450" y="2571750"/>
            <a:ext cx="1326075" cy="19421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Contest Winner Declaration:</a:t>
            </a:r>
            <a:r>
              <a:rPr lang="en" sz="1500"/>
              <a:t> The team has organized a contest where the user with the most likes on a single photo wins.</a:t>
            </a:r>
            <a:endParaRPr sz="1500"/>
          </a:p>
          <a:p>
            <a:pPr indent="0" lvl="0" marL="0" rtl="0" algn="l">
              <a:spcBef>
                <a:spcPts val="0"/>
              </a:spcBef>
              <a:spcAft>
                <a:spcPts val="0"/>
              </a:spcAft>
              <a:buClr>
                <a:schemeClr val="dk1"/>
              </a:buClr>
              <a:buSzPts val="1100"/>
              <a:buFont typeface="Arial"/>
              <a:buNone/>
            </a:pPr>
            <a:r>
              <a:t/>
            </a:r>
            <a:endParaRPr sz="1500"/>
          </a:p>
          <a:p>
            <a:pPr indent="0" lvl="0" marL="0" rtl="0" algn="l">
              <a:spcBef>
                <a:spcPts val="0"/>
              </a:spcBef>
              <a:spcAft>
                <a:spcPts val="0"/>
              </a:spcAft>
              <a:buNone/>
            </a:pPr>
            <a:r>
              <a:rPr lang="en" sz="1500"/>
              <a:t>Your Task: Determine the winner of the contest and provide their details to the team.</a:t>
            </a:r>
            <a:endParaRPr sz="1500"/>
          </a:p>
        </p:txBody>
      </p:sp>
      <p:sp>
        <p:nvSpPr>
          <p:cNvPr id="94" name="Google Shape;94;p19"/>
          <p:cNvSpPr txBox="1"/>
          <p:nvPr>
            <p:ph idx="1" type="body"/>
          </p:nvPr>
        </p:nvSpPr>
        <p:spPr>
          <a:xfrm>
            <a:off x="311700" y="1526975"/>
            <a:ext cx="8153700" cy="3042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500">
                <a:solidFill>
                  <a:schemeClr val="dk1"/>
                </a:solidFill>
              </a:rPr>
              <a:t>Approach: </a:t>
            </a:r>
            <a:r>
              <a:rPr lang="en" sz="1500">
                <a:solidFill>
                  <a:schemeClr val="dk1"/>
                </a:solidFill>
              </a:rPr>
              <a:t>To obtain the name of the user who has most likes on a single photo on Instagram, it was necessary to retrieve the data from three tables i.e </a:t>
            </a:r>
            <a:r>
              <a:rPr lang="en" sz="1500" u="sng">
                <a:solidFill>
                  <a:schemeClr val="dk1"/>
                </a:solidFill>
              </a:rPr>
              <a:t>Users, photos</a:t>
            </a:r>
            <a:r>
              <a:rPr lang="en" sz="1500">
                <a:solidFill>
                  <a:schemeClr val="dk1"/>
                </a:solidFill>
              </a:rPr>
              <a:t> and </a:t>
            </a:r>
            <a:r>
              <a:rPr lang="en" sz="1500" u="sng">
                <a:solidFill>
                  <a:schemeClr val="dk1"/>
                </a:solidFill>
              </a:rPr>
              <a:t>likes</a:t>
            </a:r>
            <a:r>
              <a:rPr lang="en" sz="1500">
                <a:solidFill>
                  <a:schemeClr val="dk1"/>
                </a:solidFill>
              </a:rPr>
              <a:t>.</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500">
                <a:solidFill>
                  <a:schemeClr val="dk1"/>
                </a:solidFill>
              </a:rPr>
              <a:t>We can obtain the name of the winner from users table, photos uploaded by the respective users from the photos table and likes obtained on single photo can be obtained from likes table.</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500" u="sng">
                <a:solidFill>
                  <a:schemeClr val="dk1"/>
                </a:solidFill>
              </a:rPr>
              <a:t>Join </a:t>
            </a:r>
            <a:r>
              <a:rPr lang="en" sz="1500">
                <a:solidFill>
                  <a:schemeClr val="dk1"/>
                </a:solidFill>
              </a:rPr>
              <a:t>is used between </a:t>
            </a:r>
            <a:r>
              <a:rPr lang="en" sz="1500" u="sng">
                <a:solidFill>
                  <a:schemeClr val="dk1"/>
                </a:solidFill>
              </a:rPr>
              <a:t>photos and likes</a:t>
            </a:r>
            <a:r>
              <a:rPr lang="en" sz="1500">
                <a:solidFill>
                  <a:schemeClr val="dk1"/>
                </a:solidFill>
              </a:rPr>
              <a:t> and then between </a:t>
            </a:r>
            <a:r>
              <a:rPr lang="en" sz="1500" u="sng">
                <a:solidFill>
                  <a:schemeClr val="dk1"/>
                </a:solidFill>
              </a:rPr>
              <a:t>users and photos</a:t>
            </a:r>
            <a:r>
              <a:rPr lang="en" sz="1500">
                <a:solidFill>
                  <a:schemeClr val="dk1"/>
                </a:solidFill>
              </a:rPr>
              <a:t> column, since we need the </a:t>
            </a:r>
            <a:r>
              <a:rPr lang="en" sz="1500" u="sng">
                <a:solidFill>
                  <a:schemeClr val="dk1"/>
                </a:solidFill>
              </a:rPr>
              <a:t>count </a:t>
            </a:r>
            <a:r>
              <a:rPr lang="en" sz="1500">
                <a:solidFill>
                  <a:schemeClr val="dk1"/>
                </a:solidFill>
              </a:rPr>
              <a:t>of likes on each photos hence </a:t>
            </a:r>
            <a:r>
              <a:rPr lang="en" sz="1500" u="sng">
                <a:solidFill>
                  <a:schemeClr val="dk1"/>
                </a:solidFill>
              </a:rPr>
              <a:t>group by</a:t>
            </a:r>
            <a:r>
              <a:rPr lang="en" sz="1500">
                <a:solidFill>
                  <a:schemeClr val="dk1"/>
                </a:solidFill>
              </a:rPr>
              <a:t> is used </a:t>
            </a:r>
            <a:r>
              <a:rPr lang="en" sz="1500" u="sng">
                <a:solidFill>
                  <a:schemeClr val="dk1"/>
                </a:solidFill>
              </a:rPr>
              <a:t>photo.id</a:t>
            </a:r>
            <a:r>
              <a:rPr lang="en" sz="1500">
                <a:solidFill>
                  <a:schemeClr val="dk1"/>
                </a:solidFill>
              </a:rPr>
              <a:t> and the users having maximum count of likes on the photo is retrieved from the data.</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500">
                <a:solidFill>
                  <a:schemeClr val="dk1"/>
                </a:solidFill>
              </a:rPr>
              <a:t>Hence, total 3 users were on the list who got the maximum no. of likes on their respective uploaded photos</a:t>
            </a:r>
            <a:endParaRPr sz="1500">
              <a:solidFill>
                <a:schemeClr val="dk1"/>
              </a:solidFill>
            </a:endParaRPr>
          </a:p>
          <a:p>
            <a:pPr indent="0" lvl="0" marL="0" rtl="0" algn="l">
              <a:lnSpc>
                <a:spcPct val="115000"/>
              </a:lnSpc>
              <a:spcBef>
                <a:spcPts val="1200"/>
              </a:spcBef>
              <a:spcAft>
                <a:spcPts val="1200"/>
              </a:spcAft>
              <a:buNone/>
            </a:pPr>
            <a:r>
              <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Code and Output of the code :</a:t>
            </a:r>
            <a:endParaRPr/>
          </a:p>
          <a:p>
            <a:pPr indent="0" lvl="0" marL="0" rtl="0" algn="l">
              <a:spcBef>
                <a:spcPts val="0"/>
              </a:spcBef>
              <a:spcAft>
                <a:spcPts val="0"/>
              </a:spcAft>
              <a:buNone/>
            </a:pPr>
            <a:r>
              <a:t/>
            </a:r>
            <a:endParaRPr/>
          </a:p>
        </p:txBody>
      </p:sp>
      <p:sp>
        <p:nvSpPr>
          <p:cNvPr id="100" name="Google Shape;100;p20"/>
          <p:cNvSpPr txBox="1"/>
          <p:nvPr>
            <p:ph idx="1" type="body"/>
          </p:nvPr>
        </p:nvSpPr>
        <p:spPr>
          <a:xfrm>
            <a:off x="2946800" y="2183300"/>
            <a:ext cx="3750600" cy="238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20"/>
          <p:cNvPicPr preferRelativeResize="0"/>
          <p:nvPr/>
        </p:nvPicPr>
        <p:blipFill rotWithShape="1">
          <a:blip r:embed="rId3">
            <a:alphaModFix/>
          </a:blip>
          <a:srcRect b="26029" l="15528" r="39937" t="30981"/>
          <a:stretch/>
        </p:blipFill>
        <p:spPr>
          <a:xfrm>
            <a:off x="1264899" y="1125700"/>
            <a:ext cx="6614199" cy="35899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Hashtag Research:</a:t>
            </a:r>
            <a:r>
              <a:rPr lang="en" sz="1500"/>
              <a:t> A partner brand wants to know the most popular hashtags to use in their posts to reach the most people.</a:t>
            </a:r>
            <a:endParaRPr sz="1500"/>
          </a:p>
          <a:p>
            <a:pPr indent="0" lvl="0" marL="0" rtl="0" algn="l">
              <a:spcBef>
                <a:spcPts val="0"/>
              </a:spcBef>
              <a:spcAft>
                <a:spcPts val="0"/>
              </a:spcAft>
              <a:buClr>
                <a:schemeClr val="dk1"/>
              </a:buClr>
              <a:buSzPts val="1100"/>
              <a:buFont typeface="Arial"/>
              <a:buNone/>
            </a:pPr>
            <a:r>
              <a:t/>
            </a:r>
            <a:endParaRPr sz="1500"/>
          </a:p>
          <a:p>
            <a:pPr indent="0" lvl="0" marL="0" rtl="0" algn="l">
              <a:spcBef>
                <a:spcPts val="0"/>
              </a:spcBef>
              <a:spcAft>
                <a:spcPts val="0"/>
              </a:spcAft>
              <a:buNone/>
            </a:pPr>
            <a:r>
              <a:rPr lang="en" sz="1500"/>
              <a:t>Your Task: Identify and suggest the top five most commonly used hashtags on the platform.</a:t>
            </a:r>
            <a:endParaRPr sz="1500"/>
          </a:p>
        </p:txBody>
      </p:sp>
      <p:sp>
        <p:nvSpPr>
          <p:cNvPr id="107" name="Google Shape;107;p21"/>
          <p:cNvSpPr txBox="1"/>
          <p:nvPr>
            <p:ph idx="1" type="body"/>
          </p:nvPr>
        </p:nvSpPr>
        <p:spPr>
          <a:xfrm>
            <a:off x="311700" y="1687700"/>
            <a:ext cx="8520600" cy="320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chemeClr val="dk1"/>
                </a:solidFill>
              </a:rPr>
              <a:t>Approach </a:t>
            </a:r>
            <a:r>
              <a:rPr lang="en" sz="1500">
                <a:solidFill>
                  <a:schemeClr val="dk1"/>
                </a:solidFill>
              </a:rPr>
              <a:t>: To obtain the top five </a:t>
            </a:r>
            <a:r>
              <a:rPr lang="en" sz="1500">
                <a:solidFill>
                  <a:schemeClr val="dk1"/>
                </a:solidFill>
              </a:rPr>
              <a:t>commonly used hashtags, we will need tags and photos_tag table.</a:t>
            </a:r>
            <a:endParaRPr sz="1500">
              <a:solidFill>
                <a:schemeClr val="dk1"/>
              </a:solidFill>
            </a:endParaRPr>
          </a:p>
          <a:p>
            <a:pPr indent="0" lvl="0" marL="0" rtl="0" algn="l">
              <a:spcBef>
                <a:spcPts val="1200"/>
              </a:spcBef>
              <a:spcAft>
                <a:spcPts val="1200"/>
              </a:spcAft>
              <a:buNone/>
            </a:pPr>
            <a:r>
              <a:rPr lang="en" sz="1500">
                <a:solidFill>
                  <a:schemeClr val="dk1"/>
                </a:solidFill>
              </a:rPr>
              <a:t>Since we need the </a:t>
            </a:r>
            <a:r>
              <a:rPr lang="en" sz="1500" u="sng">
                <a:solidFill>
                  <a:schemeClr val="dk1"/>
                </a:solidFill>
              </a:rPr>
              <a:t>count </a:t>
            </a:r>
            <a:r>
              <a:rPr lang="en" sz="1500">
                <a:solidFill>
                  <a:schemeClr val="dk1"/>
                </a:solidFill>
              </a:rPr>
              <a:t>of the hashtags, we firstly use </a:t>
            </a:r>
            <a:r>
              <a:rPr lang="en" sz="1500" u="sng">
                <a:solidFill>
                  <a:schemeClr val="dk1"/>
                </a:solidFill>
              </a:rPr>
              <a:t>inner join</a:t>
            </a:r>
            <a:r>
              <a:rPr lang="en" sz="1500">
                <a:solidFill>
                  <a:schemeClr val="dk1"/>
                </a:solidFill>
              </a:rPr>
              <a:t> between </a:t>
            </a:r>
            <a:r>
              <a:rPr lang="en" sz="1500" u="sng">
                <a:solidFill>
                  <a:schemeClr val="dk1"/>
                </a:solidFill>
              </a:rPr>
              <a:t>photo_tags and tags</a:t>
            </a:r>
            <a:r>
              <a:rPr lang="en" sz="1500">
                <a:solidFill>
                  <a:schemeClr val="dk1"/>
                </a:solidFill>
              </a:rPr>
              <a:t> table and then used </a:t>
            </a:r>
            <a:r>
              <a:rPr lang="en" sz="1500" u="sng">
                <a:solidFill>
                  <a:schemeClr val="dk1"/>
                </a:solidFill>
              </a:rPr>
              <a:t>group by</a:t>
            </a:r>
            <a:r>
              <a:rPr lang="en" sz="1500">
                <a:solidFill>
                  <a:schemeClr val="dk1"/>
                </a:solidFill>
              </a:rPr>
              <a:t> on </a:t>
            </a:r>
            <a:r>
              <a:rPr lang="en" sz="1500" u="sng">
                <a:solidFill>
                  <a:schemeClr val="dk1"/>
                </a:solidFill>
              </a:rPr>
              <a:t>tag_name</a:t>
            </a:r>
            <a:r>
              <a:rPr lang="en" sz="1500">
                <a:solidFill>
                  <a:schemeClr val="dk1"/>
                </a:solidFill>
              </a:rPr>
              <a:t> which will eventually provide the </a:t>
            </a:r>
            <a:r>
              <a:rPr lang="en" sz="1500" u="sng">
                <a:solidFill>
                  <a:schemeClr val="dk1"/>
                </a:solidFill>
              </a:rPr>
              <a:t>count </a:t>
            </a:r>
            <a:r>
              <a:rPr lang="en" sz="1500">
                <a:solidFill>
                  <a:schemeClr val="dk1"/>
                </a:solidFill>
              </a:rPr>
              <a:t>on all the hashtags and to obtain the highest count first, we use </a:t>
            </a:r>
            <a:r>
              <a:rPr lang="en" sz="1500" u="sng">
                <a:solidFill>
                  <a:schemeClr val="dk1"/>
                </a:solidFill>
              </a:rPr>
              <a:t>order by</a:t>
            </a:r>
            <a:r>
              <a:rPr lang="en" sz="1500">
                <a:solidFill>
                  <a:schemeClr val="dk1"/>
                </a:solidFill>
              </a:rPr>
              <a:t> on count on descending order and then </a:t>
            </a:r>
            <a:r>
              <a:rPr lang="en" sz="1500" u="sng">
                <a:solidFill>
                  <a:schemeClr val="dk1"/>
                </a:solidFill>
              </a:rPr>
              <a:t>limit</a:t>
            </a:r>
            <a:r>
              <a:rPr lang="en" sz="1500">
                <a:solidFill>
                  <a:schemeClr val="dk1"/>
                </a:solidFill>
              </a:rPr>
              <a:t> the list to 5</a:t>
            </a:r>
            <a:endParaRPr sz="15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