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5fb61c526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5fb61c526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39be1f8f0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39be1f8f0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5fb61c526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5fb61c526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78f9bb2143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78f9bb214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78f9bb2143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78f9bb2143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39be1f8f05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39be1f8f05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5fb61c5264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5fb61c526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78f9bb214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78f9bb214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78f9bb214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78f9bb214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78f9bb214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78f9bb214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39be1f8f05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39be1f8f05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78f9bb2143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78f9bb214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5ff6627ad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5ff6627ad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39be1f8f0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39be1f8f0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39be1f8f05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39be1f8f05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39be1f8f0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39be1f8f0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39be1f8f0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39be1f8f0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39be1f8f0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39be1f8f0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39be1f8f05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39be1f8f05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39be1f8f0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39be1f8f0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lnSpc>
                <a:spcPct val="115000"/>
              </a:lnSpc>
              <a:spcBef>
                <a:spcPts val="1100"/>
              </a:spcBef>
              <a:spcAft>
                <a:spcPts val="0"/>
              </a:spcAft>
              <a:buNone/>
            </a:pPr>
            <a:r>
              <a:t/>
            </a:r>
            <a:endParaRPr b="1" sz="2800"/>
          </a:p>
          <a:p>
            <a:pPr indent="0" lvl="0" marL="0" rtl="0" algn="ctr">
              <a:lnSpc>
                <a:spcPct val="115000"/>
              </a:lnSpc>
              <a:spcBef>
                <a:spcPts val="1100"/>
              </a:spcBef>
              <a:spcAft>
                <a:spcPts val="0"/>
              </a:spcAft>
              <a:buNone/>
            </a:pPr>
            <a:r>
              <a:rPr b="1" lang="en" sz="2800"/>
              <a:t>Trainity Project 3</a:t>
            </a:r>
            <a:endParaRPr b="1" sz="2800"/>
          </a:p>
          <a:p>
            <a:pPr indent="0" lvl="0" marL="0" rtl="0" algn="l">
              <a:lnSpc>
                <a:spcPct val="115000"/>
              </a:lnSpc>
              <a:spcBef>
                <a:spcPts val="1100"/>
              </a:spcBef>
              <a:spcAft>
                <a:spcPts val="0"/>
              </a:spcAft>
              <a:buClr>
                <a:schemeClr val="dk1"/>
              </a:buClr>
              <a:buSzPct val="36666"/>
              <a:buFont typeface="Arial"/>
              <a:buNone/>
            </a:pPr>
            <a:r>
              <a:rPr b="1" lang="en" sz="3000"/>
              <a:t>Operation Analytics and Investigating Metric Spike</a:t>
            </a:r>
            <a:endParaRPr b="1" sz="3000"/>
          </a:p>
          <a:p>
            <a:pPr indent="0" lvl="0" marL="0" rtl="0" algn="ctr">
              <a:lnSpc>
                <a:spcPct val="115000"/>
              </a:lnSpc>
              <a:spcBef>
                <a:spcPts val="1100"/>
              </a:spcBef>
              <a:spcAft>
                <a:spcPts val="200"/>
              </a:spcAft>
              <a:buClr>
                <a:schemeClr val="dk1"/>
              </a:buClr>
              <a:buSzPct val="39285"/>
              <a:buFont typeface="Arial"/>
              <a:buNone/>
            </a:pPr>
            <a:r>
              <a:t/>
            </a:r>
            <a:endParaRPr b="1" sz="2800"/>
          </a:p>
        </p:txBody>
      </p:sp>
      <p:sp>
        <p:nvSpPr>
          <p:cNvPr id="55" name="Google Shape;55;p13"/>
          <p:cNvSpPr txBox="1"/>
          <p:nvPr>
            <p:ph idx="1" type="subTitle"/>
          </p:nvPr>
        </p:nvSpPr>
        <p:spPr>
          <a:xfrm>
            <a:off x="311700" y="2834125"/>
            <a:ext cx="8520600" cy="594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Chetan Vishwakarma</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Code and Output of the code :</a:t>
            </a:r>
            <a:endParaRPr/>
          </a:p>
          <a:p>
            <a:pPr indent="0" lvl="0" marL="0" rtl="0" algn="l">
              <a:spcBef>
                <a:spcPts val="0"/>
              </a:spcBef>
              <a:spcAft>
                <a:spcPts val="0"/>
              </a:spcAft>
              <a:buNone/>
            </a:pPr>
            <a:r>
              <a:t/>
            </a:r>
            <a:endParaRPr/>
          </a:p>
        </p:txBody>
      </p:sp>
      <p:sp>
        <p:nvSpPr>
          <p:cNvPr id="112" name="Google Shape;112;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3" name="Google Shape;113;p22"/>
          <p:cNvPicPr preferRelativeResize="0"/>
          <p:nvPr/>
        </p:nvPicPr>
        <p:blipFill rotWithShape="1">
          <a:blip r:embed="rId3">
            <a:alphaModFix/>
          </a:blip>
          <a:srcRect b="24726" l="15384" r="35837" t="39317"/>
          <a:stretch/>
        </p:blipFill>
        <p:spPr>
          <a:xfrm>
            <a:off x="311700" y="1152475"/>
            <a:ext cx="8520599" cy="353107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88450" y="445025"/>
            <a:ext cx="84438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b="1" lang="en" sz="1500"/>
              <a:t>Case Study 2: Investigating Metric Spike</a:t>
            </a:r>
            <a:endParaRPr b="1" sz="1500"/>
          </a:p>
          <a:p>
            <a:pPr indent="0" lvl="0" marL="0" rtl="0" algn="l">
              <a:lnSpc>
                <a:spcPct val="100000"/>
              </a:lnSpc>
              <a:spcBef>
                <a:spcPts val="1200"/>
              </a:spcBef>
              <a:spcAft>
                <a:spcPts val="0"/>
              </a:spcAft>
              <a:buNone/>
            </a:pPr>
            <a:r>
              <a:rPr b="1" lang="en" sz="1500"/>
              <a:t>Weekly User Engagement:</a:t>
            </a:r>
            <a:endParaRPr b="1" sz="1500"/>
          </a:p>
          <a:p>
            <a:pPr indent="-323850" lvl="0" marL="457200" rtl="0" algn="l">
              <a:lnSpc>
                <a:spcPct val="115000"/>
              </a:lnSpc>
              <a:spcBef>
                <a:spcPts val="1200"/>
              </a:spcBef>
              <a:spcAft>
                <a:spcPts val="0"/>
              </a:spcAft>
              <a:buSzPts val="1500"/>
              <a:buChar char="●"/>
            </a:pPr>
            <a:r>
              <a:rPr lang="en" sz="1500"/>
              <a:t>Objective: Measure the activeness of users on a weekly basis.</a:t>
            </a:r>
            <a:endParaRPr sz="1500"/>
          </a:p>
          <a:p>
            <a:pPr indent="-323850" lvl="0" marL="457200" rtl="0" algn="l">
              <a:lnSpc>
                <a:spcPct val="115000"/>
              </a:lnSpc>
              <a:spcBef>
                <a:spcPts val="0"/>
              </a:spcBef>
              <a:spcAft>
                <a:spcPts val="0"/>
              </a:spcAft>
              <a:buSzPts val="1500"/>
              <a:buChar char="●"/>
            </a:pPr>
            <a:r>
              <a:rPr lang="en" sz="1500"/>
              <a:t>Your Task: Write an SQL query to calculate the weekly user engagement.</a:t>
            </a:r>
            <a:endParaRPr sz="1500"/>
          </a:p>
          <a:p>
            <a:pPr indent="0" lvl="0" marL="0" rtl="0" algn="l">
              <a:spcBef>
                <a:spcPts val="1200"/>
              </a:spcBef>
              <a:spcAft>
                <a:spcPts val="0"/>
              </a:spcAft>
              <a:buNone/>
            </a:pPr>
            <a:r>
              <a:t/>
            </a:r>
            <a:endParaRPr b="1" sz="1500"/>
          </a:p>
        </p:txBody>
      </p:sp>
      <p:sp>
        <p:nvSpPr>
          <p:cNvPr id="119" name="Google Shape;119;p23"/>
          <p:cNvSpPr txBox="1"/>
          <p:nvPr>
            <p:ph idx="1" type="body"/>
          </p:nvPr>
        </p:nvSpPr>
        <p:spPr>
          <a:xfrm>
            <a:off x="445650" y="2102950"/>
            <a:ext cx="8520600" cy="274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solidFill>
                  <a:schemeClr val="dk1"/>
                </a:solidFill>
              </a:rPr>
              <a:t>Approach </a:t>
            </a:r>
            <a:r>
              <a:rPr lang="en" sz="1500">
                <a:solidFill>
                  <a:schemeClr val="dk1"/>
                </a:solidFill>
              </a:rPr>
              <a:t>:</a:t>
            </a:r>
            <a:r>
              <a:rPr lang="en" sz="1500">
                <a:solidFill>
                  <a:schemeClr val="dk1"/>
                </a:solidFill>
              </a:rPr>
              <a:t>To calculate the weekly user engagement, we extract week from the date column and then use count function on user_id with respect to week_no using group by and order by function.</a:t>
            </a:r>
            <a:endParaRPr sz="1500">
              <a:solidFill>
                <a:schemeClr val="dk1"/>
              </a:solidFill>
            </a:endParaRPr>
          </a:p>
          <a:p>
            <a:pPr indent="0" lvl="0" marL="0" rtl="0" algn="l">
              <a:spcBef>
                <a:spcPts val="1200"/>
              </a:spcBef>
              <a:spcAft>
                <a:spcPts val="0"/>
              </a:spcAft>
              <a:buNone/>
            </a:pPr>
            <a:r>
              <a:rPr lang="en" sz="1500">
                <a:solidFill>
                  <a:schemeClr val="dk1"/>
                </a:solidFill>
              </a:rPr>
              <a:t>Total 19 records were obtained.</a:t>
            </a:r>
            <a:endParaRPr sz="1500">
              <a:solidFill>
                <a:schemeClr val="dk1"/>
              </a:solidFill>
            </a:endParaRPr>
          </a:p>
          <a:p>
            <a:pPr indent="0" lvl="0" marL="0" rtl="0" algn="l">
              <a:spcBef>
                <a:spcPts val="1200"/>
              </a:spcBef>
              <a:spcAft>
                <a:spcPts val="1200"/>
              </a:spcAft>
              <a:buNone/>
            </a:pPr>
            <a:r>
              <a:rPr lang="en" sz="1500">
                <a:solidFill>
                  <a:schemeClr val="dk1"/>
                </a:solidFill>
              </a:rPr>
              <a:t> </a:t>
            </a:r>
            <a:endParaRPr sz="15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Code and Output of the code :</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125" name="Google Shape;125;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6" name="Google Shape;126;p24"/>
          <p:cNvPicPr preferRelativeResize="0"/>
          <p:nvPr/>
        </p:nvPicPr>
        <p:blipFill rotWithShape="1">
          <a:blip r:embed="rId3">
            <a:alphaModFix/>
          </a:blip>
          <a:srcRect b="21338" l="15528" r="22655" t="33546"/>
          <a:stretch/>
        </p:blipFill>
        <p:spPr>
          <a:xfrm>
            <a:off x="311700" y="1152475"/>
            <a:ext cx="8461725" cy="34719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500"/>
              <a:t>User Growth Analysis:</a:t>
            </a:r>
            <a:endParaRPr b="1" sz="1500"/>
          </a:p>
          <a:p>
            <a:pPr indent="-323850" lvl="0" marL="457200" rtl="0" algn="l">
              <a:lnSpc>
                <a:spcPct val="115000"/>
              </a:lnSpc>
              <a:spcBef>
                <a:spcPts val="1200"/>
              </a:spcBef>
              <a:spcAft>
                <a:spcPts val="0"/>
              </a:spcAft>
              <a:buSzPts val="1500"/>
              <a:buChar char="●"/>
            </a:pPr>
            <a:r>
              <a:rPr lang="en" sz="1500"/>
              <a:t>Objective: Analyze the growth of users over time for a product.</a:t>
            </a:r>
            <a:endParaRPr sz="1500"/>
          </a:p>
          <a:p>
            <a:pPr indent="-323850" lvl="0" marL="457200" rtl="0" algn="l">
              <a:lnSpc>
                <a:spcPct val="115000"/>
              </a:lnSpc>
              <a:spcBef>
                <a:spcPts val="0"/>
              </a:spcBef>
              <a:spcAft>
                <a:spcPts val="0"/>
              </a:spcAft>
              <a:buSzPts val="1500"/>
              <a:buChar char="●"/>
            </a:pPr>
            <a:r>
              <a:rPr lang="en" sz="1500"/>
              <a:t>Your Task: Write an SQL query to calculate the user growth for the product.</a:t>
            </a:r>
            <a:endParaRPr sz="1500"/>
          </a:p>
          <a:p>
            <a:pPr indent="0" lvl="0" marL="0" rtl="0" algn="l">
              <a:spcBef>
                <a:spcPts val="1200"/>
              </a:spcBef>
              <a:spcAft>
                <a:spcPts val="0"/>
              </a:spcAft>
              <a:buNone/>
            </a:pPr>
            <a:r>
              <a:t/>
            </a:r>
            <a:endParaRPr sz="1500"/>
          </a:p>
        </p:txBody>
      </p:sp>
      <p:sp>
        <p:nvSpPr>
          <p:cNvPr id="132" name="Google Shape;132;p25"/>
          <p:cNvSpPr txBox="1"/>
          <p:nvPr>
            <p:ph idx="1" type="body"/>
          </p:nvPr>
        </p:nvSpPr>
        <p:spPr>
          <a:xfrm>
            <a:off x="311700" y="1727900"/>
            <a:ext cx="8520600" cy="284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solidFill>
                  <a:schemeClr val="dk1"/>
                </a:solidFill>
              </a:rPr>
              <a:t>Approach : </a:t>
            </a:r>
            <a:r>
              <a:rPr lang="en" sz="1500">
                <a:solidFill>
                  <a:schemeClr val="dk1"/>
                </a:solidFill>
              </a:rPr>
              <a:t>Firstly extracted year value and month value using extract function. Since, we wanted to obtain the growth of users for a product hence used over function in sum of user_id</a:t>
            </a:r>
            <a:endParaRPr sz="1500">
              <a:solidFill>
                <a:schemeClr val="dk1"/>
              </a:solidFill>
            </a:endParaRPr>
          </a:p>
          <a:p>
            <a:pPr indent="0" lvl="0" marL="0" rtl="0" algn="l">
              <a:spcBef>
                <a:spcPts val="1200"/>
              </a:spcBef>
              <a:spcAft>
                <a:spcPts val="0"/>
              </a:spcAft>
              <a:buNone/>
            </a:pPr>
            <a:r>
              <a:rPr lang="en" sz="1500">
                <a:solidFill>
                  <a:schemeClr val="dk1"/>
                </a:solidFill>
              </a:rPr>
              <a:t>And mainly growth could be obtained by cumulative addition of each rows hence done unbounded preceding and current rows so that it could take the addition of all rows one by one in the column and where clause is used in the </a:t>
            </a:r>
            <a:r>
              <a:rPr lang="en" sz="1500">
                <a:solidFill>
                  <a:schemeClr val="dk1"/>
                </a:solidFill>
              </a:rPr>
              <a:t>condition</a:t>
            </a:r>
            <a:r>
              <a:rPr lang="en" sz="1500">
                <a:solidFill>
                  <a:schemeClr val="dk1"/>
                </a:solidFill>
              </a:rPr>
              <a:t> of state = active</a:t>
            </a:r>
            <a:endParaRPr sz="1500">
              <a:solidFill>
                <a:schemeClr val="dk1"/>
              </a:solidFill>
            </a:endParaRPr>
          </a:p>
          <a:p>
            <a:pPr indent="0" lvl="0" marL="0" rtl="0" algn="l">
              <a:spcBef>
                <a:spcPts val="1200"/>
              </a:spcBef>
              <a:spcAft>
                <a:spcPts val="0"/>
              </a:spcAft>
              <a:buNone/>
            </a:pPr>
            <a:r>
              <a:rPr lang="en" sz="1500">
                <a:solidFill>
                  <a:schemeClr val="dk1"/>
                </a:solidFill>
              </a:rPr>
              <a:t>Total 89 records were obtained.</a:t>
            </a:r>
            <a:endParaRPr sz="1500">
              <a:solidFill>
                <a:schemeClr val="dk1"/>
              </a:solidFill>
            </a:endParaRPr>
          </a:p>
          <a:p>
            <a:pPr indent="0" lvl="0" marL="0" rtl="0" algn="l">
              <a:spcBef>
                <a:spcPts val="1200"/>
              </a:spcBef>
              <a:spcAft>
                <a:spcPts val="1200"/>
              </a:spcAft>
              <a:buNone/>
            </a:pPr>
            <a:r>
              <a:rPr lang="en" sz="1500">
                <a:solidFill>
                  <a:schemeClr val="dk1"/>
                </a:solidFill>
              </a:rPr>
              <a:t>At the end we have the total amount of active users ie.9381 users.</a:t>
            </a:r>
            <a:endParaRPr sz="15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Code and Output of the code :</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138" name="Google Shape;138;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9" name="Google Shape;139;p26"/>
          <p:cNvPicPr preferRelativeResize="0"/>
          <p:nvPr/>
        </p:nvPicPr>
        <p:blipFill rotWithShape="1">
          <a:blip r:embed="rId3">
            <a:alphaModFix/>
          </a:blip>
          <a:srcRect b="20816" l="15525" r="9618" t="24989"/>
          <a:stretch/>
        </p:blipFill>
        <p:spPr>
          <a:xfrm>
            <a:off x="311700" y="1098350"/>
            <a:ext cx="8526108" cy="3470525"/>
          </a:xfrm>
          <a:prstGeom prst="rect">
            <a:avLst/>
          </a:prstGeom>
          <a:noFill/>
          <a:ln>
            <a:noFill/>
          </a:ln>
        </p:spPr>
      </p:pic>
      <p:pic>
        <p:nvPicPr>
          <p:cNvPr id="140" name="Google Shape;140;p26"/>
          <p:cNvPicPr preferRelativeResize="0"/>
          <p:nvPr/>
        </p:nvPicPr>
        <p:blipFill rotWithShape="1">
          <a:blip r:embed="rId4">
            <a:alphaModFix/>
          </a:blip>
          <a:srcRect b="24042" l="15469" r="48201" t="48860"/>
          <a:stretch/>
        </p:blipFill>
        <p:spPr>
          <a:xfrm>
            <a:off x="3897800" y="2571750"/>
            <a:ext cx="4728276" cy="19828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500"/>
              <a:t>Weekly Retention Analysis:</a:t>
            </a:r>
            <a:endParaRPr b="1" sz="1500"/>
          </a:p>
          <a:p>
            <a:pPr indent="-323850" lvl="0" marL="457200" rtl="0" algn="l">
              <a:lnSpc>
                <a:spcPct val="115000"/>
              </a:lnSpc>
              <a:spcBef>
                <a:spcPts val="1200"/>
              </a:spcBef>
              <a:spcAft>
                <a:spcPts val="0"/>
              </a:spcAft>
              <a:buSzPts val="1500"/>
              <a:buChar char="●"/>
            </a:pPr>
            <a:r>
              <a:rPr lang="en" sz="1500"/>
              <a:t>Objective: Analyze the retention of users on a weekly basis after signing up for a product.</a:t>
            </a:r>
            <a:endParaRPr sz="1500"/>
          </a:p>
          <a:p>
            <a:pPr indent="-323850" lvl="0" marL="457200" rtl="0" algn="l">
              <a:lnSpc>
                <a:spcPct val="115000"/>
              </a:lnSpc>
              <a:spcBef>
                <a:spcPts val="0"/>
              </a:spcBef>
              <a:spcAft>
                <a:spcPts val="0"/>
              </a:spcAft>
              <a:buSzPts val="1500"/>
              <a:buChar char="●"/>
            </a:pPr>
            <a:r>
              <a:rPr lang="en" sz="1500"/>
              <a:t>Your Task: Write an SQL query to calculate the weekly retention of users based on their sign-up cohort.</a:t>
            </a:r>
            <a:endParaRPr sz="1500"/>
          </a:p>
          <a:p>
            <a:pPr indent="0" lvl="0" marL="0" rtl="0" algn="l">
              <a:spcBef>
                <a:spcPts val="1200"/>
              </a:spcBef>
              <a:spcAft>
                <a:spcPts val="0"/>
              </a:spcAft>
              <a:buNone/>
            </a:pPr>
            <a:r>
              <a:rPr b="1" lang="en" sz="1500"/>
              <a:t> </a:t>
            </a:r>
            <a:endParaRPr sz="1500"/>
          </a:p>
        </p:txBody>
      </p:sp>
      <p:sp>
        <p:nvSpPr>
          <p:cNvPr id="146" name="Google Shape;146;p27"/>
          <p:cNvSpPr txBox="1"/>
          <p:nvPr>
            <p:ph idx="1" type="body"/>
          </p:nvPr>
        </p:nvSpPr>
        <p:spPr>
          <a:xfrm>
            <a:off x="311700" y="2196700"/>
            <a:ext cx="8520600" cy="2372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500">
                <a:solidFill>
                  <a:schemeClr val="dk1"/>
                </a:solidFill>
              </a:rPr>
              <a:t>Approach </a:t>
            </a:r>
            <a:r>
              <a:rPr lang="en" sz="1500">
                <a:solidFill>
                  <a:schemeClr val="dk1"/>
                </a:solidFill>
              </a:rPr>
              <a:t>: </a:t>
            </a:r>
            <a:r>
              <a:rPr lang="en" sz="1500">
                <a:solidFill>
                  <a:schemeClr val="dk1"/>
                </a:solidFill>
              </a:rPr>
              <a:t>Firstly, we will extract the week from occured_at column , then we sort out those rows which have evet_type = signup_flow and event_name = complete_signup. Then we use left join function to join the two tables on the basis of user_id where event_type = engagement.</a:t>
            </a:r>
            <a:endParaRPr sz="1500">
              <a:solidFill>
                <a:schemeClr val="dk1"/>
              </a:solidFill>
            </a:endParaRPr>
          </a:p>
          <a:p>
            <a:pPr indent="0" lvl="0" marL="0" rtl="0" algn="l">
              <a:lnSpc>
                <a:spcPct val="115000"/>
              </a:lnSpc>
              <a:spcBef>
                <a:spcPts val="1200"/>
              </a:spcBef>
              <a:spcAft>
                <a:spcPts val="0"/>
              </a:spcAft>
              <a:buNone/>
            </a:pPr>
            <a:r>
              <a:rPr lang="en" sz="1500">
                <a:solidFill>
                  <a:schemeClr val="dk1"/>
                </a:solidFill>
              </a:rPr>
              <a:t>Since we want the data with respect to user_id hence we use gropu_by and order_by function on user_id column.</a:t>
            </a:r>
            <a:endParaRPr sz="1500">
              <a:solidFill>
                <a:schemeClr val="dk1"/>
              </a:solidFill>
            </a:endParaRPr>
          </a:p>
          <a:p>
            <a:pPr indent="0" lvl="0" marL="0" rtl="0" algn="l">
              <a:lnSpc>
                <a:spcPct val="115000"/>
              </a:lnSpc>
              <a:spcBef>
                <a:spcPts val="1200"/>
              </a:spcBef>
              <a:spcAft>
                <a:spcPts val="0"/>
              </a:spcAft>
              <a:buNone/>
            </a:pPr>
            <a:r>
              <a:rPr lang="en" sz="1500">
                <a:solidFill>
                  <a:schemeClr val="dk1"/>
                </a:solidFill>
              </a:rPr>
              <a:t>Total 163 records were obtained.</a:t>
            </a:r>
            <a:endParaRPr sz="1500">
              <a:solidFill>
                <a:schemeClr val="dk1"/>
              </a:solidFill>
            </a:endParaRPr>
          </a:p>
          <a:p>
            <a:pPr indent="0" lvl="0" marL="0" rtl="0" algn="l">
              <a:lnSpc>
                <a:spcPct val="100000"/>
              </a:lnSpc>
              <a:spcBef>
                <a:spcPts val="1200"/>
              </a:spcBef>
              <a:spcAft>
                <a:spcPts val="1200"/>
              </a:spcAft>
              <a:buNone/>
            </a:pPr>
            <a:r>
              <a:rPr lang="en" sz="1500">
                <a:solidFill>
                  <a:schemeClr val="dk1"/>
                </a:solidFill>
              </a:rPr>
              <a:t>  </a:t>
            </a:r>
            <a:endParaRPr sz="15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Code and Output of the code :</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152" name="Google Shape;152;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3" name="Google Shape;153;p28"/>
          <p:cNvPicPr preferRelativeResize="0"/>
          <p:nvPr/>
        </p:nvPicPr>
        <p:blipFill rotWithShape="1">
          <a:blip r:embed="rId3">
            <a:alphaModFix/>
          </a:blip>
          <a:srcRect b="21078" l="15383" r="0" t="16130"/>
          <a:stretch/>
        </p:blipFill>
        <p:spPr>
          <a:xfrm>
            <a:off x="57225" y="1018277"/>
            <a:ext cx="8832300" cy="41252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500"/>
              <a:t>Weekly Engagement Per Device:</a:t>
            </a:r>
            <a:endParaRPr b="1" sz="1500"/>
          </a:p>
          <a:p>
            <a:pPr indent="-323850" lvl="0" marL="457200" rtl="0" algn="l">
              <a:lnSpc>
                <a:spcPct val="115000"/>
              </a:lnSpc>
              <a:spcBef>
                <a:spcPts val="1200"/>
              </a:spcBef>
              <a:spcAft>
                <a:spcPts val="0"/>
              </a:spcAft>
              <a:buSzPts val="1500"/>
              <a:buChar char="●"/>
            </a:pPr>
            <a:r>
              <a:rPr lang="en" sz="1500"/>
              <a:t>Objective: Measure the activeness of users on a weekly basis per device.</a:t>
            </a:r>
            <a:endParaRPr sz="1500"/>
          </a:p>
          <a:p>
            <a:pPr indent="-323850" lvl="0" marL="457200" rtl="0" algn="l">
              <a:lnSpc>
                <a:spcPct val="115000"/>
              </a:lnSpc>
              <a:spcBef>
                <a:spcPts val="0"/>
              </a:spcBef>
              <a:spcAft>
                <a:spcPts val="0"/>
              </a:spcAft>
              <a:buSzPts val="1500"/>
              <a:buChar char="●"/>
            </a:pPr>
            <a:r>
              <a:rPr lang="en" sz="1500"/>
              <a:t>Your Task: Write an SQL query to calculate the weekly engagement per device.</a:t>
            </a:r>
            <a:endParaRPr sz="1500"/>
          </a:p>
          <a:p>
            <a:pPr indent="0" lvl="0" marL="0" rtl="0" algn="l">
              <a:spcBef>
                <a:spcPts val="1200"/>
              </a:spcBef>
              <a:spcAft>
                <a:spcPts val="0"/>
              </a:spcAft>
              <a:buNone/>
            </a:pPr>
            <a:r>
              <a:t/>
            </a:r>
            <a:endParaRPr sz="1500"/>
          </a:p>
        </p:txBody>
      </p:sp>
      <p:sp>
        <p:nvSpPr>
          <p:cNvPr id="159" name="Google Shape;159;p29"/>
          <p:cNvSpPr txBox="1"/>
          <p:nvPr>
            <p:ph idx="1" type="body"/>
          </p:nvPr>
        </p:nvSpPr>
        <p:spPr>
          <a:xfrm>
            <a:off x="311700" y="1634125"/>
            <a:ext cx="8520600" cy="293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solidFill>
                  <a:schemeClr val="dk1"/>
                </a:solidFill>
              </a:rPr>
              <a:t>Approach </a:t>
            </a:r>
            <a:r>
              <a:rPr lang="en" sz="1500">
                <a:solidFill>
                  <a:schemeClr val="dk1"/>
                </a:solidFill>
              </a:rPr>
              <a:t>: To calculate the weekly engagement per device on weekly basis,  we firstly </a:t>
            </a:r>
            <a:r>
              <a:rPr lang="en" sz="1500">
                <a:solidFill>
                  <a:schemeClr val="dk1"/>
                </a:solidFill>
              </a:rPr>
              <a:t>extract</a:t>
            </a:r>
            <a:r>
              <a:rPr lang="en" sz="1500">
                <a:solidFill>
                  <a:schemeClr val="dk1"/>
                </a:solidFill>
              </a:rPr>
              <a:t> the year value </a:t>
            </a:r>
            <a:r>
              <a:rPr lang="en" sz="1500">
                <a:solidFill>
                  <a:schemeClr val="dk1"/>
                </a:solidFill>
              </a:rPr>
              <a:t>and</a:t>
            </a:r>
            <a:r>
              <a:rPr lang="en" sz="1500">
                <a:solidFill>
                  <a:schemeClr val="dk1"/>
                </a:solidFill>
              </a:rPr>
              <a:t> no of month separately. </a:t>
            </a:r>
            <a:endParaRPr sz="1500">
              <a:solidFill>
                <a:schemeClr val="dk1"/>
              </a:solidFill>
            </a:endParaRPr>
          </a:p>
          <a:p>
            <a:pPr indent="0" lvl="0" marL="0" rtl="0" algn="l">
              <a:spcBef>
                <a:spcPts val="1200"/>
              </a:spcBef>
              <a:spcAft>
                <a:spcPts val="0"/>
              </a:spcAft>
              <a:buNone/>
            </a:pPr>
            <a:r>
              <a:rPr lang="en" sz="1500">
                <a:solidFill>
                  <a:schemeClr val="dk1"/>
                </a:solidFill>
              </a:rPr>
              <a:t>Then count of user_id is done with respect to no_of_year, no_of_month and device using group by function and then use order by function on </a:t>
            </a:r>
            <a:r>
              <a:rPr lang="en" sz="1500">
                <a:solidFill>
                  <a:schemeClr val="dk1"/>
                </a:solidFill>
              </a:rPr>
              <a:t>the</a:t>
            </a:r>
            <a:r>
              <a:rPr lang="en" sz="1500">
                <a:solidFill>
                  <a:schemeClr val="dk1"/>
                </a:solidFill>
              </a:rPr>
              <a:t> same columns.</a:t>
            </a:r>
            <a:endParaRPr sz="1500">
              <a:solidFill>
                <a:schemeClr val="dk1"/>
              </a:solidFill>
            </a:endParaRPr>
          </a:p>
          <a:p>
            <a:pPr indent="0" lvl="0" marL="0" rtl="0" algn="l">
              <a:spcBef>
                <a:spcPts val="1200"/>
              </a:spcBef>
              <a:spcAft>
                <a:spcPts val="1200"/>
              </a:spcAft>
              <a:buNone/>
            </a:pPr>
            <a:r>
              <a:rPr lang="en" sz="1500">
                <a:solidFill>
                  <a:schemeClr val="dk1"/>
                </a:solidFill>
              </a:rPr>
              <a:t>Total 491 records were obtained.</a:t>
            </a:r>
            <a:endParaRPr sz="15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Code and Output of the code :</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165" name="Google Shape;165;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6" name="Google Shape;166;p30"/>
          <p:cNvPicPr preferRelativeResize="0"/>
          <p:nvPr/>
        </p:nvPicPr>
        <p:blipFill rotWithShape="1">
          <a:blip r:embed="rId3">
            <a:alphaModFix/>
          </a:blip>
          <a:srcRect b="21080" l="15820" r="18259" t="27589"/>
          <a:stretch/>
        </p:blipFill>
        <p:spPr>
          <a:xfrm>
            <a:off x="311700" y="1152475"/>
            <a:ext cx="8520599" cy="37301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500"/>
              <a:t>Email Engagement Analysis:</a:t>
            </a:r>
            <a:endParaRPr b="1" sz="1500"/>
          </a:p>
          <a:p>
            <a:pPr indent="-323850" lvl="0" marL="457200" rtl="0" algn="l">
              <a:lnSpc>
                <a:spcPct val="115000"/>
              </a:lnSpc>
              <a:spcBef>
                <a:spcPts val="1200"/>
              </a:spcBef>
              <a:spcAft>
                <a:spcPts val="0"/>
              </a:spcAft>
              <a:buSzPts val="1500"/>
              <a:buChar char="●"/>
            </a:pPr>
            <a:r>
              <a:rPr lang="en" sz="1500"/>
              <a:t>Objective: Analyze how users are engaging with the email service.</a:t>
            </a:r>
            <a:endParaRPr sz="1500"/>
          </a:p>
          <a:p>
            <a:pPr indent="-323850" lvl="0" marL="457200" rtl="0" algn="l">
              <a:lnSpc>
                <a:spcPct val="115000"/>
              </a:lnSpc>
              <a:spcBef>
                <a:spcPts val="0"/>
              </a:spcBef>
              <a:spcAft>
                <a:spcPts val="0"/>
              </a:spcAft>
              <a:buSzPts val="1500"/>
              <a:buChar char="●"/>
            </a:pPr>
            <a:r>
              <a:rPr lang="en" sz="1500"/>
              <a:t>Your Task: Write an SQL query to calculate the email engagement metrics.</a:t>
            </a:r>
            <a:endParaRPr sz="1500"/>
          </a:p>
          <a:p>
            <a:pPr indent="0" lvl="0" marL="0" rtl="0" algn="l">
              <a:spcBef>
                <a:spcPts val="1200"/>
              </a:spcBef>
              <a:spcAft>
                <a:spcPts val="0"/>
              </a:spcAft>
              <a:buNone/>
            </a:pPr>
            <a:r>
              <a:t/>
            </a:r>
            <a:endParaRPr sz="1500"/>
          </a:p>
        </p:txBody>
      </p:sp>
      <p:sp>
        <p:nvSpPr>
          <p:cNvPr id="172" name="Google Shape;172;p31"/>
          <p:cNvSpPr txBox="1"/>
          <p:nvPr>
            <p:ph idx="1" type="body"/>
          </p:nvPr>
        </p:nvSpPr>
        <p:spPr>
          <a:xfrm>
            <a:off x="311700" y="1634125"/>
            <a:ext cx="8520600" cy="293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solidFill>
                  <a:schemeClr val="dk1"/>
                </a:solidFill>
              </a:rPr>
              <a:t>Approach </a:t>
            </a:r>
            <a:r>
              <a:rPr lang="en" sz="1500">
                <a:solidFill>
                  <a:schemeClr val="dk1"/>
                </a:solidFill>
              </a:rPr>
              <a:t>: firstly we categorize the 4 unique values of action column of email_events into 3 i.e we club sent_weekly_digest , sent_reengagement_email to email_sent and other both remaining the same.</a:t>
            </a:r>
            <a:endParaRPr sz="1500">
              <a:solidFill>
                <a:schemeClr val="dk1"/>
              </a:solidFill>
            </a:endParaRPr>
          </a:p>
          <a:p>
            <a:pPr indent="0" lvl="0" marL="0" rtl="0" algn="l">
              <a:spcBef>
                <a:spcPts val="1200"/>
              </a:spcBef>
              <a:spcAft>
                <a:spcPts val="0"/>
              </a:spcAft>
              <a:buNone/>
            </a:pPr>
            <a:r>
              <a:rPr lang="en" sz="1500">
                <a:solidFill>
                  <a:schemeClr val="dk1"/>
                </a:solidFill>
              </a:rPr>
              <a:t>To calculate the email engagement metrics, we first create a case in which we divide category by email_opened to email_sent which will be the email_opening_rate.</a:t>
            </a:r>
            <a:endParaRPr sz="1500">
              <a:solidFill>
                <a:schemeClr val="dk1"/>
              </a:solidFill>
            </a:endParaRPr>
          </a:p>
          <a:p>
            <a:pPr indent="0" lvl="0" marL="0" rtl="0" algn="l">
              <a:spcBef>
                <a:spcPts val="1200"/>
              </a:spcBef>
              <a:spcAft>
                <a:spcPts val="1200"/>
              </a:spcAft>
              <a:buNone/>
            </a:pPr>
            <a:r>
              <a:rPr lang="en" sz="1500">
                <a:solidFill>
                  <a:schemeClr val="dk1"/>
                </a:solidFill>
              </a:rPr>
              <a:t>In the second case, we divide the category email_clicked to email_sent </a:t>
            </a:r>
            <a:r>
              <a:rPr lang="en" sz="1500">
                <a:solidFill>
                  <a:schemeClr val="dk1"/>
                </a:solidFill>
              </a:rPr>
              <a:t>which</a:t>
            </a:r>
            <a:r>
              <a:rPr lang="en" sz="1500">
                <a:solidFill>
                  <a:schemeClr val="dk1"/>
                </a:solidFill>
              </a:rPr>
              <a:t> will be the email_clicking_rate</a:t>
            </a:r>
            <a:endParaRPr sz="15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Brief overview of the project</a:t>
            </a:r>
            <a:endParaRPr/>
          </a:p>
        </p:txBody>
      </p:sp>
      <p:sp>
        <p:nvSpPr>
          <p:cNvPr id="61" name="Google Shape;61;p14"/>
          <p:cNvSpPr txBox="1"/>
          <p:nvPr>
            <p:ph idx="1" type="body"/>
          </p:nvPr>
        </p:nvSpPr>
        <p:spPr>
          <a:xfrm>
            <a:off x="311700" y="1017725"/>
            <a:ext cx="8520600" cy="3938400"/>
          </a:xfrm>
          <a:prstGeom prst="rect">
            <a:avLst/>
          </a:prstGeom>
        </p:spPr>
        <p:txBody>
          <a:bodyPr anchorCtr="0" anchor="t" bIns="91425" lIns="91425" spcFirstLastPara="1" rIns="91425" wrap="square" tIns="91425">
            <a:normAutofit fontScale="92500"/>
          </a:bodyPr>
          <a:lstStyle/>
          <a:p>
            <a:pPr indent="-316706" lvl="0" marL="457200" rtl="0" algn="l">
              <a:lnSpc>
                <a:spcPct val="150000"/>
              </a:lnSpc>
              <a:spcBef>
                <a:spcPts val="0"/>
              </a:spcBef>
              <a:spcAft>
                <a:spcPts val="0"/>
              </a:spcAft>
              <a:buClr>
                <a:schemeClr val="dk1"/>
              </a:buClr>
              <a:buSzPct val="100000"/>
              <a:buChar char="●"/>
            </a:pPr>
            <a:r>
              <a:rPr lang="en" sz="1500">
                <a:solidFill>
                  <a:schemeClr val="dk1"/>
                </a:solidFill>
              </a:rPr>
              <a:t>Two different datasets are provided. Job_data and users,email,email_events data</a:t>
            </a:r>
            <a:endParaRPr sz="1500">
              <a:solidFill>
                <a:schemeClr val="dk1"/>
              </a:solidFill>
            </a:endParaRPr>
          </a:p>
          <a:p>
            <a:pPr indent="-316706" lvl="0" marL="457200" rtl="0" algn="l">
              <a:lnSpc>
                <a:spcPct val="150000"/>
              </a:lnSpc>
              <a:spcBef>
                <a:spcPts val="0"/>
              </a:spcBef>
              <a:spcAft>
                <a:spcPts val="0"/>
              </a:spcAft>
              <a:buClr>
                <a:schemeClr val="dk1"/>
              </a:buClr>
              <a:buSzPct val="100000"/>
              <a:buChar char="●"/>
            </a:pPr>
            <a:r>
              <a:rPr lang="en" sz="1500">
                <a:solidFill>
                  <a:schemeClr val="dk1"/>
                </a:solidFill>
              </a:rPr>
              <a:t>Job_data database is having only 9 -10 rows of data , hence need to create dummy data for analysis.</a:t>
            </a:r>
            <a:endParaRPr sz="1500">
              <a:solidFill>
                <a:schemeClr val="dk1"/>
              </a:solidFill>
            </a:endParaRPr>
          </a:p>
          <a:p>
            <a:pPr indent="-316706" lvl="0" marL="457200" rtl="0" algn="l">
              <a:lnSpc>
                <a:spcPct val="150000"/>
              </a:lnSpc>
              <a:spcBef>
                <a:spcPts val="0"/>
              </a:spcBef>
              <a:spcAft>
                <a:spcPts val="0"/>
              </a:spcAft>
              <a:buClr>
                <a:schemeClr val="dk1"/>
              </a:buClr>
              <a:buSzPct val="100000"/>
              <a:buChar char="●"/>
            </a:pPr>
            <a:r>
              <a:rPr lang="en" sz="1500">
                <a:solidFill>
                  <a:schemeClr val="dk1"/>
                </a:solidFill>
              </a:rPr>
              <a:t>Dataset-2 has 3 csv files which need to be imported in the sql environment so the analysis.</a:t>
            </a:r>
            <a:endParaRPr sz="1500">
              <a:solidFill>
                <a:schemeClr val="dk1"/>
              </a:solidFill>
            </a:endParaRPr>
          </a:p>
          <a:p>
            <a:pPr indent="-316706" lvl="0" marL="457200" rtl="0" algn="l">
              <a:lnSpc>
                <a:spcPct val="150000"/>
              </a:lnSpc>
              <a:spcBef>
                <a:spcPts val="0"/>
              </a:spcBef>
              <a:spcAft>
                <a:spcPts val="0"/>
              </a:spcAft>
              <a:buClr>
                <a:schemeClr val="dk1"/>
              </a:buClr>
              <a:buSzPct val="100000"/>
              <a:buChar char="●"/>
            </a:pPr>
            <a:r>
              <a:rPr lang="en" sz="1500">
                <a:solidFill>
                  <a:schemeClr val="dk1"/>
                </a:solidFill>
              </a:rPr>
              <a:t>Our role is to import and analyze the data and retrieve important insights through the tables present in the database which could be used for the </a:t>
            </a:r>
            <a:r>
              <a:rPr lang="en" sz="1500">
                <a:solidFill>
                  <a:schemeClr val="dk1"/>
                </a:solidFill>
              </a:rPr>
              <a:t>betterment</a:t>
            </a:r>
            <a:r>
              <a:rPr lang="en" sz="1500">
                <a:solidFill>
                  <a:schemeClr val="dk1"/>
                </a:solidFill>
              </a:rPr>
              <a:t> of the business and to obtain the trends present if any in the data for analysis of the future hike or fall.</a:t>
            </a:r>
            <a:endParaRPr sz="1500">
              <a:solidFill>
                <a:schemeClr val="dk1"/>
              </a:solidFill>
            </a:endParaRPr>
          </a:p>
          <a:p>
            <a:pPr indent="-316706" lvl="0" marL="457200" rtl="0" algn="l">
              <a:lnSpc>
                <a:spcPct val="150000"/>
              </a:lnSpc>
              <a:spcBef>
                <a:spcPts val="0"/>
              </a:spcBef>
              <a:spcAft>
                <a:spcPts val="0"/>
              </a:spcAft>
              <a:buClr>
                <a:schemeClr val="dk1"/>
              </a:buClr>
              <a:buSzPct val="100000"/>
              <a:buChar char="●"/>
            </a:pPr>
            <a:r>
              <a:rPr lang="en" sz="1500">
                <a:solidFill>
                  <a:schemeClr val="dk1"/>
                </a:solidFill>
              </a:rPr>
              <a:t>For the retrieval of data, we are going to use SQL workbench </a:t>
            </a:r>
            <a:r>
              <a:rPr lang="en" sz="1500">
                <a:solidFill>
                  <a:schemeClr val="dk1"/>
                </a:solidFill>
              </a:rPr>
              <a:t>because</a:t>
            </a:r>
            <a:r>
              <a:rPr lang="en" sz="1500">
                <a:solidFill>
                  <a:schemeClr val="dk1"/>
                </a:solidFill>
              </a:rPr>
              <a:t> of the following reasons:</a:t>
            </a:r>
            <a:endParaRPr sz="1500">
              <a:solidFill>
                <a:schemeClr val="dk1"/>
              </a:solidFill>
            </a:endParaRPr>
          </a:p>
          <a:p>
            <a:pPr indent="-316706" lvl="1" marL="914400" rtl="0" algn="l">
              <a:lnSpc>
                <a:spcPct val="150000"/>
              </a:lnSpc>
              <a:spcBef>
                <a:spcPts val="0"/>
              </a:spcBef>
              <a:spcAft>
                <a:spcPts val="0"/>
              </a:spcAft>
              <a:buClr>
                <a:schemeClr val="dk1"/>
              </a:buClr>
              <a:buSzPct val="100000"/>
              <a:buChar char="○"/>
            </a:pPr>
            <a:r>
              <a:rPr lang="en" sz="1500">
                <a:solidFill>
                  <a:schemeClr val="dk1"/>
                </a:solidFill>
              </a:rPr>
              <a:t>It allows you to obtain </a:t>
            </a:r>
            <a:r>
              <a:rPr lang="en" sz="1500">
                <a:solidFill>
                  <a:schemeClr val="dk1"/>
                </a:solidFill>
              </a:rPr>
              <a:t>results</a:t>
            </a:r>
            <a:r>
              <a:rPr lang="en" sz="1500">
                <a:solidFill>
                  <a:schemeClr val="dk1"/>
                </a:solidFill>
              </a:rPr>
              <a:t> very quickly.</a:t>
            </a:r>
            <a:endParaRPr sz="1500">
              <a:solidFill>
                <a:schemeClr val="dk1"/>
              </a:solidFill>
            </a:endParaRPr>
          </a:p>
          <a:p>
            <a:pPr indent="-316706" lvl="1" marL="914400" rtl="0" algn="l">
              <a:lnSpc>
                <a:spcPct val="150000"/>
              </a:lnSpc>
              <a:spcBef>
                <a:spcPts val="0"/>
              </a:spcBef>
              <a:spcAft>
                <a:spcPts val="0"/>
              </a:spcAft>
              <a:buClr>
                <a:schemeClr val="dk1"/>
              </a:buClr>
              <a:buSzPct val="100000"/>
              <a:buChar char="○"/>
            </a:pPr>
            <a:r>
              <a:rPr lang="en" sz="1500">
                <a:solidFill>
                  <a:schemeClr val="dk1"/>
                </a:solidFill>
              </a:rPr>
              <a:t>Codes can be optimized to obtain </a:t>
            </a:r>
            <a:r>
              <a:rPr lang="en" sz="1500">
                <a:solidFill>
                  <a:schemeClr val="dk1"/>
                </a:solidFill>
              </a:rPr>
              <a:t>results</a:t>
            </a:r>
            <a:r>
              <a:rPr lang="en" sz="1500">
                <a:solidFill>
                  <a:schemeClr val="dk1"/>
                </a:solidFill>
              </a:rPr>
              <a:t> quickly.</a:t>
            </a:r>
            <a:endParaRPr sz="1500">
              <a:solidFill>
                <a:schemeClr val="dk1"/>
              </a:solidFill>
            </a:endParaRPr>
          </a:p>
          <a:p>
            <a:pPr indent="-316706" lvl="1" marL="914400" rtl="0" algn="l">
              <a:lnSpc>
                <a:spcPct val="150000"/>
              </a:lnSpc>
              <a:spcBef>
                <a:spcPts val="0"/>
              </a:spcBef>
              <a:spcAft>
                <a:spcPts val="0"/>
              </a:spcAft>
              <a:buClr>
                <a:schemeClr val="dk1"/>
              </a:buClr>
              <a:buSzPct val="100000"/>
              <a:buChar char="○"/>
            </a:pPr>
            <a:r>
              <a:rPr lang="en" sz="1500">
                <a:solidFill>
                  <a:schemeClr val="dk1"/>
                </a:solidFill>
              </a:rPr>
              <a:t>Data integrity is ensured.</a:t>
            </a:r>
            <a:endParaRPr sz="1500">
              <a:solidFill>
                <a:schemeClr val="dk1"/>
              </a:solidFill>
            </a:endParaRPr>
          </a:p>
          <a:p>
            <a:pPr indent="-316706" lvl="1" marL="914400" rtl="0" algn="l">
              <a:lnSpc>
                <a:spcPct val="150000"/>
              </a:lnSpc>
              <a:spcBef>
                <a:spcPts val="0"/>
              </a:spcBef>
              <a:spcAft>
                <a:spcPts val="0"/>
              </a:spcAft>
              <a:buClr>
                <a:schemeClr val="dk1"/>
              </a:buClr>
              <a:buSzPct val="100000"/>
              <a:buChar char="○"/>
            </a:pPr>
            <a:r>
              <a:rPr lang="en" sz="1500">
                <a:solidFill>
                  <a:schemeClr val="dk1"/>
                </a:solidFill>
              </a:rPr>
              <a:t>It can analyze multiple tables at once.</a:t>
            </a:r>
            <a:endParaRPr sz="15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Code and Output of the code :</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178" name="Google Shape;178;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9" name="Google Shape;179;p32"/>
          <p:cNvPicPr preferRelativeResize="0"/>
          <p:nvPr/>
        </p:nvPicPr>
        <p:blipFill rotWithShape="1">
          <a:blip r:embed="rId3">
            <a:alphaModFix/>
          </a:blip>
          <a:srcRect b="34626" l="14942" r="13867" t="16389"/>
          <a:stretch/>
        </p:blipFill>
        <p:spPr>
          <a:xfrm>
            <a:off x="0" y="1152475"/>
            <a:ext cx="9144001" cy="36561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b="1" lang="en" sz="1800"/>
              <a:t>Result : </a:t>
            </a:r>
            <a:endParaRPr b="1" sz="1800"/>
          </a:p>
        </p:txBody>
      </p:sp>
      <p:sp>
        <p:nvSpPr>
          <p:cNvPr id="185" name="Google Shape;185;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Through this project, got the clear knowledge to how to import csv files into sql environment and then change the string </a:t>
            </a:r>
            <a:r>
              <a:rPr lang="en">
                <a:solidFill>
                  <a:schemeClr val="dk1"/>
                </a:solidFill>
              </a:rPr>
              <a:t>column</a:t>
            </a:r>
            <a:r>
              <a:rPr lang="en">
                <a:solidFill>
                  <a:schemeClr val="dk1"/>
                </a:solidFill>
              </a:rPr>
              <a:t> to datetime.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Got a knowledge of how data is present in real-life world.</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Got to practice more on over partition function and other functions like Groupby and orderby with over_partition and join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Got a clear understanding on how to join multiple tables and use it with over() partition</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Got to practice about views and case functions also.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Because of the project, feeling pretty confident now to use SQL workbench.</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t>Case study 1: Job Data analysis </a:t>
            </a:r>
            <a:endParaRPr sz="2000"/>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spcBef>
                <a:spcPts val="1200"/>
              </a:spcBef>
              <a:spcAft>
                <a:spcPts val="0"/>
              </a:spcAft>
              <a:buClr>
                <a:schemeClr val="dk1"/>
              </a:buClr>
              <a:buSzPts val="1500"/>
              <a:buAutoNum type="arabicPeriod"/>
            </a:pPr>
            <a:r>
              <a:rPr b="1" lang="en" sz="1500">
                <a:solidFill>
                  <a:schemeClr val="dk1"/>
                </a:solidFill>
              </a:rPr>
              <a:t>Jobs Reviewed Over Time:</a:t>
            </a:r>
            <a:endParaRPr b="1"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Objective: Calculate the number of jobs reviewed per hour for each day in November 2020.</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Your Task: Write an SQL query to calculate the number of jobs reviewed per hour for each day in November 2020.</a:t>
            </a:r>
            <a:endParaRPr sz="1500">
              <a:solidFill>
                <a:schemeClr val="dk1"/>
              </a:solidFill>
            </a:endParaRPr>
          </a:p>
          <a:p>
            <a:pPr indent="0" lvl="0" marL="0" rtl="0" algn="l">
              <a:spcBef>
                <a:spcPts val="1200"/>
              </a:spcBef>
              <a:spcAft>
                <a:spcPts val="0"/>
              </a:spcAft>
              <a:buNone/>
            </a:pPr>
            <a:r>
              <a:rPr lang="en" sz="1500">
                <a:solidFill>
                  <a:schemeClr val="dk1"/>
                </a:solidFill>
              </a:rPr>
              <a:t> </a:t>
            </a:r>
            <a:r>
              <a:rPr b="1" lang="en" sz="1500">
                <a:solidFill>
                  <a:schemeClr val="dk1"/>
                </a:solidFill>
              </a:rPr>
              <a:t>Approach</a:t>
            </a:r>
            <a:r>
              <a:rPr lang="en" sz="1500">
                <a:solidFill>
                  <a:schemeClr val="dk1"/>
                </a:solidFill>
              </a:rPr>
              <a:t>: Firstly table was studied </a:t>
            </a:r>
            <a:r>
              <a:rPr lang="en" sz="1500">
                <a:solidFill>
                  <a:schemeClr val="dk1"/>
                </a:solidFill>
              </a:rPr>
              <a:t>carefully and the table which could be used for the retrieval of the data was chosen i.e job_data table </a:t>
            </a:r>
            <a:endParaRPr sz="1500">
              <a:solidFill>
                <a:schemeClr val="dk1"/>
              </a:solidFill>
            </a:endParaRPr>
          </a:p>
          <a:p>
            <a:pPr indent="0" lvl="0" marL="0" rtl="0" algn="l">
              <a:spcBef>
                <a:spcPts val="1200"/>
              </a:spcBef>
              <a:spcAft>
                <a:spcPts val="1200"/>
              </a:spcAft>
              <a:buNone/>
            </a:pPr>
            <a:r>
              <a:rPr lang="en" sz="1500">
                <a:solidFill>
                  <a:schemeClr val="dk1"/>
                </a:solidFill>
              </a:rPr>
              <a:t>Since time spent for each day in November was required, hence, firstly sum of time spent was done and the group by function was on date column and actor_id column. Since the jobs reviewed time was in seconds and the output required should be in hours, Hence dividing the value by 3600 so that it gets converted into hours</a:t>
            </a:r>
            <a:endParaRPr sz="15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 and Output of the code :</a:t>
            </a:r>
            <a:endParaRPr/>
          </a:p>
        </p:txBody>
      </p:sp>
      <p:sp>
        <p:nvSpPr>
          <p:cNvPr id="73" name="Google Shape;73;p16"/>
          <p:cNvSpPr txBox="1"/>
          <p:nvPr>
            <p:ph idx="1" type="body"/>
          </p:nvPr>
        </p:nvSpPr>
        <p:spPr>
          <a:xfrm>
            <a:off x="1593950" y="1152475"/>
            <a:ext cx="5585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4" name="Google Shape;74;p16"/>
          <p:cNvPicPr preferRelativeResize="0"/>
          <p:nvPr/>
        </p:nvPicPr>
        <p:blipFill rotWithShape="1">
          <a:blip r:embed="rId3">
            <a:alphaModFix/>
          </a:blip>
          <a:srcRect b="20558" l="15526" r="25438" t="36451"/>
          <a:stretch/>
        </p:blipFill>
        <p:spPr>
          <a:xfrm>
            <a:off x="107150" y="1152475"/>
            <a:ext cx="8853801" cy="3625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500"/>
              <a:t>Throughput Analysis:</a:t>
            </a:r>
            <a:endParaRPr b="1" sz="1500"/>
          </a:p>
          <a:p>
            <a:pPr indent="-323850" lvl="0" marL="457200" rtl="0" algn="l">
              <a:lnSpc>
                <a:spcPct val="115000"/>
              </a:lnSpc>
              <a:spcBef>
                <a:spcPts val="1200"/>
              </a:spcBef>
              <a:spcAft>
                <a:spcPts val="0"/>
              </a:spcAft>
              <a:buSzPts val="1500"/>
              <a:buChar char="●"/>
            </a:pPr>
            <a:r>
              <a:rPr lang="en" sz="1500"/>
              <a:t>Objective: Calculate the 7-day rolling average of throughput (number of events per second).</a:t>
            </a:r>
            <a:endParaRPr sz="1500"/>
          </a:p>
          <a:p>
            <a:pPr indent="-323850" lvl="0" marL="457200" rtl="0" algn="l">
              <a:lnSpc>
                <a:spcPct val="115000"/>
              </a:lnSpc>
              <a:spcBef>
                <a:spcPts val="0"/>
              </a:spcBef>
              <a:spcAft>
                <a:spcPts val="0"/>
              </a:spcAft>
              <a:buSzPts val="1500"/>
              <a:buChar char="●"/>
            </a:pPr>
            <a:r>
              <a:rPr lang="en" sz="1500"/>
              <a:t>Your Task: Write an SQL query to calculate the 7-day rolling average of throughput. Additionally, explain whether you prefer using the daily metric or the 7-day rolling average for throughput, and why.</a:t>
            </a:r>
            <a:endParaRPr sz="1500"/>
          </a:p>
          <a:p>
            <a:pPr indent="0" lvl="0" marL="0" rtl="0" algn="l">
              <a:spcBef>
                <a:spcPts val="1200"/>
              </a:spcBef>
              <a:spcAft>
                <a:spcPts val="0"/>
              </a:spcAft>
              <a:buNone/>
            </a:pPr>
            <a:r>
              <a:t/>
            </a:r>
            <a:endParaRPr b="1" sz="1500"/>
          </a:p>
        </p:txBody>
      </p:sp>
      <p:sp>
        <p:nvSpPr>
          <p:cNvPr id="80" name="Google Shape;80;p17"/>
          <p:cNvSpPr txBox="1"/>
          <p:nvPr>
            <p:ph idx="1" type="body"/>
          </p:nvPr>
        </p:nvSpPr>
        <p:spPr>
          <a:xfrm>
            <a:off x="311700" y="2143125"/>
            <a:ext cx="8520600" cy="2425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500">
                <a:solidFill>
                  <a:schemeClr val="dk1"/>
                </a:solidFill>
              </a:rPr>
              <a:t>Approach:</a:t>
            </a:r>
            <a:r>
              <a:rPr lang="en" sz="1500">
                <a:solidFill>
                  <a:schemeClr val="dk1"/>
                </a:solidFill>
              </a:rPr>
              <a:t> For 7-day rolling average, average of time spent was used with respect to over </a:t>
            </a:r>
            <a:r>
              <a:rPr lang="en" sz="1500">
                <a:solidFill>
                  <a:schemeClr val="dk1"/>
                </a:solidFill>
              </a:rPr>
              <a:t>partition function .In the function , 6 preceding and one current row was used which will give a 7 day average.</a:t>
            </a:r>
            <a:endParaRPr sz="1500">
              <a:solidFill>
                <a:schemeClr val="dk1"/>
              </a:solidFill>
            </a:endParaRPr>
          </a:p>
          <a:p>
            <a:pPr indent="0" lvl="0" marL="0" rtl="0" algn="l">
              <a:spcBef>
                <a:spcPts val="1200"/>
              </a:spcBef>
              <a:spcAft>
                <a:spcPts val="0"/>
              </a:spcAft>
              <a:buNone/>
            </a:pPr>
            <a:r>
              <a:rPr lang="en" sz="1500">
                <a:solidFill>
                  <a:schemeClr val="dk1"/>
                </a:solidFill>
              </a:rPr>
              <a:t>Then, order by function was used on date function so that we get a clear indication on the calculation</a:t>
            </a:r>
            <a:endParaRPr sz="1500">
              <a:solidFill>
                <a:schemeClr val="dk1"/>
              </a:solidFill>
            </a:endParaRPr>
          </a:p>
          <a:p>
            <a:pPr indent="0" lvl="0" marL="0" rtl="0" algn="l">
              <a:spcBef>
                <a:spcPts val="1200"/>
              </a:spcBef>
              <a:spcAft>
                <a:spcPts val="1200"/>
              </a:spcAft>
              <a:buNone/>
            </a:pPr>
            <a:r>
              <a:rPr lang="en" sz="1500">
                <a:solidFill>
                  <a:schemeClr val="dk1"/>
                </a:solidFill>
              </a:rPr>
              <a:t>We used mainly prefer 7 day rolling average because, it gives a weekly trend while plotting the graph and the graph also remains clear to understand in weekly basis than daily metric.because daily metric points graph remaining very detailed can confuse the person studying it.</a:t>
            </a:r>
            <a:endParaRPr sz="15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Code and Output of the code :</a:t>
            </a:r>
            <a:endParaRPr/>
          </a:p>
          <a:p>
            <a:pPr indent="0" lvl="0" marL="0" rtl="0" algn="l">
              <a:spcBef>
                <a:spcPts val="0"/>
              </a:spcBef>
              <a:spcAft>
                <a:spcPts val="0"/>
              </a:spcAft>
              <a:buNone/>
            </a:pPr>
            <a:r>
              <a:t/>
            </a:r>
            <a:endParaRPr/>
          </a:p>
        </p:txBody>
      </p:sp>
      <p:sp>
        <p:nvSpPr>
          <p:cNvPr id="86" name="Google Shape;86;p18"/>
          <p:cNvSpPr txBox="1"/>
          <p:nvPr>
            <p:ph idx="1" type="body"/>
          </p:nvPr>
        </p:nvSpPr>
        <p:spPr>
          <a:xfrm>
            <a:off x="3924600" y="2076150"/>
            <a:ext cx="1593900" cy="172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7" name="Google Shape;87;p18"/>
          <p:cNvPicPr preferRelativeResize="0"/>
          <p:nvPr/>
        </p:nvPicPr>
        <p:blipFill rotWithShape="1">
          <a:blip r:embed="rId3">
            <a:alphaModFix/>
          </a:blip>
          <a:srcRect b="12125" l="15736" r="15901" t="32708"/>
          <a:stretch/>
        </p:blipFill>
        <p:spPr>
          <a:xfrm>
            <a:off x="311700" y="1017725"/>
            <a:ext cx="8649249" cy="39243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500"/>
              <a:t>Language Share Analysis:</a:t>
            </a:r>
            <a:endParaRPr b="1" sz="1500"/>
          </a:p>
          <a:p>
            <a:pPr indent="-323850" lvl="0" marL="457200" rtl="0" algn="l">
              <a:lnSpc>
                <a:spcPct val="100000"/>
              </a:lnSpc>
              <a:spcBef>
                <a:spcPts val="1200"/>
              </a:spcBef>
              <a:spcAft>
                <a:spcPts val="0"/>
              </a:spcAft>
              <a:buSzPts val="1500"/>
              <a:buChar char="●"/>
            </a:pPr>
            <a:r>
              <a:rPr lang="en" sz="1500"/>
              <a:t>Objective: Calculate the percentage share of each language in the last 30 days.</a:t>
            </a:r>
            <a:endParaRPr sz="1500"/>
          </a:p>
          <a:p>
            <a:pPr indent="-323850" lvl="0" marL="457200" rtl="0" algn="l">
              <a:lnSpc>
                <a:spcPct val="100000"/>
              </a:lnSpc>
              <a:spcBef>
                <a:spcPts val="0"/>
              </a:spcBef>
              <a:spcAft>
                <a:spcPts val="0"/>
              </a:spcAft>
              <a:buSzPts val="1500"/>
              <a:buChar char="●"/>
            </a:pPr>
            <a:r>
              <a:rPr lang="en" sz="1500"/>
              <a:t>Your Task: Write an SQL query to calculate the percentage share of each language over the last 30 days.</a:t>
            </a:r>
            <a:endParaRPr sz="1500"/>
          </a:p>
          <a:p>
            <a:pPr indent="0" lvl="0" marL="0" rtl="0" algn="l">
              <a:spcBef>
                <a:spcPts val="1200"/>
              </a:spcBef>
              <a:spcAft>
                <a:spcPts val="0"/>
              </a:spcAft>
              <a:buNone/>
            </a:pPr>
            <a:r>
              <a:t/>
            </a:r>
            <a:endParaRPr b="1" sz="1500"/>
          </a:p>
        </p:txBody>
      </p:sp>
      <p:sp>
        <p:nvSpPr>
          <p:cNvPr id="93" name="Google Shape;93;p19"/>
          <p:cNvSpPr txBox="1"/>
          <p:nvPr>
            <p:ph idx="1" type="body"/>
          </p:nvPr>
        </p:nvSpPr>
        <p:spPr>
          <a:xfrm>
            <a:off x="311700" y="1955600"/>
            <a:ext cx="8153700" cy="2653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500">
                <a:solidFill>
                  <a:schemeClr val="dk1"/>
                </a:solidFill>
              </a:rPr>
              <a:t>Approach: </a:t>
            </a:r>
            <a:r>
              <a:rPr lang="en" sz="1500">
                <a:solidFill>
                  <a:schemeClr val="dk1"/>
                </a:solidFill>
              </a:rPr>
              <a:t>For calculating the percentage share each language over last 30 days, firstly a view named total_time was created which included the total time spent for all the languages.</a:t>
            </a:r>
            <a:endParaRPr sz="1500">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n" sz="1500">
                <a:solidFill>
                  <a:schemeClr val="dk1"/>
                </a:solidFill>
              </a:rPr>
              <a:t>Then this view was used to calculate the percentage where sum of time spend with respect to each language was done using group by function and divided by the total time.</a:t>
            </a:r>
            <a:endParaRPr sz="15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Code and Output of the code :</a:t>
            </a:r>
            <a:endParaRPr/>
          </a:p>
          <a:p>
            <a:pPr indent="0" lvl="0" marL="0" rtl="0" algn="l">
              <a:spcBef>
                <a:spcPts val="0"/>
              </a:spcBef>
              <a:spcAft>
                <a:spcPts val="0"/>
              </a:spcAft>
              <a:buNone/>
            </a:pPr>
            <a:r>
              <a:t/>
            </a:r>
            <a:endParaRPr/>
          </a:p>
        </p:txBody>
      </p:sp>
      <p:sp>
        <p:nvSpPr>
          <p:cNvPr id="99" name="Google Shape;99;p20"/>
          <p:cNvSpPr txBox="1"/>
          <p:nvPr>
            <p:ph idx="1" type="body"/>
          </p:nvPr>
        </p:nvSpPr>
        <p:spPr>
          <a:xfrm>
            <a:off x="2946800" y="2183300"/>
            <a:ext cx="3750600" cy="2385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0" name="Google Shape;100;p20"/>
          <p:cNvPicPr preferRelativeResize="0"/>
          <p:nvPr/>
        </p:nvPicPr>
        <p:blipFill rotWithShape="1">
          <a:blip r:embed="rId3">
            <a:alphaModFix/>
          </a:blip>
          <a:srcRect b="21081" l="15235" r="18697" t="36450"/>
          <a:stretch/>
        </p:blipFill>
        <p:spPr>
          <a:xfrm>
            <a:off x="343363" y="1165075"/>
            <a:ext cx="8457275" cy="34828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500"/>
              <a:t>Duplicate Rows Detection:</a:t>
            </a:r>
            <a:endParaRPr b="1" sz="1500"/>
          </a:p>
          <a:p>
            <a:pPr indent="-323850" lvl="0" marL="457200" rtl="0" algn="l">
              <a:lnSpc>
                <a:spcPct val="115000"/>
              </a:lnSpc>
              <a:spcBef>
                <a:spcPts val="1200"/>
              </a:spcBef>
              <a:spcAft>
                <a:spcPts val="0"/>
              </a:spcAft>
              <a:buSzPts val="1500"/>
              <a:buChar char="●"/>
            </a:pPr>
            <a:r>
              <a:rPr lang="en" sz="1500"/>
              <a:t>Objective: Identify duplicate rows in the data.</a:t>
            </a:r>
            <a:endParaRPr sz="1500"/>
          </a:p>
          <a:p>
            <a:pPr indent="-323850" lvl="0" marL="457200" rtl="0" algn="l">
              <a:lnSpc>
                <a:spcPct val="115000"/>
              </a:lnSpc>
              <a:spcBef>
                <a:spcPts val="0"/>
              </a:spcBef>
              <a:spcAft>
                <a:spcPts val="0"/>
              </a:spcAft>
              <a:buSzPts val="1500"/>
              <a:buChar char="●"/>
            </a:pPr>
            <a:r>
              <a:rPr lang="en" sz="1500"/>
              <a:t>Your Task: Write an SQL query to display duplicate rows from the job_data table.</a:t>
            </a:r>
            <a:endParaRPr sz="1500"/>
          </a:p>
          <a:p>
            <a:pPr indent="0" lvl="0" marL="0" rtl="0" algn="l">
              <a:lnSpc>
                <a:spcPct val="115000"/>
              </a:lnSpc>
              <a:spcBef>
                <a:spcPts val="1200"/>
              </a:spcBef>
              <a:spcAft>
                <a:spcPts val="0"/>
              </a:spcAft>
              <a:buNone/>
            </a:pPr>
            <a:r>
              <a:t/>
            </a:r>
            <a:endParaRPr b="1" sz="1500"/>
          </a:p>
        </p:txBody>
      </p:sp>
      <p:sp>
        <p:nvSpPr>
          <p:cNvPr id="106" name="Google Shape;106;p21"/>
          <p:cNvSpPr txBox="1"/>
          <p:nvPr>
            <p:ph idx="1" type="body"/>
          </p:nvPr>
        </p:nvSpPr>
        <p:spPr>
          <a:xfrm>
            <a:off x="311700" y="1687700"/>
            <a:ext cx="8520600" cy="320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solidFill>
                  <a:schemeClr val="dk1"/>
                </a:solidFill>
              </a:rPr>
              <a:t>Approach </a:t>
            </a:r>
            <a:r>
              <a:rPr lang="en" sz="1500">
                <a:solidFill>
                  <a:schemeClr val="dk1"/>
                </a:solidFill>
              </a:rPr>
              <a:t>: To obtain the duplicate values, we needed to find the rows </a:t>
            </a:r>
            <a:r>
              <a:rPr lang="en" sz="1500">
                <a:solidFill>
                  <a:schemeClr val="dk1"/>
                </a:solidFill>
              </a:rPr>
              <a:t>which</a:t>
            </a:r>
            <a:r>
              <a:rPr lang="en" sz="1500">
                <a:solidFill>
                  <a:schemeClr val="dk1"/>
                </a:solidFill>
              </a:rPr>
              <a:t> had all values same for each column. For this group by </a:t>
            </a:r>
            <a:r>
              <a:rPr lang="en" sz="1500">
                <a:solidFill>
                  <a:schemeClr val="dk1"/>
                </a:solidFill>
              </a:rPr>
              <a:t>function</a:t>
            </a:r>
            <a:r>
              <a:rPr lang="en" sz="1500">
                <a:solidFill>
                  <a:schemeClr val="dk1"/>
                </a:solidFill>
              </a:rPr>
              <a:t> was used on all columns and checked using where clause whether there is any column which had count more than one. </a:t>
            </a:r>
            <a:endParaRPr sz="1500">
              <a:solidFill>
                <a:schemeClr val="dk1"/>
              </a:solidFill>
            </a:endParaRPr>
          </a:p>
          <a:p>
            <a:pPr indent="0" lvl="0" marL="0" rtl="0" algn="l">
              <a:spcBef>
                <a:spcPts val="1200"/>
              </a:spcBef>
              <a:spcAft>
                <a:spcPts val="1200"/>
              </a:spcAft>
              <a:buNone/>
            </a:pPr>
            <a:r>
              <a:rPr lang="en" sz="1500">
                <a:solidFill>
                  <a:schemeClr val="dk1"/>
                </a:solidFill>
              </a:rPr>
              <a:t>Since i had no </a:t>
            </a:r>
            <a:r>
              <a:rPr lang="en" sz="1500">
                <a:solidFill>
                  <a:schemeClr val="dk1"/>
                </a:solidFill>
              </a:rPr>
              <a:t>duplicate</a:t>
            </a:r>
            <a:r>
              <a:rPr lang="en" sz="1500">
                <a:solidFill>
                  <a:schemeClr val="dk1"/>
                </a:solidFill>
              </a:rPr>
              <a:t> columns hence the the output was empty</a:t>
            </a:r>
            <a:endParaRPr sz="15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