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3" r:id="rId5"/>
    <p:sldId id="259" r:id="rId6"/>
    <p:sldId id="260" r:id="rId7"/>
    <p:sldId id="261" r:id="rId8"/>
    <p:sldId id="264" r:id="rId9"/>
    <p:sldId id="262" r:id="rId10"/>
    <p:sldId id="265" r:id="rId11"/>
    <p:sldId id="266" r:id="rId12"/>
  </p:sldIdLst>
  <p:sldSz cx="9144000" cy="5143500" type="screen16x9"/>
  <p:notesSz cx="6858000" cy="9144000"/>
  <p:embeddedFontLst>
    <p:embeddedFont>
      <p:font typeface="Maven Pro" panose="020B0604020202020204" charset="0"/>
      <p:regular r:id="rId14"/>
      <p:bold r:id="rId15"/>
    </p:embeddedFont>
    <p:embeddedFont>
      <p:font typeface="Nunito"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Vishwakarma" initials="CV" lastIdx="1" clrIdx="0">
    <p:extLst>
      <p:ext uri="{19B8F6BF-5375-455C-9EA6-DF929625EA0E}">
        <p15:presenceInfo xmlns:p15="http://schemas.microsoft.com/office/powerpoint/2012/main" userId="947d1acf2680a7c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e45590f12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e45590f12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e45590f1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e45590f1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e45590f1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e45590f1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5e45590f12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5e45590f1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e45590f12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5e45590f12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e45590f1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5e45590f1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904375" y="1573638"/>
            <a:ext cx="4255500" cy="1872900"/>
          </a:xfrm>
          <a:prstGeom prst="rect">
            <a:avLst/>
          </a:prstGeom>
        </p:spPr>
        <p:txBody>
          <a:bodyPr spcFirstLastPara="1" wrap="square" lIns="91425" tIns="91425" rIns="91425" bIns="91425" anchor="ctr" anchorCtr="0">
            <a:normAutofit/>
          </a:bodyPr>
          <a:lstStyle/>
          <a:p>
            <a:pPr marL="0" lvl="0" indent="0" algn="l" rtl="0">
              <a:lnSpc>
                <a:spcPct val="130000"/>
              </a:lnSpc>
              <a:spcBef>
                <a:spcPts val="0"/>
              </a:spcBef>
              <a:spcAft>
                <a:spcPts val="200"/>
              </a:spcAft>
              <a:buNone/>
            </a:pPr>
            <a:r>
              <a:rPr lang="en"/>
              <a:t>ABC Call Volume Trend Analysis</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Final Project-4</a:t>
            </a:r>
            <a:endParaRPr/>
          </a:p>
          <a:p>
            <a:pPr marL="0" lvl="0" indent="0" algn="l" rtl="0">
              <a:spcBef>
                <a:spcPts val="0"/>
              </a:spcBef>
              <a:spcAft>
                <a:spcPts val="0"/>
              </a:spcAft>
              <a:buNone/>
            </a:pPr>
            <a:r>
              <a:rPr lang="en"/>
              <a:t>Chetan Vishwakarma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7D45E8-1F8D-4775-96FE-2D96397B8DE7}"/>
              </a:ext>
            </a:extLst>
          </p:cNvPr>
          <p:cNvPicPr>
            <a:picLocks noChangeAspect="1"/>
          </p:cNvPicPr>
          <p:nvPr/>
        </p:nvPicPr>
        <p:blipFill>
          <a:blip r:embed="rId2"/>
          <a:stretch>
            <a:fillRect/>
          </a:stretch>
        </p:blipFill>
        <p:spPr>
          <a:xfrm>
            <a:off x="0" y="0"/>
            <a:ext cx="9144000" cy="832104"/>
          </a:xfrm>
          <a:prstGeom prst="rect">
            <a:avLst/>
          </a:prstGeom>
        </p:spPr>
      </p:pic>
      <p:pic>
        <p:nvPicPr>
          <p:cNvPr id="5" name="Picture 4">
            <a:extLst>
              <a:ext uri="{FF2B5EF4-FFF2-40B4-BE49-F238E27FC236}">
                <a16:creationId xmlns:a16="http://schemas.microsoft.com/office/drawing/2014/main" id="{F182B968-8399-4068-B68A-4E4D86890A95}"/>
              </a:ext>
            </a:extLst>
          </p:cNvPr>
          <p:cNvPicPr>
            <a:picLocks noChangeAspect="1"/>
          </p:cNvPicPr>
          <p:nvPr/>
        </p:nvPicPr>
        <p:blipFill>
          <a:blip r:embed="rId3"/>
          <a:stretch>
            <a:fillRect/>
          </a:stretch>
        </p:blipFill>
        <p:spPr>
          <a:xfrm>
            <a:off x="0" y="832104"/>
            <a:ext cx="9144000" cy="2297643"/>
          </a:xfrm>
          <a:prstGeom prst="rect">
            <a:avLst/>
          </a:prstGeom>
        </p:spPr>
      </p:pic>
      <p:pic>
        <p:nvPicPr>
          <p:cNvPr id="6" name="Picture 5">
            <a:extLst>
              <a:ext uri="{FF2B5EF4-FFF2-40B4-BE49-F238E27FC236}">
                <a16:creationId xmlns:a16="http://schemas.microsoft.com/office/drawing/2014/main" id="{8EF2A9C6-F22E-4579-8EAA-C708E6E345DD}"/>
              </a:ext>
            </a:extLst>
          </p:cNvPr>
          <p:cNvPicPr>
            <a:picLocks noChangeAspect="1"/>
          </p:cNvPicPr>
          <p:nvPr/>
        </p:nvPicPr>
        <p:blipFill>
          <a:blip r:embed="rId4"/>
          <a:stretch>
            <a:fillRect/>
          </a:stretch>
        </p:blipFill>
        <p:spPr>
          <a:xfrm>
            <a:off x="5133727" y="3129747"/>
            <a:ext cx="4010273" cy="2013753"/>
          </a:xfrm>
          <a:prstGeom prst="rect">
            <a:avLst/>
          </a:prstGeom>
        </p:spPr>
      </p:pic>
      <p:sp>
        <p:nvSpPr>
          <p:cNvPr id="7" name="TextBox 6">
            <a:extLst>
              <a:ext uri="{FF2B5EF4-FFF2-40B4-BE49-F238E27FC236}">
                <a16:creationId xmlns:a16="http://schemas.microsoft.com/office/drawing/2014/main" id="{4B5FE255-D79F-458A-8201-9FE80CFBCA0F}"/>
              </a:ext>
            </a:extLst>
          </p:cNvPr>
          <p:cNvSpPr txBox="1"/>
          <p:nvPr/>
        </p:nvSpPr>
        <p:spPr>
          <a:xfrm>
            <a:off x="180753" y="3253563"/>
            <a:ext cx="4952974" cy="523220"/>
          </a:xfrm>
          <a:prstGeom prst="rect">
            <a:avLst/>
          </a:prstGeom>
          <a:noFill/>
        </p:spPr>
        <p:txBody>
          <a:bodyPr wrap="square" rtlCol="0">
            <a:spAutoFit/>
          </a:bodyPr>
          <a:lstStyle/>
          <a:p>
            <a:r>
              <a:rPr lang="en-IN" dirty="0">
                <a:latin typeface="Nunito" pitchFamily="2" charset="0"/>
              </a:rPr>
              <a:t>The maximum amount of agents are required in the 8-9 am time slot followed by 6-7 am and 7-8 am time slots</a:t>
            </a:r>
          </a:p>
        </p:txBody>
      </p:sp>
    </p:spTree>
    <p:extLst>
      <p:ext uri="{BB962C8B-B14F-4D97-AF65-F5344CB8AC3E}">
        <p14:creationId xmlns:p14="http://schemas.microsoft.com/office/powerpoint/2010/main" val="318094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EE09-E44F-40D7-AC50-604127CA1E40}"/>
              </a:ext>
            </a:extLst>
          </p:cNvPr>
          <p:cNvSpPr>
            <a:spLocks noGrp="1"/>
          </p:cNvSpPr>
          <p:nvPr>
            <p:ph type="title"/>
          </p:nvPr>
        </p:nvSpPr>
        <p:spPr/>
        <p:txBody>
          <a:bodyPr/>
          <a:lstStyle/>
          <a:p>
            <a:r>
              <a:rPr lang="en-IN" dirty="0"/>
              <a:t>Conclusion: </a:t>
            </a:r>
          </a:p>
        </p:txBody>
      </p:sp>
      <p:sp>
        <p:nvSpPr>
          <p:cNvPr id="3" name="Text Placeholder 2">
            <a:extLst>
              <a:ext uri="{FF2B5EF4-FFF2-40B4-BE49-F238E27FC236}">
                <a16:creationId xmlns:a16="http://schemas.microsoft.com/office/drawing/2014/main" id="{ACD020DB-7663-4DFE-8413-E74DD15D8777}"/>
              </a:ext>
            </a:extLst>
          </p:cNvPr>
          <p:cNvSpPr>
            <a:spLocks noGrp="1"/>
          </p:cNvSpPr>
          <p:nvPr>
            <p:ph type="body" idx="1"/>
          </p:nvPr>
        </p:nvSpPr>
        <p:spPr/>
        <p:txBody>
          <a:bodyPr/>
          <a:lstStyle/>
          <a:p>
            <a:pPr>
              <a:buFont typeface="+mj-lt"/>
              <a:buAutoNum type="arabicPeriod"/>
            </a:pPr>
            <a:r>
              <a:rPr lang="en-IN" dirty="0"/>
              <a:t>For the Increase in call handling rate in the workplace, it is necessary to increase the amount of agents.</a:t>
            </a:r>
          </a:p>
          <a:p>
            <a:pPr>
              <a:buFont typeface="+mj-lt"/>
              <a:buAutoNum type="arabicPeriod"/>
            </a:pPr>
            <a:r>
              <a:rPr lang="en-IN" dirty="0"/>
              <a:t>In this project, an increase of 40 agents is required to decrease the abandon rate to 10%</a:t>
            </a:r>
          </a:p>
          <a:p>
            <a:pPr>
              <a:buFont typeface="+mj-lt"/>
              <a:buAutoNum type="arabicPeriod"/>
            </a:pPr>
            <a:r>
              <a:rPr lang="en-IN" dirty="0"/>
              <a:t>For Night shifts, the Facility that implements an overflow system that collects information or provides automated assistance during this time should be done.</a:t>
            </a:r>
          </a:p>
          <a:p>
            <a:pPr>
              <a:buFont typeface="+mj-lt"/>
              <a:buAutoNum type="arabicPeriod"/>
            </a:pPr>
            <a:r>
              <a:rPr lang="en-IN" dirty="0"/>
              <a:t>Designating a smaller team or a smaller number of agents available during the night hours to handle urgent or high-priority calls should be done.</a:t>
            </a:r>
          </a:p>
          <a:p>
            <a:endParaRPr lang="en-IN" dirty="0"/>
          </a:p>
        </p:txBody>
      </p:sp>
    </p:spTree>
    <p:extLst>
      <p:ext uri="{BB962C8B-B14F-4D97-AF65-F5344CB8AC3E}">
        <p14:creationId xmlns:p14="http://schemas.microsoft.com/office/powerpoint/2010/main" val="373331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Description:</a:t>
            </a:r>
            <a:endParaRPr/>
          </a:p>
        </p:txBody>
      </p:sp>
      <p:sp>
        <p:nvSpPr>
          <p:cNvPr id="284" name="Google Shape;284;p14"/>
          <p:cNvSpPr txBox="1">
            <a:spLocks noGrp="1"/>
          </p:cNvSpPr>
          <p:nvPr>
            <p:ph type="body" idx="1"/>
          </p:nvPr>
        </p:nvSpPr>
        <p:spPr>
          <a:xfrm>
            <a:off x="1303800" y="1366250"/>
            <a:ext cx="7550100" cy="316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highlight>
                  <a:srgbClr val="FFFFFF"/>
                </a:highlight>
                <a:latin typeface="Arial"/>
                <a:ea typeface="Arial"/>
                <a:cs typeface="Arial"/>
                <a:sym typeface="Arial"/>
              </a:rPr>
              <a:t>In this project, we will be using our analytical skills to understand the trends in the call volume of the CX team and derive valuable insights from it.</a:t>
            </a:r>
            <a:endParaRPr sz="1200" dirty="0">
              <a:highlight>
                <a:srgbClr val="FFFFFF"/>
              </a:highlight>
              <a:latin typeface="Arial"/>
              <a:ea typeface="Arial"/>
              <a:cs typeface="Arial"/>
              <a:sym typeface="Arial"/>
            </a:endParaRPr>
          </a:p>
          <a:p>
            <a:pPr marL="0" lvl="0" indent="0" algn="l" rtl="0">
              <a:lnSpc>
                <a:spcPct val="115000"/>
              </a:lnSpc>
              <a:spcBef>
                <a:spcPts val="1200"/>
              </a:spcBef>
              <a:spcAft>
                <a:spcPts val="0"/>
              </a:spcAft>
              <a:buNone/>
            </a:pPr>
            <a:r>
              <a:rPr lang="en" sz="1200" dirty="0">
                <a:highlight>
                  <a:srgbClr val="FFFFFF"/>
                </a:highlight>
                <a:latin typeface="Arial"/>
                <a:ea typeface="Arial"/>
                <a:cs typeface="Arial"/>
                <a:sym typeface="Arial"/>
              </a:rPr>
              <a:t>The dataset consists of 13 columns that contain details like Agent name and ID, customer phone number, queue time, Date and time of the call, status of the call, and many more.</a:t>
            </a:r>
            <a:endParaRPr sz="1200" dirty="0">
              <a:highlight>
                <a:srgbClr val="FFFFFF"/>
              </a:highlight>
              <a:latin typeface="Arial"/>
              <a:ea typeface="Arial"/>
              <a:cs typeface="Arial"/>
              <a:sym typeface="Arial"/>
            </a:endParaRPr>
          </a:p>
          <a:p>
            <a:pPr marL="0" lvl="0" indent="0" algn="l" rtl="0">
              <a:lnSpc>
                <a:spcPct val="115000"/>
              </a:lnSpc>
              <a:spcBef>
                <a:spcPts val="1200"/>
              </a:spcBef>
              <a:spcAft>
                <a:spcPts val="0"/>
              </a:spcAft>
              <a:buClr>
                <a:srgbClr val="000000"/>
              </a:buClr>
              <a:buSzPts val="2200"/>
              <a:buFont typeface="Arial"/>
              <a:buNone/>
            </a:pPr>
            <a:r>
              <a:rPr lang="en" sz="1200" b="1" dirty="0">
                <a:latin typeface="Arial"/>
                <a:ea typeface="Arial"/>
                <a:cs typeface="Arial"/>
                <a:sym typeface="Arial"/>
              </a:rPr>
              <a:t>APPROACH</a:t>
            </a:r>
            <a:r>
              <a:rPr lang="en" sz="1200" dirty="0">
                <a:latin typeface="Arial"/>
                <a:ea typeface="Arial"/>
                <a:cs typeface="Arial"/>
                <a:sym typeface="Arial"/>
              </a:rPr>
              <a:t>: Firstly, an analysis of the dataset was done, In which we needed to find the missing values in each column and then replace the values with the help of Descriptive statistics like mean, median, and mode.</a:t>
            </a:r>
            <a:endParaRPr sz="1200" dirty="0">
              <a:latin typeface="Arial"/>
              <a:ea typeface="Arial"/>
              <a:cs typeface="Arial"/>
              <a:sym typeface="Arial"/>
            </a:endParaRPr>
          </a:p>
          <a:p>
            <a:pPr marL="0" lvl="0" indent="0" algn="l" rtl="0">
              <a:lnSpc>
                <a:spcPct val="115000"/>
              </a:lnSpc>
              <a:spcBef>
                <a:spcPts val="1000"/>
              </a:spcBef>
              <a:spcAft>
                <a:spcPts val="0"/>
              </a:spcAft>
              <a:buClr>
                <a:srgbClr val="000000"/>
              </a:buClr>
              <a:buSzPts val="2200"/>
              <a:buFont typeface="Arial"/>
              <a:buNone/>
            </a:pPr>
            <a:r>
              <a:rPr lang="en" sz="1200" dirty="0">
                <a:latin typeface="Arial"/>
                <a:ea typeface="Arial"/>
                <a:cs typeface="Arial"/>
                <a:sym typeface="Arial"/>
              </a:rPr>
              <a:t> Mean and median values are used in numerical values while mode is used in categorical columns for the replacement of the missing values in each column of the dataset.</a:t>
            </a:r>
            <a:endParaRPr sz="1200" dirty="0">
              <a:latin typeface="Arial"/>
              <a:ea typeface="Arial"/>
              <a:cs typeface="Arial"/>
              <a:sym typeface="Arial"/>
            </a:endParaRPr>
          </a:p>
          <a:p>
            <a:pPr marL="0" lvl="0" indent="0" algn="l" rtl="0">
              <a:lnSpc>
                <a:spcPct val="115000"/>
              </a:lnSpc>
              <a:spcBef>
                <a:spcPts val="1000"/>
              </a:spcBef>
              <a:spcAft>
                <a:spcPts val="0"/>
              </a:spcAft>
              <a:buClr>
                <a:srgbClr val="000000"/>
              </a:buClr>
              <a:buSzPts val="2200"/>
              <a:buFont typeface="Arial"/>
              <a:buNone/>
            </a:pPr>
            <a:r>
              <a:rPr lang="en" sz="1200" dirty="0">
                <a:latin typeface="Arial"/>
                <a:ea typeface="Arial"/>
                <a:cs typeface="Arial"/>
                <a:sym typeface="Arial"/>
              </a:rPr>
              <a:t>Only one column i.e. Call status column consisted of empty cells and the column named Ringing consists of only one variable in all cells i.e. Yes.</a:t>
            </a:r>
            <a:endParaRPr sz="1200" dirty="0">
              <a:latin typeface="Arial"/>
              <a:ea typeface="Arial"/>
              <a:cs typeface="Arial"/>
              <a:sym typeface="Arial"/>
            </a:endParaRPr>
          </a:p>
          <a:p>
            <a:pPr marL="0" lvl="0" indent="0" algn="l" rtl="0">
              <a:lnSpc>
                <a:spcPct val="115000"/>
              </a:lnSpc>
              <a:spcBef>
                <a:spcPts val="0"/>
              </a:spcBef>
              <a:spcAft>
                <a:spcPts val="0"/>
              </a:spcAft>
              <a:buNone/>
            </a:pPr>
            <a:endParaRPr sz="1200" dirty="0">
              <a:solidFill>
                <a:srgbClr val="8492A6"/>
              </a:solidFill>
              <a:highlight>
                <a:srgbClr val="FFFFFF"/>
              </a:highlight>
              <a:latin typeface="Arial"/>
              <a:ea typeface="Arial"/>
              <a:cs typeface="Arial"/>
              <a:sym typeface="Arial"/>
            </a:endParaRPr>
          </a:p>
          <a:p>
            <a:pPr marL="0" lvl="0" indent="0" algn="l" rtl="0">
              <a:lnSpc>
                <a:spcPct val="115000"/>
              </a:lnSpc>
              <a:spcBef>
                <a:spcPts val="1200"/>
              </a:spcBef>
              <a:spcAft>
                <a:spcPts val="1200"/>
              </a:spcAft>
              <a:buNone/>
            </a:pP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body" idx="1"/>
          </p:nvPr>
        </p:nvSpPr>
        <p:spPr>
          <a:xfrm>
            <a:off x="1303800" y="818706"/>
            <a:ext cx="7030500" cy="3713093"/>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lt1"/>
              </a:buClr>
              <a:buSzPct val="100000"/>
              <a:buFont typeface="Arial"/>
              <a:buNone/>
            </a:pPr>
            <a:r>
              <a:rPr lang="en" sz="1400" dirty="0">
                <a:solidFill>
                  <a:schemeClr val="bg2"/>
                </a:solidFill>
                <a:latin typeface="Nunito" pitchFamily="2" charset="0"/>
                <a:ea typeface="Century Gothic"/>
                <a:cs typeface="Century Gothic"/>
                <a:sym typeface="Century Gothic"/>
              </a:rPr>
              <a:t>TECH -STACK USED: Microsoft Excel 2019 was used for the analysis of the dataset. Pivot tables and Charts were also used for visualizing the data. Microsoft PowerPoint was used for writing the project’s description</a:t>
            </a:r>
            <a:endParaRPr sz="1400" dirty="0">
              <a:solidFill>
                <a:schemeClr val="bg2"/>
              </a:solidFill>
              <a:latin typeface="Nunito" pitchFamily="2" charset="0"/>
              <a:ea typeface="Century Gothic"/>
              <a:cs typeface="Century Gothic"/>
              <a:sym typeface="Century Gothic"/>
            </a:endParaRPr>
          </a:p>
          <a:p>
            <a:pPr marL="0" lvl="0" indent="0" algn="l" rtl="0">
              <a:lnSpc>
                <a:spcPct val="150000"/>
              </a:lnSpc>
              <a:spcBef>
                <a:spcPts val="1000"/>
              </a:spcBef>
              <a:spcAft>
                <a:spcPts val="0"/>
              </a:spcAft>
              <a:buClr>
                <a:srgbClr val="000000"/>
              </a:buClr>
              <a:buSzPct val="100000"/>
              <a:buFont typeface="Arial"/>
              <a:buNone/>
            </a:pPr>
            <a:r>
              <a:rPr lang="en" sz="1400" dirty="0">
                <a:solidFill>
                  <a:schemeClr val="bg2"/>
                </a:solidFill>
                <a:latin typeface="Nunito" pitchFamily="2" charset="0"/>
                <a:ea typeface="Century Gothic"/>
                <a:cs typeface="Century Gothic"/>
                <a:sym typeface="Century Gothic"/>
              </a:rPr>
              <a:t>INSIGHTS: The following insights were drawn based on understanding and capabilities:</a:t>
            </a:r>
            <a:endParaRPr sz="1400" dirty="0">
              <a:solidFill>
                <a:schemeClr val="bg2"/>
              </a:solidFill>
              <a:latin typeface="Nunito" pitchFamily="2" charset="0"/>
              <a:ea typeface="Century Gothic"/>
              <a:cs typeface="Century Gothic"/>
              <a:sym typeface="Century Gothic"/>
            </a:endParaRPr>
          </a:p>
          <a:p>
            <a:pPr marL="285750" indent="-285750">
              <a:spcAft>
                <a:spcPts val="1200"/>
              </a:spcAft>
            </a:pPr>
            <a:r>
              <a:rPr lang="en-IN" sz="1400" dirty="0">
                <a:solidFill>
                  <a:schemeClr val="bg2"/>
                </a:solidFill>
              </a:rPr>
              <a:t> Maximum Number of calls are accepted by Agents.</a:t>
            </a:r>
          </a:p>
          <a:p>
            <a:pPr marL="285750" indent="-285750">
              <a:spcAft>
                <a:spcPts val="1200"/>
              </a:spcAft>
            </a:pPr>
            <a:r>
              <a:rPr lang="en-IN" sz="1400" dirty="0">
                <a:solidFill>
                  <a:schemeClr val="bg2"/>
                </a:solidFill>
              </a:rPr>
              <a:t>Around 70% of calls were answered while 29% of the calls were left abandoned</a:t>
            </a:r>
          </a:p>
          <a:p>
            <a:pPr marL="285750" indent="-285750">
              <a:spcAft>
                <a:spcPts val="1200"/>
              </a:spcAft>
            </a:pPr>
            <a:r>
              <a:rPr lang="en-IN" dirty="0"/>
              <a:t>Around 8 agents of the company have only accepted a single call in the whole 23 days.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2DF3C6-DEC0-4D87-8C73-EB24780C41BA}"/>
              </a:ext>
            </a:extLst>
          </p:cNvPr>
          <p:cNvPicPr>
            <a:picLocks noChangeAspect="1"/>
          </p:cNvPicPr>
          <p:nvPr/>
        </p:nvPicPr>
        <p:blipFill>
          <a:blip r:embed="rId2"/>
          <a:stretch>
            <a:fillRect/>
          </a:stretch>
        </p:blipFill>
        <p:spPr>
          <a:xfrm>
            <a:off x="1542197" y="3593116"/>
            <a:ext cx="3029803" cy="1146000"/>
          </a:xfrm>
          <a:prstGeom prst="rect">
            <a:avLst/>
          </a:prstGeom>
        </p:spPr>
      </p:pic>
      <p:pic>
        <p:nvPicPr>
          <p:cNvPr id="7" name="Picture 6">
            <a:extLst>
              <a:ext uri="{FF2B5EF4-FFF2-40B4-BE49-F238E27FC236}">
                <a16:creationId xmlns:a16="http://schemas.microsoft.com/office/drawing/2014/main" id="{6DE3049A-0D0F-4E67-A062-EFCE353EF057}"/>
              </a:ext>
            </a:extLst>
          </p:cNvPr>
          <p:cNvPicPr>
            <a:picLocks noChangeAspect="1"/>
          </p:cNvPicPr>
          <p:nvPr/>
        </p:nvPicPr>
        <p:blipFill>
          <a:blip r:embed="rId3"/>
          <a:stretch>
            <a:fillRect/>
          </a:stretch>
        </p:blipFill>
        <p:spPr>
          <a:xfrm>
            <a:off x="1520439" y="1238835"/>
            <a:ext cx="3051561" cy="1146001"/>
          </a:xfrm>
          <a:prstGeom prst="rect">
            <a:avLst/>
          </a:prstGeom>
        </p:spPr>
      </p:pic>
      <p:pic>
        <p:nvPicPr>
          <p:cNvPr id="9" name="Picture 8">
            <a:extLst>
              <a:ext uri="{FF2B5EF4-FFF2-40B4-BE49-F238E27FC236}">
                <a16:creationId xmlns:a16="http://schemas.microsoft.com/office/drawing/2014/main" id="{F22CFC66-BAFD-4D6F-9310-55A6B1921BE9}"/>
              </a:ext>
            </a:extLst>
          </p:cNvPr>
          <p:cNvPicPr>
            <a:picLocks noChangeAspect="1"/>
          </p:cNvPicPr>
          <p:nvPr/>
        </p:nvPicPr>
        <p:blipFill>
          <a:blip r:embed="rId4"/>
          <a:stretch>
            <a:fillRect/>
          </a:stretch>
        </p:blipFill>
        <p:spPr>
          <a:xfrm>
            <a:off x="4748275" y="2753144"/>
            <a:ext cx="3517697" cy="2280102"/>
          </a:xfrm>
          <a:prstGeom prst="rect">
            <a:avLst/>
          </a:prstGeom>
        </p:spPr>
      </p:pic>
      <p:pic>
        <p:nvPicPr>
          <p:cNvPr id="11" name="Picture 10">
            <a:extLst>
              <a:ext uri="{FF2B5EF4-FFF2-40B4-BE49-F238E27FC236}">
                <a16:creationId xmlns:a16="http://schemas.microsoft.com/office/drawing/2014/main" id="{59DE5AA5-50A0-4FD0-89B3-E3CE7B17E381}"/>
              </a:ext>
            </a:extLst>
          </p:cNvPr>
          <p:cNvPicPr>
            <a:picLocks noChangeAspect="1"/>
          </p:cNvPicPr>
          <p:nvPr/>
        </p:nvPicPr>
        <p:blipFill>
          <a:blip r:embed="rId5"/>
          <a:stretch>
            <a:fillRect/>
          </a:stretch>
        </p:blipFill>
        <p:spPr>
          <a:xfrm>
            <a:off x="4748275" y="110254"/>
            <a:ext cx="3788993" cy="2571509"/>
          </a:xfrm>
          <a:prstGeom prst="rect">
            <a:avLst/>
          </a:prstGeom>
        </p:spPr>
      </p:pic>
      <p:sp>
        <p:nvSpPr>
          <p:cNvPr id="2" name="TextBox 1">
            <a:extLst>
              <a:ext uri="{FF2B5EF4-FFF2-40B4-BE49-F238E27FC236}">
                <a16:creationId xmlns:a16="http://schemas.microsoft.com/office/drawing/2014/main" id="{9088114D-E3E7-4F93-B542-308CBE889D13}"/>
              </a:ext>
            </a:extLst>
          </p:cNvPr>
          <p:cNvSpPr txBox="1"/>
          <p:nvPr/>
        </p:nvSpPr>
        <p:spPr>
          <a:xfrm>
            <a:off x="1542197" y="829605"/>
            <a:ext cx="3029803" cy="307777"/>
          </a:xfrm>
          <a:prstGeom prst="rect">
            <a:avLst/>
          </a:prstGeom>
          <a:noFill/>
        </p:spPr>
        <p:txBody>
          <a:bodyPr wrap="square" rtlCol="0">
            <a:spAutoFit/>
          </a:bodyPr>
          <a:lstStyle/>
          <a:p>
            <a:r>
              <a:rPr lang="en-IN" dirty="0">
                <a:latin typeface="Nunito" pitchFamily="2" charset="0"/>
              </a:rPr>
              <a:t>Table for </a:t>
            </a:r>
            <a:r>
              <a:rPr lang="en-IN" dirty="0" err="1">
                <a:latin typeface="Nunito" pitchFamily="2" charset="0"/>
              </a:rPr>
              <a:t>Wrapped_by</a:t>
            </a:r>
            <a:r>
              <a:rPr lang="en-IN" dirty="0">
                <a:latin typeface="Nunito" pitchFamily="2" charset="0"/>
              </a:rPr>
              <a:t> Column:</a:t>
            </a:r>
          </a:p>
        </p:txBody>
      </p:sp>
      <p:sp>
        <p:nvSpPr>
          <p:cNvPr id="3" name="TextBox 2">
            <a:extLst>
              <a:ext uri="{FF2B5EF4-FFF2-40B4-BE49-F238E27FC236}">
                <a16:creationId xmlns:a16="http://schemas.microsoft.com/office/drawing/2014/main" id="{E880ED16-F80A-4D9F-A494-F64482D1AF09}"/>
              </a:ext>
            </a:extLst>
          </p:cNvPr>
          <p:cNvSpPr txBox="1"/>
          <p:nvPr/>
        </p:nvSpPr>
        <p:spPr>
          <a:xfrm>
            <a:off x="1661746" y="3082433"/>
            <a:ext cx="2768945" cy="307777"/>
          </a:xfrm>
          <a:prstGeom prst="rect">
            <a:avLst/>
          </a:prstGeom>
          <a:noFill/>
        </p:spPr>
        <p:txBody>
          <a:bodyPr wrap="square" rtlCol="0">
            <a:spAutoFit/>
          </a:bodyPr>
          <a:lstStyle/>
          <a:p>
            <a:r>
              <a:rPr lang="en-IN" dirty="0">
                <a:latin typeface="Nunito" pitchFamily="2" charset="0"/>
              </a:rPr>
              <a:t>Table for </a:t>
            </a:r>
            <a:r>
              <a:rPr lang="en-IN" dirty="0" err="1">
                <a:latin typeface="Nunito" pitchFamily="2" charset="0"/>
              </a:rPr>
              <a:t>Call_Status</a:t>
            </a:r>
            <a:r>
              <a:rPr lang="en-IN" dirty="0">
                <a:latin typeface="Nunito" pitchFamily="2" charset="0"/>
              </a:rPr>
              <a:t> Column</a:t>
            </a:r>
          </a:p>
        </p:txBody>
      </p:sp>
    </p:spTree>
    <p:extLst>
      <p:ext uri="{BB962C8B-B14F-4D97-AF65-F5344CB8AC3E}">
        <p14:creationId xmlns:p14="http://schemas.microsoft.com/office/powerpoint/2010/main" val="234805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457200" lvl="0" indent="-291465" algn="l" rtl="0">
              <a:lnSpc>
                <a:spcPct val="115000"/>
              </a:lnSpc>
              <a:spcBef>
                <a:spcPts val="0"/>
              </a:spcBef>
              <a:spcAft>
                <a:spcPts val="0"/>
              </a:spcAft>
              <a:buClr>
                <a:srgbClr val="8492A6"/>
              </a:buClr>
              <a:buSzPct val="100000"/>
              <a:buFont typeface="Arial"/>
              <a:buAutoNum type="arabicPeriod"/>
            </a:pPr>
            <a:r>
              <a:rPr lang="en" sz="1100">
                <a:solidFill>
                  <a:srgbClr val="8492A6"/>
                </a:solidFill>
                <a:highlight>
                  <a:srgbClr val="FFFFFF"/>
                </a:highlight>
                <a:latin typeface="Arial"/>
                <a:ea typeface="Arial"/>
                <a:cs typeface="Arial"/>
                <a:sym typeface="Arial"/>
              </a:rPr>
              <a:t>Average Call Duration:</a:t>
            </a:r>
            <a:r>
              <a:rPr lang="en" sz="1100" b="0">
                <a:solidFill>
                  <a:srgbClr val="8492A6"/>
                </a:solidFill>
                <a:highlight>
                  <a:srgbClr val="FFFFFF"/>
                </a:highlight>
                <a:latin typeface="Arial"/>
                <a:ea typeface="Arial"/>
                <a:cs typeface="Arial"/>
                <a:sym typeface="Arial"/>
              </a:rPr>
              <a:t> Determine the average duration of all incoming calls received by agents. This should be calculated for each time bucket.</a:t>
            </a:r>
            <a:br>
              <a:rPr lang="en" sz="1100" b="0">
                <a:solidFill>
                  <a:srgbClr val="8492A6"/>
                </a:solidFill>
                <a:highlight>
                  <a:srgbClr val="FFFFFF"/>
                </a:highlight>
                <a:latin typeface="Arial"/>
                <a:ea typeface="Arial"/>
                <a:cs typeface="Arial"/>
                <a:sym typeface="Arial"/>
              </a:rPr>
            </a:br>
            <a:r>
              <a:rPr lang="en" sz="1100">
                <a:solidFill>
                  <a:srgbClr val="8492A6"/>
                </a:solidFill>
                <a:highlight>
                  <a:srgbClr val="FFFFFF"/>
                </a:highlight>
                <a:latin typeface="Arial"/>
                <a:ea typeface="Arial"/>
                <a:cs typeface="Arial"/>
                <a:sym typeface="Arial"/>
              </a:rPr>
              <a:t>Your Task:</a:t>
            </a:r>
            <a:r>
              <a:rPr lang="en" sz="1100" b="0">
                <a:solidFill>
                  <a:srgbClr val="8492A6"/>
                </a:solidFill>
                <a:highlight>
                  <a:srgbClr val="FFFFFF"/>
                </a:highlight>
                <a:latin typeface="Arial"/>
                <a:ea typeface="Arial"/>
                <a:cs typeface="Arial"/>
                <a:sym typeface="Arial"/>
              </a:rPr>
              <a:t> What is the average duration of calls for each time bucket?</a:t>
            </a:r>
            <a:endParaRPr sz="1100" b="0">
              <a:solidFill>
                <a:srgbClr val="8492A6"/>
              </a:solidFill>
              <a:highlight>
                <a:srgbClr val="FFFFFF"/>
              </a:highlight>
              <a:latin typeface="Arial"/>
              <a:ea typeface="Arial"/>
              <a:cs typeface="Arial"/>
              <a:sym typeface="Arial"/>
            </a:endParaRPr>
          </a:p>
          <a:p>
            <a:pPr marL="0" lvl="0" indent="0" algn="l" rtl="0">
              <a:spcBef>
                <a:spcPts val="1200"/>
              </a:spcBef>
              <a:spcAft>
                <a:spcPts val="0"/>
              </a:spcAft>
              <a:buNone/>
            </a:pPr>
            <a:endParaRPr/>
          </a:p>
        </p:txBody>
      </p:sp>
      <p:pic>
        <p:nvPicPr>
          <p:cNvPr id="3" name="Picture 2">
            <a:extLst>
              <a:ext uri="{FF2B5EF4-FFF2-40B4-BE49-F238E27FC236}">
                <a16:creationId xmlns:a16="http://schemas.microsoft.com/office/drawing/2014/main" id="{C5C39E41-EB2E-4AC9-BC55-BF63F87EEDCB}"/>
              </a:ext>
            </a:extLst>
          </p:cNvPr>
          <p:cNvPicPr>
            <a:picLocks noChangeAspect="1"/>
          </p:cNvPicPr>
          <p:nvPr/>
        </p:nvPicPr>
        <p:blipFill>
          <a:blip r:embed="rId3"/>
          <a:stretch>
            <a:fillRect/>
          </a:stretch>
        </p:blipFill>
        <p:spPr>
          <a:xfrm>
            <a:off x="0" y="1406585"/>
            <a:ext cx="2638425" cy="3218674"/>
          </a:xfrm>
          <a:prstGeom prst="rect">
            <a:avLst/>
          </a:prstGeom>
        </p:spPr>
      </p:pic>
      <p:pic>
        <p:nvPicPr>
          <p:cNvPr id="4" name="Picture 3">
            <a:extLst>
              <a:ext uri="{FF2B5EF4-FFF2-40B4-BE49-F238E27FC236}">
                <a16:creationId xmlns:a16="http://schemas.microsoft.com/office/drawing/2014/main" id="{87961710-4A1E-49CF-8165-A5D488E1BD7D}"/>
              </a:ext>
            </a:extLst>
          </p:cNvPr>
          <p:cNvPicPr>
            <a:picLocks noChangeAspect="1"/>
          </p:cNvPicPr>
          <p:nvPr/>
        </p:nvPicPr>
        <p:blipFill>
          <a:blip r:embed="rId4"/>
          <a:stretch>
            <a:fillRect/>
          </a:stretch>
        </p:blipFill>
        <p:spPr>
          <a:xfrm>
            <a:off x="2638424" y="1406585"/>
            <a:ext cx="6505575" cy="32186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2638425" y="252547"/>
            <a:ext cx="5846281" cy="1717111"/>
          </a:xfrm>
          <a:prstGeom prst="rect">
            <a:avLst/>
          </a:prstGeom>
        </p:spPr>
        <p:txBody>
          <a:bodyPr spcFirstLastPara="1" wrap="square" lIns="91425" tIns="91425" rIns="91425" bIns="91425" anchor="t" anchorCtr="0">
            <a:normAutofit/>
          </a:bodyPr>
          <a:lstStyle/>
          <a:p>
            <a:pPr marL="457200" lvl="0" indent="-291465" algn="l" rtl="0">
              <a:lnSpc>
                <a:spcPct val="115000"/>
              </a:lnSpc>
              <a:spcBef>
                <a:spcPts val="0"/>
              </a:spcBef>
              <a:spcAft>
                <a:spcPts val="0"/>
              </a:spcAft>
              <a:buClr>
                <a:srgbClr val="8492A6"/>
              </a:buClr>
              <a:buSzPct val="100000"/>
              <a:buFont typeface="Arial"/>
              <a:buAutoNum type="arabicPeriod" startAt="2"/>
            </a:pPr>
            <a:r>
              <a:rPr lang="en" sz="1100" dirty="0">
                <a:solidFill>
                  <a:srgbClr val="8492A6"/>
                </a:solidFill>
                <a:highlight>
                  <a:srgbClr val="FFFFFF"/>
                </a:highlight>
                <a:latin typeface="Arial"/>
                <a:ea typeface="Arial"/>
                <a:cs typeface="Arial"/>
                <a:sym typeface="Arial"/>
              </a:rPr>
              <a:t>Call Volume Analysis:</a:t>
            </a:r>
            <a:r>
              <a:rPr lang="en" sz="1100" b="0" dirty="0">
                <a:solidFill>
                  <a:srgbClr val="8492A6"/>
                </a:solidFill>
                <a:highlight>
                  <a:srgbClr val="FFFFFF"/>
                </a:highlight>
                <a:latin typeface="Arial"/>
                <a:ea typeface="Arial"/>
                <a:cs typeface="Arial"/>
                <a:sym typeface="Arial"/>
              </a:rPr>
              <a:t> Visualize the total number of calls received. This should be represented as a graph or chart showing the number of calls against time. Time should be represented in buckets (e.g., 1-2, 2-3, etc.).</a:t>
            </a:r>
            <a:br>
              <a:rPr lang="en" sz="1100" b="0" dirty="0">
                <a:solidFill>
                  <a:srgbClr val="8492A6"/>
                </a:solidFill>
                <a:highlight>
                  <a:srgbClr val="FFFFFF"/>
                </a:highlight>
                <a:latin typeface="Arial"/>
                <a:ea typeface="Arial"/>
                <a:cs typeface="Arial"/>
                <a:sym typeface="Arial"/>
              </a:rPr>
            </a:br>
            <a:r>
              <a:rPr lang="en" sz="1100" dirty="0">
                <a:solidFill>
                  <a:srgbClr val="8492A6"/>
                </a:solidFill>
                <a:highlight>
                  <a:srgbClr val="FFFFFF"/>
                </a:highlight>
                <a:latin typeface="Arial"/>
                <a:ea typeface="Arial"/>
                <a:cs typeface="Arial"/>
                <a:sym typeface="Arial"/>
              </a:rPr>
              <a:t>Your Task:</a:t>
            </a:r>
            <a:r>
              <a:rPr lang="en" sz="1100" b="0" dirty="0">
                <a:solidFill>
                  <a:srgbClr val="8492A6"/>
                </a:solidFill>
                <a:highlight>
                  <a:srgbClr val="FFFFFF"/>
                </a:highlight>
                <a:latin typeface="Arial"/>
                <a:ea typeface="Arial"/>
                <a:cs typeface="Arial"/>
                <a:sym typeface="Arial"/>
              </a:rPr>
              <a:t> Can you create a chart or graph that shows the number of calls received in each time bucket?</a:t>
            </a:r>
            <a:endParaRPr sz="1100" b="0" dirty="0">
              <a:solidFill>
                <a:srgbClr val="8492A6"/>
              </a:solidFill>
              <a:highlight>
                <a:srgbClr val="FFFFFF"/>
              </a:highlight>
              <a:latin typeface="Arial"/>
              <a:ea typeface="Arial"/>
              <a:cs typeface="Arial"/>
              <a:sym typeface="Arial"/>
            </a:endParaRPr>
          </a:p>
          <a:p>
            <a:pPr marL="0" lvl="0" indent="0" algn="l" rtl="0">
              <a:spcBef>
                <a:spcPts val="1200"/>
              </a:spcBef>
              <a:spcAft>
                <a:spcPts val="0"/>
              </a:spcAft>
              <a:buNone/>
            </a:pPr>
            <a:endParaRPr dirty="0"/>
          </a:p>
        </p:txBody>
      </p:sp>
      <p:pic>
        <p:nvPicPr>
          <p:cNvPr id="4" name="Picture 3">
            <a:extLst>
              <a:ext uri="{FF2B5EF4-FFF2-40B4-BE49-F238E27FC236}">
                <a16:creationId xmlns:a16="http://schemas.microsoft.com/office/drawing/2014/main" id="{08B1305B-9354-48E4-A0C9-1444571CFAF5}"/>
              </a:ext>
            </a:extLst>
          </p:cNvPr>
          <p:cNvPicPr>
            <a:picLocks noChangeAspect="1"/>
          </p:cNvPicPr>
          <p:nvPr/>
        </p:nvPicPr>
        <p:blipFill>
          <a:blip r:embed="rId3"/>
          <a:stretch>
            <a:fillRect/>
          </a:stretch>
        </p:blipFill>
        <p:spPr>
          <a:xfrm>
            <a:off x="1852092" y="2222205"/>
            <a:ext cx="7291908" cy="2921294"/>
          </a:xfrm>
          <a:prstGeom prst="rect">
            <a:avLst/>
          </a:prstGeom>
        </p:spPr>
      </p:pic>
      <p:pic>
        <p:nvPicPr>
          <p:cNvPr id="3" name="Picture 2">
            <a:extLst>
              <a:ext uri="{FF2B5EF4-FFF2-40B4-BE49-F238E27FC236}">
                <a16:creationId xmlns:a16="http://schemas.microsoft.com/office/drawing/2014/main" id="{D54F3F74-F981-44E8-8F30-741339912B6A}"/>
              </a:ext>
            </a:extLst>
          </p:cNvPr>
          <p:cNvPicPr>
            <a:picLocks noChangeAspect="1"/>
          </p:cNvPicPr>
          <p:nvPr/>
        </p:nvPicPr>
        <p:blipFill>
          <a:blip r:embed="rId4"/>
          <a:stretch>
            <a:fillRect/>
          </a:stretch>
        </p:blipFill>
        <p:spPr>
          <a:xfrm>
            <a:off x="0" y="0"/>
            <a:ext cx="2638425" cy="2619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967563" y="88211"/>
            <a:ext cx="8048846" cy="1134533"/>
          </a:xfrm>
          <a:prstGeom prst="rect">
            <a:avLst/>
          </a:prstGeom>
        </p:spPr>
        <p:txBody>
          <a:bodyPr spcFirstLastPara="1" wrap="square" lIns="91425" tIns="91425" rIns="91425" bIns="91425" anchor="t" anchorCtr="0">
            <a:normAutofit fontScale="90000"/>
          </a:bodyPr>
          <a:lstStyle/>
          <a:p>
            <a:pPr marL="457200" lvl="0" indent="-291465" algn="l" rtl="0">
              <a:lnSpc>
                <a:spcPct val="115000"/>
              </a:lnSpc>
              <a:spcBef>
                <a:spcPts val="0"/>
              </a:spcBef>
              <a:spcAft>
                <a:spcPts val="0"/>
              </a:spcAft>
              <a:buClr>
                <a:srgbClr val="8492A6"/>
              </a:buClr>
              <a:buSzPct val="100000"/>
              <a:buFont typeface="Arial"/>
              <a:buAutoNum type="arabicPeriod" startAt="3"/>
            </a:pPr>
            <a:r>
              <a:rPr lang="en" sz="1600" dirty="0">
                <a:solidFill>
                  <a:srgbClr val="8492A6"/>
                </a:solidFill>
                <a:highlight>
                  <a:srgbClr val="FFFFFF"/>
                </a:highlight>
                <a:latin typeface="Arial"/>
                <a:ea typeface="Arial"/>
                <a:cs typeface="Arial"/>
                <a:sym typeface="Arial"/>
              </a:rPr>
              <a:t>Manpower Planning:</a:t>
            </a:r>
            <a:r>
              <a:rPr lang="en" sz="1600" b="0" dirty="0">
                <a:solidFill>
                  <a:srgbClr val="8492A6"/>
                </a:solidFill>
                <a:highlight>
                  <a:srgbClr val="FFFFFF"/>
                </a:highlight>
                <a:latin typeface="Arial"/>
                <a:ea typeface="Arial"/>
                <a:cs typeface="Arial"/>
                <a:sym typeface="Arial"/>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br>
              <a:rPr lang="en" sz="1600" b="0" dirty="0">
                <a:solidFill>
                  <a:srgbClr val="8492A6"/>
                </a:solidFill>
                <a:highlight>
                  <a:srgbClr val="FFFFFF"/>
                </a:highlight>
                <a:latin typeface="Arial"/>
                <a:ea typeface="Arial"/>
                <a:cs typeface="Arial"/>
                <a:sym typeface="Arial"/>
              </a:rPr>
            </a:br>
            <a:r>
              <a:rPr lang="en" sz="1600" dirty="0">
                <a:solidFill>
                  <a:srgbClr val="8492A6"/>
                </a:solidFill>
                <a:highlight>
                  <a:srgbClr val="FFFFFF"/>
                </a:highlight>
                <a:latin typeface="Arial"/>
                <a:ea typeface="Arial"/>
                <a:cs typeface="Arial"/>
                <a:sym typeface="Arial"/>
              </a:rPr>
              <a:t>Your Task:</a:t>
            </a:r>
            <a:r>
              <a:rPr lang="en" sz="1600" b="0" dirty="0">
                <a:solidFill>
                  <a:srgbClr val="8492A6"/>
                </a:solidFill>
                <a:highlight>
                  <a:srgbClr val="FFFFFF"/>
                </a:highlight>
                <a:latin typeface="Arial"/>
                <a:ea typeface="Arial"/>
                <a:cs typeface="Arial"/>
                <a:sym typeface="Arial"/>
              </a:rPr>
              <a:t> What is the minimum number of agents required in each time bucket to reduce the abandon rate to 10%?</a:t>
            </a:r>
            <a:br>
              <a:rPr lang="en" sz="1600" b="0" dirty="0">
                <a:solidFill>
                  <a:srgbClr val="8492A6"/>
                </a:solidFill>
                <a:highlight>
                  <a:srgbClr val="FFFFFF"/>
                </a:highlight>
                <a:latin typeface="Arial"/>
                <a:ea typeface="Arial"/>
                <a:cs typeface="Arial"/>
                <a:sym typeface="Arial"/>
              </a:rPr>
            </a:br>
            <a:br>
              <a:rPr lang="en" sz="1600" b="0" dirty="0">
                <a:solidFill>
                  <a:srgbClr val="8492A6"/>
                </a:solidFill>
                <a:highlight>
                  <a:srgbClr val="FFFFFF"/>
                </a:highlight>
                <a:latin typeface="Arial"/>
                <a:ea typeface="Arial"/>
                <a:cs typeface="Arial"/>
                <a:sym typeface="Arial"/>
              </a:rPr>
            </a:br>
            <a:endParaRPr sz="1600" b="0" dirty="0">
              <a:solidFill>
                <a:srgbClr val="8492A6"/>
              </a:solidFill>
              <a:highlight>
                <a:srgbClr val="FFFFFF"/>
              </a:highlight>
              <a:latin typeface="Arial"/>
              <a:ea typeface="Arial"/>
              <a:cs typeface="Arial"/>
              <a:sym typeface="Arial"/>
            </a:endParaRPr>
          </a:p>
          <a:p>
            <a:pPr marL="0" lvl="0" indent="0" algn="l" rtl="0">
              <a:spcBef>
                <a:spcPts val="1200"/>
              </a:spcBef>
              <a:spcAft>
                <a:spcPts val="0"/>
              </a:spcAft>
              <a:buNone/>
            </a:pPr>
            <a:endParaRPr dirty="0"/>
          </a:p>
        </p:txBody>
      </p:sp>
      <p:sp>
        <p:nvSpPr>
          <p:cNvPr id="4" name="TextBox 3">
            <a:extLst>
              <a:ext uri="{FF2B5EF4-FFF2-40B4-BE49-F238E27FC236}">
                <a16:creationId xmlns:a16="http://schemas.microsoft.com/office/drawing/2014/main" id="{30894AD3-5B4A-4C6B-8424-3C1068DA3FF5}"/>
              </a:ext>
            </a:extLst>
          </p:cNvPr>
          <p:cNvSpPr txBox="1"/>
          <p:nvPr/>
        </p:nvSpPr>
        <p:spPr>
          <a:xfrm>
            <a:off x="1158948" y="1671789"/>
            <a:ext cx="7857461" cy="3000821"/>
          </a:xfrm>
          <a:prstGeom prst="rect">
            <a:avLst/>
          </a:prstGeom>
          <a:noFill/>
        </p:spPr>
        <p:txBody>
          <a:bodyPr wrap="square" rtlCol="0">
            <a:spAutoFit/>
          </a:bodyPr>
          <a:lstStyle/>
          <a:p>
            <a:pPr>
              <a:lnSpc>
                <a:spcPct val="150000"/>
              </a:lnSpc>
            </a:pPr>
            <a:r>
              <a:rPr lang="en-IN" dirty="0">
                <a:latin typeface="Nunito" pitchFamily="2" charset="0"/>
              </a:rPr>
              <a:t>Formulae Used:</a:t>
            </a:r>
          </a:p>
          <a:p>
            <a:pPr marL="342900" indent="-342900">
              <a:lnSpc>
                <a:spcPct val="150000"/>
              </a:lnSpc>
              <a:buAutoNum type="arabicPeriod"/>
            </a:pPr>
            <a:r>
              <a:rPr lang="en-IN" dirty="0">
                <a:latin typeface="Nunito" pitchFamily="2" charset="0"/>
              </a:rPr>
              <a:t>Call Handling capacity = (working time in seconds)*(occupancy)/Average call handling time</a:t>
            </a:r>
          </a:p>
          <a:p>
            <a:pPr marL="342900" indent="-342900">
              <a:lnSpc>
                <a:spcPct val="150000"/>
              </a:lnSpc>
              <a:buAutoNum type="arabicPeriod"/>
            </a:pPr>
            <a:r>
              <a:rPr lang="en-IN" dirty="0">
                <a:latin typeface="Nunito" pitchFamily="2" charset="0"/>
              </a:rPr>
              <a:t>Minimum agents Required = Total Incoming calls/Call Handling Capacity</a:t>
            </a:r>
          </a:p>
          <a:p>
            <a:pPr marL="342900" indent="-342900">
              <a:buAutoNum type="arabicPeriod"/>
            </a:pPr>
            <a:endParaRPr lang="en-IN" dirty="0">
              <a:latin typeface="Nunito" pitchFamily="2" charset="0"/>
            </a:endParaRPr>
          </a:p>
          <a:p>
            <a:r>
              <a:rPr lang="en-IN" dirty="0">
                <a:latin typeface="Nunito" pitchFamily="2" charset="0"/>
              </a:rPr>
              <a:t>Here,</a:t>
            </a:r>
          </a:p>
          <a:p>
            <a:r>
              <a:rPr lang="en-IN" dirty="0">
                <a:latin typeface="Nunito" pitchFamily="2" charset="0"/>
              </a:rPr>
              <a:t>Working time in seconds = 60*60 = 3600 seconds</a:t>
            </a:r>
          </a:p>
          <a:p>
            <a:r>
              <a:rPr lang="en-IN" dirty="0">
                <a:latin typeface="Nunito" pitchFamily="2" charset="0"/>
              </a:rPr>
              <a:t>Occupancy = 60% = 0.6</a:t>
            </a:r>
          </a:p>
          <a:p>
            <a:endParaRPr lang="en-IN" dirty="0">
              <a:latin typeface="Nunito" pitchFamily="2" charset="0"/>
            </a:endParaRPr>
          </a:p>
          <a:p>
            <a:r>
              <a:rPr lang="en-IN" dirty="0">
                <a:latin typeface="Nunito" pitchFamily="2" charset="0"/>
              </a:rPr>
              <a:t>Firstly, the Average call handling time was calculated using the </a:t>
            </a:r>
            <a:r>
              <a:rPr lang="en-IN" dirty="0" err="1">
                <a:latin typeface="Nunito" pitchFamily="2" charset="0"/>
              </a:rPr>
              <a:t>Sumif</a:t>
            </a:r>
            <a:r>
              <a:rPr lang="en-IN" dirty="0">
                <a:latin typeface="Nunito" pitchFamily="2" charset="0"/>
              </a:rPr>
              <a:t> function on the </a:t>
            </a:r>
            <a:r>
              <a:rPr lang="en-IN" dirty="0" err="1">
                <a:latin typeface="Nunito" pitchFamily="2" charset="0"/>
              </a:rPr>
              <a:t>time_bucket</a:t>
            </a:r>
            <a:r>
              <a:rPr lang="en-IN" dirty="0">
                <a:latin typeface="Nunito" pitchFamily="2" charset="0"/>
              </a:rPr>
              <a:t> column and call seconds and then this value is used for the calculation of Call Handling Capacity and Minimum Agents Required Formulae</a:t>
            </a:r>
          </a:p>
          <a:p>
            <a:endParaRPr lang="en-IN" dirty="0">
              <a:latin typeface="Nunito"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6B00B6-B692-409A-ACDE-C672A29B1842}"/>
              </a:ext>
            </a:extLst>
          </p:cNvPr>
          <p:cNvPicPr>
            <a:picLocks noChangeAspect="1"/>
          </p:cNvPicPr>
          <p:nvPr/>
        </p:nvPicPr>
        <p:blipFill>
          <a:blip r:embed="rId2"/>
          <a:stretch>
            <a:fillRect/>
          </a:stretch>
        </p:blipFill>
        <p:spPr>
          <a:xfrm>
            <a:off x="3482728" y="2394203"/>
            <a:ext cx="4985541" cy="2749297"/>
          </a:xfrm>
          <a:prstGeom prst="rect">
            <a:avLst/>
          </a:prstGeom>
        </p:spPr>
      </p:pic>
      <p:sp>
        <p:nvSpPr>
          <p:cNvPr id="4" name="TextBox 3">
            <a:extLst>
              <a:ext uri="{FF2B5EF4-FFF2-40B4-BE49-F238E27FC236}">
                <a16:creationId xmlns:a16="http://schemas.microsoft.com/office/drawing/2014/main" id="{27EF1329-C1D4-4046-99FA-C17DFF5A243F}"/>
              </a:ext>
            </a:extLst>
          </p:cNvPr>
          <p:cNvSpPr txBox="1"/>
          <p:nvPr/>
        </p:nvSpPr>
        <p:spPr>
          <a:xfrm>
            <a:off x="489098" y="3083441"/>
            <a:ext cx="2679405" cy="1815882"/>
          </a:xfrm>
          <a:prstGeom prst="rect">
            <a:avLst/>
          </a:prstGeom>
          <a:noFill/>
        </p:spPr>
        <p:txBody>
          <a:bodyPr wrap="square" rtlCol="0">
            <a:spAutoFit/>
          </a:bodyPr>
          <a:lstStyle/>
          <a:p>
            <a:r>
              <a:rPr lang="en-IN" dirty="0">
                <a:latin typeface="Nunito" pitchFamily="2" charset="0"/>
              </a:rPr>
              <a:t>It can be seen from the graph that the Maximum no. of agents required is for the 11 AM to 12 PM time bucket because of the highest number of calls being approached to the call </a:t>
            </a:r>
            <a:r>
              <a:rPr lang="en-IN" dirty="0" err="1">
                <a:latin typeface="Nunito" pitchFamily="2" charset="0"/>
              </a:rPr>
              <a:t>center</a:t>
            </a:r>
            <a:r>
              <a:rPr lang="en-IN" dirty="0">
                <a:latin typeface="Nunito" pitchFamily="2" charset="0"/>
              </a:rPr>
              <a:t> followed by the 10 AM to 11 PM time bucket</a:t>
            </a:r>
          </a:p>
        </p:txBody>
      </p:sp>
      <p:pic>
        <p:nvPicPr>
          <p:cNvPr id="5" name="Picture 4">
            <a:extLst>
              <a:ext uri="{FF2B5EF4-FFF2-40B4-BE49-F238E27FC236}">
                <a16:creationId xmlns:a16="http://schemas.microsoft.com/office/drawing/2014/main" id="{48EE0968-F3B2-49B2-AA4F-541BC7ABC44E}"/>
              </a:ext>
            </a:extLst>
          </p:cNvPr>
          <p:cNvPicPr>
            <a:picLocks noChangeAspect="1"/>
          </p:cNvPicPr>
          <p:nvPr/>
        </p:nvPicPr>
        <p:blipFill>
          <a:blip r:embed="rId3"/>
          <a:stretch>
            <a:fillRect/>
          </a:stretch>
        </p:blipFill>
        <p:spPr>
          <a:xfrm>
            <a:off x="0" y="0"/>
            <a:ext cx="9144000" cy="2347899"/>
          </a:xfrm>
          <a:prstGeom prst="rect">
            <a:avLst/>
          </a:prstGeom>
        </p:spPr>
      </p:pic>
    </p:spTree>
    <p:extLst>
      <p:ext uri="{BB962C8B-B14F-4D97-AF65-F5344CB8AC3E}">
        <p14:creationId xmlns:p14="http://schemas.microsoft.com/office/powerpoint/2010/main" val="272300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659219" y="47119"/>
            <a:ext cx="5816009" cy="1391475"/>
          </a:xfrm>
          <a:prstGeom prst="rect">
            <a:avLst/>
          </a:prstGeom>
        </p:spPr>
        <p:txBody>
          <a:bodyPr spcFirstLastPara="1" wrap="square" lIns="91425" tIns="91425" rIns="91425" bIns="91425" anchor="t" anchorCtr="0">
            <a:noAutofit/>
          </a:bodyPr>
          <a:lstStyle/>
          <a:p>
            <a:pPr marL="457200" lvl="0" indent="-291465" algn="l" rtl="0">
              <a:lnSpc>
                <a:spcPct val="115000"/>
              </a:lnSpc>
              <a:spcBef>
                <a:spcPts val="0"/>
              </a:spcBef>
              <a:spcAft>
                <a:spcPts val="0"/>
              </a:spcAft>
              <a:buClr>
                <a:srgbClr val="8492A6"/>
              </a:buClr>
              <a:buSzPct val="100000"/>
              <a:buFont typeface="Arial"/>
              <a:buAutoNum type="arabicPeriod" startAt="4"/>
            </a:pPr>
            <a:r>
              <a:rPr lang="en" sz="1200" dirty="0">
                <a:solidFill>
                  <a:srgbClr val="8492A6"/>
                </a:solidFill>
                <a:highlight>
                  <a:srgbClr val="FFFFFF"/>
                </a:highlight>
                <a:latin typeface="Arial"/>
                <a:ea typeface="Arial"/>
                <a:cs typeface="Arial"/>
                <a:sym typeface="Arial"/>
              </a:rPr>
              <a:t>Night Shift Manpower Planning:</a:t>
            </a:r>
            <a:r>
              <a:rPr lang="en" sz="1200" b="0" dirty="0">
                <a:solidFill>
                  <a:srgbClr val="8492A6"/>
                </a:solidFill>
                <a:highlight>
                  <a:srgbClr val="FFFFFF"/>
                </a:highlight>
                <a:latin typeface="Arial"/>
                <a:ea typeface="Arial"/>
                <a:cs typeface="Arial"/>
                <a:sym typeface="Arial"/>
              </a:rPr>
              <a:t>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br>
              <a:rPr lang="en" sz="1200" b="0" dirty="0">
                <a:solidFill>
                  <a:srgbClr val="8492A6"/>
                </a:solidFill>
                <a:highlight>
                  <a:srgbClr val="FFFFFF"/>
                </a:highlight>
                <a:latin typeface="Arial"/>
                <a:ea typeface="Arial"/>
                <a:cs typeface="Arial"/>
                <a:sym typeface="Arial"/>
              </a:rPr>
            </a:br>
            <a:r>
              <a:rPr lang="en" sz="1200" dirty="0">
                <a:solidFill>
                  <a:srgbClr val="8492A6"/>
                </a:solidFill>
                <a:highlight>
                  <a:srgbClr val="FFFFFF"/>
                </a:highlight>
                <a:latin typeface="Arial"/>
                <a:ea typeface="Arial"/>
                <a:cs typeface="Arial"/>
                <a:sym typeface="Arial"/>
              </a:rPr>
              <a:t>Your Task:</a:t>
            </a:r>
            <a:r>
              <a:rPr lang="en" sz="1200" b="0" dirty="0">
                <a:solidFill>
                  <a:srgbClr val="8492A6"/>
                </a:solidFill>
                <a:highlight>
                  <a:srgbClr val="FFFFFF"/>
                </a:highlight>
                <a:latin typeface="Arial"/>
                <a:ea typeface="Arial"/>
                <a:cs typeface="Arial"/>
                <a:sym typeface="Arial"/>
              </a:rPr>
              <a:t> Propose a manpower plan for each time bucket throughout the day, keeping the maximum abandon rate at 10%.</a:t>
            </a:r>
            <a:endParaRPr sz="1200" b="0" dirty="0">
              <a:solidFill>
                <a:srgbClr val="8492A6"/>
              </a:solidFill>
              <a:highlight>
                <a:srgbClr val="FFFFFF"/>
              </a:highlight>
              <a:latin typeface="Arial"/>
              <a:ea typeface="Arial"/>
              <a:cs typeface="Arial"/>
              <a:sym typeface="Arial"/>
            </a:endParaRPr>
          </a:p>
          <a:p>
            <a:pPr marL="0" lvl="0" indent="0" algn="l" rtl="0">
              <a:spcBef>
                <a:spcPts val="1200"/>
              </a:spcBef>
              <a:spcAft>
                <a:spcPts val="0"/>
              </a:spcAft>
              <a:buNone/>
            </a:pPr>
            <a:endParaRPr sz="1200" dirty="0"/>
          </a:p>
        </p:txBody>
      </p:sp>
      <p:pic>
        <p:nvPicPr>
          <p:cNvPr id="5" name="Picture 4">
            <a:extLst>
              <a:ext uri="{FF2B5EF4-FFF2-40B4-BE49-F238E27FC236}">
                <a16:creationId xmlns:a16="http://schemas.microsoft.com/office/drawing/2014/main" id="{89B73784-9D3E-40C5-94D0-6B9C685E5702}"/>
              </a:ext>
            </a:extLst>
          </p:cNvPr>
          <p:cNvPicPr>
            <a:picLocks noChangeAspect="1"/>
          </p:cNvPicPr>
          <p:nvPr/>
        </p:nvPicPr>
        <p:blipFill>
          <a:blip r:embed="rId3"/>
          <a:stretch>
            <a:fillRect/>
          </a:stretch>
        </p:blipFill>
        <p:spPr>
          <a:xfrm>
            <a:off x="6475228" y="440830"/>
            <a:ext cx="2668772" cy="819150"/>
          </a:xfrm>
          <a:prstGeom prst="rect">
            <a:avLst/>
          </a:prstGeom>
        </p:spPr>
      </p:pic>
      <p:sp>
        <p:nvSpPr>
          <p:cNvPr id="11" name="TextBox 10">
            <a:extLst>
              <a:ext uri="{FF2B5EF4-FFF2-40B4-BE49-F238E27FC236}">
                <a16:creationId xmlns:a16="http://schemas.microsoft.com/office/drawing/2014/main" id="{3FAE83FF-B181-4296-9DA6-E06514350811}"/>
              </a:ext>
            </a:extLst>
          </p:cNvPr>
          <p:cNvSpPr txBox="1"/>
          <p:nvPr/>
        </p:nvSpPr>
        <p:spPr>
          <a:xfrm>
            <a:off x="797442" y="1832305"/>
            <a:ext cx="8197702" cy="2785378"/>
          </a:xfrm>
          <a:prstGeom prst="rect">
            <a:avLst/>
          </a:prstGeom>
          <a:noFill/>
        </p:spPr>
        <p:txBody>
          <a:bodyPr wrap="square">
            <a:spAutoFit/>
          </a:bodyPr>
          <a:lstStyle/>
          <a:p>
            <a:pPr>
              <a:lnSpc>
                <a:spcPct val="150000"/>
              </a:lnSpc>
            </a:pPr>
            <a:r>
              <a:rPr lang="en-IN" dirty="0">
                <a:latin typeface="Nunito" pitchFamily="2" charset="0"/>
              </a:rPr>
              <a:t>Formulae Used:</a:t>
            </a:r>
          </a:p>
          <a:p>
            <a:pPr marL="342900" indent="-342900">
              <a:lnSpc>
                <a:spcPct val="150000"/>
              </a:lnSpc>
              <a:buAutoNum type="arabicPeriod"/>
            </a:pPr>
            <a:r>
              <a:rPr lang="en-IN" dirty="0">
                <a:latin typeface="Nunito" pitchFamily="2" charset="0"/>
              </a:rPr>
              <a:t>Call Handling capacity = (working time in seconds)*(occupancy)/Average call handling time</a:t>
            </a:r>
          </a:p>
          <a:p>
            <a:pPr marL="342900" indent="-342900">
              <a:lnSpc>
                <a:spcPct val="150000"/>
              </a:lnSpc>
              <a:buAutoNum type="arabicPeriod"/>
            </a:pPr>
            <a:r>
              <a:rPr lang="en-IN" dirty="0">
                <a:latin typeface="Nunito" pitchFamily="2" charset="0"/>
              </a:rPr>
              <a:t>Minimum agents Required = Total Incoming calls/Call Handling Capacity</a:t>
            </a:r>
          </a:p>
          <a:p>
            <a:pPr marL="342900" indent="-342900">
              <a:buAutoNum type="arabicPeriod"/>
            </a:pPr>
            <a:endParaRPr lang="en-IN" dirty="0">
              <a:latin typeface="Nunito" pitchFamily="2" charset="0"/>
            </a:endParaRPr>
          </a:p>
          <a:p>
            <a:r>
              <a:rPr lang="en-IN" dirty="0">
                <a:latin typeface="Nunito" pitchFamily="2" charset="0"/>
              </a:rPr>
              <a:t>Here,</a:t>
            </a:r>
          </a:p>
          <a:p>
            <a:r>
              <a:rPr lang="en-IN" dirty="0">
                <a:latin typeface="Nunito" pitchFamily="2" charset="0"/>
              </a:rPr>
              <a:t>Working time in seconds = 60*60 = 3600 seconds</a:t>
            </a:r>
          </a:p>
          <a:p>
            <a:r>
              <a:rPr lang="en-IN" dirty="0">
                <a:latin typeface="Nunito" pitchFamily="2" charset="0"/>
              </a:rPr>
              <a:t>Occupancy = 60% = 0.6</a:t>
            </a:r>
          </a:p>
          <a:p>
            <a:endParaRPr lang="en-IN" dirty="0">
              <a:latin typeface="Nunito" pitchFamily="2" charset="0"/>
            </a:endParaRPr>
          </a:p>
          <a:p>
            <a:r>
              <a:rPr lang="en-IN" dirty="0">
                <a:latin typeface="Nunito" pitchFamily="2" charset="0"/>
              </a:rPr>
              <a:t>Firstly, the Average call handling time was calculated using 30% of the average call Handling time from the Day shift Table obtained in the slide above.</a:t>
            </a:r>
          </a:p>
          <a:p>
            <a:endParaRPr lang="en-IN"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922</Words>
  <Application>Microsoft Office PowerPoint</Application>
  <PresentationFormat>On-screen Show (16:9)</PresentationFormat>
  <Paragraphs>45</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Maven Pro</vt:lpstr>
      <vt:lpstr>Nunito</vt:lpstr>
      <vt:lpstr>Momentum</vt:lpstr>
      <vt:lpstr>ABC Call Volume Trend Analysis</vt:lpstr>
      <vt:lpstr>Project Description:</vt:lpstr>
      <vt:lpstr>PowerPoint Presentation</vt:lpstr>
      <vt:lpstr>PowerPoint Presentation</vt:lpstr>
      <vt:lpstr>Average Call Duration: Determine the average duration of all incoming calls received by agents. This should be calculated for each time bucket. Your Task: What is the average duration of calls for each time bucket? </vt:lpstr>
      <vt:lpstr>Call Volume Analysis: Visualize the total number of calls received. This should be represented as a graph or chart showing the number of calls against time. Time should be represented in buckets (e.g., 1-2, 2-3, etc.). Your Task: Can you create a chart or graph that shows the number of calls received in each time bucket? </vt:lpstr>
      <vt:lpstr>Manpower Planning: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 Your Task: What is the minimum number of agents required in each time bucket to reduce the abandon rate to 10%?   </vt:lpstr>
      <vt:lpstr>PowerPoint Presentation</vt:lpstr>
      <vt:lpstr>Night Shift Manpower Planning: 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 Your Task: Propose a manpower plan for each time bucket throughout the day, keeping the maximum abandon rate at 10%.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cp:lastModifiedBy>Chetan Vishwakarma</cp:lastModifiedBy>
  <cp:revision>15</cp:revision>
  <dcterms:modified xsi:type="dcterms:W3CDTF">2023-11-02T17:39:22Z</dcterms:modified>
</cp:coreProperties>
</file>