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8" r:id="rId5"/>
    <p:sldId id="275" r:id="rId6"/>
    <p:sldId id="276" r:id="rId7"/>
    <p:sldId id="278" r:id="rId8"/>
    <p:sldId id="259" r:id="rId9"/>
    <p:sldId id="260" r:id="rId10"/>
    <p:sldId id="263" r:id="rId11"/>
    <p:sldId id="261" r:id="rId12"/>
    <p:sldId id="272" r:id="rId13"/>
    <p:sldId id="262" r:id="rId14"/>
    <p:sldId id="264" r:id="rId15"/>
    <p:sldId id="265" r:id="rId16"/>
    <p:sldId id="266" r:id="rId17"/>
    <p:sldId id="267" r:id="rId18"/>
    <p:sldId id="271" r:id="rId19"/>
    <p:sldId id="268" r:id="rId20"/>
    <p:sldId id="269" r:id="rId21"/>
    <p:sldId id="270" r:id="rId22"/>
    <p:sldId id="273"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1704-C271-4EB3-B89E-46F5FBF77FD2}"/>
              </a:ext>
            </a:extLst>
          </p:cNvPr>
          <p:cNvSpPr>
            <a:spLocks noGrp="1"/>
          </p:cNvSpPr>
          <p:nvPr>
            <p:ph type="ctrTitle"/>
          </p:nvPr>
        </p:nvSpPr>
        <p:spPr>
          <a:xfrm>
            <a:off x="1371600" y="2650435"/>
            <a:ext cx="9448800" cy="978066"/>
          </a:xfrm>
        </p:spPr>
        <p:txBody>
          <a:bodyPr>
            <a:normAutofit/>
          </a:bodyPr>
          <a:lstStyle/>
          <a:p>
            <a:pPr algn="ctr"/>
            <a:r>
              <a:rPr lang="en-IN" sz="3000" dirty="0"/>
              <a:t>Analysing the Impact of Car Features on Price and Profitability</a:t>
            </a:r>
          </a:p>
        </p:txBody>
      </p:sp>
      <p:sp>
        <p:nvSpPr>
          <p:cNvPr id="3" name="Subtitle 2">
            <a:extLst>
              <a:ext uri="{FF2B5EF4-FFF2-40B4-BE49-F238E27FC236}">
                <a16:creationId xmlns:a16="http://schemas.microsoft.com/office/drawing/2014/main" id="{BE2205FF-8827-4AD4-928F-C9F080ED2E6A}"/>
              </a:ext>
            </a:extLst>
          </p:cNvPr>
          <p:cNvSpPr>
            <a:spLocks noGrp="1"/>
          </p:cNvSpPr>
          <p:nvPr>
            <p:ph type="subTitle" idx="1"/>
          </p:nvPr>
        </p:nvSpPr>
        <p:spPr/>
        <p:txBody>
          <a:bodyPr>
            <a:normAutofit lnSpcReduction="10000"/>
          </a:bodyPr>
          <a:lstStyle/>
          <a:p>
            <a:pPr algn="ctr"/>
            <a:r>
              <a:rPr lang="en-IN" dirty="0"/>
              <a:t>Final Project-3</a:t>
            </a:r>
          </a:p>
          <a:p>
            <a:pPr algn="ctr"/>
            <a:r>
              <a:rPr lang="en-IN" sz="1600" dirty="0"/>
              <a:t>Chetan Vishwakarma</a:t>
            </a:r>
          </a:p>
        </p:txBody>
      </p:sp>
    </p:spTree>
    <p:extLst>
      <p:ext uri="{BB962C8B-B14F-4D97-AF65-F5344CB8AC3E}">
        <p14:creationId xmlns:p14="http://schemas.microsoft.com/office/powerpoint/2010/main" val="142222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8D81-7C29-49E7-AFF7-55F63BD8C12F}"/>
              </a:ext>
            </a:extLst>
          </p:cNvPr>
          <p:cNvSpPr>
            <a:spLocks noGrp="1"/>
          </p:cNvSpPr>
          <p:nvPr>
            <p:ph type="title"/>
          </p:nvPr>
        </p:nvSpPr>
        <p:spPr/>
        <p:txBody>
          <a:bodyPr>
            <a:noAutofit/>
          </a:bodyPr>
          <a:lstStyle/>
          <a:p>
            <a:r>
              <a:rPr lang="en-IN" sz="1800" b="1" dirty="0"/>
              <a:t>Task 2:</a:t>
            </a:r>
            <a:r>
              <a:rPr lang="en-IN" sz="1800" dirty="0"/>
              <a:t>  Create a scatter chart that plots engine power on the x-axis and price on the y-axis. Add a trendline to the chart to visualize the relationship between these variables.</a:t>
            </a:r>
            <a:br>
              <a:rPr lang="en-IN" sz="1800" dirty="0"/>
            </a:br>
            <a:br>
              <a:rPr lang="en-IN" sz="1800" dirty="0"/>
            </a:br>
            <a:endParaRPr lang="en-IN" sz="1800" dirty="0"/>
          </a:p>
        </p:txBody>
      </p:sp>
      <p:pic>
        <p:nvPicPr>
          <p:cNvPr id="4" name="Content Placeholder 3">
            <a:extLst>
              <a:ext uri="{FF2B5EF4-FFF2-40B4-BE49-F238E27FC236}">
                <a16:creationId xmlns:a16="http://schemas.microsoft.com/office/drawing/2014/main" id="{AECC7CA4-5A6B-44D8-AFEF-1AE0EEF22CAC}"/>
              </a:ext>
            </a:extLst>
          </p:cNvPr>
          <p:cNvPicPr>
            <a:picLocks noGrp="1" noChangeAspect="1"/>
          </p:cNvPicPr>
          <p:nvPr>
            <p:ph idx="1"/>
          </p:nvPr>
        </p:nvPicPr>
        <p:blipFill>
          <a:blip r:embed="rId2"/>
          <a:stretch>
            <a:fillRect/>
          </a:stretch>
        </p:blipFill>
        <p:spPr>
          <a:xfrm>
            <a:off x="3538330" y="1607823"/>
            <a:ext cx="7967870" cy="5054543"/>
          </a:xfrm>
          <a:prstGeom prst="rect">
            <a:avLst/>
          </a:prstGeom>
        </p:spPr>
      </p:pic>
      <p:sp>
        <p:nvSpPr>
          <p:cNvPr id="3" name="TextBox 2">
            <a:extLst>
              <a:ext uri="{FF2B5EF4-FFF2-40B4-BE49-F238E27FC236}">
                <a16:creationId xmlns:a16="http://schemas.microsoft.com/office/drawing/2014/main" id="{B1ED7CEF-BEE5-43EE-B0EE-9A2CAA56D3A7}"/>
              </a:ext>
            </a:extLst>
          </p:cNvPr>
          <p:cNvSpPr txBox="1"/>
          <p:nvPr/>
        </p:nvSpPr>
        <p:spPr>
          <a:xfrm>
            <a:off x="159026" y="1607823"/>
            <a:ext cx="3220278" cy="2862322"/>
          </a:xfrm>
          <a:prstGeom prst="rect">
            <a:avLst/>
          </a:prstGeom>
          <a:noFill/>
        </p:spPr>
        <p:txBody>
          <a:bodyPr wrap="square" rtlCol="0">
            <a:spAutoFit/>
          </a:bodyPr>
          <a:lstStyle/>
          <a:p>
            <a:r>
              <a:rPr lang="en-IN" dirty="0"/>
              <a:t>The scatter plot shows a Positive Relationship between the columns like Engine Horsepower and the Price of the Car (MSRP).</a:t>
            </a:r>
          </a:p>
          <a:p>
            <a:r>
              <a:rPr lang="en-IN" dirty="0"/>
              <a:t>Outliers in the data do not affect much of the slope of the Trendline, Hence Left untouched</a:t>
            </a:r>
          </a:p>
        </p:txBody>
      </p:sp>
    </p:spTree>
    <p:extLst>
      <p:ext uri="{BB962C8B-B14F-4D97-AF65-F5344CB8AC3E}">
        <p14:creationId xmlns:p14="http://schemas.microsoft.com/office/powerpoint/2010/main" val="270771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C671-81BC-42EE-A01F-E476D4CEB582}"/>
              </a:ext>
            </a:extLst>
          </p:cNvPr>
          <p:cNvSpPr>
            <a:spLocks noGrp="1"/>
          </p:cNvSpPr>
          <p:nvPr>
            <p:ph type="title"/>
          </p:nvPr>
        </p:nvSpPr>
        <p:spPr/>
        <p:txBody>
          <a:bodyPr>
            <a:noAutofit/>
          </a:bodyPr>
          <a:lstStyle/>
          <a:p>
            <a:r>
              <a:rPr lang="en-IN" sz="1800" b="1" dirty="0"/>
              <a:t>Task 3:</a:t>
            </a:r>
            <a:r>
              <a:rPr lang="en-IN" sz="1800" dirty="0"/>
              <a:t> Use regression analysis to identify the variables that have the strongest relationship with a car's price. Then create a bar chart that shows the coefficient values for each variable to visualize their relative importance.</a:t>
            </a:r>
            <a:br>
              <a:rPr lang="en-IN" sz="1800" dirty="0"/>
            </a:br>
            <a:endParaRPr lang="en-IN" sz="1800" dirty="0"/>
          </a:p>
        </p:txBody>
      </p:sp>
      <p:pic>
        <p:nvPicPr>
          <p:cNvPr id="4" name="Content Placeholder 3">
            <a:extLst>
              <a:ext uri="{FF2B5EF4-FFF2-40B4-BE49-F238E27FC236}">
                <a16:creationId xmlns:a16="http://schemas.microsoft.com/office/drawing/2014/main" id="{8E7AC410-6C91-4D41-8CA3-175D28D2E911}"/>
              </a:ext>
            </a:extLst>
          </p:cNvPr>
          <p:cNvPicPr>
            <a:picLocks noGrp="1" noChangeAspect="1"/>
          </p:cNvPicPr>
          <p:nvPr>
            <p:ph idx="1"/>
          </p:nvPr>
        </p:nvPicPr>
        <p:blipFill>
          <a:blip r:embed="rId2"/>
          <a:stretch>
            <a:fillRect/>
          </a:stretch>
        </p:blipFill>
        <p:spPr>
          <a:xfrm>
            <a:off x="6464336" y="2057401"/>
            <a:ext cx="5385831" cy="4024313"/>
          </a:xfrm>
          <a:prstGeom prst="rect">
            <a:avLst/>
          </a:prstGeom>
        </p:spPr>
      </p:pic>
      <p:pic>
        <p:nvPicPr>
          <p:cNvPr id="5" name="Picture 4">
            <a:extLst>
              <a:ext uri="{FF2B5EF4-FFF2-40B4-BE49-F238E27FC236}">
                <a16:creationId xmlns:a16="http://schemas.microsoft.com/office/drawing/2014/main" id="{4C435547-2308-4EBB-B905-A944886809E4}"/>
              </a:ext>
            </a:extLst>
          </p:cNvPr>
          <p:cNvPicPr>
            <a:picLocks noChangeAspect="1"/>
          </p:cNvPicPr>
          <p:nvPr/>
        </p:nvPicPr>
        <p:blipFill>
          <a:blip r:embed="rId3"/>
          <a:stretch>
            <a:fillRect/>
          </a:stretch>
        </p:blipFill>
        <p:spPr>
          <a:xfrm>
            <a:off x="1014040" y="2057401"/>
            <a:ext cx="5450296" cy="4072481"/>
          </a:xfrm>
          <a:prstGeom prst="rect">
            <a:avLst/>
          </a:prstGeom>
        </p:spPr>
      </p:pic>
    </p:spTree>
    <p:extLst>
      <p:ext uri="{BB962C8B-B14F-4D97-AF65-F5344CB8AC3E}">
        <p14:creationId xmlns:p14="http://schemas.microsoft.com/office/powerpoint/2010/main" val="86934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834C21-568D-4FE4-BB07-9D1FF2CC5808}"/>
              </a:ext>
            </a:extLst>
          </p:cNvPr>
          <p:cNvPicPr>
            <a:picLocks noGrp="1" noChangeAspect="1"/>
          </p:cNvPicPr>
          <p:nvPr>
            <p:ph idx="1"/>
          </p:nvPr>
        </p:nvPicPr>
        <p:blipFill rotWithShape="1">
          <a:blip r:embed="rId2"/>
          <a:srcRect t="49303"/>
          <a:stretch/>
        </p:blipFill>
        <p:spPr>
          <a:xfrm>
            <a:off x="7992507" y="298174"/>
            <a:ext cx="3693282" cy="6559826"/>
          </a:xfrm>
          <a:prstGeom prst="rect">
            <a:avLst/>
          </a:prstGeom>
        </p:spPr>
      </p:pic>
      <p:pic>
        <p:nvPicPr>
          <p:cNvPr id="5" name="Picture 4">
            <a:extLst>
              <a:ext uri="{FF2B5EF4-FFF2-40B4-BE49-F238E27FC236}">
                <a16:creationId xmlns:a16="http://schemas.microsoft.com/office/drawing/2014/main" id="{1C2F5A7C-66B0-405B-AF23-726A0EAB718E}"/>
              </a:ext>
            </a:extLst>
          </p:cNvPr>
          <p:cNvPicPr>
            <a:picLocks noChangeAspect="1"/>
          </p:cNvPicPr>
          <p:nvPr/>
        </p:nvPicPr>
        <p:blipFill rotWithShape="1">
          <a:blip r:embed="rId2"/>
          <a:srcRect l="718" r="-718" b="50500"/>
          <a:stretch/>
        </p:blipFill>
        <p:spPr>
          <a:xfrm>
            <a:off x="4299225" y="298173"/>
            <a:ext cx="3693282" cy="6559827"/>
          </a:xfrm>
          <a:prstGeom prst="rect">
            <a:avLst/>
          </a:prstGeom>
        </p:spPr>
      </p:pic>
      <p:sp>
        <p:nvSpPr>
          <p:cNvPr id="6" name="TextBox 5">
            <a:extLst>
              <a:ext uri="{FF2B5EF4-FFF2-40B4-BE49-F238E27FC236}">
                <a16:creationId xmlns:a16="http://schemas.microsoft.com/office/drawing/2014/main" id="{E4F6FD93-E0EF-45A9-BADF-CA3D0AC557A0}"/>
              </a:ext>
            </a:extLst>
          </p:cNvPr>
          <p:cNvSpPr txBox="1"/>
          <p:nvPr/>
        </p:nvSpPr>
        <p:spPr>
          <a:xfrm>
            <a:off x="198783" y="1510748"/>
            <a:ext cx="3869634" cy="2585323"/>
          </a:xfrm>
          <a:prstGeom prst="rect">
            <a:avLst/>
          </a:prstGeom>
          <a:noFill/>
        </p:spPr>
        <p:txBody>
          <a:bodyPr wrap="square" rtlCol="0">
            <a:spAutoFit/>
          </a:bodyPr>
          <a:lstStyle/>
          <a:p>
            <a:r>
              <a:rPr lang="en-IN" dirty="0"/>
              <a:t>For the Regression Analysis of the data, We used the Data analysis Function In which the Y-variable was kept for the target column i.e. MSRP (Price of the car) and X-variables were all the other columns listed in the table, and their respective Co-efficient values are also listed in the table</a:t>
            </a:r>
          </a:p>
        </p:txBody>
      </p:sp>
    </p:spTree>
    <p:extLst>
      <p:ext uri="{BB962C8B-B14F-4D97-AF65-F5344CB8AC3E}">
        <p14:creationId xmlns:p14="http://schemas.microsoft.com/office/powerpoint/2010/main" val="186466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1876-DB50-4373-A91C-B9C16F0F4807}"/>
              </a:ext>
            </a:extLst>
          </p:cNvPr>
          <p:cNvSpPr>
            <a:spLocks noGrp="1"/>
          </p:cNvSpPr>
          <p:nvPr>
            <p:ph type="title"/>
          </p:nvPr>
        </p:nvSpPr>
        <p:spPr>
          <a:xfrm>
            <a:off x="2895600" y="639315"/>
            <a:ext cx="8610600" cy="1176233"/>
          </a:xfrm>
        </p:spPr>
        <p:txBody>
          <a:bodyPr>
            <a:noAutofit/>
          </a:bodyPr>
          <a:lstStyle/>
          <a:p>
            <a:pPr lvl="0"/>
            <a:r>
              <a:rPr lang="en-IN" sz="1800" b="1" dirty="0"/>
              <a:t>Task 4.A:</a:t>
            </a:r>
            <a:r>
              <a:rPr lang="en-IN" sz="1800" dirty="0"/>
              <a:t> Create a pivot table that shows the average price of cars for each manufacturer. </a:t>
            </a:r>
            <a:br>
              <a:rPr lang="en-IN" sz="1800" dirty="0"/>
            </a:br>
            <a:r>
              <a:rPr lang="en-IN" sz="1800" dirty="0"/>
              <a:t> </a:t>
            </a:r>
            <a:br>
              <a:rPr lang="en-IN" sz="1800" dirty="0"/>
            </a:br>
            <a:endParaRPr lang="en-IN" sz="1800" dirty="0"/>
          </a:p>
        </p:txBody>
      </p:sp>
      <p:sp>
        <p:nvSpPr>
          <p:cNvPr id="7" name="Content Placeholder 6">
            <a:extLst>
              <a:ext uri="{FF2B5EF4-FFF2-40B4-BE49-F238E27FC236}">
                <a16:creationId xmlns:a16="http://schemas.microsoft.com/office/drawing/2014/main" id="{E6D7D9C5-25C2-4EEF-AEAA-C6777DB4BC29}"/>
              </a:ext>
            </a:extLst>
          </p:cNvPr>
          <p:cNvSpPr>
            <a:spLocks noGrp="1"/>
          </p:cNvSpPr>
          <p:nvPr>
            <p:ph idx="1"/>
          </p:nvPr>
        </p:nvSpPr>
        <p:spPr>
          <a:xfrm>
            <a:off x="180147" y="1416937"/>
            <a:ext cx="3422374" cy="4024125"/>
          </a:xfrm>
        </p:spPr>
        <p:txBody>
          <a:bodyPr/>
          <a:lstStyle/>
          <a:p>
            <a:r>
              <a:rPr lang="en-IN" dirty="0"/>
              <a:t>Maximum Average MSRP obtained is for Bugatti Cars followed by Maybach and Rolls-Royce.</a:t>
            </a:r>
          </a:p>
          <a:p>
            <a:r>
              <a:rPr lang="en-IN" dirty="0"/>
              <a:t>Cheapest Cars on the list are Plymouth followed by Oldsmobile and Suzuki Cars.</a:t>
            </a:r>
          </a:p>
        </p:txBody>
      </p:sp>
      <p:pic>
        <p:nvPicPr>
          <p:cNvPr id="8" name="Picture 7">
            <a:extLst>
              <a:ext uri="{FF2B5EF4-FFF2-40B4-BE49-F238E27FC236}">
                <a16:creationId xmlns:a16="http://schemas.microsoft.com/office/drawing/2014/main" id="{1CB417FA-36FD-4464-B00F-8D90B9078EB7}"/>
              </a:ext>
            </a:extLst>
          </p:cNvPr>
          <p:cNvPicPr>
            <a:picLocks noChangeAspect="1"/>
          </p:cNvPicPr>
          <p:nvPr/>
        </p:nvPicPr>
        <p:blipFill rotWithShape="1">
          <a:blip r:embed="rId2"/>
          <a:srcRect t="50000"/>
          <a:stretch/>
        </p:blipFill>
        <p:spPr>
          <a:xfrm>
            <a:off x="7882559" y="1227431"/>
            <a:ext cx="3858040" cy="4991254"/>
          </a:xfrm>
          <a:prstGeom prst="rect">
            <a:avLst/>
          </a:prstGeom>
        </p:spPr>
      </p:pic>
      <p:pic>
        <p:nvPicPr>
          <p:cNvPr id="9" name="Picture 8">
            <a:extLst>
              <a:ext uri="{FF2B5EF4-FFF2-40B4-BE49-F238E27FC236}">
                <a16:creationId xmlns:a16="http://schemas.microsoft.com/office/drawing/2014/main" id="{79755465-A16F-431B-AE48-5FB7D07BEE1C}"/>
              </a:ext>
            </a:extLst>
          </p:cNvPr>
          <p:cNvPicPr>
            <a:picLocks noChangeAspect="1"/>
          </p:cNvPicPr>
          <p:nvPr/>
        </p:nvPicPr>
        <p:blipFill rotWithShape="1">
          <a:blip r:embed="rId3"/>
          <a:srcRect b="50000"/>
          <a:stretch/>
        </p:blipFill>
        <p:spPr>
          <a:xfrm>
            <a:off x="4024520" y="1227431"/>
            <a:ext cx="3858038" cy="4991254"/>
          </a:xfrm>
          <a:prstGeom prst="rect">
            <a:avLst/>
          </a:prstGeom>
        </p:spPr>
      </p:pic>
    </p:spTree>
    <p:extLst>
      <p:ext uri="{BB962C8B-B14F-4D97-AF65-F5344CB8AC3E}">
        <p14:creationId xmlns:p14="http://schemas.microsoft.com/office/powerpoint/2010/main" val="4094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CAEB-045F-4306-9FFC-4AE194783BD7}"/>
              </a:ext>
            </a:extLst>
          </p:cNvPr>
          <p:cNvSpPr>
            <a:spLocks noGrp="1"/>
          </p:cNvSpPr>
          <p:nvPr>
            <p:ph type="title"/>
          </p:nvPr>
        </p:nvSpPr>
        <p:spPr/>
        <p:txBody>
          <a:bodyPr>
            <a:normAutofit/>
          </a:bodyPr>
          <a:lstStyle/>
          <a:p>
            <a:r>
              <a:rPr lang="en-IN" sz="1800" b="1" dirty="0"/>
              <a:t>Task 4.B:</a:t>
            </a:r>
            <a:r>
              <a:rPr lang="en-IN" sz="1800" dirty="0"/>
              <a:t> Create a bar chart or a horizontal stacked bar chart that visualizes the relationship between manufacturer and average price.</a:t>
            </a:r>
            <a:br>
              <a:rPr lang="en-IN" sz="1800" dirty="0"/>
            </a:br>
            <a:endParaRPr lang="en-IN" sz="1800" dirty="0"/>
          </a:p>
        </p:txBody>
      </p:sp>
      <p:pic>
        <p:nvPicPr>
          <p:cNvPr id="4" name="Content Placeholder 3">
            <a:extLst>
              <a:ext uri="{FF2B5EF4-FFF2-40B4-BE49-F238E27FC236}">
                <a16:creationId xmlns:a16="http://schemas.microsoft.com/office/drawing/2014/main" id="{E485FA1E-EA51-4657-AF76-EE8DBF0A2614}"/>
              </a:ext>
            </a:extLst>
          </p:cNvPr>
          <p:cNvPicPr>
            <a:picLocks noGrp="1" noChangeAspect="1"/>
          </p:cNvPicPr>
          <p:nvPr>
            <p:ph idx="1"/>
          </p:nvPr>
        </p:nvPicPr>
        <p:blipFill>
          <a:blip r:embed="rId2"/>
          <a:stretch>
            <a:fillRect/>
          </a:stretch>
        </p:blipFill>
        <p:spPr>
          <a:xfrm>
            <a:off x="1773561" y="2197275"/>
            <a:ext cx="8644877" cy="4017612"/>
          </a:xfrm>
          <a:prstGeom prst="rect">
            <a:avLst/>
          </a:prstGeom>
        </p:spPr>
      </p:pic>
    </p:spTree>
    <p:extLst>
      <p:ext uri="{BB962C8B-B14F-4D97-AF65-F5344CB8AC3E}">
        <p14:creationId xmlns:p14="http://schemas.microsoft.com/office/powerpoint/2010/main" val="73923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2105-1F51-4D65-A6D5-163D0B19E581}"/>
              </a:ext>
            </a:extLst>
          </p:cNvPr>
          <p:cNvSpPr>
            <a:spLocks noGrp="1"/>
          </p:cNvSpPr>
          <p:nvPr>
            <p:ph type="title"/>
          </p:nvPr>
        </p:nvSpPr>
        <p:spPr/>
        <p:txBody>
          <a:bodyPr>
            <a:noAutofit/>
          </a:bodyPr>
          <a:lstStyle/>
          <a:p>
            <a:r>
              <a:rPr lang="en-IN" sz="1800" b="1" dirty="0"/>
              <a:t>Task 5.A:</a:t>
            </a:r>
            <a:r>
              <a:rPr lang="en-IN" sz="1800" dirty="0"/>
              <a:t> Create a scatter plot with the number of cylinders on the x-axis and highway MPG on the y-axis. Then create a trendline on the scatter plot to visually estimate the slope of the relationship and assess its significance.</a:t>
            </a:r>
            <a:br>
              <a:rPr lang="en-IN" sz="1800" dirty="0"/>
            </a:br>
            <a:r>
              <a:rPr lang="en-IN" sz="1800" b="1" dirty="0"/>
              <a:t>Task 5.B: </a:t>
            </a:r>
            <a:r>
              <a:rPr lang="en-IN" sz="1800" dirty="0"/>
              <a:t>Calculate the correlation coefficient between the number of cylinders and highway MPG to quantify the strength and direction of the relationship.</a:t>
            </a:r>
            <a:br>
              <a:rPr lang="en-IN" sz="1800" dirty="0"/>
            </a:br>
            <a:br>
              <a:rPr lang="en-IN" sz="1800" dirty="0"/>
            </a:br>
            <a:endParaRPr lang="en-IN" sz="1800" dirty="0"/>
          </a:p>
        </p:txBody>
      </p:sp>
      <p:pic>
        <p:nvPicPr>
          <p:cNvPr id="4" name="Content Placeholder 3">
            <a:extLst>
              <a:ext uri="{FF2B5EF4-FFF2-40B4-BE49-F238E27FC236}">
                <a16:creationId xmlns:a16="http://schemas.microsoft.com/office/drawing/2014/main" id="{68227572-E439-47AA-B88D-E06C67FD27B0}"/>
              </a:ext>
            </a:extLst>
          </p:cNvPr>
          <p:cNvPicPr>
            <a:picLocks noGrp="1" noChangeAspect="1"/>
          </p:cNvPicPr>
          <p:nvPr>
            <p:ph idx="1"/>
          </p:nvPr>
        </p:nvPicPr>
        <p:blipFill>
          <a:blip r:embed="rId2"/>
          <a:stretch>
            <a:fillRect/>
          </a:stretch>
        </p:blipFill>
        <p:spPr>
          <a:xfrm>
            <a:off x="5289987" y="2229876"/>
            <a:ext cx="6462320" cy="4005419"/>
          </a:xfrm>
          <a:prstGeom prst="rect">
            <a:avLst/>
          </a:prstGeom>
        </p:spPr>
      </p:pic>
      <p:sp>
        <p:nvSpPr>
          <p:cNvPr id="3" name="TextBox 2">
            <a:extLst>
              <a:ext uri="{FF2B5EF4-FFF2-40B4-BE49-F238E27FC236}">
                <a16:creationId xmlns:a16="http://schemas.microsoft.com/office/drawing/2014/main" id="{710F1129-8D27-4119-AF97-309C06C32DB4}"/>
              </a:ext>
            </a:extLst>
          </p:cNvPr>
          <p:cNvSpPr txBox="1"/>
          <p:nvPr/>
        </p:nvSpPr>
        <p:spPr>
          <a:xfrm>
            <a:off x="742122" y="2057401"/>
            <a:ext cx="4306956" cy="1754326"/>
          </a:xfrm>
          <a:prstGeom prst="rect">
            <a:avLst/>
          </a:prstGeom>
          <a:noFill/>
        </p:spPr>
        <p:txBody>
          <a:bodyPr wrap="square" rtlCol="0">
            <a:spAutoFit/>
          </a:bodyPr>
          <a:lstStyle/>
          <a:p>
            <a:r>
              <a:rPr lang="en-IN" dirty="0"/>
              <a:t>The bar chart shows the Negative relationship between the columns like No. of cylinders and Highway MPG.</a:t>
            </a:r>
          </a:p>
          <a:p>
            <a:r>
              <a:rPr lang="en-IN" dirty="0"/>
              <a:t>Correlation-Coefficient for both columns is  </a:t>
            </a:r>
          </a:p>
        </p:txBody>
      </p:sp>
      <p:pic>
        <p:nvPicPr>
          <p:cNvPr id="5" name="Picture 4">
            <a:extLst>
              <a:ext uri="{FF2B5EF4-FFF2-40B4-BE49-F238E27FC236}">
                <a16:creationId xmlns:a16="http://schemas.microsoft.com/office/drawing/2014/main" id="{943AE0B6-ADF7-4B32-9FE8-F31C39CF9BA0}"/>
              </a:ext>
            </a:extLst>
          </p:cNvPr>
          <p:cNvPicPr>
            <a:picLocks noChangeAspect="1"/>
          </p:cNvPicPr>
          <p:nvPr/>
        </p:nvPicPr>
        <p:blipFill>
          <a:blip r:embed="rId3"/>
          <a:stretch>
            <a:fillRect/>
          </a:stretch>
        </p:blipFill>
        <p:spPr>
          <a:xfrm>
            <a:off x="742122" y="4377835"/>
            <a:ext cx="3911522" cy="1453840"/>
          </a:xfrm>
          <a:prstGeom prst="rect">
            <a:avLst/>
          </a:prstGeom>
        </p:spPr>
      </p:pic>
    </p:spTree>
    <p:extLst>
      <p:ext uri="{BB962C8B-B14F-4D97-AF65-F5344CB8AC3E}">
        <p14:creationId xmlns:p14="http://schemas.microsoft.com/office/powerpoint/2010/main" val="8354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FDBC-A87E-4E57-AB0F-E694CBA471FE}"/>
              </a:ext>
            </a:extLst>
          </p:cNvPr>
          <p:cNvSpPr>
            <a:spLocks noGrp="1"/>
          </p:cNvSpPr>
          <p:nvPr>
            <p:ph type="title"/>
          </p:nvPr>
        </p:nvSpPr>
        <p:spPr/>
        <p:txBody>
          <a:bodyPr>
            <a:normAutofit fontScale="90000"/>
          </a:bodyPr>
          <a:lstStyle/>
          <a:p>
            <a:r>
              <a:rPr lang="en-IN" dirty="0"/>
              <a:t>DASHBOARD ASSIGNMENTS:</a:t>
            </a:r>
            <a:br>
              <a:rPr lang="en-IN" dirty="0"/>
            </a:br>
            <a:r>
              <a:rPr lang="en-IN" sz="2000" b="1" dirty="0"/>
              <a:t>Task 1:</a:t>
            </a:r>
            <a:r>
              <a:rPr lang="en-IN" sz="2000" dirty="0"/>
              <a:t> How does the distribution of car prices vary by brand and body style?</a:t>
            </a:r>
            <a:br>
              <a:rPr lang="en-IN" sz="2000" dirty="0"/>
            </a:br>
            <a:endParaRPr lang="en-IN" sz="2000" dirty="0"/>
          </a:p>
        </p:txBody>
      </p:sp>
      <p:pic>
        <p:nvPicPr>
          <p:cNvPr id="4" name="Content Placeholder 3">
            <a:extLst>
              <a:ext uri="{FF2B5EF4-FFF2-40B4-BE49-F238E27FC236}">
                <a16:creationId xmlns:a16="http://schemas.microsoft.com/office/drawing/2014/main" id="{EFCE9918-6BF3-4209-886B-C9B4848EDA19}"/>
              </a:ext>
            </a:extLst>
          </p:cNvPr>
          <p:cNvPicPr>
            <a:picLocks noGrp="1" noChangeAspect="1"/>
          </p:cNvPicPr>
          <p:nvPr>
            <p:ph idx="1"/>
          </p:nvPr>
        </p:nvPicPr>
        <p:blipFill rotWithShape="1">
          <a:blip r:embed="rId2"/>
          <a:srcRect t="30505" r="28528" b="12391"/>
          <a:stretch/>
        </p:blipFill>
        <p:spPr>
          <a:xfrm>
            <a:off x="1364974" y="2057401"/>
            <a:ext cx="10141226" cy="4555434"/>
          </a:xfrm>
          <a:prstGeom prst="rect">
            <a:avLst/>
          </a:prstGeom>
        </p:spPr>
      </p:pic>
    </p:spTree>
    <p:extLst>
      <p:ext uri="{BB962C8B-B14F-4D97-AF65-F5344CB8AC3E}">
        <p14:creationId xmlns:p14="http://schemas.microsoft.com/office/powerpoint/2010/main" val="2241947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B90B-30B6-47A8-A644-B0972142A5C5}"/>
              </a:ext>
            </a:extLst>
          </p:cNvPr>
          <p:cNvSpPr>
            <a:spLocks noGrp="1"/>
          </p:cNvSpPr>
          <p:nvPr>
            <p:ph type="title"/>
          </p:nvPr>
        </p:nvSpPr>
        <p:spPr/>
        <p:txBody>
          <a:bodyPr>
            <a:normAutofit/>
          </a:bodyPr>
          <a:lstStyle/>
          <a:p>
            <a:r>
              <a:rPr lang="en-IN" sz="1800" b="1" dirty="0"/>
              <a:t>Task 2:</a:t>
            </a:r>
            <a:r>
              <a:rPr lang="en-IN" sz="1800" dirty="0"/>
              <a:t> Which car brands have the highest and lowest average MSRPs, and how does this vary by body style?</a:t>
            </a:r>
            <a:br>
              <a:rPr lang="en-IN" sz="1800" dirty="0"/>
            </a:br>
            <a:endParaRPr lang="en-IN" sz="1800" dirty="0"/>
          </a:p>
        </p:txBody>
      </p:sp>
      <p:pic>
        <p:nvPicPr>
          <p:cNvPr id="4" name="Content Placeholder 3">
            <a:extLst>
              <a:ext uri="{FF2B5EF4-FFF2-40B4-BE49-F238E27FC236}">
                <a16:creationId xmlns:a16="http://schemas.microsoft.com/office/drawing/2014/main" id="{3FC79885-C7CF-40CD-A310-9E492970F1FF}"/>
              </a:ext>
            </a:extLst>
          </p:cNvPr>
          <p:cNvPicPr>
            <a:picLocks noGrp="1" noChangeAspect="1"/>
          </p:cNvPicPr>
          <p:nvPr>
            <p:ph idx="1"/>
          </p:nvPr>
        </p:nvPicPr>
        <p:blipFill>
          <a:blip r:embed="rId2"/>
          <a:stretch>
            <a:fillRect/>
          </a:stretch>
        </p:blipFill>
        <p:spPr>
          <a:xfrm>
            <a:off x="4704522" y="3429000"/>
            <a:ext cx="6801678" cy="3379205"/>
          </a:xfrm>
          <a:prstGeom prst="rect">
            <a:avLst/>
          </a:prstGeom>
        </p:spPr>
      </p:pic>
      <p:pic>
        <p:nvPicPr>
          <p:cNvPr id="5" name="Picture 4">
            <a:extLst>
              <a:ext uri="{FF2B5EF4-FFF2-40B4-BE49-F238E27FC236}">
                <a16:creationId xmlns:a16="http://schemas.microsoft.com/office/drawing/2014/main" id="{663CD4EC-D745-4CC1-9A50-5738FA0E4362}"/>
              </a:ext>
            </a:extLst>
          </p:cNvPr>
          <p:cNvPicPr>
            <a:picLocks noChangeAspect="1"/>
          </p:cNvPicPr>
          <p:nvPr/>
        </p:nvPicPr>
        <p:blipFill>
          <a:blip r:embed="rId3"/>
          <a:stretch>
            <a:fillRect/>
          </a:stretch>
        </p:blipFill>
        <p:spPr>
          <a:xfrm>
            <a:off x="1" y="1670517"/>
            <a:ext cx="6546573" cy="3250397"/>
          </a:xfrm>
          <a:prstGeom prst="rect">
            <a:avLst/>
          </a:prstGeom>
        </p:spPr>
      </p:pic>
    </p:spTree>
    <p:extLst>
      <p:ext uri="{BB962C8B-B14F-4D97-AF65-F5344CB8AC3E}">
        <p14:creationId xmlns:p14="http://schemas.microsoft.com/office/powerpoint/2010/main" val="266237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2ED343-4BA9-4363-B2D4-9ABEF4891932}"/>
              </a:ext>
            </a:extLst>
          </p:cNvPr>
          <p:cNvPicPr>
            <a:picLocks noGrp="1" noChangeAspect="1"/>
          </p:cNvPicPr>
          <p:nvPr>
            <p:ph idx="1"/>
          </p:nvPr>
        </p:nvPicPr>
        <p:blipFill rotWithShape="1">
          <a:blip r:embed="rId2"/>
          <a:srcRect l="12331" t="32649" r="22210" b="14990"/>
          <a:stretch/>
        </p:blipFill>
        <p:spPr>
          <a:xfrm>
            <a:off x="145774" y="1126434"/>
            <a:ext cx="11668770" cy="5247861"/>
          </a:xfrm>
          <a:prstGeom prst="rect">
            <a:avLst/>
          </a:prstGeom>
        </p:spPr>
      </p:pic>
    </p:spTree>
    <p:extLst>
      <p:ext uri="{BB962C8B-B14F-4D97-AF65-F5344CB8AC3E}">
        <p14:creationId xmlns:p14="http://schemas.microsoft.com/office/powerpoint/2010/main" val="3854900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BF5C-7A9D-4874-AFFF-88B2CEC613C5}"/>
              </a:ext>
            </a:extLst>
          </p:cNvPr>
          <p:cNvSpPr>
            <a:spLocks noGrp="1"/>
          </p:cNvSpPr>
          <p:nvPr>
            <p:ph type="title"/>
          </p:nvPr>
        </p:nvSpPr>
        <p:spPr>
          <a:xfrm>
            <a:off x="6331976" y="353554"/>
            <a:ext cx="5184163" cy="3078759"/>
          </a:xfrm>
        </p:spPr>
        <p:txBody>
          <a:bodyPr>
            <a:normAutofit/>
          </a:bodyPr>
          <a:lstStyle/>
          <a:p>
            <a:r>
              <a:rPr lang="en-IN" sz="1800" b="1" dirty="0"/>
              <a:t>Task 3:</a:t>
            </a:r>
            <a:r>
              <a:rPr lang="en-IN" sz="1800" dirty="0"/>
              <a:t> How do the different features such as transmission type affect the MSRP, and how does this vary by body style?</a:t>
            </a:r>
            <a:br>
              <a:rPr lang="en-IN" sz="1800" dirty="0"/>
            </a:br>
            <a:endParaRPr lang="en-IN" sz="1800" dirty="0"/>
          </a:p>
        </p:txBody>
      </p:sp>
      <p:pic>
        <p:nvPicPr>
          <p:cNvPr id="4" name="Content Placeholder 3">
            <a:extLst>
              <a:ext uri="{FF2B5EF4-FFF2-40B4-BE49-F238E27FC236}">
                <a16:creationId xmlns:a16="http://schemas.microsoft.com/office/drawing/2014/main" id="{C81D6DAF-1892-4CD7-92CF-B4DAA14AEE34}"/>
              </a:ext>
            </a:extLst>
          </p:cNvPr>
          <p:cNvPicPr>
            <a:picLocks noGrp="1" noChangeAspect="1"/>
          </p:cNvPicPr>
          <p:nvPr>
            <p:ph idx="1"/>
          </p:nvPr>
        </p:nvPicPr>
        <p:blipFill>
          <a:blip r:embed="rId2"/>
          <a:stretch>
            <a:fillRect/>
          </a:stretch>
        </p:blipFill>
        <p:spPr>
          <a:xfrm>
            <a:off x="0" y="0"/>
            <a:ext cx="5860026" cy="4024313"/>
          </a:xfrm>
          <a:prstGeom prst="rect">
            <a:avLst/>
          </a:prstGeom>
        </p:spPr>
      </p:pic>
      <p:pic>
        <p:nvPicPr>
          <p:cNvPr id="5" name="Picture 4">
            <a:extLst>
              <a:ext uri="{FF2B5EF4-FFF2-40B4-BE49-F238E27FC236}">
                <a16:creationId xmlns:a16="http://schemas.microsoft.com/office/drawing/2014/main" id="{D6E1636F-294D-4216-876A-75C162DF9905}"/>
              </a:ext>
            </a:extLst>
          </p:cNvPr>
          <p:cNvPicPr>
            <a:picLocks noChangeAspect="1"/>
          </p:cNvPicPr>
          <p:nvPr/>
        </p:nvPicPr>
        <p:blipFill>
          <a:blip r:embed="rId3"/>
          <a:stretch>
            <a:fillRect/>
          </a:stretch>
        </p:blipFill>
        <p:spPr>
          <a:xfrm>
            <a:off x="4810538" y="3718124"/>
            <a:ext cx="7381461" cy="3139875"/>
          </a:xfrm>
          <a:prstGeom prst="rect">
            <a:avLst/>
          </a:prstGeom>
        </p:spPr>
      </p:pic>
    </p:spTree>
    <p:extLst>
      <p:ext uri="{BB962C8B-B14F-4D97-AF65-F5344CB8AC3E}">
        <p14:creationId xmlns:p14="http://schemas.microsoft.com/office/powerpoint/2010/main" val="15102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6404-1002-41DB-AAAC-1A074013DEB7}"/>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8EE09399-FEC3-4E6C-BC3E-97E3C7A714E0}"/>
              </a:ext>
            </a:extLst>
          </p:cNvPr>
          <p:cNvSpPr>
            <a:spLocks noGrp="1"/>
          </p:cNvSpPr>
          <p:nvPr>
            <p:ph idx="1"/>
          </p:nvPr>
        </p:nvSpPr>
        <p:spPr/>
        <p:txBody>
          <a:bodyPr>
            <a:normAutofit fontScale="70000" lnSpcReduction="20000"/>
          </a:bodyPr>
          <a:lstStyle/>
          <a:p>
            <a:pPr>
              <a:lnSpc>
                <a:spcPct val="170000"/>
              </a:lnSpc>
            </a:pPr>
            <a:r>
              <a:rPr lang="en-IN" dirty="0"/>
              <a:t>The project analyses the relationship between the car’s features, market category, and pricing identifying which features and categories are most popular among consumers and most profitable for the manufacturer.</a:t>
            </a:r>
          </a:p>
          <a:p>
            <a:pPr>
              <a:lnSpc>
                <a:spcPct val="170000"/>
              </a:lnSpc>
            </a:pPr>
            <a:r>
              <a:rPr lang="en-IN" dirty="0"/>
              <a:t>The Dataset Consists of Columns that contain details like make, model, year of manufacture, Type of engine, vehicle, and many more, and the target column in the dataset is Car MSRP i.e. Price of the car</a:t>
            </a:r>
          </a:p>
          <a:p>
            <a:pPr marL="0" indent="0">
              <a:lnSpc>
                <a:spcPct val="170000"/>
              </a:lnSpc>
              <a:buNone/>
            </a:pPr>
            <a:r>
              <a:rPr lang="en-IN" dirty="0"/>
              <a:t>• </a:t>
            </a:r>
            <a:r>
              <a:rPr lang="en-IN" b="1" dirty="0"/>
              <a:t>APPROACH</a:t>
            </a:r>
            <a:r>
              <a:rPr lang="en-IN" dirty="0"/>
              <a:t>: Firstly, an analysis of the dataset was done, In which we needed to find the missing values in each column and then replace the values with the help of Descriptive statistics like mean, median, and mode.</a:t>
            </a:r>
          </a:p>
          <a:p>
            <a:pPr marL="0" indent="0">
              <a:lnSpc>
                <a:spcPct val="170000"/>
              </a:lnSpc>
              <a:buNone/>
            </a:pPr>
            <a:r>
              <a:rPr lang="en-IN" dirty="0"/>
              <a:t> Mean and median values are used in numerical values while mode is used in categorical columns for the replacement of the missing values in each column of the dataset.</a:t>
            </a:r>
          </a:p>
          <a:p>
            <a:pPr marL="0" indent="0">
              <a:lnSpc>
                <a:spcPct val="170000"/>
              </a:lnSpc>
              <a:buNone/>
            </a:pPr>
            <a:r>
              <a:rPr lang="en-IN" dirty="0"/>
              <a:t>Columns like Engine fuel type, Engine HP, Engine cylinders, and No. of doors contains Missing cells and some columns even contain N/A values.</a:t>
            </a:r>
          </a:p>
        </p:txBody>
      </p:sp>
    </p:spTree>
    <p:extLst>
      <p:ext uri="{BB962C8B-B14F-4D97-AF65-F5344CB8AC3E}">
        <p14:creationId xmlns:p14="http://schemas.microsoft.com/office/powerpoint/2010/main" val="214602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C59F-8E49-4C67-8886-F3CBE5CBFE93}"/>
              </a:ext>
            </a:extLst>
          </p:cNvPr>
          <p:cNvSpPr>
            <a:spLocks noGrp="1"/>
          </p:cNvSpPr>
          <p:nvPr>
            <p:ph type="title"/>
          </p:nvPr>
        </p:nvSpPr>
        <p:spPr/>
        <p:txBody>
          <a:bodyPr>
            <a:normAutofit/>
          </a:bodyPr>
          <a:lstStyle/>
          <a:p>
            <a:r>
              <a:rPr lang="en-IN" sz="1800" b="1" dirty="0"/>
              <a:t>Task 4:</a:t>
            </a:r>
            <a:r>
              <a:rPr lang="en-IN" sz="1800" dirty="0"/>
              <a:t> How does the fuel efficiency of cars vary across different body styles and model years? </a:t>
            </a:r>
            <a:br>
              <a:rPr lang="en-IN" sz="1800" dirty="0"/>
            </a:br>
            <a:endParaRPr lang="en-IN" sz="1800" dirty="0"/>
          </a:p>
        </p:txBody>
      </p:sp>
      <p:pic>
        <p:nvPicPr>
          <p:cNvPr id="7" name="Content Placeholder 6">
            <a:extLst>
              <a:ext uri="{FF2B5EF4-FFF2-40B4-BE49-F238E27FC236}">
                <a16:creationId xmlns:a16="http://schemas.microsoft.com/office/drawing/2014/main" id="{8D54FAD1-5059-4D5E-9DC9-6A343A3A0A3C}"/>
              </a:ext>
            </a:extLst>
          </p:cNvPr>
          <p:cNvPicPr>
            <a:picLocks noGrp="1" noChangeAspect="1"/>
          </p:cNvPicPr>
          <p:nvPr>
            <p:ph idx="1"/>
          </p:nvPr>
        </p:nvPicPr>
        <p:blipFill rotWithShape="1">
          <a:blip r:embed="rId2"/>
          <a:srcRect l="17230" t="28639" r="22784" b="22137"/>
          <a:stretch/>
        </p:blipFill>
        <p:spPr>
          <a:xfrm>
            <a:off x="940904" y="1686340"/>
            <a:ext cx="10310192" cy="4756752"/>
          </a:xfrm>
          <a:prstGeom prst="rect">
            <a:avLst/>
          </a:prstGeom>
        </p:spPr>
      </p:pic>
    </p:spTree>
    <p:extLst>
      <p:ext uri="{BB962C8B-B14F-4D97-AF65-F5344CB8AC3E}">
        <p14:creationId xmlns:p14="http://schemas.microsoft.com/office/powerpoint/2010/main" val="309871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0FCB-961E-4D0E-978D-27C57C77DC20}"/>
              </a:ext>
            </a:extLst>
          </p:cNvPr>
          <p:cNvSpPr>
            <a:spLocks noGrp="1"/>
          </p:cNvSpPr>
          <p:nvPr>
            <p:ph type="title"/>
          </p:nvPr>
        </p:nvSpPr>
        <p:spPr/>
        <p:txBody>
          <a:bodyPr>
            <a:normAutofit/>
          </a:bodyPr>
          <a:lstStyle/>
          <a:p>
            <a:r>
              <a:rPr lang="en-IN" sz="1800" b="1" dirty="0"/>
              <a:t>Task 5:</a:t>
            </a:r>
            <a:r>
              <a:rPr lang="en-IN" sz="1800" dirty="0"/>
              <a:t> How does the car's horsepower, MPG, and price vary across different Brands?</a:t>
            </a:r>
            <a:br>
              <a:rPr lang="en-IN" sz="1800" dirty="0"/>
            </a:br>
            <a:endParaRPr lang="en-IN" sz="1800" dirty="0"/>
          </a:p>
        </p:txBody>
      </p:sp>
      <p:pic>
        <p:nvPicPr>
          <p:cNvPr id="5" name="Picture 4">
            <a:extLst>
              <a:ext uri="{FF2B5EF4-FFF2-40B4-BE49-F238E27FC236}">
                <a16:creationId xmlns:a16="http://schemas.microsoft.com/office/drawing/2014/main" id="{6E101C34-2E01-4D71-8D3F-BDF593D4B605}"/>
              </a:ext>
            </a:extLst>
          </p:cNvPr>
          <p:cNvPicPr>
            <a:picLocks noChangeAspect="1"/>
          </p:cNvPicPr>
          <p:nvPr/>
        </p:nvPicPr>
        <p:blipFill rotWithShape="1">
          <a:blip r:embed="rId2"/>
          <a:srcRect t="1" b="48561"/>
          <a:stretch/>
        </p:blipFill>
        <p:spPr>
          <a:xfrm>
            <a:off x="331304" y="1795668"/>
            <a:ext cx="5764696" cy="4737653"/>
          </a:xfrm>
          <a:prstGeom prst="rect">
            <a:avLst/>
          </a:prstGeom>
        </p:spPr>
      </p:pic>
      <p:pic>
        <p:nvPicPr>
          <p:cNvPr id="6" name="Picture 5">
            <a:extLst>
              <a:ext uri="{FF2B5EF4-FFF2-40B4-BE49-F238E27FC236}">
                <a16:creationId xmlns:a16="http://schemas.microsoft.com/office/drawing/2014/main" id="{27C237F8-2CFA-458C-82DE-860776D3B0F2}"/>
              </a:ext>
            </a:extLst>
          </p:cNvPr>
          <p:cNvPicPr>
            <a:picLocks noChangeAspect="1"/>
          </p:cNvPicPr>
          <p:nvPr/>
        </p:nvPicPr>
        <p:blipFill rotWithShape="1">
          <a:blip r:embed="rId3"/>
          <a:srcRect t="46026"/>
          <a:stretch/>
        </p:blipFill>
        <p:spPr>
          <a:xfrm>
            <a:off x="6096000" y="1795667"/>
            <a:ext cx="6257041" cy="4737653"/>
          </a:xfrm>
          <a:prstGeom prst="rect">
            <a:avLst/>
          </a:prstGeom>
        </p:spPr>
      </p:pic>
    </p:spTree>
    <p:extLst>
      <p:ext uri="{BB962C8B-B14F-4D97-AF65-F5344CB8AC3E}">
        <p14:creationId xmlns:p14="http://schemas.microsoft.com/office/powerpoint/2010/main" val="125299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3344F6-29BB-4DB7-ABE1-E8F4A8144566}"/>
              </a:ext>
            </a:extLst>
          </p:cNvPr>
          <p:cNvPicPr>
            <a:picLocks noGrp="1" noChangeAspect="1"/>
          </p:cNvPicPr>
          <p:nvPr>
            <p:ph idx="1"/>
          </p:nvPr>
        </p:nvPicPr>
        <p:blipFill>
          <a:blip r:embed="rId2"/>
          <a:stretch>
            <a:fillRect/>
          </a:stretch>
        </p:blipFill>
        <p:spPr>
          <a:xfrm>
            <a:off x="1781702" y="399318"/>
            <a:ext cx="8628596" cy="6059364"/>
          </a:xfrm>
          <a:prstGeom prst="rect">
            <a:avLst/>
          </a:prstGeom>
        </p:spPr>
      </p:pic>
    </p:spTree>
    <p:extLst>
      <p:ext uri="{BB962C8B-B14F-4D97-AF65-F5344CB8AC3E}">
        <p14:creationId xmlns:p14="http://schemas.microsoft.com/office/powerpoint/2010/main" val="1115299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9408-2181-40BC-85A1-4433514C267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0778314-FAB5-4A6F-B165-D09C5CFFE337}"/>
              </a:ext>
            </a:extLst>
          </p:cNvPr>
          <p:cNvSpPr>
            <a:spLocks noGrp="1"/>
          </p:cNvSpPr>
          <p:nvPr>
            <p:ph idx="1"/>
          </p:nvPr>
        </p:nvSpPr>
        <p:spPr/>
        <p:txBody>
          <a:bodyPr/>
          <a:lstStyle/>
          <a:p>
            <a:r>
              <a:rPr lang="en-IN" dirty="0"/>
              <a:t> The price of the car mainly depends on the Brand i.e. Manufacturer and Model of the car.</a:t>
            </a:r>
          </a:p>
          <a:p>
            <a:r>
              <a:rPr lang="en-IN" dirty="0"/>
              <a:t>Increase in No. of Cylinder and engine horsepower leads to a decrease in the City and Highway MSRP.</a:t>
            </a:r>
          </a:p>
          <a:p>
            <a:r>
              <a:rPr lang="en-IN" dirty="0"/>
              <a:t>Cars with electric Fuel type have a High Highway MPG followed by Natural gas and Diesel-driven type engines.</a:t>
            </a:r>
          </a:p>
          <a:p>
            <a:r>
              <a:rPr lang="en-IN" dirty="0"/>
              <a:t> An increase in Engine HP decreases the Mileage of the engine but increases the Price of the Vehicle.</a:t>
            </a:r>
          </a:p>
          <a:p>
            <a:r>
              <a:rPr lang="en-IN" dirty="0"/>
              <a:t>There was a downfall in Vehicle’s highway MPG in the Year 2000 then there was a gradual increase with respect to the increase in Year and Price </a:t>
            </a:r>
          </a:p>
        </p:txBody>
      </p:sp>
    </p:spTree>
    <p:extLst>
      <p:ext uri="{BB962C8B-B14F-4D97-AF65-F5344CB8AC3E}">
        <p14:creationId xmlns:p14="http://schemas.microsoft.com/office/powerpoint/2010/main" val="401775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A40F05-1AA7-406C-98AF-5830A2A5CA2E}"/>
              </a:ext>
            </a:extLst>
          </p:cNvPr>
          <p:cNvPicPr>
            <a:picLocks noGrp="1" noChangeAspect="1"/>
          </p:cNvPicPr>
          <p:nvPr>
            <p:ph idx="1"/>
          </p:nvPr>
        </p:nvPicPr>
        <p:blipFill>
          <a:blip r:embed="rId2"/>
          <a:stretch>
            <a:fillRect/>
          </a:stretch>
        </p:blipFill>
        <p:spPr>
          <a:xfrm>
            <a:off x="278625" y="244092"/>
            <a:ext cx="4584589" cy="2755631"/>
          </a:xfrm>
          <a:prstGeom prst="rect">
            <a:avLst/>
          </a:prstGeom>
        </p:spPr>
      </p:pic>
      <p:pic>
        <p:nvPicPr>
          <p:cNvPr id="8" name="Picture 7">
            <a:extLst>
              <a:ext uri="{FF2B5EF4-FFF2-40B4-BE49-F238E27FC236}">
                <a16:creationId xmlns:a16="http://schemas.microsoft.com/office/drawing/2014/main" id="{6699C7FC-5F4F-42D0-8B2C-31D40E673F2C}"/>
              </a:ext>
            </a:extLst>
          </p:cNvPr>
          <p:cNvPicPr>
            <a:picLocks noChangeAspect="1"/>
          </p:cNvPicPr>
          <p:nvPr/>
        </p:nvPicPr>
        <p:blipFill>
          <a:blip r:embed="rId3"/>
          <a:stretch>
            <a:fillRect/>
          </a:stretch>
        </p:blipFill>
        <p:spPr>
          <a:xfrm>
            <a:off x="278625" y="3429000"/>
            <a:ext cx="4584589" cy="2755631"/>
          </a:xfrm>
          <a:prstGeom prst="rect">
            <a:avLst/>
          </a:prstGeom>
        </p:spPr>
      </p:pic>
      <p:pic>
        <p:nvPicPr>
          <p:cNvPr id="9" name="Picture 8">
            <a:extLst>
              <a:ext uri="{FF2B5EF4-FFF2-40B4-BE49-F238E27FC236}">
                <a16:creationId xmlns:a16="http://schemas.microsoft.com/office/drawing/2014/main" id="{3B1D91AF-255B-4267-88A5-88CAAEA8577F}"/>
              </a:ext>
            </a:extLst>
          </p:cNvPr>
          <p:cNvPicPr>
            <a:picLocks noChangeAspect="1"/>
          </p:cNvPicPr>
          <p:nvPr/>
        </p:nvPicPr>
        <p:blipFill>
          <a:blip r:embed="rId4"/>
          <a:stretch>
            <a:fillRect/>
          </a:stretch>
        </p:blipFill>
        <p:spPr>
          <a:xfrm>
            <a:off x="5109541" y="3429000"/>
            <a:ext cx="4816146" cy="2755630"/>
          </a:xfrm>
          <a:prstGeom prst="rect">
            <a:avLst/>
          </a:prstGeom>
        </p:spPr>
      </p:pic>
      <p:pic>
        <p:nvPicPr>
          <p:cNvPr id="10" name="Picture 9">
            <a:extLst>
              <a:ext uri="{FF2B5EF4-FFF2-40B4-BE49-F238E27FC236}">
                <a16:creationId xmlns:a16="http://schemas.microsoft.com/office/drawing/2014/main" id="{5E018537-64D2-4168-AC86-799489EAE7E2}"/>
              </a:ext>
            </a:extLst>
          </p:cNvPr>
          <p:cNvPicPr>
            <a:picLocks noChangeAspect="1"/>
          </p:cNvPicPr>
          <p:nvPr/>
        </p:nvPicPr>
        <p:blipFill>
          <a:blip r:embed="rId5"/>
          <a:stretch>
            <a:fillRect/>
          </a:stretch>
        </p:blipFill>
        <p:spPr>
          <a:xfrm>
            <a:off x="5209760" y="1360180"/>
            <a:ext cx="5278529" cy="1639543"/>
          </a:xfrm>
          <a:prstGeom prst="rect">
            <a:avLst/>
          </a:prstGeom>
        </p:spPr>
      </p:pic>
    </p:spTree>
    <p:extLst>
      <p:ext uri="{BB962C8B-B14F-4D97-AF65-F5344CB8AC3E}">
        <p14:creationId xmlns:p14="http://schemas.microsoft.com/office/powerpoint/2010/main" val="257958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BFA6C-0674-4CE8-B935-B55DF8F08BA9}"/>
              </a:ext>
            </a:extLst>
          </p:cNvPr>
          <p:cNvSpPr>
            <a:spLocks noGrp="1"/>
          </p:cNvSpPr>
          <p:nvPr>
            <p:ph idx="1"/>
          </p:nvPr>
        </p:nvSpPr>
        <p:spPr>
          <a:xfrm>
            <a:off x="685800" y="846565"/>
            <a:ext cx="6483626" cy="5372120"/>
          </a:xfrm>
        </p:spPr>
        <p:txBody>
          <a:bodyPr>
            <a:normAutofit lnSpcReduction="10000"/>
          </a:bodyPr>
          <a:lstStyle/>
          <a:p>
            <a:pPr marL="0" indent="0">
              <a:lnSpc>
                <a:spcPct val="150000"/>
              </a:lnSpc>
              <a:buNone/>
            </a:pPr>
            <a:r>
              <a:rPr lang="en-IN" sz="1500" dirty="0">
                <a:solidFill>
                  <a:schemeClr val="bg1"/>
                </a:solidFill>
              </a:rPr>
              <a:t>TECH -STACK USED</a:t>
            </a:r>
            <a:r>
              <a:rPr lang="en-IN" sz="1500" dirty="0"/>
              <a:t>: Microsoft Excel 2019 was used for the analysis of the </a:t>
            </a:r>
            <a:r>
              <a:rPr lang="en-IN" sz="1500" dirty="0" err="1"/>
              <a:t>dataset.Pivot</a:t>
            </a:r>
            <a:r>
              <a:rPr lang="en-IN" sz="1500" dirty="0"/>
              <a:t> tables and Charts were also used for visualizing the data. Microsoft PowerPoint was used for writing the project’s description</a:t>
            </a:r>
          </a:p>
          <a:p>
            <a:pPr marL="0" indent="0">
              <a:lnSpc>
                <a:spcPct val="150000"/>
              </a:lnSpc>
              <a:buNone/>
            </a:pPr>
            <a:r>
              <a:rPr lang="en-IN" sz="1500" dirty="0"/>
              <a:t>INSIGHTS: The following insights were drawn based on understanding and capabilities:</a:t>
            </a:r>
          </a:p>
          <a:p>
            <a:pPr>
              <a:lnSpc>
                <a:spcPct val="150000"/>
              </a:lnSpc>
            </a:pPr>
            <a:r>
              <a:rPr lang="en-IN" sz="1500" dirty="0"/>
              <a:t>There is a statistically equal distribution of data with respect to the vehicle size column.</a:t>
            </a:r>
          </a:p>
          <a:p>
            <a:pPr>
              <a:lnSpc>
                <a:spcPct val="150000"/>
              </a:lnSpc>
            </a:pPr>
            <a:r>
              <a:rPr lang="en-IN" sz="1500" dirty="0"/>
              <a:t>Data about the sedan classes is maximum.</a:t>
            </a:r>
          </a:p>
          <a:p>
            <a:pPr>
              <a:lnSpc>
                <a:spcPct val="150000"/>
              </a:lnSpc>
            </a:pPr>
            <a:r>
              <a:rPr lang="en-IN" sz="1500" dirty="0"/>
              <a:t>There are maximum No. of Car with Automatic Transmission system</a:t>
            </a:r>
          </a:p>
          <a:p>
            <a:pPr>
              <a:lnSpc>
                <a:spcPct val="150000"/>
              </a:lnSpc>
            </a:pPr>
            <a:r>
              <a:rPr lang="en-IN" sz="1500" dirty="0"/>
              <a:t>Data about Chevrolet Cars are the maximum followed by Cars manufactured by Ford.</a:t>
            </a:r>
          </a:p>
          <a:p>
            <a:pPr>
              <a:lnSpc>
                <a:spcPct val="150000"/>
              </a:lnSpc>
            </a:pPr>
            <a:r>
              <a:rPr lang="en-IN" sz="1500" dirty="0"/>
              <a:t>Maximum No. of cars have Front wheel drive system</a:t>
            </a:r>
          </a:p>
          <a:p>
            <a:pPr>
              <a:lnSpc>
                <a:spcPct val="150000"/>
              </a:lnSpc>
            </a:pPr>
            <a:endParaRPr lang="en-IN" sz="1500" dirty="0"/>
          </a:p>
          <a:p>
            <a:pPr>
              <a:lnSpc>
                <a:spcPct val="150000"/>
              </a:lnSpc>
            </a:pPr>
            <a:endParaRPr lang="en-IN" sz="1500" dirty="0"/>
          </a:p>
          <a:p>
            <a:endParaRPr lang="en-IN" sz="1500" dirty="0"/>
          </a:p>
        </p:txBody>
      </p:sp>
      <p:pic>
        <p:nvPicPr>
          <p:cNvPr id="4" name="Picture 3">
            <a:extLst>
              <a:ext uri="{FF2B5EF4-FFF2-40B4-BE49-F238E27FC236}">
                <a16:creationId xmlns:a16="http://schemas.microsoft.com/office/drawing/2014/main" id="{6D804AE7-3913-449E-BB4B-76E684A6E20F}"/>
              </a:ext>
            </a:extLst>
          </p:cNvPr>
          <p:cNvPicPr>
            <a:picLocks noChangeAspect="1"/>
          </p:cNvPicPr>
          <p:nvPr/>
        </p:nvPicPr>
        <p:blipFill>
          <a:blip r:embed="rId2"/>
          <a:stretch>
            <a:fillRect/>
          </a:stretch>
        </p:blipFill>
        <p:spPr>
          <a:xfrm>
            <a:off x="7479722" y="846565"/>
            <a:ext cx="3813840" cy="1347995"/>
          </a:xfrm>
          <a:prstGeom prst="rect">
            <a:avLst/>
          </a:prstGeom>
        </p:spPr>
      </p:pic>
      <p:pic>
        <p:nvPicPr>
          <p:cNvPr id="5" name="Picture 4">
            <a:extLst>
              <a:ext uri="{FF2B5EF4-FFF2-40B4-BE49-F238E27FC236}">
                <a16:creationId xmlns:a16="http://schemas.microsoft.com/office/drawing/2014/main" id="{C28DD9A8-77EA-4B69-BA63-86C0313A0ABB}"/>
              </a:ext>
            </a:extLst>
          </p:cNvPr>
          <p:cNvPicPr>
            <a:picLocks noChangeAspect="1"/>
          </p:cNvPicPr>
          <p:nvPr/>
        </p:nvPicPr>
        <p:blipFill>
          <a:blip r:embed="rId3"/>
          <a:stretch>
            <a:fillRect/>
          </a:stretch>
        </p:blipFill>
        <p:spPr>
          <a:xfrm>
            <a:off x="7169426" y="2621441"/>
            <a:ext cx="4871212" cy="2927910"/>
          </a:xfrm>
          <a:prstGeom prst="rect">
            <a:avLst/>
          </a:prstGeom>
        </p:spPr>
      </p:pic>
    </p:spTree>
    <p:extLst>
      <p:ext uri="{BB962C8B-B14F-4D97-AF65-F5344CB8AC3E}">
        <p14:creationId xmlns:p14="http://schemas.microsoft.com/office/powerpoint/2010/main" val="225115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14905E-9EAC-4E78-A307-CC274C4D42AD}"/>
              </a:ext>
            </a:extLst>
          </p:cNvPr>
          <p:cNvPicPr>
            <a:picLocks noGrp="1" noChangeAspect="1"/>
          </p:cNvPicPr>
          <p:nvPr>
            <p:ph idx="1"/>
          </p:nvPr>
        </p:nvPicPr>
        <p:blipFill>
          <a:blip r:embed="rId2"/>
          <a:stretch>
            <a:fillRect/>
          </a:stretch>
        </p:blipFill>
        <p:spPr>
          <a:xfrm>
            <a:off x="0" y="927652"/>
            <a:ext cx="5653187" cy="5274365"/>
          </a:xfrm>
          <a:prstGeom prst="rect">
            <a:avLst/>
          </a:prstGeom>
        </p:spPr>
      </p:pic>
      <p:pic>
        <p:nvPicPr>
          <p:cNvPr id="8" name="Picture 7">
            <a:extLst>
              <a:ext uri="{FF2B5EF4-FFF2-40B4-BE49-F238E27FC236}">
                <a16:creationId xmlns:a16="http://schemas.microsoft.com/office/drawing/2014/main" id="{A7010BA7-E38B-4C3B-8F03-57ECF99AB3E2}"/>
              </a:ext>
            </a:extLst>
          </p:cNvPr>
          <p:cNvPicPr>
            <a:picLocks noChangeAspect="1"/>
          </p:cNvPicPr>
          <p:nvPr/>
        </p:nvPicPr>
        <p:blipFill>
          <a:blip r:embed="rId3"/>
          <a:stretch>
            <a:fillRect/>
          </a:stretch>
        </p:blipFill>
        <p:spPr>
          <a:xfrm>
            <a:off x="6096000" y="3629100"/>
            <a:ext cx="5253352" cy="3154809"/>
          </a:xfrm>
          <a:prstGeom prst="rect">
            <a:avLst/>
          </a:prstGeom>
        </p:spPr>
      </p:pic>
      <p:pic>
        <p:nvPicPr>
          <p:cNvPr id="9" name="Picture 8">
            <a:extLst>
              <a:ext uri="{FF2B5EF4-FFF2-40B4-BE49-F238E27FC236}">
                <a16:creationId xmlns:a16="http://schemas.microsoft.com/office/drawing/2014/main" id="{799F172F-88D1-43AF-8F87-572A20D4B8D9}"/>
              </a:ext>
            </a:extLst>
          </p:cNvPr>
          <p:cNvPicPr>
            <a:picLocks noChangeAspect="1"/>
          </p:cNvPicPr>
          <p:nvPr/>
        </p:nvPicPr>
        <p:blipFill>
          <a:blip r:embed="rId4"/>
          <a:stretch>
            <a:fillRect/>
          </a:stretch>
        </p:blipFill>
        <p:spPr>
          <a:xfrm>
            <a:off x="6096000" y="281489"/>
            <a:ext cx="5253352" cy="3283345"/>
          </a:xfrm>
          <a:prstGeom prst="rect">
            <a:avLst/>
          </a:prstGeom>
        </p:spPr>
      </p:pic>
    </p:spTree>
    <p:extLst>
      <p:ext uri="{BB962C8B-B14F-4D97-AF65-F5344CB8AC3E}">
        <p14:creationId xmlns:p14="http://schemas.microsoft.com/office/powerpoint/2010/main" val="392392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D0ACAF-1B51-431C-9B3B-D81F1C3A84A1}"/>
              </a:ext>
            </a:extLst>
          </p:cNvPr>
          <p:cNvPicPr>
            <a:picLocks noGrp="1" noChangeAspect="1"/>
          </p:cNvPicPr>
          <p:nvPr>
            <p:ph idx="1"/>
          </p:nvPr>
        </p:nvPicPr>
        <p:blipFill>
          <a:blip r:embed="rId2"/>
          <a:stretch>
            <a:fillRect/>
          </a:stretch>
        </p:blipFill>
        <p:spPr>
          <a:xfrm>
            <a:off x="2517338" y="0"/>
            <a:ext cx="3578662" cy="1511939"/>
          </a:xfrm>
          <a:prstGeom prst="rect">
            <a:avLst/>
          </a:prstGeom>
        </p:spPr>
      </p:pic>
      <p:pic>
        <p:nvPicPr>
          <p:cNvPr id="5" name="Picture 4">
            <a:extLst>
              <a:ext uri="{FF2B5EF4-FFF2-40B4-BE49-F238E27FC236}">
                <a16:creationId xmlns:a16="http://schemas.microsoft.com/office/drawing/2014/main" id="{06130197-0419-4A0D-8C59-656F00244C08}"/>
              </a:ext>
            </a:extLst>
          </p:cNvPr>
          <p:cNvPicPr>
            <a:picLocks noChangeAspect="1"/>
          </p:cNvPicPr>
          <p:nvPr/>
        </p:nvPicPr>
        <p:blipFill>
          <a:blip r:embed="rId3"/>
          <a:stretch>
            <a:fillRect/>
          </a:stretch>
        </p:blipFill>
        <p:spPr>
          <a:xfrm>
            <a:off x="6944139" y="0"/>
            <a:ext cx="5247861" cy="3154300"/>
          </a:xfrm>
          <a:prstGeom prst="rect">
            <a:avLst/>
          </a:prstGeom>
        </p:spPr>
      </p:pic>
      <p:pic>
        <p:nvPicPr>
          <p:cNvPr id="6" name="Picture 5">
            <a:extLst>
              <a:ext uri="{FF2B5EF4-FFF2-40B4-BE49-F238E27FC236}">
                <a16:creationId xmlns:a16="http://schemas.microsoft.com/office/drawing/2014/main" id="{766B2D53-BB73-4C5E-9C85-805CB2E075AC}"/>
              </a:ext>
            </a:extLst>
          </p:cNvPr>
          <p:cNvPicPr>
            <a:picLocks noChangeAspect="1"/>
          </p:cNvPicPr>
          <p:nvPr/>
        </p:nvPicPr>
        <p:blipFill>
          <a:blip r:embed="rId4"/>
          <a:stretch>
            <a:fillRect/>
          </a:stretch>
        </p:blipFill>
        <p:spPr>
          <a:xfrm>
            <a:off x="6824251" y="3154300"/>
            <a:ext cx="5367749" cy="3608129"/>
          </a:xfrm>
          <a:prstGeom prst="rect">
            <a:avLst/>
          </a:prstGeom>
        </p:spPr>
      </p:pic>
      <p:pic>
        <p:nvPicPr>
          <p:cNvPr id="7" name="Picture 6">
            <a:extLst>
              <a:ext uri="{FF2B5EF4-FFF2-40B4-BE49-F238E27FC236}">
                <a16:creationId xmlns:a16="http://schemas.microsoft.com/office/drawing/2014/main" id="{22CC56A1-1CC2-4E2D-B2AB-240858881B17}"/>
              </a:ext>
            </a:extLst>
          </p:cNvPr>
          <p:cNvPicPr>
            <a:picLocks noChangeAspect="1"/>
          </p:cNvPicPr>
          <p:nvPr/>
        </p:nvPicPr>
        <p:blipFill rotWithShape="1">
          <a:blip r:embed="rId5"/>
          <a:srcRect b="52787"/>
          <a:stretch/>
        </p:blipFill>
        <p:spPr>
          <a:xfrm>
            <a:off x="0" y="1762679"/>
            <a:ext cx="3382404" cy="4651373"/>
          </a:xfrm>
          <a:prstGeom prst="rect">
            <a:avLst/>
          </a:prstGeom>
        </p:spPr>
      </p:pic>
      <p:pic>
        <p:nvPicPr>
          <p:cNvPr id="8" name="Picture 7">
            <a:extLst>
              <a:ext uri="{FF2B5EF4-FFF2-40B4-BE49-F238E27FC236}">
                <a16:creationId xmlns:a16="http://schemas.microsoft.com/office/drawing/2014/main" id="{EC48322F-9BB9-46C7-87C3-6A880948C542}"/>
              </a:ext>
            </a:extLst>
          </p:cNvPr>
          <p:cNvPicPr>
            <a:picLocks noChangeAspect="1"/>
          </p:cNvPicPr>
          <p:nvPr/>
        </p:nvPicPr>
        <p:blipFill rotWithShape="1">
          <a:blip r:embed="rId6"/>
          <a:srcRect t="47388"/>
          <a:stretch/>
        </p:blipFill>
        <p:spPr>
          <a:xfrm>
            <a:off x="3382404" y="1762678"/>
            <a:ext cx="3214481" cy="4651373"/>
          </a:xfrm>
          <a:prstGeom prst="rect">
            <a:avLst/>
          </a:prstGeom>
        </p:spPr>
      </p:pic>
    </p:spTree>
    <p:extLst>
      <p:ext uri="{BB962C8B-B14F-4D97-AF65-F5344CB8AC3E}">
        <p14:creationId xmlns:p14="http://schemas.microsoft.com/office/powerpoint/2010/main" val="370969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EEC19D-CDDA-497D-B3AA-3130524B4F51}"/>
              </a:ext>
            </a:extLst>
          </p:cNvPr>
          <p:cNvPicPr>
            <a:picLocks noGrp="1" noChangeAspect="1"/>
          </p:cNvPicPr>
          <p:nvPr>
            <p:ph idx="1"/>
          </p:nvPr>
        </p:nvPicPr>
        <p:blipFill>
          <a:blip r:embed="rId2"/>
          <a:stretch>
            <a:fillRect/>
          </a:stretch>
        </p:blipFill>
        <p:spPr>
          <a:xfrm>
            <a:off x="3743325" y="609600"/>
            <a:ext cx="8448675" cy="2830887"/>
          </a:xfrm>
          <a:prstGeom prst="rect">
            <a:avLst/>
          </a:prstGeom>
        </p:spPr>
      </p:pic>
      <p:pic>
        <p:nvPicPr>
          <p:cNvPr id="5" name="Picture 4">
            <a:extLst>
              <a:ext uri="{FF2B5EF4-FFF2-40B4-BE49-F238E27FC236}">
                <a16:creationId xmlns:a16="http://schemas.microsoft.com/office/drawing/2014/main" id="{80159B56-0E08-4322-B2F5-4281A6AF1188}"/>
              </a:ext>
            </a:extLst>
          </p:cNvPr>
          <p:cNvPicPr>
            <a:picLocks noChangeAspect="1"/>
          </p:cNvPicPr>
          <p:nvPr/>
        </p:nvPicPr>
        <p:blipFill>
          <a:blip r:embed="rId3"/>
          <a:stretch>
            <a:fillRect/>
          </a:stretch>
        </p:blipFill>
        <p:spPr>
          <a:xfrm>
            <a:off x="0" y="609600"/>
            <a:ext cx="3743325" cy="6248400"/>
          </a:xfrm>
          <a:prstGeom prst="rect">
            <a:avLst/>
          </a:prstGeom>
        </p:spPr>
      </p:pic>
    </p:spTree>
    <p:extLst>
      <p:ext uri="{BB962C8B-B14F-4D97-AF65-F5344CB8AC3E}">
        <p14:creationId xmlns:p14="http://schemas.microsoft.com/office/powerpoint/2010/main" val="273077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A0D-10DB-412B-B9B5-F7A60540307A}"/>
              </a:ext>
            </a:extLst>
          </p:cNvPr>
          <p:cNvSpPr>
            <a:spLocks noGrp="1"/>
          </p:cNvSpPr>
          <p:nvPr>
            <p:ph type="title"/>
          </p:nvPr>
        </p:nvSpPr>
        <p:spPr>
          <a:xfrm>
            <a:off x="2895600" y="684860"/>
            <a:ext cx="8610600" cy="1293028"/>
          </a:xfrm>
        </p:spPr>
        <p:txBody>
          <a:bodyPr>
            <a:normAutofit/>
          </a:bodyPr>
          <a:lstStyle/>
          <a:p>
            <a:r>
              <a:rPr lang="en-IN" sz="1800" b="1" dirty="0"/>
              <a:t>Task 1.A:</a:t>
            </a:r>
            <a:r>
              <a:rPr lang="en-IN" sz="1800" dirty="0"/>
              <a:t> Create a pivot table that shows the number of car models in each market category and their corresponding popularity scores.</a:t>
            </a:r>
            <a:br>
              <a:rPr lang="en-IN" sz="1800" dirty="0"/>
            </a:br>
            <a:endParaRPr lang="en-IN" sz="1800" dirty="0"/>
          </a:p>
        </p:txBody>
      </p:sp>
      <p:pic>
        <p:nvPicPr>
          <p:cNvPr id="12" name="Content Placeholder 11">
            <a:extLst>
              <a:ext uri="{FF2B5EF4-FFF2-40B4-BE49-F238E27FC236}">
                <a16:creationId xmlns:a16="http://schemas.microsoft.com/office/drawing/2014/main" id="{1FAE048F-FD24-4EEF-BCA8-A24B2B8B0AB9}"/>
              </a:ext>
            </a:extLst>
          </p:cNvPr>
          <p:cNvPicPr>
            <a:picLocks noGrp="1" noChangeAspect="1"/>
          </p:cNvPicPr>
          <p:nvPr>
            <p:ph idx="1"/>
          </p:nvPr>
        </p:nvPicPr>
        <p:blipFill rotWithShape="1">
          <a:blip r:embed="rId2"/>
          <a:srcRect b="50000"/>
          <a:stretch/>
        </p:blipFill>
        <p:spPr>
          <a:xfrm>
            <a:off x="725423" y="1589121"/>
            <a:ext cx="4790194" cy="4957453"/>
          </a:xfrm>
          <a:prstGeom prst="rect">
            <a:avLst/>
          </a:prstGeom>
        </p:spPr>
      </p:pic>
      <p:pic>
        <p:nvPicPr>
          <p:cNvPr id="14" name="Picture 13">
            <a:extLst>
              <a:ext uri="{FF2B5EF4-FFF2-40B4-BE49-F238E27FC236}">
                <a16:creationId xmlns:a16="http://schemas.microsoft.com/office/drawing/2014/main" id="{70FBDB5C-A83C-4090-A763-F4FAC626D49F}"/>
              </a:ext>
            </a:extLst>
          </p:cNvPr>
          <p:cNvPicPr>
            <a:picLocks noChangeAspect="1"/>
          </p:cNvPicPr>
          <p:nvPr/>
        </p:nvPicPr>
        <p:blipFill rotWithShape="1">
          <a:blip r:embed="rId3"/>
          <a:srcRect t="50000"/>
          <a:stretch/>
        </p:blipFill>
        <p:spPr>
          <a:xfrm>
            <a:off x="6096000" y="1589116"/>
            <a:ext cx="4790194" cy="4957449"/>
          </a:xfrm>
          <a:prstGeom prst="rect">
            <a:avLst/>
          </a:prstGeom>
        </p:spPr>
      </p:pic>
    </p:spTree>
    <p:extLst>
      <p:ext uri="{BB962C8B-B14F-4D97-AF65-F5344CB8AC3E}">
        <p14:creationId xmlns:p14="http://schemas.microsoft.com/office/powerpoint/2010/main" val="77422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7EE8-1AB1-409C-AF15-ABDA6DD138C6}"/>
              </a:ext>
            </a:extLst>
          </p:cNvPr>
          <p:cNvSpPr>
            <a:spLocks noGrp="1"/>
          </p:cNvSpPr>
          <p:nvPr>
            <p:ph type="title"/>
          </p:nvPr>
        </p:nvSpPr>
        <p:spPr/>
        <p:txBody>
          <a:bodyPr>
            <a:normAutofit/>
          </a:bodyPr>
          <a:lstStyle/>
          <a:p>
            <a:r>
              <a:rPr lang="en-IN" sz="1800" b="1" dirty="0"/>
              <a:t>Task 1.B: </a:t>
            </a:r>
            <a:r>
              <a:rPr lang="en-IN" sz="1800" dirty="0"/>
              <a:t>Create a combo chart that visualizes the relationship between market category and popularity.</a:t>
            </a:r>
            <a:br>
              <a:rPr lang="en-IN" sz="1800" dirty="0"/>
            </a:br>
            <a:endParaRPr lang="en-IN" sz="1800" dirty="0"/>
          </a:p>
        </p:txBody>
      </p:sp>
      <p:pic>
        <p:nvPicPr>
          <p:cNvPr id="5" name="Picture 4">
            <a:extLst>
              <a:ext uri="{FF2B5EF4-FFF2-40B4-BE49-F238E27FC236}">
                <a16:creationId xmlns:a16="http://schemas.microsoft.com/office/drawing/2014/main" id="{364CDAE6-57BA-40F0-958A-C7542144039B}"/>
              </a:ext>
            </a:extLst>
          </p:cNvPr>
          <p:cNvPicPr>
            <a:picLocks noChangeAspect="1"/>
          </p:cNvPicPr>
          <p:nvPr/>
        </p:nvPicPr>
        <p:blipFill>
          <a:blip r:embed="rId2"/>
          <a:stretch>
            <a:fillRect/>
          </a:stretch>
        </p:blipFill>
        <p:spPr>
          <a:xfrm>
            <a:off x="562136" y="1591212"/>
            <a:ext cx="10944064" cy="5074632"/>
          </a:xfrm>
          <a:prstGeom prst="rect">
            <a:avLst/>
          </a:prstGeom>
        </p:spPr>
      </p:pic>
    </p:spTree>
    <p:extLst>
      <p:ext uri="{BB962C8B-B14F-4D97-AF65-F5344CB8AC3E}">
        <p14:creationId xmlns:p14="http://schemas.microsoft.com/office/powerpoint/2010/main" val="162184498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870</TotalTime>
  <Words>926</Words>
  <Application>Microsoft Office PowerPoint</Application>
  <PresentationFormat>Widescreen</PresentationFormat>
  <Paragraphs>42</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Century Gothic</vt:lpstr>
      <vt:lpstr>Vapor Trail</vt:lpstr>
      <vt:lpstr>Analysing the Impact of Car Features on Price and Profitability</vt:lpstr>
      <vt:lpstr>PROJECT DESCRIPTION:</vt:lpstr>
      <vt:lpstr>PowerPoint Presentation</vt:lpstr>
      <vt:lpstr>PowerPoint Presentation</vt:lpstr>
      <vt:lpstr>PowerPoint Presentation</vt:lpstr>
      <vt:lpstr>PowerPoint Presentation</vt:lpstr>
      <vt:lpstr>PowerPoint Presentation</vt:lpstr>
      <vt:lpstr>Task 1.A: Create a pivot table that shows the number of car models in each market category and their corresponding popularity scores. </vt:lpstr>
      <vt:lpstr>Task 1.B: Create a combo chart that visualizes the relationship between market category and popularity. </vt:lpstr>
      <vt:lpstr>Task 2:  Create a scatter chart that plots engine power on the x-axis and price on the y-axis. Add a trendline to the chart to visualize the relationship between these variables.  </vt:lpstr>
      <vt:lpstr>Task 3: Use regression analysis to identify the variables that have the strongest relationship with a car's price. Then create a bar chart that shows the coefficient values for each variable to visualize their relative importance. </vt:lpstr>
      <vt:lpstr>PowerPoint Presentation</vt:lpstr>
      <vt:lpstr>Task 4.A: Create a pivot table that shows the average price of cars for each manufacturer.    </vt:lpstr>
      <vt:lpstr>Task 4.B: Create a bar chart or a horizontal stacked bar chart that visualizes the relationship between manufacturer and average price. </vt:lpstr>
      <vt:lpstr>Task 5.A: Create a scatter plot with the number of cylinders on the x-axis and highway MPG on the y-axis. Then create a trendline on the scatter plot to visually estimate the slope of the relationship and assess its significance. Task 5.B: Calculate the correlation coefficient between the number of cylinders and highway MPG to quantify the strength and direction of the relationship.  </vt:lpstr>
      <vt:lpstr>DASHBOARD ASSIGNMENTS: Task 1: How does the distribution of car prices vary by brand and body style? </vt:lpstr>
      <vt:lpstr>Task 2: Which car brands have the highest and lowest average MSRPs, and how does this vary by body style? </vt:lpstr>
      <vt:lpstr>PowerPoint Presentation</vt:lpstr>
      <vt:lpstr>Task 3: How do the different features such as transmission type affect the MSRP, and how does this vary by body style? </vt:lpstr>
      <vt:lpstr>Task 4: How does the fuel efficiency of cars vary across different body styles and model years?  </vt:lpstr>
      <vt:lpstr>Task 5: How does the car's horsepower, MPG, and price vary across different Brands?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CAR_RIDE</dc:title>
  <dc:creator>Chetan Vishwakarma</dc:creator>
  <cp:lastModifiedBy>Chetan Vishwakarma</cp:lastModifiedBy>
  <cp:revision>24</cp:revision>
  <dcterms:created xsi:type="dcterms:W3CDTF">2023-10-05T05:26:36Z</dcterms:created>
  <dcterms:modified xsi:type="dcterms:W3CDTF">2023-10-16T17:33:27Z</dcterms:modified>
</cp:coreProperties>
</file>