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27"/>
  </p:notesMasterIdLst>
  <p:sldIdLst>
    <p:sldId id="256" r:id="rId2"/>
    <p:sldId id="257" r:id="rId3"/>
    <p:sldId id="259" r:id="rId4"/>
    <p:sldId id="260" r:id="rId5"/>
    <p:sldId id="272" r:id="rId6"/>
    <p:sldId id="261" r:id="rId7"/>
    <p:sldId id="262" r:id="rId8"/>
    <p:sldId id="274" r:id="rId9"/>
    <p:sldId id="282" r:id="rId10"/>
    <p:sldId id="275" r:id="rId11"/>
    <p:sldId id="276" r:id="rId12"/>
    <p:sldId id="277" r:id="rId13"/>
    <p:sldId id="278" r:id="rId14"/>
    <p:sldId id="279" r:id="rId15"/>
    <p:sldId id="280" r:id="rId16"/>
    <p:sldId id="283" r:id="rId17"/>
    <p:sldId id="281" r:id="rId18"/>
    <p:sldId id="284" r:id="rId19"/>
    <p:sldId id="285" r:id="rId20"/>
    <p:sldId id="265" r:id="rId21"/>
    <p:sldId id="266" r:id="rId22"/>
    <p:sldId id="267" r:id="rId23"/>
    <p:sldId id="268" r:id="rId24"/>
    <p:sldId id="269" r:id="rId25"/>
    <p:sldId id="270" r:id="rId26"/>
  </p:sldIdLst>
  <p:sldSz cx="9144000" cy="5143500" type="screen16x9"/>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91" d="100"/>
          <a:sy n="91" d="100"/>
        </p:scale>
        <p:origin x="786"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67BEC-EB15-49D2-BB3F-12CCC35C644D}" type="datetimeFigureOut">
              <a:rPr lang="en-US" smtClean="0"/>
              <a:pPr/>
              <a:t>10/26/2017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12BF4-FA0F-48E0-9618-A3A47487F4A7}" type="slidenum">
              <a:rPr lang="en-US" smtClean="0"/>
              <a:pPr/>
              <a:t>‹#›</a:t>
            </a:fld>
            <a:endParaRPr lang="en-US"/>
          </a:p>
        </p:txBody>
      </p:sp>
    </p:spTree>
    <p:extLst>
      <p:ext uri="{BB962C8B-B14F-4D97-AF65-F5344CB8AC3E}">
        <p14:creationId xmlns:p14="http://schemas.microsoft.com/office/powerpoint/2010/main" val="46544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912BF4-FA0F-48E0-9618-A3A47487F4A7}" type="slidenum">
              <a:rPr lang="en-US" smtClean="0"/>
              <a:pPr/>
              <a:t>1</a:t>
            </a:fld>
            <a:endParaRPr lang="en-US"/>
          </a:p>
        </p:txBody>
      </p:sp>
    </p:spTree>
    <p:extLst>
      <p:ext uri="{BB962C8B-B14F-4D97-AF65-F5344CB8AC3E}">
        <p14:creationId xmlns:p14="http://schemas.microsoft.com/office/powerpoint/2010/main" val="359780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2912BF4-FA0F-48E0-9618-A3A47487F4A7}"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C50FDAAB-8F26-46C5-831A-D7662D85ACDA}" type="datetime1">
              <a:rPr lang="en-US" smtClean="0"/>
              <a:pPr/>
              <a:t>10/26/2017</a:t>
            </a:fld>
            <a:endParaRPr lang="en-US"/>
          </a:p>
        </p:txBody>
      </p:sp>
      <p:sp>
        <p:nvSpPr>
          <p:cNvPr id="5" name="Footer Placeholder 4"/>
          <p:cNvSpPr>
            <a:spLocks noGrp="1"/>
          </p:cNvSpPr>
          <p:nvPr>
            <p:ph type="ftr" sz="quarter" idx="11"/>
          </p:nvPr>
        </p:nvSpPr>
        <p:spPr>
          <a:xfrm>
            <a:off x="1407318" y="4057651"/>
            <a:ext cx="3843665" cy="273844"/>
          </a:xfrm>
        </p:spPr>
        <p:txBody>
          <a:bodyPr/>
          <a:lstStyle/>
          <a:p>
            <a:endParaRPr lang="en-US"/>
          </a:p>
        </p:txBody>
      </p:sp>
      <p:sp>
        <p:nvSpPr>
          <p:cNvPr id="6" name="Slide Number Placeholder 5"/>
          <p:cNvSpPr>
            <a:spLocks noGrp="1"/>
          </p:cNvSpPr>
          <p:nvPr>
            <p:ph type="sldNum" sz="quarter" idx="12"/>
          </p:nvPr>
        </p:nvSpPr>
        <p:spPr>
          <a:xfrm>
            <a:off x="7422684" y="4057650"/>
            <a:ext cx="578317" cy="273844"/>
          </a:xfrm>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58799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C8A3475-4EEC-4324-A651-F1E657A3954F}" type="datetime1">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21224064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C8A3475-4EEC-4324-A651-F1E657A3954F}" type="datetime1">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190263107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C8A3475-4EEC-4324-A651-F1E657A3954F}" type="datetime1">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095B-EDBB-416E-BA00-79434F20F78B}" type="slidenum">
              <a:rPr lang="en-US" smtClean="0"/>
              <a:pPr/>
              <a:t>‹#›</a:t>
            </a:fld>
            <a:endParaRPr lang="en-US"/>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077551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C8A3475-4EEC-4324-A651-F1E657A3954F}" type="datetime1">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7397902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6C8A3475-4EEC-4324-A651-F1E657A3954F}" type="datetime1">
              <a:rPr lang="en-US" smtClean="0"/>
              <a:pPr/>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317805107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6C8A3475-4EEC-4324-A651-F1E657A3954F}" type="datetime1">
              <a:rPr lang="en-US" smtClean="0"/>
              <a:pPr/>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38870444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2ECBF1-2000-4865-B589-75A59CD637A9}" type="datetime1">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1371812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2F31D-E9C2-4E15-96C9-B8539A6F34CB}" type="datetime1">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350863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4D9DE-F9F7-497B-BBF4-282502DD640A}" type="datetime1">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195435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00484F-A7AB-4654-B391-01E24D7DEA2D}" type="datetime1">
              <a:rPr lang="en-US" smtClean="0"/>
              <a:pPr/>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97482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A2F49A-70B6-467D-941B-0D020D88347F}" type="datetime1">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26786052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E537BB-0F0A-4235-B4B4-C5EDA1DF39C1}" type="datetime1">
              <a:rPr lang="en-US" smtClean="0"/>
              <a:pPr/>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261369745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894364-E959-49B4-B2BA-AC43B5E6F757}" type="datetime1">
              <a:rPr lang="en-US" smtClean="0"/>
              <a:pPr/>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325115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3D1AE-A16F-4EA4-B2E9-72C9E66DD6EC}" type="datetime1">
              <a:rPr lang="en-US" smtClean="0"/>
              <a:pPr/>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340530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181F1D3-C6B1-432F-BC5E-96375000BFB4}" type="datetime1">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7067591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4ECF406-5C67-4078-829B-1AD4B4F815F1}" type="datetime1">
              <a:rPr lang="en-US" smtClean="0"/>
              <a:pPr/>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095B-EDBB-416E-BA00-79434F20F78B}" type="slidenum">
              <a:rPr lang="en-US" smtClean="0"/>
              <a:pPr/>
              <a:t>‹#›</a:t>
            </a:fld>
            <a:endParaRPr lang="en-US"/>
          </a:p>
        </p:txBody>
      </p:sp>
    </p:spTree>
    <p:extLst>
      <p:ext uri="{BB962C8B-B14F-4D97-AF65-F5344CB8AC3E}">
        <p14:creationId xmlns:p14="http://schemas.microsoft.com/office/powerpoint/2010/main" val="138084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C8A3475-4EEC-4324-A651-F1E657A3954F}" type="datetime1">
              <a:rPr lang="en-US" smtClean="0"/>
              <a:pPr/>
              <a:t>10/26/2017</a:t>
            </a:fld>
            <a:endParaRPr lang="en-US"/>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ECDE095B-EDBB-416E-BA00-79434F20F78B}" type="slidenum">
              <a:rPr lang="en-US" smtClean="0"/>
              <a:pPr/>
              <a:t>‹#›</a:t>
            </a:fld>
            <a:endParaRPr lang="en-US"/>
          </a:p>
        </p:txBody>
      </p:sp>
    </p:spTree>
    <p:extLst>
      <p:ext uri="{BB962C8B-B14F-4D97-AF65-F5344CB8AC3E}">
        <p14:creationId xmlns:p14="http://schemas.microsoft.com/office/powerpoint/2010/main" val="2083477602"/>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tutorialpoint.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4" Type="http://schemas.openxmlformats.org/officeDocument/2006/relationships/hyperlink" Target="http://www.stackovrflow.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1</a:t>
            </a:fld>
            <a:endParaRPr lang="en-US" sz="1600" dirty="0">
              <a:solidFill>
                <a:srgbClr val="FF0000"/>
              </a:solidFill>
              <a:latin typeface="+mj-lt"/>
            </a:endParaRPr>
          </a:p>
        </p:txBody>
      </p:sp>
      <p:sp>
        <p:nvSpPr>
          <p:cNvPr id="2" name="Title 1"/>
          <p:cNvSpPr>
            <a:spLocks noGrp="1"/>
          </p:cNvSpPr>
          <p:nvPr>
            <p:ph type="ctrTitle" idx="4294967295"/>
          </p:nvPr>
        </p:nvSpPr>
        <p:spPr>
          <a:xfrm>
            <a:off x="0" y="590550"/>
            <a:ext cx="9144000" cy="2133600"/>
          </a:xfrm>
        </p:spPr>
        <p:txBody>
          <a:bodyPr>
            <a:normAutofit fontScale="90000"/>
          </a:bodyPr>
          <a:lstStyle/>
          <a:p>
            <a:pPr algn="ctr"/>
            <a:r>
              <a:rPr lang="en-US" sz="1800" dirty="0" smtClean="0">
                <a:solidFill>
                  <a:schemeClr val="tx1"/>
                </a:solidFill>
              </a:rPr>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a:solidFill>
                  <a:schemeClr val="tx1"/>
                </a:solidFill>
              </a:rPr>
              <a:t/>
            </a:r>
            <a:br>
              <a:rPr lang="en-US" sz="1800" dirty="0">
                <a:solidFill>
                  <a:schemeClr val="tx1"/>
                </a:solidFill>
              </a:rPr>
            </a:br>
            <a:r>
              <a:rPr lang="en-US" sz="1800" dirty="0" smtClean="0">
                <a:solidFill>
                  <a:schemeClr val="tx1"/>
                </a:solidFill>
              </a:rPr>
              <a:t/>
            </a:r>
            <a:br>
              <a:rPr lang="en-US" sz="1800" dirty="0" smtClean="0">
                <a:solidFill>
                  <a:schemeClr val="tx1"/>
                </a:solidFill>
              </a:rPr>
            </a:br>
            <a:r>
              <a:rPr lang="en-US" sz="1800" dirty="0" err="1" smtClean="0">
                <a:solidFill>
                  <a:schemeClr val="bg1"/>
                </a:solidFill>
              </a:rPr>
              <a:t>Savitribai</a:t>
            </a:r>
            <a:r>
              <a:rPr lang="en-US" sz="1800" dirty="0" smtClean="0">
                <a:solidFill>
                  <a:schemeClr val="bg1"/>
                </a:solidFill>
              </a:rPr>
              <a:t> </a:t>
            </a:r>
            <a:r>
              <a:rPr lang="en-US" sz="1800" dirty="0" err="1">
                <a:solidFill>
                  <a:schemeClr val="bg1"/>
                </a:solidFill>
              </a:rPr>
              <a:t>Phule</a:t>
            </a:r>
            <a:r>
              <a:rPr lang="en-US" sz="1800" dirty="0">
                <a:solidFill>
                  <a:schemeClr val="bg1"/>
                </a:solidFill>
              </a:rPr>
              <a:t> Pune University</a:t>
            </a:r>
            <a:br>
              <a:rPr lang="en-US" sz="1800" dirty="0">
                <a:solidFill>
                  <a:schemeClr val="bg1"/>
                </a:solidFill>
              </a:rPr>
            </a:br>
            <a:r>
              <a:rPr lang="en-US" sz="1800" dirty="0">
                <a:solidFill>
                  <a:schemeClr val="tx1"/>
                </a:solidFill>
              </a:rPr>
              <a:t>Third Year of Computer Engineering</a:t>
            </a:r>
            <a:r>
              <a:rPr lang="en-US" sz="1800" dirty="0" smtClean="0">
                <a:solidFill>
                  <a:schemeClr val="tx1"/>
                </a:solidFill>
              </a:rPr>
              <a:t/>
            </a:r>
            <a:br>
              <a:rPr lang="en-US" sz="1800" dirty="0" smtClean="0">
                <a:solidFill>
                  <a:schemeClr val="tx1"/>
                </a:solidFill>
              </a:rPr>
            </a:br>
            <a:r>
              <a:rPr lang="en-US" sz="1800" dirty="0" smtClean="0">
                <a:solidFill>
                  <a:schemeClr val="tx1"/>
                </a:solidFill>
              </a:rPr>
              <a:t>(310246</a:t>
            </a:r>
            <a:r>
              <a:rPr lang="en-US" sz="1800" dirty="0">
                <a:solidFill>
                  <a:schemeClr val="tx1"/>
                </a:solidFill>
              </a:rPr>
              <a:t>: Skill Development </a:t>
            </a:r>
            <a:r>
              <a:rPr lang="en-US" sz="1800" dirty="0" smtClean="0">
                <a:solidFill>
                  <a:schemeClr val="tx1"/>
                </a:solidFill>
              </a:rPr>
              <a:t>Lab)</a:t>
            </a:r>
            <a:br>
              <a:rPr lang="en-US" sz="1800" dirty="0" smtClean="0">
                <a:solidFill>
                  <a:schemeClr val="tx1"/>
                </a:solidFill>
              </a:rPr>
            </a:br>
            <a:r>
              <a:rPr lang="en-US" sz="1800" cap="none" dirty="0" smtClean="0">
                <a:solidFill>
                  <a:schemeClr val="tx1"/>
                </a:solidFill>
              </a:rPr>
              <a:t>Mini-Project Presentation </a:t>
            </a:r>
            <a:br>
              <a:rPr lang="en-US" sz="1800" cap="none" dirty="0" smtClean="0">
                <a:solidFill>
                  <a:schemeClr val="tx1"/>
                </a:solidFill>
              </a:rPr>
            </a:br>
            <a:r>
              <a:rPr lang="en-US" sz="1800" cap="none" dirty="0" smtClean="0">
                <a:solidFill>
                  <a:schemeClr val="tx1"/>
                </a:solidFill>
              </a:rPr>
              <a:t>On </a:t>
            </a:r>
            <a:r>
              <a:rPr lang="en-US" sz="1800" cap="none" dirty="0" smtClean="0">
                <a:solidFill>
                  <a:srgbClr val="C00000"/>
                </a:solidFill>
              </a:rPr>
              <a:t/>
            </a:r>
            <a:br>
              <a:rPr lang="en-US" sz="1800" cap="none" dirty="0" smtClean="0">
                <a:solidFill>
                  <a:srgbClr val="C00000"/>
                </a:solidFill>
              </a:rPr>
            </a:br>
            <a:r>
              <a:rPr lang="en-US" cap="none" dirty="0" smtClean="0">
                <a:solidFill>
                  <a:srgbClr val="C00000"/>
                </a:solidFill>
                <a:latin typeface="Algerian" panose="04020705040A02060702" pitchFamily="82" charset="0"/>
              </a:rPr>
              <a:t>“</a:t>
            </a:r>
            <a:r>
              <a:rPr lang="en-US" dirty="0" smtClean="0">
                <a:solidFill>
                  <a:srgbClr val="C00000"/>
                </a:solidFill>
                <a:latin typeface="Algerian" panose="04020705040A02060702" pitchFamily="82" charset="0"/>
              </a:rPr>
              <a:t>College Management System</a:t>
            </a:r>
            <a:r>
              <a:rPr lang="en-US" cap="none" dirty="0" smtClean="0">
                <a:solidFill>
                  <a:srgbClr val="C00000"/>
                </a:solidFill>
                <a:latin typeface="Algerian" panose="04020705040A02060702" pitchFamily="82" charset="0"/>
              </a:rPr>
              <a:t>”</a:t>
            </a:r>
            <a:r>
              <a:rPr lang="en-US" sz="1800" cap="none" dirty="0" smtClean="0">
                <a:solidFill>
                  <a:srgbClr val="C00000"/>
                </a:solidFill>
              </a:rPr>
              <a:t/>
            </a:r>
            <a:br>
              <a:rPr lang="en-US" sz="1800" cap="none" dirty="0" smtClean="0">
                <a:solidFill>
                  <a:srgbClr val="C00000"/>
                </a:solidFill>
              </a:rPr>
            </a:br>
            <a:r>
              <a:rPr lang="en-US" sz="1800" cap="none" dirty="0" smtClean="0">
                <a:solidFill>
                  <a:schemeClr val="tx1"/>
                </a:solidFill>
              </a:rPr>
              <a:t>Group ID  : </a:t>
            </a:r>
            <a:r>
              <a:rPr lang="en-US" sz="1800" dirty="0" smtClean="0">
                <a:solidFill>
                  <a:schemeClr val="tx1"/>
                </a:solidFill>
              </a:rPr>
              <a:t>A-17</a:t>
            </a:r>
            <a:r>
              <a:rPr lang="en-US" sz="1800" cap="none" dirty="0" smtClean="0">
                <a:solidFill>
                  <a:schemeClr val="tx1"/>
                </a:solidFill>
              </a:rPr>
              <a:t/>
            </a:r>
            <a:br>
              <a:rPr lang="en-US" sz="1800" cap="none" dirty="0" smtClean="0">
                <a:solidFill>
                  <a:schemeClr val="tx1"/>
                </a:solidFill>
              </a:rPr>
            </a:br>
            <a:endParaRPr lang="en-US" sz="1800" cap="none" dirty="0">
              <a:solidFill>
                <a:schemeClr val="tx1"/>
              </a:solidFill>
            </a:endParaRPr>
          </a:p>
        </p:txBody>
      </p:sp>
      <p:sp>
        <p:nvSpPr>
          <p:cNvPr id="3" name="Subtitle 2"/>
          <p:cNvSpPr>
            <a:spLocks noGrp="1"/>
          </p:cNvSpPr>
          <p:nvPr>
            <p:ph type="subTitle" idx="4294967295"/>
          </p:nvPr>
        </p:nvSpPr>
        <p:spPr>
          <a:xfrm>
            <a:off x="0" y="2781300"/>
            <a:ext cx="3713163" cy="2000250"/>
          </a:xfrm>
        </p:spPr>
        <p:txBody>
          <a:bodyPr>
            <a:normAutofit/>
          </a:bodyPr>
          <a:lstStyle/>
          <a:p>
            <a:pPr marL="0" indent="0">
              <a:buNone/>
            </a:pPr>
            <a:r>
              <a:rPr lang="en-US" b="1" dirty="0" smtClean="0">
                <a:solidFill>
                  <a:srgbClr val="FF0000"/>
                </a:solidFill>
                <a:latin typeface="+mj-lt"/>
              </a:rPr>
              <a:t>Name of Students :</a:t>
            </a:r>
          </a:p>
          <a:p>
            <a:r>
              <a:rPr lang="en-US" sz="1600" dirty="0" smtClean="0">
                <a:latin typeface="+mj-lt"/>
              </a:rPr>
              <a:t>1. </a:t>
            </a:r>
            <a:r>
              <a:rPr lang="en-US" sz="1600" dirty="0" err="1" smtClean="0">
                <a:latin typeface="+mj-lt"/>
              </a:rPr>
              <a:t>Chetan</a:t>
            </a:r>
            <a:r>
              <a:rPr lang="en-US" sz="1600" dirty="0" smtClean="0">
                <a:latin typeface="+mj-lt"/>
              </a:rPr>
              <a:t> </a:t>
            </a:r>
            <a:r>
              <a:rPr lang="en-US" sz="1600" dirty="0" err="1" smtClean="0">
                <a:latin typeface="+mj-lt"/>
              </a:rPr>
              <a:t>Pawar</a:t>
            </a:r>
            <a:endParaRPr lang="en-US" sz="1600" dirty="0" smtClean="0">
              <a:latin typeface="+mj-lt"/>
            </a:endParaRPr>
          </a:p>
          <a:p>
            <a:r>
              <a:rPr lang="en-US" sz="1600" dirty="0" smtClean="0">
                <a:latin typeface="+mj-lt"/>
              </a:rPr>
              <a:t>2. Nishant Kumar</a:t>
            </a:r>
          </a:p>
          <a:p>
            <a:r>
              <a:rPr lang="en-US" sz="1600" dirty="0" smtClean="0">
                <a:latin typeface="+mj-lt"/>
              </a:rPr>
              <a:t>3. </a:t>
            </a:r>
            <a:r>
              <a:rPr lang="en-US" sz="1600" dirty="0" err="1" smtClean="0">
                <a:latin typeface="+mj-lt"/>
              </a:rPr>
              <a:t>Parth</a:t>
            </a:r>
            <a:r>
              <a:rPr lang="en-US" sz="1600" dirty="0" smtClean="0">
                <a:latin typeface="+mj-lt"/>
              </a:rPr>
              <a:t> Vijay</a:t>
            </a:r>
          </a:p>
          <a:p>
            <a:r>
              <a:rPr lang="en-US" sz="1600" dirty="0" smtClean="0">
                <a:latin typeface="+mj-lt"/>
              </a:rPr>
              <a:t>4 Nikhil Prakash</a:t>
            </a:r>
            <a:endParaRPr lang="en-US" sz="1600" dirty="0">
              <a:latin typeface="+mj-lt"/>
            </a:endParaRPr>
          </a:p>
        </p:txBody>
      </p:sp>
      <p:pic>
        <p:nvPicPr>
          <p:cNvPr id="1026" name="Picture 2" descr="Image result for mitao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23478"/>
            <a:ext cx="4894308" cy="680492"/>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181598" y="2781300"/>
            <a:ext cx="3713163" cy="200025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1800" b="1" dirty="0" smtClean="0">
                <a:solidFill>
                  <a:srgbClr val="FF0000"/>
                </a:solidFill>
                <a:latin typeface="+mj-lt"/>
              </a:rPr>
              <a:t>Name of Guide :</a:t>
            </a:r>
          </a:p>
          <a:p>
            <a:pPr marL="0" indent="0">
              <a:buFont typeface="Wingdings 3"/>
              <a:buNone/>
            </a:pPr>
            <a:r>
              <a:rPr lang="en-US" dirty="0" smtClean="0">
                <a:latin typeface="+mj-lt"/>
              </a:rPr>
              <a:t>Mahesh </a:t>
            </a:r>
            <a:r>
              <a:rPr lang="en-US" dirty="0" err="1" smtClean="0">
                <a:latin typeface="+mj-lt"/>
              </a:rPr>
              <a:t>Pawaskar</a:t>
            </a:r>
            <a:endParaRPr lang="en-US" dirty="0" smtClean="0">
              <a:latin typeface="+mj-lt"/>
            </a:endParaRPr>
          </a:p>
        </p:txBody>
      </p:sp>
      <p:sp>
        <p:nvSpPr>
          <p:cNvPr id="4" name="TextBox 3"/>
          <p:cNvSpPr txBox="1"/>
          <p:nvPr/>
        </p:nvSpPr>
        <p:spPr>
          <a:xfrm>
            <a:off x="0" y="4781550"/>
            <a:ext cx="8458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solidFill>
                  <a:srgbClr val="FF0000"/>
                </a:solidFill>
              </a:rPr>
              <a:t>Department of Computer Engineering, MIT Academy of Engineering,  </a:t>
            </a:r>
            <a:r>
              <a:rPr lang="en-US" dirty="0" err="1" smtClean="0">
                <a:solidFill>
                  <a:srgbClr val="FF0000"/>
                </a:solidFill>
              </a:rPr>
              <a:t>Alandi</a:t>
            </a:r>
            <a:r>
              <a:rPr lang="en-US" dirty="0" smtClean="0">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1822760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10</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LOG IN</a:t>
            </a:r>
            <a:endParaRPr lang="en-US"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461" y="771550"/>
            <a:ext cx="6085714" cy="4214485"/>
          </a:xfrm>
          <a:prstGeom prst="rect">
            <a:avLst/>
          </a:prstGeom>
        </p:spPr>
      </p:pic>
    </p:spTree>
    <p:extLst>
      <p:ext uri="{BB962C8B-B14F-4D97-AF65-F5344CB8AC3E}">
        <p14:creationId xmlns:p14="http://schemas.microsoft.com/office/powerpoint/2010/main" val="2032375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11</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SIGN UP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771550"/>
            <a:ext cx="6085714" cy="4142477"/>
          </a:xfrm>
          <a:prstGeom prst="rect">
            <a:avLst/>
          </a:prstGeom>
        </p:spPr>
      </p:pic>
    </p:spTree>
    <p:extLst>
      <p:ext uri="{BB962C8B-B14F-4D97-AF65-F5344CB8AC3E}">
        <p14:creationId xmlns:p14="http://schemas.microsoft.com/office/powerpoint/2010/main" val="3760107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12</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SIGNUP</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143" y="843558"/>
            <a:ext cx="6085714" cy="4142477"/>
          </a:xfrm>
          <a:prstGeom prst="rect">
            <a:avLst/>
          </a:prstGeom>
        </p:spPr>
      </p:pic>
    </p:spTree>
    <p:extLst>
      <p:ext uri="{BB962C8B-B14F-4D97-AF65-F5344CB8AC3E}">
        <p14:creationId xmlns:p14="http://schemas.microsoft.com/office/powerpoint/2010/main" val="1316872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13</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HOMESCREEN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66" y="771550"/>
            <a:ext cx="6066667" cy="4204962"/>
          </a:xfrm>
          <a:prstGeom prst="rect">
            <a:avLst/>
          </a:prstGeom>
        </p:spPr>
      </p:pic>
    </p:spTree>
    <p:extLst>
      <p:ext uri="{BB962C8B-B14F-4D97-AF65-F5344CB8AC3E}">
        <p14:creationId xmlns:p14="http://schemas.microsoft.com/office/powerpoint/2010/main" val="1669969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14</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FUNCTIONS</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90" y="771550"/>
            <a:ext cx="6047619" cy="4209724"/>
          </a:xfrm>
          <a:prstGeom prst="rect">
            <a:avLst/>
          </a:prstGeom>
        </p:spPr>
      </p:pic>
    </p:spTree>
    <p:extLst>
      <p:ext uri="{BB962C8B-B14F-4D97-AF65-F5344CB8AC3E}">
        <p14:creationId xmlns:p14="http://schemas.microsoft.com/office/powerpoint/2010/main" val="1862010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15</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FUNCTIONS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952" y="771550"/>
            <a:ext cx="6038095" cy="4185914"/>
          </a:xfrm>
          <a:prstGeom prst="rect">
            <a:avLst/>
          </a:prstGeom>
        </p:spPr>
      </p:pic>
    </p:spTree>
    <p:extLst>
      <p:ext uri="{BB962C8B-B14F-4D97-AF65-F5344CB8AC3E}">
        <p14:creationId xmlns:p14="http://schemas.microsoft.com/office/powerpoint/2010/main" val="970960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16</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FUNCTIONS </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66" y="699542"/>
            <a:ext cx="6066667" cy="4291255"/>
          </a:xfrm>
          <a:prstGeom prst="rect">
            <a:avLst/>
          </a:prstGeom>
        </p:spPr>
      </p:pic>
    </p:spTree>
    <p:extLst>
      <p:ext uri="{BB962C8B-B14F-4D97-AF65-F5344CB8AC3E}">
        <p14:creationId xmlns:p14="http://schemas.microsoft.com/office/powerpoint/2010/main" val="464128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17</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ADMISSION FORM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428" y="771550"/>
            <a:ext cx="6057143" cy="4195438"/>
          </a:xfrm>
          <a:prstGeom prst="rect">
            <a:avLst/>
          </a:prstGeom>
        </p:spPr>
      </p:pic>
    </p:spTree>
    <p:extLst>
      <p:ext uri="{BB962C8B-B14F-4D97-AF65-F5344CB8AC3E}">
        <p14:creationId xmlns:p14="http://schemas.microsoft.com/office/powerpoint/2010/main" val="4004156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18</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Database</a:t>
            </a:r>
            <a:r>
              <a:rPr lang="en-US" dirty="0" smtClean="0">
                <a:solidFill>
                  <a:srgbClr val="FF0000"/>
                </a:solidFill>
              </a:rPr>
              <a:t> </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772408"/>
            <a:ext cx="8496944" cy="4298687"/>
          </a:xfrm>
          <a:prstGeom prst="rect">
            <a:avLst/>
          </a:prstGeom>
        </p:spPr>
      </p:pic>
    </p:spTree>
    <p:extLst>
      <p:ext uri="{BB962C8B-B14F-4D97-AF65-F5344CB8AC3E}">
        <p14:creationId xmlns:p14="http://schemas.microsoft.com/office/powerpoint/2010/main" val="3952565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19</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database</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699541"/>
            <a:ext cx="8568952" cy="4248473"/>
          </a:xfrm>
          <a:prstGeom prst="rect">
            <a:avLst/>
          </a:prstGeom>
        </p:spPr>
      </p:pic>
    </p:spTree>
    <p:extLst>
      <p:ext uri="{BB962C8B-B14F-4D97-AF65-F5344CB8AC3E}">
        <p14:creationId xmlns:p14="http://schemas.microsoft.com/office/powerpoint/2010/main" val="1388671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Presentation </a:t>
            </a:r>
            <a:r>
              <a:rPr lang="en-US" dirty="0">
                <a:solidFill>
                  <a:srgbClr val="FF0000"/>
                </a:solidFill>
              </a:rPr>
              <a:t>Outline</a:t>
            </a:r>
          </a:p>
        </p:txBody>
      </p:sp>
      <p:sp>
        <p:nvSpPr>
          <p:cNvPr id="3" name="Content Placeholder 2"/>
          <p:cNvSpPr>
            <a:spLocks noGrp="1"/>
          </p:cNvSpPr>
          <p:nvPr>
            <p:ph idx="1"/>
          </p:nvPr>
        </p:nvSpPr>
        <p:spPr>
          <a:xfrm>
            <a:off x="0" y="914400"/>
            <a:ext cx="9144000" cy="3867150"/>
          </a:xfrm>
        </p:spPr>
        <p:txBody>
          <a:bodyPr>
            <a:normAutofit fontScale="92500" lnSpcReduction="10000"/>
          </a:bodyPr>
          <a:lstStyle/>
          <a:p>
            <a:r>
              <a:rPr lang="en-US" dirty="0" smtClean="0">
                <a:latin typeface="+mj-lt"/>
              </a:rPr>
              <a:t>Introduction </a:t>
            </a:r>
          </a:p>
          <a:p>
            <a:r>
              <a:rPr lang="en-US" dirty="0" smtClean="0">
                <a:latin typeface="+mj-lt"/>
              </a:rPr>
              <a:t>Problem Statement and Exiting System</a:t>
            </a:r>
          </a:p>
          <a:p>
            <a:r>
              <a:rPr lang="en-US" dirty="0" smtClean="0">
                <a:latin typeface="+mj-lt"/>
              </a:rPr>
              <a:t>Objective </a:t>
            </a:r>
          </a:p>
          <a:p>
            <a:r>
              <a:rPr lang="en-US" dirty="0" smtClean="0">
                <a:latin typeface="+mj-lt"/>
              </a:rPr>
              <a:t>Goal </a:t>
            </a:r>
          </a:p>
          <a:p>
            <a:r>
              <a:rPr lang="en-US" dirty="0" smtClean="0">
                <a:latin typeface="+mj-lt"/>
              </a:rPr>
              <a:t>Technologies/Platform Used</a:t>
            </a:r>
          </a:p>
          <a:p>
            <a:r>
              <a:rPr lang="en-US" dirty="0" smtClean="0">
                <a:latin typeface="+mj-lt"/>
              </a:rPr>
              <a:t>Project Block Diagram/ Working Model</a:t>
            </a:r>
          </a:p>
          <a:p>
            <a:r>
              <a:rPr lang="en-US" dirty="0" smtClean="0">
                <a:latin typeface="+mj-lt"/>
              </a:rPr>
              <a:t>Application</a:t>
            </a:r>
          </a:p>
          <a:p>
            <a:r>
              <a:rPr lang="en-US" dirty="0" smtClean="0">
                <a:latin typeface="+mj-lt"/>
              </a:rPr>
              <a:t>Advantages and Challenges </a:t>
            </a:r>
          </a:p>
          <a:p>
            <a:r>
              <a:rPr lang="en-US" dirty="0" smtClean="0">
                <a:latin typeface="+mj-lt"/>
              </a:rPr>
              <a:t>Future Scope</a:t>
            </a:r>
          </a:p>
          <a:p>
            <a:r>
              <a:rPr lang="en-US" dirty="0" smtClean="0">
                <a:latin typeface="+mj-lt"/>
              </a:rPr>
              <a:t>Conclusion </a:t>
            </a:r>
            <a:endParaRPr lang="en-US" dirty="0">
              <a:latin typeface="+mj-lt"/>
            </a:endParaRPr>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2</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solidFill>
                  <a:srgbClr val="FF0000"/>
                </a:solidFill>
              </a:rPr>
              <a:t>Department of Computer Engineering, MIT Academy of Engineering,  </a:t>
            </a:r>
            <a:r>
              <a:rPr lang="en-US" dirty="0" err="1" smtClean="0">
                <a:solidFill>
                  <a:srgbClr val="FF0000"/>
                </a:solidFill>
              </a:rPr>
              <a:t>Alandi</a:t>
            </a:r>
            <a:r>
              <a:rPr lang="en-US" dirty="0" smtClean="0">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2223470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Application</a:t>
            </a:r>
            <a:endParaRPr lang="en-US" dirty="0">
              <a:solidFill>
                <a:srgbClr val="FF0000"/>
              </a:solidFill>
            </a:endParaRPr>
          </a:p>
        </p:txBody>
      </p:sp>
      <p:sp>
        <p:nvSpPr>
          <p:cNvPr id="3" name="Content Placeholder 2"/>
          <p:cNvSpPr>
            <a:spLocks noGrp="1"/>
          </p:cNvSpPr>
          <p:nvPr>
            <p:ph idx="1"/>
          </p:nvPr>
        </p:nvSpPr>
        <p:spPr>
          <a:xfrm>
            <a:off x="0" y="914400"/>
            <a:ext cx="9144000" cy="3867150"/>
          </a:xfrm>
        </p:spPr>
        <p:txBody>
          <a:bodyPr>
            <a:normAutofit fontScale="92500" lnSpcReduction="20000"/>
          </a:bodyPr>
          <a:lstStyle/>
          <a:p>
            <a:r>
              <a:rPr lang="en-US" dirty="0"/>
              <a:t> The </a:t>
            </a:r>
            <a:r>
              <a:rPr lang="en-US" dirty="0" smtClean="0"/>
              <a:t>application </a:t>
            </a:r>
            <a:r>
              <a:rPr lang="en-US" dirty="0"/>
              <a:t>of college management system for the employee is they can create any kind of certificate easily using this system. They can easily retrieve all information related to student and employee.</a:t>
            </a:r>
          </a:p>
          <a:p>
            <a:r>
              <a:rPr lang="en-US" dirty="0"/>
              <a:t> Admin has all the Collective records of students of all the branches. Admin can check all the records of employees of all departments anytime. This system gives easy approach to find the detail information for any student/employee. Using this college management system it is very easy to handle all functionality of college. </a:t>
            </a:r>
          </a:p>
          <a:p>
            <a:r>
              <a:rPr lang="en-US" dirty="0"/>
              <a:t>This system is beneficial for both students and employees as they can get all previous or current information when they need. This system is also helpful to maintain the students record like admission record, fees record, exam result records. </a:t>
            </a:r>
          </a:p>
          <a:p>
            <a:r>
              <a:rPr lang="en-US" dirty="0"/>
              <a:t>College management system can help to get all or a particular student attendance information.  Also it can help to maintain the fees and accounting reports of college in proper way. This system also helps to generate mark sheets of current year. </a:t>
            </a:r>
          </a:p>
          <a:p>
            <a:pPr marL="0" indent="0">
              <a:buNone/>
            </a:pPr>
            <a:endParaRPr lang="en-US" dirty="0"/>
          </a:p>
          <a:p>
            <a:endParaRPr lang="en-US" dirty="0"/>
          </a:p>
          <a:p>
            <a:pPr marL="0" indent="0">
              <a:buNone/>
            </a:pPr>
            <a:endParaRPr lang="en-US" dirty="0"/>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20</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861144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Advantages </a:t>
            </a:r>
            <a:endParaRPr lang="en-US" dirty="0">
              <a:solidFill>
                <a:srgbClr val="FF0000"/>
              </a:solidFill>
            </a:endParaRPr>
          </a:p>
        </p:txBody>
      </p:sp>
      <p:sp>
        <p:nvSpPr>
          <p:cNvPr id="3" name="Content Placeholder 2"/>
          <p:cNvSpPr>
            <a:spLocks noGrp="1"/>
          </p:cNvSpPr>
          <p:nvPr>
            <p:ph idx="1"/>
          </p:nvPr>
        </p:nvSpPr>
        <p:spPr>
          <a:xfrm>
            <a:off x="0" y="914400"/>
            <a:ext cx="9144000" cy="3867150"/>
          </a:xfrm>
        </p:spPr>
        <p:txBody>
          <a:bodyPr>
            <a:normAutofit fontScale="85000" lnSpcReduction="10000"/>
          </a:bodyPr>
          <a:lstStyle/>
          <a:p>
            <a:r>
              <a:rPr lang="en-US" dirty="0"/>
              <a:t>These types of CMS are already available in our markets, but it does not have the feature that we are providing to our college.</a:t>
            </a:r>
          </a:p>
          <a:p>
            <a:r>
              <a:rPr lang="en-US" dirty="0"/>
              <a:t>Many of the companies are improving this project on the platform .NET. that seems to be complicated and to use</a:t>
            </a:r>
          </a:p>
          <a:p>
            <a:r>
              <a:rPr lang="en-US" dirty="0"/>
              <a:t>The main functionality such as ENTERING AND RETRIVING of the attendance in the CMS will not be provided by the companies who had developed this project earlier.</a:t>
            </a:r>
          </a:p>
          <a:p>
            <a:r>
              <a:rPr lang="en-US" dirty="0"/>
              <a:t>We are going to introduce our project on a special platform JAVA which is very user friendly</a:t>
            </a:r>
            <a:r>
              <a:rPr lang="en-US" dirty="0" smtClean="0"/>
              <a:t>.</a:t>
            </a:r>
          </a:p>
          <a:p>
            <a:r>
              <a:rPr lang="en-US" dirty="0"/>
              <a:t>This system is beneficial for both students and employees as they can get all previous or current information when they need. This system is also helpful to maintain the students record like admission record, fees record, exam result records. </a:t>
            </a:r>
          </a:p>
          <a:p>
            <a:r>
              <a:rPr lang="en-US" dirty="0"/>
              <a:t>College management system can help to get all or a particular student attendance information.  Also it can help to maintain the fees and accounting reports of college in proper way. This system also helps to generate mark sheets of current year. </a:t>
            </a:r>
          </a:p>
          <a:p>
            <a:endParaRPr lang="en-US" dirty="0"/>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21</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433299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Future Scope </a:t>
            </a:r>
            <a:endParaRPr lang="en-US" dirty="0">
              <a:solidFill>
                <a:srgbClr val="FF0000"/>
              </a:solidFill>
            </a:endParaRPr>
          </a:p>
        </p:txBody>
      </p:sp>
      <p:sp>
        <p:nvSpPr>
          <p:cNvPr id="3" name="Content Placeholder 2"/>
          <p:cNvSpPr>
            <a:spLocks noGrp="1"/>
          </p:cNvSpPr>
          <p:nvPr>
            <p:ph idx="1"/>
          </p:nvPr>
        </p:nvSpPr>
        <p:spPr>
          <a:xfrm>
            <a:off x="0" y="914400"/>
            <a:ext cx="9144000" cy="3867150"/>
          </a:xfrm>
        </p:spPr>
        <p:txBody>
          <a:bodyPr>
            <a:normAutofit/>
          </a:bodyPr>
          <a:lstStyle/>
          <a:p>
            <a:pPr>
              <a:buNone/>
            </a:pPr>
            <a:endParaRPr lang="en-US" dirty="0" smtClean="0"/>
          </a:p>
          <a:p>
            <a:pPr>
              <a:buNone/>
            </a:pPr>
            <a:r>
              <a:rPr lang="en-US" dirty="0" smtClean="0"/>
              <a:t>   The application can be easily implemented under various situations.</a:t>
            </a:r>
          </a:p>
          <a:p>
            <a:r>
              <a:rPr lang="en-US" dirty="0" smtClean="0"/>
              <a:t>We can add new features as and when we require.</a:t>
            </a:r>
          </a:p>
          <a:p>
            <a:r>
              <a:rPr lang="en-US" dirty="0" smtClean="0"/>
              <a:t>Reusability is possible as and when require in this application.</a:t>
            </a:r>
          </a:p>
          <a:p>
            <a:r>
              <a:rPr lang="en-US" dirty="0" smtClean="0"/>
              <a:t>There is flexibility in all the modules.</a:t>
            </a:r>
          </a:p>
          <a:p>
            <a:r>
              <a:rPr lang="en-US" smtClean="0"/>
              <a:t>Extensibility </a:t>
            </a:r>
            <a:r>
              <a:rPr lang="en-US" dirty="0" smtClean="0"/>
              <a:t>of the software.</a:t>
            </a:r>
            <a:endParaRPr lang="en-US" dirty="0"/>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22</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1323430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Conclusion </a:t>
            </a:r>
            <a:endParaRPr lang="en-US" dirty="0">
              <a:solidFill>
                <a:srgbClr val="FF0000"/>
              </a:solidFill>
            </a:endParaRPr>
          </a:p>
        </p:txBody>
      </p:sp>
      <p:sp>
        <p:nvSpPr>
          <p:cNvPr id="3" name="Content Placeholder 2"/>
          <p:cNvSpPr>
            <a:spLocks noGrp="1"/>
          </p:cNvSpPr>
          <p:nvPr>
            <p:ph idx="1"/>
          </p:nvPr>
        </p:nvSpPr>
        <p:spPr>
          <a:xfrm>
            <a:off x="0" y="914400"/>
            <a:ext cx="9144000" cy="3867150"/>
          </a:xfrm>
        </p:spPr>
        <p:txBody>
          <a:bodyPr>
            <a:normAutofit fontScale="85000" lnSpcReduction="10000"/>
          </a:bodyPr>
          <a:lstStyle/>
          <a:p>
            <a:pPr>
              <a:buFontTx/>
              <a:buChar char="-"/>
            </a:pPr>
            <a:r>
              <a:rPr lang="en-US" dirty="0" smtClean="0"/>
              <a:t>This </a:t>
            </a:r>
            <a:r>
              <a:rPr lang="en-US" dirty="0"/>
              <a:t>paper presents a method for increasing information requested by students with the use of automated College Management </a:t>
            </a:r>
            <a:r>
              <a:rPr lang="en-US" dirty="0" err="1"/>
              <a:t>System.In</a:t>
            </a:r>
            <a:r>
              <a:rPr lang="en-US" dirty="0"/>
              <a:t> this ,instead of direct Contacting with direct Contacting with the faculty the student can directly checks the Results from the System if the student is registered in CMS</a:t>
            </a:r>
            <a:r>
              <a:rPr lang="en-US" dirty="0" smtClean="0"/>
              <a:t>.</a:t>
            </a:r>
          </a:p>
          <a:p>
            <a:r>
              <a:rPr lang="en-US" dirty="0"/>
              <a:t>CMIS increases quality in work for educational institutes.</a:t>
            </a:r>
          </a:p>
          <a:p>
            <a:pPr>
              <a:buFontTx/>
              <a:buChar char="-"/>
            </a:pPr>
            <a:r>
              <a:rPr lang="en-US" dirty="0" smtClean="0"/>
              <a:t>The </a:t>
            </a:r>
            <a:r>
              <a:rPr lang="en-US" dirty="0"/>
              <a:t>software facilitates the administrators to know the present status of a student of the college</a:t>
            </a:r>
            <a:r>
              <a:rPr lang="en-US" dirty="0" smtClean="0"/>
              <a:t>.</a:t>
            </a:r>
          </a:p>
          <a:p>
            <a:pPr marL="0" indent="0">
              <a:buNone/>
            </a:pPr>
            <a:r>
              <a:rPr lang="en-US" dirty="0" smtClean="0"/>
              <a:t>- The </a:t>
            </a:r>
            <a:r>
              <a:rPr lang="en-US" dirty="0"/>
              <a:t>software gives the information such as student personal data, student fees details, results  etc.</a:t>
            </a:r>
          </a:p>
          <a:p>
            <a:pPr marL="0" indent="0">
              <a:buNone/>
            </a:pPr>
            <a:r>
              <a:rPr lang="en-US" dirty="0" smtClean="0"/>
              <a:t>-</a:t>
            </a:r>
            <a:r>
              <a:rPr lang="en-US" dirty="0"/>
              <a:t> Generating the print reports of student personal, fee as well as result details….</a:t>
            </a:r>
          </a:p>
          <a:p>
            <a:pPr marL="0" indent="0">
              <a:buNone/>
            </a:pPr>
            <a:r>
              <a:rPr lang="en-US" dirty="0" smtClean="0"/>
              <a:t>-</a:t>
            </a:r>
            <a:r>
              <a:rPr lang="en-US" dirty="0"/>
              <a:t> Hence we conclude that the present system (CMS for Colleges) would definitely help the user by saving </a:t>
            </a:r>
            <a:r>
              <a:rPr lang="en-US" dirty="0" smtClean="0"/>
              <a:t> time </a:t>
            </a:r>
            <a:r>
              <a:rPr lang="en-US" dirty="0"/>
              <a:t>and effort by reducing the processing time and volume of errors.</a:t>
            </a:r>
          </a:p>
          <a:p>
            <a:pPr marL="0" indent="0">
              <a:buNone/>
            </a:pPr>
            <a:r>
              <a:rPr lang="en-US" dirty="0" smtClean="0"/>
              <a:t>-</a:t>
            </a:r>
            <a:r>
              <a:rPr lang="en-US" dirty="0"/>
              <a:t> The efficiency of the work done would be improved and work satisfaction on the part of the employees after computerization would definitely on high.</a:t>
            </a:r>
          </a:p>
          <a:p>
            <a:pPr marL="0" indent="0">
              <a:buNone/>
            </a:pPr>
            <a:r>
              <a:rPr lang="en-US" dirty="0" smtClean="0"/>
              <a:t>- The </a:t>
            </a:r>
            <a:r>
              <a:rPr lang="en-US" dirty="0"/>
              <a:t>customer satisfaction would be definitely higher when compared to the old manual system</a:t>
            </a:r>
          </a:p>
          <a:p>
            <a:pPr>
              <a:buFontTx/>
              <a:buChar char="-"/>
            </a:pPr>
            <a:endParaRPr lang="en-US" dirty="0"/>
          </a:p>
          <a:p>
            <a:pPr>
              <a:buFontTx/>
              <a:buChar char="-"/>
            </a:pPr>
            <a:endParaRPr lang="en-US" dirty="0"/>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23</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2911753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Reference</a:t>
            </a:r>
            <a:r>
              <a:rPr lang="en-US" dirty="0" smtClean="0"/>
              <a:t> </a:t>
            </a:r>
            <a:endParaRPr lang="en-US" dirty="0"/>
          </a:p>
        </p:txBody>
      </p:sp>
      <p:sp>
        <p:nvSpPr>
          <p:cNvPr id="3" name="Content Placeholder 2"/>
          <p:cNvSpPr>
            <a:spLocks noGrp="1"/>
          </p:cNvSpPr>
          <p:nvPr>
            <p:ph idx="1"/>
          </p:nvPr>
        </p:nvSpPr>
        <p:spPr>
          <a:xfrm>
            <a:off x="0" y="914400"/>
            <a:ext cx="9144000" cy="3867150"/>
          </a:xfrm>
        </p:spPr>
        <p:txBody>
          <a:bodyPr>
            <a:normAutofit/>
          </a:bodyPr>
          <a:lstStyle/>
          <a:p>
            <a:r>
              <a:rPr lang="en-US" dirty="0" smtClean="0">
                <a:hlinkClick r:id="rId2"/>
              </a:rPr>
              <a:t>www.Github.com</a:t>
            </a:r>
            <a:endParaRPr lang="en-US" dirty="0" smtClean="0"/>
          </a:p>
          <a:p>
            <a:r>
              <a:rPr lang="en-US" dirty="0" smtClean="0">
                <a:hlinkClick r:id="rId3"/>
              </a:rPr>
              <a:t>www.tutorialpoint.com</a:t>
            </a:r>
            <a:endParaRPr lang="en-US" dirty="0" smtClean="0"/>
          </a:p>
          <a:p>
            <a:r>
              <a:rPr lang="en-US" dirty="0" smtClean="0">
                <a:hlinkClick r:id="rId4"/>
              </a:rPr>
              <a:t>www.stackoverflow.com</a:t>
            </a:r>
            <a:endParaRPr lang="en-US" dirty="0" smtClean="0"/>
          </a:p>
          <a:p>
            <a:r>
              <a:rPr lang="en-US" dirty="0" smtClean="0"/>
              <a:t>Concept of java</a:t>
            </a:r>
          </a:p>
          <a:p>
            <a:r>
              <a:rPr lang="en-US" dirty="0" smtClean="0"/>
              <a:t>Wikipedia</a:t>
            </a:r>
          </a:p>
          <a:p>
            <a:r>
              <a:rPr lang="en-US" dirty="0" err="1" smtClean="0"/>
              <a:t>Mysql</a:t>
            </a:r>
            <a:r>
              <a:rPr lang="en-US" dirty="0" smtClean="0"/>
              <a:t> documentation</a:t>
            </a:r>
          </a:p>
          <a:p>
            <a:pPr marL="0" indent="0">
              <a:buNone/>
            </a:pPr>
            <a:endParaRPr lang="en-US" dirty="0"/>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24</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1244561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Thanking You </a:t>
            </a:r>
            <a:endParaRPr lang="en-US" dirty="0"/>
          </a:p>
        </p:txBody>
      </p:sp>
      <p:sp>
        <p:nvSpPr>
          <p:cNvPr id="3" name="Content Placeholder 2"/>
          <p:cNvSpPr>
            <a:spLocks noGrp="1"/>
          </p:cNvSpPr>
          <p:nvPr>
            <p:ph idx="1"/>
          </p:nvPr>
        </p:nvSpPr>
        <p:spPr>
          <a:xfrm>
            <a:off x="0" y="914400"/>
            <a:ext cx="9144000" cy="3867150"/>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6600" dirty="0" smtClean="0">
                <a:solidFill>
                  <a:srgbClr val="FF0000"/>
                </a:solidFill>
                <a:effectLst>
                  <a:outerShdw blurRad="38100" dist="38100" dir="2700000" algn="tl">
                    <a:srgbClr val="000000">
                      <a:alpha val="43137"/>
                    </a:srgbClr>
                  </a:outerShdw>
                </a:effectLst>
                <a:latin typeface="Brush Script MT" pitchFamily="66" charset="0"/>
              </a:rPr>
              <a:t>Any Suggestion… </a:t>
            </a:r>
            <a:endParaRPr lang="en-US" sz="6600" dirty="0">
              <a:solidFill>
                <a:srgbClr val="FF0000"/>
              </a:solidFill>
              <a:effectLst>
                <a:outerShdw blurRad="38100" dist="38100" dir="2700000" algn="tl">
                  <a:srgbClr val="000000">
                    <a:alpha val="43137"/>
                  </a:srgbClr>
                </a:outerShdw>
              </a:effectLst>
              <a:latin typeface="Brush Script MT" pitchFamily="66" charset="0"/>
            </a:endParaRPr>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25</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1504312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Introduction </a:t>
            </a:r>
            <a:endParaRPr lang="en-US" dirty="0">
              <a:solidFill>
                <a:srgbClr val="FF0000"/>
              </a:solidFill>
            </a:endParaRPr>
          </a:p>
        </p:txBody>
      </p:sp>
      <p:sp>
        <p:nvSpPr>
          <p:cNvPr id="3" name="Content Placeholder 2"/>
          <p:cNvSpPr>
            <a:spLocks noGrp="1"/>
          </p:cNvSpPr>
          <p:nvPr>
            <p:ph idx="1"/>
          </p:nvPr>
        </p:nvSpPr>
        <p:spPr>
          <a:xfrm>
            <a:off x="0" y="914400"/>
            <a:ext cx="9144000" cy="3867150"/>
          </a:xfrm>
        </p:spPr>
        <p:txBody>
          <a:bodyPr>
            <a:normAutofit fontScale="77500" lnSpcReduction="20000"/>
          </a:bodyPr>
          <a:lstStyle/>
          <a:p>
            <a:pPr>
              <a:buFontTx/>
              <a:buChar char="-"/>
            </a:pPr>
            <a:r>
              <a:rPr lang="en-US" sz="1800" dirty="0" smtClean="0"/>
              <a:t>The </a:t>
            </a:r>
            <a:r>
              <a:rPr lang="en-US" sz="1800" dirty="0"/>
              <a:t>main objective of college management system is to automate </a:t>
            </a:r>
            <a:r>
              <a:rPr lang="en-US" sz="1800" dirty="0" smtClean="0"/>
              <a:t>  all </a:t>
            </a:r>
            <a:r>
              <a:rPr lang="en-US" sz="1800" dirty="0"/>
              <a:t>functionalities of a college or university. Using this system you can manage all college management work like admission, fees submission, time table management and result declaration. </a:t>
            </a:r>
            <a:endParaRPr lang="en-US" sz="1800" dirty="0" smtClean="0"/>
          </a:p>
          <a:p>
            <a:pPr>
              <a:buFontTx/>
              <a:buChar char="-"/>
            </a:pPr>
            <a:endParaRPr lang="en-US" sz="1800" dirty="0" smtClean="0"/>
          </a:p>
          <a:p>
            <a:pPr>
              <a:buFontTx/>
              <a:buChar char="-"/>
            </a:pPr>
            <a:r>
              <a:rPr lang="en-US" sz="1800" dirty="0" smtClean="0"/>
              <a:t>Using </a:t>
            </a:r>
            <a:r>
              <a:rPr lang="en-US" sz="1800" dirty="0"/>
              <a:t>this college management system you can view or update data and information about students and staff easily. This system helps in managing the activity like student admission, student registration, fees submission</a:t>
            </a:r>
            <a:r>
              <a:rPr lang="en-US" sz="1800" dirty="0" smtClean="0"/>
              <a:t>.</a:t>
            </a:r>
          </a:p>
          <a:p>
            <a:pPr>
              <a:buFontTx/>
              <a:buChar char="-"/>
            </a:pPr>
            <a:endParaRPr lang="en-US" sz="1800" dirty="0" smtClean="0"/>
          </a:p>
          <a:p>
            <a:pPr>
              <a:buFontTx/>
              <a:buChar char="-"/>
            </a:pPr>
            <a:r>
              <a:rPr lang="en-US" sz="1800" dirty="0"/>
              <a:t>Using this system you can manage all information of all aspects of a college, its students, faculties, Departments, marks and other curricular activities. College management system provides the easiest way to manage all functionalities of a college. </a:t>
            </a:r>
            <a:endParaRPr lang="en-US" sz="1800" dirty="0" smtClean="0"/>
          </a:p>
          <a:p>
            <a:pPr>
              <a:buFontTx/>
              <a:buChar char="-"/>
            </a:pPr>
            <a:endParaRPr lang="en-US" sz="1800" dirty="0" smtClean="0"/>
          </a:p>
          <a:p>
            <a:pPr>
              <a:buFontTx/>
              <a:buChar char="-"/>
            </a:pPr>
            <a:r>
              <a:rPr lang="en-US" sz="1800" b="1" dirty="0"/>
              <a:t> </a:t>
            </a:r>
            <a:r>
              <a:rPr lang="en-US" sz="1800" dirty="0"/>
              <a:t>In  the  modern  world  of  technology, computers  are  affecting our  lives  in  more  ways  than  we  probably  are  aware  of. COMPUTERISED MANAGEMENT, maintaining information of an educational institutes, Colleges, other the list is endless. </a:t>
            </a:r>
            <a:endParaRPr lang="en-US" sz="1800" dirty="0" smtClean="0"/>
          </a:p>
          <a:p>
            <a:pPr>
              <a:buFontTx/>
              <a:buChar char="-"/>
            </a:pPr>
            <a:endParaRPr lang="en-US" sz="1800" dirty="0" smtClean="0"/>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3</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2892087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Problem Statement</a:t>
            </a:r>
            <a:endParaRPr lang="en-US" dirty="0">
              <a:solidFill>
                <a:srgbClr val="FF0000"/>
              </a:solidFill>
            </a:endParaRPr>
          </a:p>
        </p:txBody>
      </p:sp>
      <p:sp>
        <p:nvSpPr>
          <p:cNvPr id="3" name="Content Placeholder 2"/>
          <p:cNvSpPr>
            <a:spLocks noGrp="1"/>
          </p:cNvSpPr>
          <p:nvPr>
            <p:ph idx="1"/>
          </p:nvPr>
        </p:nvSpPr>
        <p:spPr>
          <a:xfrm>
            <a:off x="0" y="914400"/>
            <a:ext cx="9144000" cy="3867150"/>
          </a:xfrm>
        </p:spPr>
        <p:txBody>
          <a:bodyPr>
            <a:normAutofit fontScale="92500" lnSpcReduction="10000"/>
          </a:bodyPr>
          <a:lstStyle/>
          <a:p>
            <a:pPr marL="0" indent="0">
              <a:buNone/>
            </a:pPr>
            <a:endParaRPr lang="en-US" dirty="0" smtClean="0">
              <a:latin typeface="+mj-lt"/>
            </a:endParaRPr>
          </a:p>
          <a:p>
            <a:pPr marL="0" indent="0">
              <a:buNone/>
            </a:pPr>
            <a:r>
              <a:rPr lang="en-US" dirty="0" smtClean="0">
                <a:latin typeface="+mj-lt"/>
              </a:rPr>
              <a:t> To develop a system that will manage</a:t>
            </a:r>
          </a:p>
          <a:p>
            <a:pPr marL="0" indent="0">
              <a:buNone/>
            </a:pPr>
            <a:endParaRPr lang="en-US" dirty="0" smtClean="0">
              <a:latin typeface="+mj-lt"/>
            </a:endParaRPr>
          </a:p>
          <a:p>
            <a:pPr marL="0" indent="0">
              <a:buNone/>
            </a:pPr>
            <a:r>
              <a:rPr lang="en-US" dirty="0" smtClean="0">
                <a:latin typeface="+mj-lt"/>
              </a:rPr>
              <a:t>-&gt; Information about the various users</a:t>
            </a:r>
          </a:p>
          <a:p>
            <a:pPr marL="0" indent="0">
              <a:buNone/>
            </a:pPr>
            <a:r>
              <a:rPr lang="en-US" dirty="0" smtClean="0">
                <a:latin typeface="+mj-lt"/>
              </a:rPr>
              <a:t>-&gt; Information about subjects offered in various semesters</a:t>
            </a:r>
          </a:p>
          <a:p>
            <a:pPr marL="0" indent="0">
              <a:buNone/>
            </a:pPr>
            <a:r>
              <a:rPr lang="en-US" dirty="0" smtClean="0">
                <a:latin typeface="+mj-lt"/>
              </a:rPr>
              <a:t>-&gt; Marks obtained by students in various semesters</a:t>
            </a:r>
          </a:p>
          <a:p>
            <a:pPr marL="0" indent="0">
              <a:buNone/>
            </a:pPr>
            <a:r>
              <a:rPr lang="en-US" dirty="0" smtClean="0">
                <a:latin typeface="+mj-lt"/>
              </a:rPr>
              <a:t>-&gt;Generation of reports </a:t>
            </a:r>
          </a:p>
          <a:p>
            <a:endParaRPr lang="en-US" dirty="0">
              <a:latin typeface="+mj-lt"/>
            </a:endParaRPr>
          </a:p>
          <a:p>
            <a:endParaRPr lang="en-US" dirty="0">
              <a:latin typeface="+mj-lt"/>
            </a:endParaRPr>
          </a:p>
          <a:p>
            <a:pPr>
              <a:buNone/>
            </a:pPr>
            <a:r>
              <a:rPr lang="en-US" dirty="0" smtClean="0">
                <a:latin typeface="+mj-lt"/>
              </a:rPr>
              <a:t>                                                                                                                                                                           </a:t>
            </a:r>
            <a:endParaRPr lang="en-US" dirty="0">
              <a:latin typeface="+mj-lt"/>
            </a:endParaRPr>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4</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1944670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2809"/>
            <a:ext cx="8229600" cy="781050"/>
          </a:xfrm>
        </p:spPr>
        <p:txBody>
          <a:bodyPr>
            <a:normAutofit fontScale="90000"/>
          </a:bodyPr>
          <a:lstStyle/>
          <a:p>
            <a:r>
              <a:rPr lang="en-US" dirty="0" smtClean="0"/>
              <a:t>		</a:t>
            </a:r>
            <a:br>
              <a:rPr lang="en-US" dirty="0" smtClean="0"/>
            </a:br>
            <a:r>
              <a:rPr lang="en-US" dirty="0"/>
              <a:t/>
            </a:r>
            <a:br>
              <a:rPr lang="en-US" dirty="0"/>
            </a:br>
            <a:r>
              <a:rPr lang="en-US" dirty="0" smtClean="0"/>
              <a:t> 			</a:t>
            </a:r>
            <a:r>
              <a:rPr lang="en-US" sz="3100" dirty="0" smtClean="0">
                <a:solidFill>
                  <a:srgbClr val="FF0000"/>
                </a:solidFill>
              </a:rPr>
              <a:t>Existing </a:t>
            </a:r>
            <a:r>
              <a:rPr lang="en-US" sz="3100" dirty="0">
                <a:solidFill>
                  <a:srgbClr val="FF0000"/>
                </a:solidFill>
              </a:rPr>
              <a:t>System</a:t>
            </a:r>
            <a:r>
              <a:rPr lang="en-US" dirty="0"/>
              <a:t/>
            </a:r>
            <a:br>
              <a:rPr lang="en-US" dirty="0"/>
            </a:br>
            <a:endParaRPr lang="en-US" dirty="0"/>
          </a:p>
        </p:txBody>
      </p:sp>
      <p:sp>
        <p:nvSpPr>
          <p:cNvPr id="4" name="Content Placeholder 3"/>
          <p:cNvSpPr>
            <a:spLocks noGrp="1"/>
          </p:cNvSpPr>
          <p:nvPr>
            <p:ph idx="1"/>
          </p:nvPr>
        </p:nvSpPr>
        <p:spPr>
          <a:xfrm>
            <a:off x="457200" y="1200150"/>
            <a:ext cx="8229600" cy="3417570"/>
          </a:xfrm>
        </p:spPr>
        <p:txBody>
          <a:bodyPr/>
          <a:lstStyle/>
          <a:p>
            <a:pPr algn="just"/>
            <a:r>
              <a:rPr lang="en-US" dirty="0"/>
              <a:t>Whenever we implement new system it is developed to remove the shortcomings of   an   existing   system. The   computerized has more  Edge   over   the   manual system.  As   we are doing a project on “COLLEGE MANAGEMENT”. So firstly we will introduce the existing system, the existing system is based on manual system, which takes lot of time to get performance of the test</a:t>
            </a:r>
          </a:p>
          <a:p>
            <a:pPr algn="just"/>
            <a:endParaRPr lang="en-US" dirty="0"/>
          </a:p>
          <a:p>
            <a:endParaRPr lang="en-US" dirty="0"/>
          </a:p>
        </p:txBody>
      </p:sp>
      <p:sp>
        <p:nvSpPr>
          <p:cNvPr id="3" name="Slide Number Placeholder 2"/>
          <p:cNvSpPr>
            <a:spLocks noGrp="1"/>
          </p:cNvSpPr>
          <p:nvPr>
            <p:ph type="sldNum" sz="quarter" idx="12"/>
          </p:nvPr>
        </p:nvSpPr>
        <p:spPr/>
        <p:txBody>
          <a:bodyPr/>
          <a:lstStyle/>
          <a:p>
            <a:fld id="{ECDE095B-EDBB-416E-BA00-79434F20F78B}" type="slidenum">
              <a:rPr lang="en-US" smtClean="0"/>
              <a:pPr/>
              <a:t>5</a:t>
            </a:fld>
            <a:endParaRPr lang="en-US"/>
          </a:p>
        </p:txBody>
      </p:sp>
    </p:spTree>
    <p:extLst>
      <p:ext uri="{BB962C8B-B14F-4D97-AF65-F5344CB8AC3E}">
        <p14:creationId xmlns:p14="http://schemas.microsoft.com/office/powerpoint/2010/main" val="119106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Objectives and Goals </a:t>
            </a:r>
            <a:endParaRPr lang="en-US" dirty="0">
              <a:solidFill>
                <a:srgbClr val="FF0000"/>
              </a:solidFill>
            </a:endParaRPr>
          </a:p>
        </p:txBody>
      </p:sp>
      <p:sp>
        <p:nvSpPr>
          <p:cNvPr id="3" name="Content Placeholder 2"/>
          <p:cNvSpPr>
            <a:spLocks noGrp="1"/>
          </p:cNvSpPr>
          <p:nvPr>
            <p:ph idx="1"/>
          </p:nvPr>
        </p:nvSpPr>
        <p:spPr>
          <a:xfrm>
            <a:off x="0" y="914400"/>
            <a:ext cx="9144000" cy="3867150"/>
          </a:xfrm>
        </p:spPr>
        <p:txBody>
          <a:bodyPr>
            <a:normAutofit/>
          </a:bodyPr>
          <a:lstStyle/>
          <a:p>
            <a:r>
              <a:rPr lang="en-US" dirty="0"/>
              <a:t>The main objective of developing the current project entitled “COLLEGE MANAGEMENT SYSTEM FOR COLLEGES” is to build effective system which is fast, accurate, consistency, reliable and flexible enough so that it can incorporate any future enhancements.</a:t>
            </a:r>
          </a:p>
          <a:p>
            <a:r>
              <a:rPr lang="en-US" dirty="0"/>
              <a:t>By automating the system using computers, sophisticated technology can be used for making the information more flexible, accurate, and secure and user friendly.</a:t>
            </a:r>
          </a:p>
          <a:p>
            <a:r>
              <a:rPr lang="en-US" dirty="0"/>
              <a:t>Time and man power can be more effectively utilized and online information can be easily available to the user and at the same time we can maintain higher level of security.</a:t>
            </a:r>
          </a:p>
          <a:p>
            <a:r>
              <a:rPr lang="en-US" dirty="0"/>
              <a:t>Every user such as student, staff and administration can able to see the information of each student through online from anywhere and anytime.</a:t>
            </a:r>
          </a:p>
          <a:p>
            <a:pPr marL="0" indent="0">
              <a:buNone/>
            </a:pPr>
            <a:endParaRPr lang="en-US" dirty="0">
              <a:latin typeface="+mj-lt"/>
            </a:endParaRPr>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6</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2540386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34"/>
            <a:ext cx="9144000" cy="742950"/>
          </a:xfrm>
        </p:spPr>
        <p:txBody>
          <a:bodyPr anchor="ctr">
            <a:normAutofit/>
          </a:bodyPr>
          <a:lstStyle/>
          <a:p>
            <a:r>
              <a:rPr lang="en-US" dirty="0" smtClean="0"/>
              <a:t>			</a:t>
            </a:r>
            <a:r>
              <a:rPr lang="en-US" dirty="0" smtClean="0">
                <a:solidFill>
                  <a:srgbClr val="FF0000"/>
                </a:solidFill>
              </a:rPr>
              <a:t>Technologies/Platform </a:t>
            </a:r>
            <a:r>
              <a:rPr lang="en-US" dirty="0">
                <a:solidFill>
                  <a:srgbClr val="FF0000"/>
                </a:solidFill>
              </a:rPr>
              <a:t>Used</a:t>
            </a:r>
          </a:p>
        </p:txBody>
      </p:sp>
      <p:sp>
        <p:nvSpPr>
          <p:cNvPr id="3" name="Content Placeholder 2"/>
          <p:cNvSpPr>
            <a:spLocks noGrp="1"/>
          </p:cNvSpPr>
          <p:nvPr>
            <p:ph idx="1"/>
          </p:nvPr>
        </p:nvSpPr>
        <p:spPr>
          <a:xfrm>
            <a:off x="0" y="914400"/>
            <a:ext cx="9144000" cy="3867150"/>
          </a:xfrm>
        </p:spPr>
        <p:txBody>
          <a:bodyPr>
            <a:normAutofit/>
          </a:bodyPr>
          <a:lstStyle/>
          <a:p>
            <a:r>
              <a:rPr lang="en-US" dirty="0"/>
              <a:t>Technologies/Platform Used</a:t>
            </a:r>
          </a:p>
          <a:p>
            <a:pPr lvl="1"/>
            <a:r>
              <a:rPr lang="en-US" dirty="0" smtClean="0">
                <a:latin typeface="+mj-lt"/>
              </a:rPr>
              <a:t>JavaFX</a:t>
            </a:r>
          </a:p>
          <a:p>
            <a:pPr lvl="1"/>
            <a:r>
              <a:rPr lang="en-US" dirty="0" smtClean="0">
                <a:latin typeface="+mj-lt"/>
              </a:rPr>
              <a:t>Net Beans</a:t>
            </a:r>
          </a:p>
          <a:p>
            <a:pPr lvl="1"/>
            <a:r>
              <a:rPr lang="en-US" dirty="0" smtClean="0">
                <a:latin typeface="+mj-lt"/>
              </a:rPr>
              <a:t>Scene Builder</a:t>
            </a:r>
          </a:p>
          <a:p>
            <a:pPr lvl="1"/>
            <a:r>
              <a:rPr lang="en-US" dirty="0" smtClean="0">
                <a:latin typeface="+mj-lt"/>
              </a:rPr>
              <a:t>MySQL</a:t>
            </a:r>
          </a:p>
          <a:p>
            <a:pPr lvl="1"/>
            <a:r>
              <a:rPr lang="en-US" dirty="0" err="1" smtClean="0">
                <a:latin typeface="+mj-lt"/>
              </a:rPr>
              <a:t>etc</a:t>
            </a:r>
            <a:endParaRPr lang="en-US" dirty="0">
              <a:latin typeface="+mj-lt"/>
            </a:endParaRPr>
          </a:p>
        </p:txBody>
      </p:sp>
      <p:sp>
        <p:nvSpPr>
          <p:cNvPr id="6" name="Slide Number Placeholder 5"/>
          <p:cNvSpPr>
            <a:spLocks noGrp="1"/>
          </p:cNvSpPr>
          <p:nvPr>
            <p:ph type="sldNum" sz="quarter" idx="12"/>
          </p:nvPr>
        </p:nvSpPr>
        <p:spPr>
          <a:xfrm>
            <a:off x="8458200" y="4781550"/>
            <a:ext cx="685800" cy="361950"/>
          </a:xfrm>
        </p:spPr>
        <p:style>
          <a:lnRef idx="0">
            <a:schemeClr val="accent3"/>
          </a:lnRef>
          <a:fillRef idx="3">
            <a:schemeClr val="accent3"/>
          </a:fillRef>
          <a:effectRef idx="3">
            <a:schemeClr val="accent3"/>
          </a:effectRef>
          <a:fontRef idx="minor">
            <a:schemeClr val="lt1"/>
          </a:fontRef>
        </p:style>
        <p:txBody>
          <a:bodyPr/>
          <a:lstStyle/>
          <a:p>
            <a:pPr algn="ctr"/>
            <a:fld id="{ECDE095B-EDBB-416E-BA00-79434F20F78B}" type="slidenum">
              <a:rPr lang="en-US" sz="1600" smtClean="0">
                <a:solidFill>
                  <a:srgbClr val="FF0000"/>
                </a:solidFill>
                <a:latin typeface="+mj-lt"/>
              </a:rPr>
              <a:pPr algn="ctr"/>
              <a:t>7</a:t>
            </a:fld>
            <a:endParaRPr lang="en-US" sz="1600" dirty="0">
              <a:solidFill>
                <a:srgbClr val="FF0000"/>
              </a:solidFill>
              <a:latin typeface="+mj-lt"/>
            </a:endParaRPr>
          </a:p>
        </p:txBody>
      </p:sp>
      <p:sp>
        <p:nvSpPr>
          <p:cNvPr id="5" name="TextBox 4"/>
          <p:cNvSpPr txBox="1"/>
          <p:nvPr/>
        </p:nvSpPr>
        <p:spPr>
          <a:xfrm>
            <a:off x="0" y="4781550"/>
            <a:ext cx="8458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solidFill>
                  <a:srgbClr val="990000"/>
                </a:solidFill>
              </a:rPr>
              <a:t>Department of Computer Engineering, MIT Academy of Engineering,  </a:t>
            </a:r>
            <a:r>
              <a:rPr lang="en-US" dirty="0" err="1" smtClean="0">
                <a:solidFill>
                  <a:srgbClr val="990000"/>
                </a:solidFill>
              </a:rPr>
              <a:t>Alandi</a:t>
            </a:r>
            <a:r>
              <a:rPr lang="en-US" dirty="0" smtClean="0">
                <a:solidFill>
                  <a:srgbClr val="990000"/>
                </a:solidFill>
              </a:rPr>
              <a:t>(D)</a:t>
            </a:r>
            <a:endParaRPr lang="en-US" dirty="0">
              <a:solidFill>
                <a:srgbClr val="990000"/>
              </a:solidFill>
            </a:endParaRPr>
          </a:p>
        </p:txBody>
      </p:sp>
    </p:spTree>
    <p:extLst>
      <p:ext uri="{BB962C8B-B14F-4D97-AF65-F5344CB8AC3E}">
        <p14:creationId xmlns:p14="http://schemas.microsoft.com/office/powerpoint/2010/main" val="342680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8</a:t>
            </a:fld>
            <a:endParaRPr lang="en-US"/>
          </a:p>
        </p:txBody>
      </p:sp>
      <p:sp>
        <p:nvSpPr>
          <p:cNvPr id="3" name="Title 1"/>
          <p:cNvSpPr txBox="1">
            <a:spLocks/>
          </p:cNvSpPr>
          <p:nvPr/>
        </p:nvSpPr>
        <p:spPr>
          <a:xfrm>
            <a:off x="566899" y="89727"/>
            <a:ext cx="7429500" cy="969855"/>
          </a:xfrm>
          <a:prstGeom prst="rect">
            <a:avLst/>
          </a:prstGeom>
        </p:spPr>
        <p:txBody>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IN" dirty="0" smtClean="0">
                <a:solidFill>
                  <a:srgbClr val="FF0000"/>
                </a:solidFill>
              </a:rPr>
              <a:t>			Project Block Diagram</a:t>
            </a:r>
            <a:endParaRPr lang="en-IN" dirty="0">
              <a:solidFill>
                <a:srgbClr val="FF0000"/>
              </a:solidFill>
            </a:endParaRPr>
          </a:p>
        </p:txBody>
      </p:sp>
      <p:pic>
        <p:nvPicPr>
          <p:cNvPr id="4" name="Content Placeholder 8" descr="O LEVEL dfd FOR COLLEGE MANAGEMENT SYSTEM PROJECT REPORT.png"/>
          <p:cNvPicPr>
            <a:picLocks noChangeAspect="1"/>
          </p:cNvPicPr>
          <p:nvPr/>
        </p:nvPicPr>
        <p:blipFill>
          <a:blip r:embed="rId2" cstate="print"/>
          <a:stretch>
            <a:fillRect/>
          </a:stretch>
        </p:blipFill>
        <p:spPr>
          <a:xfrm>
            <a:off x="107505" y="1419622"/>
            <a:ext cx="4407346" cy="3456384"/>
          </a:xfrm>
          <a:prstGeom prst="rect">
            <a:avLst/>
          </a:prstGeom>
        </p:spPr>
      </p:pic>
      <p:pic>
        <p:nvPicPr>
          <p:cNvPr id="5" name="Content Placeholder 9" descr="Login DFD Diagram- college management system.jpg"/>
          <p:cNvPicPr>
            <a:picLocks noChangeAspect="1"/>
          </p:cNvPicPr>
          <p:nvPr/>
        </p:nvPicPr>
        <p:blipFill>
          <a:blip r:embed="rId3" cstate="print"/>
          <a:stretch>
            <a:fillRect/>
          </a:stretch>
        </p:blipFill>
        <p:spPr>
          <a:xfrm>
            <a:off x="4514852" y="1419622"/>
            <a:ext cx="4305620" cy="3456384"/>
          </a:xfrm>
          <a:prstGeom prst="rect">
            <a:avLst/>
          </a:prstGeom>
        </p:spPr>
      </p:pic>
    </p:spTree>
    <p:extLst>
      <p:ext uri="{BB962C8B-B14F-4D97-AF65-F5344CB8AC3E}">
        <p14:creationId xmlns:p14="http://schemas.microsoft.com/office/powerpoint/2010/main" val="505185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DE095B-EDBB-416E-BA00-79434F20F78B}" type="slidenum">
              <a:rPr lang="en-US" smtClean="0"/>
              <a:pPr/>
              <a:t>9</a:t>
            </a:fld>
            <a:endParaRPr lang="en-US"/>
          </a:p>
        </p:txBody>
      </p:sp>
      <p:sp>
        <p:nvSpPr>
          <p:cNvPr id="3" name="Title 1"/>
          <p:cNvSpPr txBox="1">
            <a:spLocks/>
          </p:cNvSpPr>
          <p:nvPr/>
        </p:nvSpPr>
        <p:spPr>
          <a:xfrm>
            <a:off x="683568" y="10553"/>
            <a:ext cx="7429500" cy="905014"/>
          </a:xfrm>
          <a:prstGeom prst="rect">
            <a:avLst/>
          </a:prstGeom>
        </p:spPr>
        <p:txBody>
          <a:bodyPr anchor="ctr">
            <a:normAutofit/>
          </a:bodyPr>
          <a:lst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a:lstStyle>
          <a:p>
            <a:r>
              <a:rPr lang="en-US" dirty="0" smtClean="0"/>
              <a:t>				</a:t>
            </a:r>
            <a:r>
              <a:rPr lang="en-US" dirty="0" smtClean="0">
                <a:solidFill>
                  <a:srgbClr val="FF0000"/>
                </a:solidFill>
              </a:rPr>
              <a:t>Snapshots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843558"/>
            <a:ext cx="5776770" cy="4038095"/>
          </a:xfrm>
          <a:prstGeom prst="rect">
            <a:avLst/>
          </a:prstGeom>
        </p:spPr>
      </p:pic>
    </p:spTree>
    <p:extLst>
      <p:ext uri="{BB962C8B-B14F-4D97-AF65-F5344CB8AC3E}">
        <p14:creationId xmlns:p14="http://schemas.microsoft.com/office/powerpoint/2010/main" val="17401225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244641ead769f772afbffbec6e6a5ec3938687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172</TotalTime>
  <Words>951</Words>
  <Application>Microsoft Office PowerPoint</Application>
  <PresentationFormat>On-screen Show (16:9)</PresentationFormat>
  <Paragraphs>144</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Brush Script MT</vt:lpstr>
      <vt:lpstr>Calibri</vt:lpstr>
      <vt:lpstr>Trebuchet MS</vt:lpstr>
      <vt:lpstr>Tw Cen MT</vt:lpstr>
      <vt:lpstr>Wingdings 3</vt:lpstr>
      <vt:lpstr>Circuit</vt:lpstr>
      <vt:lpstr>    Savitribai Phule Pune University Third Year of Computer Engineering (310246: Skill Development Lab) Mini-Project Presentation  On  “College Management System” Group ID  : A-17 </vt:lpstr>
      <vt:lpstr>    Presentation Outline</vt:lpstr>
      <vt:lpstr>     Introduction </vt:lpstr>
      <vt:lpstr>    Problem Statement</vt:lpstr>
      <vt:lpstr>        Existing System </vt:lpstr>
      <vt:lpstr>    Objectives and Goals </vt:lpstr>
      <vt:lpstr>   Technologies/Platform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Application</vt:lpstr>
      <vt:lpstr>     Advantages </vt:lpstr>
      <vt:lpstr>     Future Scope </vt:lpstr>
      <vt:lpstr>     Conclusion </vt:lpstr>
      <vt:lpstr>     Reference </vt:lpstr>
      <vt:lpstr>Thanking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Development Lab  MINI Project Presentation  On  “Title Of Project”</dc:title>
  <dc:creator>Khandelwal</dc:creator>
  <cp:lastModifiedBy>Chetan Pawar</cp:lastModifiedBy>
  <cp:revision>35</cp:revision>
  <dcterms:created xsi:type="dcterms:W3CDTF">2017-10-24T13:09:46Z</dcterms:created>
  <dcterms:modified xsi:type="dcterms:W3CDTF">2017-10-26T17:41:39Z</dcterms:modified>
</cp:coreProperties>
</file>