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8404800" cy="38404800"/>
  <p:notesSz cx="9239250" cy="1198245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75"/>
    <a:srgbClr val="3399FF"/>
    <a:srgbClr val="A9A9BB"/>
    <a:srgbClr val="ABABB9"/>
    <a:srgbClr val="9E9EC6"/>
    <a:srgbClr val="9696D0"/>
    <a:srgbClr val="B5B5EF"/>
    <a:srgbClr val="ACACF6"/>
    <a:srgbClr val="C5C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0" d="100"/>
          <a:sy n="30" d="100"/>
        </p:scale>
        <p:origin x="-294" y="1950"/>
      </p:cViewPr>
      <p:guideLst>
        <p:guide orient="horz" pos="12936"/>
        <p:guide pos="1176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defTabSz="1149350">
              <a:defRPr sz="1500">
                <a:effectLst/>
              </a:defRPr>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t" anchorCtr="0" compatLnSpc="1">
            <a:prstTxWarp prst="textNoShape">
              <a:avLst/>
            </a:prstTxWarp>
          </a:bodyPr>
          <a:lstStyle>
            <a:lvl1pPr algn="r" defTabSz="1149350">
              <a:defRPr sz="1500">
                <a:effectLst/>
              </a:defRPr>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defTabSz="1149350">
              <a:defRPr sz="1500">
                <a:effectLst/>
              </a:defRPr>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numCol="1" anchor="b" anchorCtr="0" compatLnSpc="1">
            <a:prstTxWarp prst="textNoShape">
              <a:avLst/>
            </a:prstTxWarp>
          </a:bodyPr>
          <a:lstStyle>
            <a:lvl1pPr algn="r" defTabSz="1149350">
              <a:defRPr sz="1500">
                <a:effectLst/>
              </a:defRPr>
            </a:lvl1pPr>
          </a:lstStyle>
          <a:p>
            <a:fld id="{C0C2E119-9569-4597-B70B-A9498D5D0CC6}" type="slidenum">
              <a:rPr lang="zh-CN" altLang="en-US"/>
              <a:pPr/>
              <a:t>‹#›</a:t>
            </a:fld>
            <a:endParaRPr lang="en-US" altLang="zh-CN"/>
          </a:p>
        </p:txBody>
      </p:sp>
    </p:spTree>
    <p:extLst>
      <p:ext uri="{BB962C8B-B14F-4D97-AF65-F5344CB8AC3E}">
        <p14:creationId xmlns:p14="http://schemas.microsoft.com/office/powerpoint/2010/main" val="3432434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defTabSz="1149350">
              <a:defRPr sz="1500">
                <a:effectLst/>
              </a:defRPr>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lvl1pPr algn="r" defTabSz="1149350">
              <a:defRPr sz="15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2339975" y="889000"/>
            <a:ext cx="4545013" cy="45450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defTabSz="1149350">
              <a:defRPr sz="1500">
                <a:effectLst/>
              </a:defRPr>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numCol="1" anchor="b" anchorCtr="0" compatLnSpc="1">
            <a:prstTxWarp prst="textNoShape">
              <a:avLst/>
            </a:prstTxWarp>
          </a:bodyPr>
          <a:lstStyle>
            <a:lvl1pPr algn="r" defTabSz="1149350">
              <a:defRPr sz="1500">
                <a:effectLst/>
              </a:defRPr>
            </a:lvl1pPr>
          </a:lstStyle>
          <a:p>
            <a:fld id="{FC0D3828-963D-42C5-9730-EEE5C498C5AE}" type="slidenum">
              <a:rPr lang="zh-CN" altLang="en-US"/>
              <a:pPr/>
              <a:t>‹#›</a:t>
            </a:fld>
            <a:endParaRPr lang="en-US" altLang="zh-CN"/>
          </a:p>
        </p:txBody>
      </p:sp>
    </p:spTree>
    <p:extLst>
      <p:ext uri="{BB962C8B-B14F-4D97-AF65-F5344CB8AC3E}">
        <p14:creationId xmlns:p14="http://schemas.microsoft.com/office/powerpoint/2010/main" val="1761689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6FECEDFE-D6D9-4F52-8C74-B24DC98F7734}" type="slidenum">
              <a:rPr lang="zh-CN" altLang="en-US" sz="1500"/>
              <a:pPr/>
              <a:t>1</a:t>
            </a:fld>
            <a:endParaRPr lang="en-US" altLang="zh-CN" sz="1500"/>
          </a:p>
        </p:txBody>
      </p:sp>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608" y="11931121"/>
            <a:ext cx="32643587" cy="8230658"/>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5761216" y="21761979"/>
            <a:ext cx="26882372" cy="9816042"/>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8460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19995" y="1537229"/>
            <a:ext cx="34564814" cy="6400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19995" y="8960382"/>
            <a:ext cx="34564814" cy="2534576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53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222" y="1537232"/>
            <a:ext cx="8640587" cy="32768911"/>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993" y="1537232"/>
            <a:ext cx="25805694" cy="32768911"/>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8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9995" y="1537229"/>
            <a:ext cx="34564814" cy="64008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919995" y="8960382"/>
            <a:ext cx="34564814" cy="2534576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503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4679016"/>
            <a:ext cx="32643587" cy="7626879"/>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4" y="16277961"/>
            <a:ext cx="32643587" cy="8401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934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9995" y="1537229"/>
            <a:ext cx="34564814" cy="64008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995" y="8960382"/>
            <a:ext cx="17223140" cy="2534576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61670" y="8960382"/>
            <a:ext cx="17223140" cy="2534576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937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995" y="1537229"/>
            <a:ext cx="34564814" cy="64008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993" y="8597374"/>
            <a:ext cx="16968788" cy="358192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19993" y="12179302"/>
            <a:ext cx="16968788" cy="221268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614" y="8597374"/>
            <a:ext cx="16976196" cy="358192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614" y="12179302"/>
            <a:ext cx="16976196" cy="221268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6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9995" y="1537229"/>
            <a:ext cx="34564814" cy="64008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43161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2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994" y="1529824"/>
            <a:ext cx="12634913" cy="6506369"/>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458" y="1529824"/>
            <a:ext cx="21469350" cy="32776319"/>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994" y="8036190"/>
            <a:ext cx="12634913" cy="262699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798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8103" y="26882995"/>
            <a:ext cx="23042387" cy="3174471"/>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8103" y="3431913"/>
            <a:ext cx="23042387" cy="2304176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8103" y="30057463"/>
            <a:ext cx="23042387" cy="45061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797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4" name="Group 3"/>
          <p:cNvGrpSpPr/>
          <p:nvPr/>
        </p:nvGrpSpPr>
        <p:grpSpPr>
          <a:xfrm>
            <a:off x="804100" y="571500"/>
            <a:ext cx="36741766" cy="27173694"/>
            <a:chOff x="804100" y="571500"/>
            <a:chExt cx="36741766" cy="27173694"/>
          </a:xfrm>
        </p:grpSpPr>
        <p:grpSp>
          <p:nvGrpSpPr>
            <p:cNvPr id="2" name="Group 1"/>
            <p:cNvGrpSpPr/>
            <p:nvPr/>
          </p:nvGrpSpPr>
          <p:grpSpPr>
            <a:xfrm>
              <a:off x="804100" y="571500"/>
              <a:ext cx="36741766" cy="27173694"/>
              <a:chOff x="804100" y="571500"/>
              <a:chExt cx="36741766" cy="27173694"/>
            </a:xfrm>
          </p:grpSpPr>
          <p:grpSp>
            <p:nvGrpSpPr>
              <p:cNvPr id="28" name="Group 27"/>
              <p:cNvGrpSpPr/>
              <p:nvPr/>
            </p:nvGrpSpPr>
            <p:grpSpPr>
              <a:xfrm>
                <a:off x="966788" y="571500"/>
                <a:ext cx="36471224" cy="4610100"/>
                <a:chOff x="1054474" y="193964"/>
                <a:chExt cx="41794578" cy="3463636"/>
              </a:xfrm>
            </p:grpSpPr>
            <p:sp>
              <p:nvSpPr>
                <p:cNvPr id="29" name="Text Box 241"/>
                <p:cNvSpPr txBox="1">
                  <a:spLocks noChangeArrowheads="1"/>
                </p:cNvSpPr>
                <p:nvPr/>
              </p:nvSpPr>
              <p:spPr bwMode="auto">
                <a:xfrm>
                  <a:off x="1054474" y="193965"/>
                  <a:ext cx="41782252" cy="3463635"/>
                </a:xfrm>
                <a:prstGeom prst="rect">
                  <a:avLst/>
                </a:prstGeom>
                <a:solidFill>
                  <a:schemeClr val="accent2">
                    <a:lumMod val="50000"/>
                  </a:scheme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sp>
              <p:nvSpPr>
                <p:cNvPr id="33" name="Text Box 241"/>
                <p:cNvSpPr txBox="1">
                  <a:spLocks noChangeArrowheads="1"/>
                </p:cNvSpPr>
                <p:nvPr/>
              </p:nvSpPr>
              <p:spPr bwMode="auto">
                <a:xfrm>
                  <a:off x="1066800" y="193964"/>
                  <a:ext cx="41782252" cy="3463635"/>
                </a:xfrm>
                <a:prstGeom prst="rect">
                  <a:avLst/>
                </a:prstGeom>
                <a:solidFill>
                  <a:srgbClr val="0082A5">
                    <a:alpha val="20000"/>
                  </a:srgbClr>
                </a:solidFill>
                <a:ln w="25400">
                  <a:noFill/>
                  <a:miter lim="800000"/>
                  <a:headEnd/>
                  <a:tailEnd/>
                </a:ln>
                <a:effec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effectLst/>
                    <a:latin typeface="Arial" charset="0"/>
                    <a:ea typeface="SimSun" pitchFamily="2" charset="-122"/>
                  </a:endParaRPr>
                </a:p>
              </p:txBody>
            </p:sp>
          </p:grpSp>
          <p:sp>
            <p:nvSpPr>
              <p:cNvPr id="34" name="Text Box 262"/>
              <p:cNvSpPr txBox="1">
                <a:spLocks noChangeArrowheads="1"/>
              </p:cNvSpPr>
              <p:nvPr/>
            </p:nvSpPr>
            <p:spPr bwMode="auto">
              <a:xfrm>
                <a:off x="5922586" y="945561"/>
                <a:ext cx="26331800" cy="3718814"/>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BF0B"/>
                      </a:outerShdw>
                    </a:effectLst>
                  </a14:hiddenEffects>
                </a:ext>
              </a:extLst>
            </p:spPr>
            <p:txBody>
              <a:bodyPr lIns="61170" tIns="30584" rIns="61170" bIns="30584" anchor="ctr"/>
              <a:lstStyle>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8800" b="1" dirty="0">
                    <a:solidFill>
                      <a:schemeClr val="bg1"/>
                    </a:solidFill>
                    <a:effectLst/>
                    <a:latin typeface="Cambria" pitchFamily="18" charset="0"/>
                    <a:ea typeface="SimSun" pitchFamily="2" charset="-122"/>
                    <a:cs typeface="Lucida Sans" pitchFamily="34" charset="0"/>
                  </a:rPr>
                  <a:t>Cost Effective Mobile Base Health Monitoring System Under Cloud Environment.</a:t>
                </a:r>
              </a:p>
            </p:txBody>
          </p:sp>
          <p:sp>
            <p:nvSpPr>
              <p:cNvPr id="43" name="Text Box 242"/>
              <p:cNvSpPr txBox="1">
                <a:spLocks noChangeArrowheads="1"/>
              </p:cNvSpPr>
              <p:nvPr/>
            </p:nvSpPr>
            <p:spPr bwMode="auto">
              <a:xfrm>
                <a:off x="889577" y="6970516"/>
                <a:ext cx="10007023" cy="2345257"/>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sz="2800" dirty="0">
                    <a:effectLst/>
                  </a:rPr>
                  <a:t>T</a:t>
                </a:r>
                <a:r>
                  <a:rPr lang="en-US" sz="2800" dirty="0" smtClean="0">
                    <a:effectLst/>
                  </a:rPr>
                  <a:t>o </a:t>
                </a:r>
                <a:r>
                  <a:rPr lang="en-US" sz="2800" dirty="0">
                    <a:effectLst/>
                  </a:rPr>
                  <a:t>interpret </a:t>
                </a:r>
                <a:r>
                  <a:rPr lang="en-US" sz="2800" dirty="0" smtClean="0">
                    <a:effectLst/>
                  </a:rPr>
                  <a:t>health </a:t>
                </a:r>
                <a:r>
                  <a:rPr lang="en-US" sz="2800" dirty="0">
                    <a:effectLst/>
                  </a:rPr>
                  <a:t>from their mobiles under cloud environment and creating  a platform to hold the data on cloud for providing emergency service as per requirement within the time, </a:t>
                </a:r>
                <a:r>
                  <a:rPr lang="en-US" sz="2800" dirty="0" smtClean="0">
                    <a:effectLst/>
                  </a:rPr>
                  <a:t>and bridging </a:t>
                </a:r>
                <a:r>
                  <a:rPr lang="en-US" sz="2800" dirty="0">
                    <a:effectLst/>
                  </a:rPr>
                  <a:t>the gap between the patient and the </a:t>
                </a:r>
                <a:r>
                  <a:rPr lang="en-US" sz="2800" dirty="0" smtClean="0">
                    <a:effectLst/>
                  </a:rPr>
                  <a:t>specialist.</a:t>
                </a:r>
                <a:endParaRPr lang="en-AU" sz="2800" dirty="0">
                  <a:solidFill>
                    <a:schemeClr val="tx1">
                      <a:lumMod val="75000"/>
                      <a:lumOff val="25000"/>
                    </a:schemeClr>
                  </a:solidFill>
                  <a:effectLst/>
                </a:endParaRPr>
              </a:p>
            </p:txBody>
          </p:sp>
          <p:sp>
            <p:nvSpPr>
              <p:cNvPr id="45" name="Text Box 245"/>
              <p:cNvSpPr txBox="1">
                <a:spLocks noChangeArrowheads="1"/>
              </p:cNvSpPr>
              <p:nvPr/>
            </p:nvSpPr>
            <p:spPr bwMode="auto">
              <a:xfrm>
                <a:off x="27644959" y="23733812"/>
                <a:ext cx="9900907" cy="3822585"/>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 typeface="+mj-lt"/>
                  <a:buAutoNum type="arabicPeriod"/>
                </a:pPr>
                <a:r>
                  <a:rPr lang="en-US" altLang="ja-JP" u="sng" dirty="0" smtClean="0">
                    <a:solidFill>
                      <a:srgbClr val="003F75"/>
                    </a:solidFill>
                    <a:effectLst/>
                    <a:ea typeface="ＭＳ Ｐゴシック" charset="-128"/>
                  </a:rPr>
                  <a:t>http</a:t>
                </a:r>
                <a:r>
                  <a:rPr lang="en-US" altLang="ja-JP" u="sng" dirty="0">
                    <a:solidFill>
                      <a:srgbClr val="003F75"/>
                    </a:solidFill>
                    <a:effectLst/>
                    <a:ea typeface="ＭＳ Ｐゴシック" charset="-128"/>
                  </a:rPr>
                  <a:t>://</a:t>
                </a:r>
                <a:r>
                  <a:rPr lang="en-US" altLang="ja-JP" u="sng" dirty="0" smtClean="0">
                    <a:solidFill>
                      <a:srgbClr val="003F75"/>
                    </a:solidFill>
                    <a:effectLst/>
                    <a:ea typeface="ＭＳ Ｐゴシック" charset="-128"/>
                  </a:rPr>
                  <a:t>www.who.int/medical_devices </a:t>
                </a:r>
                <a:endParaRPr lang="en-US" altLang="ja-JP" u="sng" dirty="0">
                  <a:solidFill>
                    <a:srgbClr val="003F75"/>
                  </a:solidFill>
                  <a:effectLst/>
                  <a:ea typeface="ＭＳ Ｐゴシック" charset="-128"/>
                </a:endParaRPr>
              </a:p>
              <a:p>
                <a:pPr>
                  <a:lnSpc>
                    <a:spcPct val="120000"/>
                  </a:lnSpc>
                  <a:buFontTx/>
                  <a:buAutoNum type="arabicPeriod"/>
                </a:pPr>
                <a:r>
                  <a:rPr lang="en-US" altLang="ja-JP" dirty="0" smtClean="0">
                    <a:effectLst/>
                    <a:ea typeface="ＭＳ Ｐゴシック" charset="-128"/>
                  </a:rPr>
                  <a:t>Zhen </a:t>
                </a:r>
                <a:r>
                  <a:rPr lang="en-US" altLang="ja-JP" dirty="0">
                    <a:effectLst/>
                    <a:ea typeface="ＭＳ Ｐゴシック" charset="-128"/>
                  </a:rPr>
                  <a:t>Fang, Zhan Zhao, </a:t>
                </a:r>
                <a:r>
                  <a:rPr lang="en-US" altLang="ja-JP" dirty="0" err="1">
                    <a:effectLst/>
                    <a:ea typeface="ＭＳ Ｐゴシック" charset="-128"/>
                  </a:rPr>
                  <a:t>Fangmin</a:t>
                </a:r>
                <a:r>
                  <a:rPr lang="en-US" altLang="ja-JP" dirty="0">
                    <a:effectLst/>
                    <a:ea typeface="ＭＳ Ｐゴシック" charset="-128"/>
                  </a:rPr>
                  <a:t> Sun, </a:t>
                </a:r>
                <a:r>
                  <a:rPr lang="en-US" altLang="ja-JP" dirty="0" err="1">
                    <a:effectLst/>
                    <a:ea typeface="ＭＳ Ｐゴシック" charset="-128"/>
                  </a:rPr>
                  <a:t>etal</a:t>
                </a:r>
                <a:r>
                  <a:rPr lang="en-US" altLang="ja-JP" dirty="0">
                    <a:effectLst/>
                    <a:ea typeface="ＭＳ Ｐゴシック" charset="-128"/>
                  </a:rPr>
                  <a:t>. The 3AHcare Node: Health Monitoring Continuously. </a:t>
                </a:r>
                <a:r>
                  <a:rPr lang="en-US" altLang="ja-JP" dirty="0" smtClean="0">
                    <a:effectLst/>
                    <a:ea typeface="ＭＳ Ｐゴシック" charset="-128"/>
                  </a:rPr>
                  <a:t>2012 IEEE </a:t>
                </a:r>
                <a:r>
                  <a:rPr lang="en-US" altLang="ja-JP" dirty="0">
                    <a:effectLst/>
                    <a:ea typeface="ＭＳ Ｐゴシック" charset="-128"/>
                  </a:rPr>
                  <a:t>14th International Conference on e-Health Networking, Applications and Services (</a:t>
                </a:r>
                <a:r>
                  <a:rPr lang="en-US" altLang="ja-JP" dirty="0" err="1">
                    <a:effectLst/>
                    <a:ea typeface="ＭＳ Ｐゴシック" charset="-128"/>
                  </a:rPr>
                  <a:t>Healthcom</a:t>
                </a:r>
                <a:r>
                  <a:rPr lang="en-US" altLang="ja-JP" dirty="0">
                    <a:effectLst/>
                    <a:ea typeface="ＭＳ Ｐゴシック" charset="-128"/>
                  </a:rPr>
                  <a:t>). </a:t>
                </a:r>
                <a:r>
                  <a:rPr lang="en-US" altLang="ja-JP" dirty="0" smtClean="0">
                    <a:effectLst/>
                    <a:ea typeface="ＭＳ Ｐゴシック" charset="-128"/>
                  </a:rPr>
                  <a:t>10-13 October </a:t>
                </a:r>
                <a:r>
                  <a:rPr lang="en-US" altLang="ja-JP" dirty="0">
                    <a:effectLst/>
                    <a:ea typeface="ＭＳ Ｐゴシック" charset="-128"/>
                  </a:rPr>
                  <a:t>2012 in Beijing, </a:t>
                </a:r>
                <a:r>
                  <a:rPr lang="en-US" altLang="ja-JP" dirty="0" smtClean="0">
                    <a:effectLst/>
                    <a:ea typeface="ＭＳ Ｐゴシック" charset="-128"/>
                  </a:rPr>
                  <a:t>China.</a:t>
                </a:r>
              </a:p>
              <a:p>
                <a:pPr>
                  <a:lnSpc>
                    <a:spcPct val="120000"/>
                  </a:lnSpc>
                  <a:buFontTx/>
                  <a:buAutoNum type="arabicPeriod"/>
                </a:pPr>
                <a:r>
                  <a:rPr lang="en-US" altLang="zh-CN" dirty="0" err="1" smtClean="0">
                    <a:effectLst/>
                    <a:ea typeface="SimSun" pitchFamily="2" charset="-122"/>
                  </a:rPr>
                  <a:t>Rifat</a:t>
                </a:r>
                <a:r>
                  <a:rPr lang="en-US" altLang="zh-CN" dirty="0" smtClean="0">
                    <a:effectLst/>
                    <a:ea typeface="SimSun" pitchFamily="2" charset="-122"/>
                  </a:rPr>
                  <a:t> </a:t>
                </a:r>
                <a:r>
                  <a:rPr lang="en-US" altLang="zh-CN" dirty="0" err="1" smtClean="0">
                    <a:effectLst/>
                    <a:ea typeface="SimSun" pitchFamily="2" charset="-122"/>
                  </a:rPr>
                  <a:t>Shahriyar</a:t>
                </a:r>
                <a:r>
                  <a:rPr lang="en-US" altLang="zh-CN" dirty="0" smtClean="0">
                    <a:effectLst/>
                    <a:ea typeface="SimSun" pitchFamily="2" charset="-122"/>
                  </a:rPr>
                  <a:t>, Md. </a:t>
                </a:r>
                <a:r>
                  <a:rPr lang="en-US" altLang="zh-CN" dirty="0" err="1" smtClean="0">
                    <a:effectLst/>
                    <a:ea typeface="SimSun" pitchFamily="2" charset="-122"/>
                  </a:rPr>
                  <a:t>Faizul</a:t>
                </a:r>
                <a:r>
                  <a:rPr lang="en-US" altLang="zh-CN" dirty="0" smtClean="0">
                    <a:effectLst/>
                    <a:ea typeface="SimSun" pitchFamily="2" charset="-122"/>
                  </a:rPr>
                  <a:t> Bari, </a:t>
                </a:r>
                <a:r>
                  <a:rPr lang="en-US" altLang="zh-CN" dirty="0" err="1" smtClean="0">
                    <a:effectLst/>
                    <a:ea typeface="SimSun" pitchFamily="2" charset="-122"/>
                  </a:rPr>
                  <a:t>Gourab</a:t>
                </a:r>
                <a:r>
                  <a:rPr lang="en-US" altLang="zh-CN" dirty="0" smtClean="0">
                    <a:effectLst/>
                    <a:ea typeface="SimSun" pitchFamily="2" charset="-122"/>
                  </a:rPr>
                  <a:t> </a:t>
                </a:r>
                <a:r>
                  <a:rPr lang="en-US" altLang="zh-CN" dirty="0" err="1" smtClean="0">
                    <a:effectLst/>
                    <a:ea typeface="SimSun" pitchFamily="2" charset="-122"/>
                  </a:rPr>
                  <a:t>Kunda</a:t>
                </a:r>
                <a:r>
                  <a:rPr lang="en-US" altLang="zh-CN" dirty="0" smtClean="0">
                    <a:effectLst/>
                    <a:ea typeface="SimSun" pitchFamily="2" charset="-122"/>
                  </a:rPr>
                  <a:t>. Intelligent Mobile Health Monitoring System (IMHMS), Springer, Electronics HealthCare Volume 27, 2013, </a:t>
                </a:r>
                <a:r>
                  <a:rPr lang="en-US" altLang="zh-CN" dirty="0" err="1" smtClean="0">
                    <a:effectLst/>
                    <a:ea typeface="SimSun" pitchFamily="2" charset="-122"/>
                  </a:rPr>
                  <a:t>pp</a:t>
                </a:r>
                <a:r>
                  <a:rPr lang="en-US" altLang="zh-CN" dirty="0" smtClean="0">
                    <a:effectLst/>
                    <a:ea typeface="SimSun" pitchFamily="2" charset="-122"/>
                  </a:rPr>
                  <a:t> 5-12.</a:t>
                </a:r>
              </a:p>
            </p:txBody>
          </p:sp>
          <p:sp>
            <p:nvSpPr>
              <p:cNvPr id="46" name="Text Box 246"/>
              <p:cNvSpPr txBox="1">
                <a:spLocks noChangeArrowheads="1"/>
              </p:cNvSpPr>
              <p:nvPr/>
            </p:nvSpPr>
            <p:spPr bwMode="auto">
              <a:xfrm>
                <a:off x="27538843" y="17830800"/>
                <a:ext cx="9900908" cy="4413516"/>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a:lnSpc>
                    <a:spcPct val="120000"/>
                  </a:lnSpc>
                  <a:buFont typeface="Arial" charset="0"/>
                  <a:buChar char="•"/>
                </a:pPr>
                <a:r>
                  <a:rPr lang="en-US" altLang="zh-CN" sz="2800" dirty="0" smtClean="0">
                    <a:effectLst/>
                    <a:ea typeface="SimSun" pitchFamily="2" charset="-122"/>
                  </a:rPr>
                  <a:t>Mobile Based Health Monitoring System is  very </a:t>
                </a:r>
                <a:r>
                  <a:rPr lang="en-US" altLang="zh-CN" sz="2800" dirty="0">
                    <a:effectLst/>
                    <a:ea typeface="SimSun" pitchFamily="2" charset="-122"/>
                  </a:rPr>
                  <a:t>useful technology with many benefits for medical applications, patients and society by continuous monitoring and early detection of diseases. </a:t>
                </a:r>
                <a:endParaRPr lang="en-US" altLang="zh-CN" sz="2800" dirty="0" smtClean="0">
                  <a:effectLst/>
                  <a:ea typeface="SimSun" pitchFamily="2" charset="-122"/>
                </a:endParaRPr>
              </a:p>
              <a:p>
                <a:pPr>
                  <a:lnSpc>
                    <a:spcPct val="120000"/>
                  </a:lnSpc>
                  <a:buFont typeface="Arial" charset="0"/>
                  <a:buChar char="•"/>
                </a:pPr>
                <a:r>
                  <a:rPr lang="en-US" altLang="zh-CN" sz="2800" dirty="0" smtClean="0">
                    <a:effectLst/>
                    <a:ea typeface="SimSun" pitchFamily="2" charset="-122"/>
                  </a:rPr>
                  <a:t>By </a:t>
                </a:r>
                <a:r>
                  <a:rPr lang="en-US" altLang="zh-CN" sz="2800" dirty="0">
                    <a:effectLst/>
                    <a:ea typeface="SimSun" pitchFamily="2" charset="-122"/>
                  </a:rPr>
                  <a:t>using </a:t>
                </a:r>
                <a:r>
                  <a:rPr lang="en-US" altLang="zh-CN" sz="2800" dirty="0" smtClean="0">
                    <a:effectLst/>
                    <a:ea typeface="SimSun" pitchFamily="2" charset="-122"/>
                  </a:rPr>
                  <a:t>this system medical </a:t>
                </a:r>
                <a:r>
                  <a:rPr lang="en-US" altLang="zh-CN" sz="2800" dirty="0">
                    <a:effectLst/>
                    <a:ea typeface="SimSun" pitchFamily="2" charset="-122"/>
                  </a:rPr>
                  <a:t>healthcare system will improve their performance and will be useful for reducing death </a:t>
                </a:r>
                <a:r>
                  <a:rPr lang="en-US" altLang="zh-CN" sz="2800" dirty="0" smtClean="0">
                    <a:effectLst/>
                    <a:ea typeface="SimSun" pitchFamily="2" charset="-122"/>
                  </a:rPr>
                  <a:t>rate.</a:t>
                </a:r>
              </a:p>
              <a:p>
                <a:pPr>
                  <a:lnSpc>
                    <a:spcPct val="120000"/>
                  </a:lnSpc>
                  <a:buFont typeface="Arial" charset="0"/>
                  <a:buChar char="•"/>
                </a:pPr>
                <a:r>
                  <a:rPr lang="en-US" altLang="zh-CN" sz="2800" dirty="0" smtClean="0">
                    <a:effectLst/>
                    <a:ea typeface="SimSun" pitchFamily="2" charset="-122"/>
                  </a:rPr>
                  <a:t>It provide </a:t>
                </a:r>
                <a:r>
                  <a:rPr lang="en-US" altLang="zh-CN" sz="2800" dirty="0">
                    <a:effectLst/>
                    <a:ea typeface="SimSun" pitchFamily="2" charset="-122"/>
                  </a:rPr>
                  <a:t>Quality of Service, low power consumption, </a:t>
                </a:r>
                <a:r>
                  <a:rPr lang="en-US" altLang="zh-CN" sz="2800" dirty="0" smtClean="0">
                    <a:effectLst/>
                    <a:ea typeface="SimSun" pitchFamily="2" charset="-122"/>
                  </a:rPr>
                  <a:t>and Cost effective continuous </a:t>
                </a:r>
                <a:r>
                  <a:rPr lang="en-US" altLang="zh-CN" sz="2800" dirty="0">
                    <a:effectLst/>
                    <a:ea typeface="SimSun" pitchFamily="2" charset="-122"/>
                  </a:rPr>
                  <a:t>health monitoring and mobility.</a:t>
                </a:r>
                <a:endParaRPr lang="en-US" altLang="zh-CN" sz="2800" dirty="0" smtClean="0">
                  <a:effectLst/>
                  <a:ea typeface="SimSun" pitchFamily="2" charset="-122"/>
                </a:endParaRPr>
              </a:p>
            </p:txBody>
          </p:sp>
          <p:sp>
            <p:nvSpPr>
              <p:cNvPr id="47" name="Text Box 247"/>
              <p:cNvSpPr txBox="1">
                <a:spLocks noChangeArrowheads="1"/>
              </p:cNvSpPr>
              <p:nvPr/>
            </p:nvSpPr>
            <p:spPr bwMode="auto">
              <a:xfrm>
                <a:off x="876878" y="20574000"/>
                <a:ext cx="10044545" cy="7171194"/>
              </a:xfrm>
              <a:prstGeom prst="rect">
                <a:avLst/>
              </a:prstGeom>
              <a:solidFill>
                <a:schemeClr val="accent3">
                  <a:lumMod val="20000"/>
                  <a:lumOff val="80000"/>
                </a:schemeClr>
              </a:solidFill>
              <a:ln w="57150" cmpd="thinThick">
                <a:noFill/>
                <a:miter lim="800000"/>
                <a:headEnd/>
                <a:tailEnd/>
              </a:ln>
              <a:effectLst/>
              <a:extLst/>
            </p:spPr>
            <p:txBody>
              <a:bodyPr lIns="182880" tIns="91440" rIns="182880" bIns="182880">
                <a:spAutoFit/>
              </a:bodyPr>
              <a:lstStyle>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lvl="0" indent="-457200" algn="just">
                  <a:buFont typeface="Arial" pitchFamily="34" charset="0"/>
                  <a:buChar char="•"/>
                </a:pPr>
                <a:r>
                  <a:rPr lang="en-US" sz="2800" dirty="0">
                    <a:effectLst/>
                  </a:rPr>
                  <a:t>To provide cost effective solution to solve health related issue in remote or rural side area</a:t>
                </a:r>
                <a:r>
                  <a:rPr lang="en-US" sz="2800" dirty="0" smtClean="0">
                    <a:effectLst/>
                  </a:rPr>
                  <a:t>.</a:t>
                </a:r>
                <a:endParaRPr lang="en-US" sz="2800" dirty="0">
                  <a:effectLst/>
                </a:endParaRPr>
              </a:p>
              <a:p>
                <a:pPr marL="457200" lvl="0" indent="-457200" algn="just">
                  <a:buFont typeface="Arial" pitchFamily="34" charset="0"/>
                  <a:buChar char="•"/>
                </a:pPr>
                <a:r>
                  <a:rPr lang="en-US" sz="2800" dirty="0">
                    <a:effectLst/>
                  </a:rPr>
                  <a:t>To provide portable platform for checking Health related problem</a:t>
                </a:r>
                <a:r>
                  <a:rPr lang="en-US" sz="2800" dirty="0" smtClean="0">
                    <a:effectLst/>
                  </a:rPr>
                  <a:t>.</a:t>
                </a:r>
                <a:endParaRPr lang="en-US" sz="2800" dirty="0">
                  <a:effectLst/>
                </a:endParaRPr>
              </a:p>
              <a:p>
                <a:pPr marL="457200" lvl="0" indent="-457200" algn="just">
                  <a:buFont typeface="Arial" pitchFamily="34" charset="0"/>
                  <a:buChar char="•"/>
                </a:pPr>
                <a:r>
                  <a:rPr lang="en-US" sz="2800" dirty="0">
                    <a:effectLst/>
                  </a:rPr>
                  <a:t>To provide the preliminary assessment to patient related to heart</a:t>
                </a:r>
                <a:r>
                  <a:rPr lang="en-US" sz="2800" dirty="0" smtClean="0">
                    <a:effectLst/>
                  </a:rPr>
                  <a:t>.</a:t>
                </a:r>
                <a:endParaRPr lang="en-US" sz="2800" dirty="0">
                  <a:effectLst/>
                </a:endParaRPr>
              </a:p>
              <a:p>
                <a:pPr marL="457200" lvl="0" indent="-457200" algn="just">
                  <a:buFont typeface="Arial" pitchFamily="34" charset="0"/>
                  <a:buChar char="•"/>
                </a:pPr>
                <a:r>
                  <a:rPr lang="en-US" sz="2800" dirty="0">
                    <a:effectLst/>
                  </a:rPr>
                  <a:t>To reduce gap between doctor/specialist and patient for solving the problem related to health</a:t>
                </a:r>
                <a:r>
                  <a:rPr lang="en-US" sz="2800" dirty="0" smtClean="0">
                    <a:effectLst/>
                  </a:rPr>
                  <a:t>.</a:t>
                </a:r>
                <a:endParaRPr lang="en-US" sz="2800" dirty="0">
                  <a:effectLst/>
                </a:endParaRPr>
              </a:p>
              <a:p>
                <a:pPr marL="457200" lvl="0" indent="-457200" algn="just">
                  <a:buFont typeface="Arial" pitchFamily="34" charset="0"/>
                  <a:buChar char="•"/>
                </a:pPr>
                <a:r>
                  <a:rPr lang="en-US" sz="2800" dirty="0">
                    <a:effectLst/>
                  </a:rPr>
                  <a:t>Wireless communication enable device can help to maintain related information on mobile phone and it can transfer to the hospitals to monitor the health status of the patient </a:t>
                </a:r>
              </a:p>
              <a:p>
                <a:pPr marL="457200" lvl="0" indent="-457200" algn="just">
                  <a:buFont typeface="Arial" pitchFamily="34" charset="0"/>
                  <a:buChar char="•"/>
                </a:pPr>
                <a:r>
                  <a:rPr lang="en-US" sz="2800" dirty="0">
                    <a:effectLst/>
                  </a:rPr>
                  <a:t> Mobile based communication systems can help to ambulance center about emergency and address location of patient</a:t>
                </a:r>
                <a:r>
                  <a:rPr lang="en-US" sz="2800" dirty="0" smtClean="0">
                    <a:effectLst/>
                  </a:rPr>
                  <a:t>.</a:t>
                </a:r>
                <a:endParaRPr lang="en-US" sz="2800" dirty="0">
                  <a:effectLst/>
                </a:endParaRPr>
              </a:p>
              <a:p>
                <a:pPr marL="457200" lvl="0" indent="-457200" algn="just">
                  <a:buFont typeface="Arial" pitchFamily="34" charset="0"/>
                  <a:buChar char="•"/>
                </a:pPr>
                <a:r>
                  <a:rPr lang="en-US" sz="2800" dirty="0">
                    <a:effectLst/>
                  </a:rPr>
                  <a:t>To provide information regarding pulse rate, body temperature and alert system can help to maintain regulation in diet, medicine.   </a:t>
                </a:r>
                <a:r>
                  <a:rPr lang="en-US" sz="2800" dirty="0" smtClean="0">
                    <a:effectLst/>
                  </a:rPr>
                  <a:t>To </a:t>
                </a:r>
                <a:r>
                  <a:rPr lang="en-US" sz="2800" dirty="0">
                    <a:effectLst/>
                  </a:rPr>
                  <a:t>develop web based server to maintain information of patients</a:t>
                </a:r>
                <a:r>
                  <a:rPr lang="en-US" sz="2800" dirty="0" smtClean="0">
                    <a:effectLst/>
                  </a:rPr>
                  <a:t>.</a:t>
                </a:r>
                <a:endParaRPr lang="en-US" altLang="zh-CN" sz="2800" dirty="0">
                  <a:effectLst/>
                  <a:ea typeface="SimSun" pitchFamily="2" charset="-122"/>
                </a:endParaRPr>
              </a:p>
            </p:txBody>
          </p:sp>
          <p:sp>
            <p:nvSpPr>
              <p:cNvPr id="51" name="Text Box 261"/>
              <p:cNvSpPr txBox="1">
                <a:spLocks noChangeArrowheads="1"/>
              </p:cNvSpPr>
              <p:nvPr/>
            </p:nvSpPr>
            <p:spPr bwMode="auto">
              <a:xfrm>
                <a:off x="11288235" y="18846801"/>
                <a:ext cx="15773401" cy="8817799"/>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rIns="182880" bIns="18288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4400" b="1" dirty="0" smtClean="0">
                    <a:effectLst/>
                    <a:ea typeface="ＭＳ Ｐゴシック" charset="-128"/>
                  </a:rPr>
                  <a:t>Working:</a:t>
                </a:r>
              </a:p>
              <a:p>
                <a:pPr algn="just">
                  <a:lnSpc>
                    <a:spcPct val="125000"/>
                  </a:lnSpc>
                </a:pPr>
                <a:r>
                  <a:rPr lang="en-US" altLang="ja-JP" sz="2800" dirty="0">
                    <a:effectLst/>
                    <a:ea typeface="ＭＳ Ｐゴシック" charset="-128"/>
                  </a:rPr>
                  <a:t>The project objective is to develop mobile base application that will collect data from wireless health care electronic devices, display the same on mobile phone help patient for preliminary assessment and sync the important information to server location i.e. to doctor in hospital. </a:t>
                </a:r>
                <a:endParaRPr lang="en-US" altLang="ja-JP" sz="2800" dirty="0" smtClean="0">
                  <a:effectLst/>
                  <a:ea typeface="ＭＳ Ｐゴシック" charset="-128"/>
                </a:endParaRPr>
              </a:p>
              <a:p>
                <a:pPr algn="just">
                  <a:lnSpc>
                    <a:spcPct val="125000"/>
                  </a:lnSpc>
                </a:pPr>
                <a:endParaRPr lang="en-US" altLang="ja-JP" sz="2800" dirty="0">
                  <a:effectLst/>
                  <a:ea typeface="ＭＳ Ｐゴシック" charset="-128"/>
                </a:endParaRPr>
              </a:p>
              <a:p>
                <a:pPr algn="just">
                  <a:lnSpc>
                    <a:spcPct val="125000"/>
                  </a:lnSpc>
                </a:pPr>
                <a:r>
                  <a:rPr lang="en-US" altLang="ja-JP" sz="2800" dirty="0" smtClean="0">
                    <a:effectLst/>
                    <a:ea typeface="ＭＳ Ｐゴシック" charset="-128"/>
                  </a:rPr>
                  <a:t>A </a:t>
                </a:r>
                <a:r>
                  <a:rPr lang="en-US" altLang="ja-JP" sz="2800" dirty="0">
                    <a:effectLst/>
                    <a:ea typeface="ＭＳ Ｐゴシック" charset="-128"/>
                  </a:rPr>
                  <a:t>web application will develop for displaying the collected information at server for monitoring health related issue. Propose work in which alerts, reminders and emergency notifications for vital measurements help patient and doctors to take timely decisions in emergencies. </a:t>
                </a:r>
                <a:endParaRPr lang="en-US" altLang="ja-JP" sz="2800" dirty="0" smtClean="0">
                  <a:effectLst/>
                  <a:ea typeface="ＭＳ Ｐゴシック" charset="-128"/>
                </a:endParaRPr>
              </a:p>
              <a:p>
                <a:pPr algn="just">
                  <a:lnSpc>
                    <a:spcPct val="125000"/>
                  </a:lnSpc>
                </a:pPr>
                <a:endParaRPr lang="en-US" altLang="ja-JP" sz="2800" dirty="0">
                  <a:effectLst/>
                  <a:ea typeface="ＭＳ Ｐゴシック" charset="-128"/>
                </a:endParaRPr>
              </a:p>
              <a:p>
                <a:pPr algn="just">
                  <a:lnSpc>
                    <a:spcPct val="125000"/>
                  </a:lnSpc>
                </a:pPr>
                <a:r>
                  <a:rPr lang="en-US" altLang="ja-JP" sz="2800" dirty="0" smtClean="0">
                    <a:effectLst/>
                    <a:ea typeface="ＭＳ Ｐゴシック" charset="-128"/>
                  </a:rPr>
                  <a:t>Doctors </a:t>
                </a:r>
                <a:r>
                  <a:rPr lang="en-US" altLang="ja-JP" sz="2800" dirty="0">
                    <a:effectLst/>
                    <a:ea typeface="ＭＳ Ｐゴシック" charset="-128"/>
                  </a:rPr>
                  <a:t>can monitor the patient’s status at all the time using the web interface at any remote location as android application keeps synchronizing the test data using the web services with application server. </a:t>
                </a:r>
                <a:endParaRPr lang="en-US" altLang="ja-JP" sz="2800" dirty="0" smtClean="0">
                  <a:effectLst/>
                  <a:ea typeface="ＭＳ Ｐゴシック" charset="-128"/>
                </a:endParaRPr>
              </a:p>
              <a:p>
                <a:pPr algn="just">
                  <a:lnSpc>
                    <a:spcPct val="125000"/>
                  </a:lnSpc>
                </a:pPr>
                <a:endParaRPr lang="en-US" altLang="ja-JP" sz="2800" dirty="0">
                  <a:effectLst/>
                  <a:ea typeface="ＭＳ Ｐゴシック" charset="-128"/>
                </a:endParaRPr>
              </a:p>
              <a:p>
                <a:pPr algn="just">
                  <a:lnSpc>
                    <a:spcPct val="125000"/>
                  </a:lnSpc>
                </a:pPr>
                <a:r>
                  <a:rPr lang="en-US" altLang="ja-JP" sz="2800" dirty="0" smtClean="0">
                    <a:effectLst/>
                    <a:ea typeface="ＭＳ Ｐゴシック" charset="-128"/>
                  </a:rPr>
                  <a:t>Web </a:t>
                </a:r>
                <a:r>
                  <a:rPr lang="en-US" altLang="ja-JP" sz="2800" dirty="0">
                    <a:effectLst/>
                    <a:ea typeface="ＭＳ Ｐゴシック" charset="-128"/>
                  </a:rPr>
                  <a:t>app also works as reporting tool where one can view all the history for the patient’s test performed over the period. High-level goal will be achieved when patient’s at remote places can be monitored without physical presence of the specialist professionals at given locations</a:t>
                </a:r>
                <a:r>
                  <a:rPr lang="en-US" altLang="ja-JP" sz="2800" dirty="0" smtClean="0">
                    <a:effectLst/>
                    <a:ea typeface="ＭＳ Ｐゴシック" charset="-128"/>
                  </a:rPr>
                  <a:t>.</a:t>
                </a:r>
              </a:p>
              <a:p>
                <a:pPr algn="just">
                  <a:lnSpc>
                    <a:spcPct val="125000"/>
                  </a:lnSpc>
                </a:pPr>
                <a:endParaRPr lang="en-AU" sz="800" dirty="0">
                  <a:effectLst/>
                </a:endParaRPr>
              </a:p>
            </p:txBody>
          </p:sp>
          <p:sp>
            <p:nvSpPr>
              <p:cNvPr id="52" name="Text Box 263"/>
              <p:cNvSpPr txBox="1">
                <a:spLocks noChangeArrowheads="1"/>
              </p:cNvSpPr>
              <p:nvPr/>
            </p:nvSpPr>
            <p:spPr bwMode="auto">
              <a:xfrm>
                <a:off x="27451790" y="6970516"/>
                <a:ext cx="9915339" cy="5124480"/>
              </a:xfrm>
              <a:prstGeom prst="rect">
                <a:avLst/>
              </a:prstGeom>
              <a:solidFill>
                <a:schemeClr val="accent3">
                  <a:lumMod val="40000"/>
                  <a:lumOff val="60000"/>
                </a:schemeClr>
              </a:solidFill>
              <a:ln w="57150" cmpd="thinThick">
                <a:noFill/>
                <a:miter lim="800000"/>
                <a:headEnd/>
                <a:tailEnd/>
              </a:ln>
              <a:effectLst/>
              <a:extLst/>
            </p:spPr>
            <p:txBody>
              <a:bodyPr wrap="square" lIns="182880" tIns="91440" rIns="182880" bIns="182880">
                <a:spAutoFit/>
              </a:bodyPr>
              <a:lstStyle>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zh-CN" sz="2800" dirty="0">
                    <a:effectLst/>
                    <a:ea typeface="SimSun" pitchFamily="2" charset="-122"/>
                  </a:rPr>
                  <a:t>1) Availability of: reliable communication networks, electrical power for device charging in remote rural locations, doctors</a:t>
                </a:r>
              </a:p>
              <a:p>
                <a:pPr>
                  <a:lnSpc>
                    <a:spcPct val="125000"/>
                  </a:lnSpc>
                </a:pPr>
                <a:r>
                  <a:rPr lang="en-US" altLang="zh-CN" sz="2800" dirty="0">
                    <a:effectLst/>
                    <a:ea typeface="SimSun" pitchFamily="2" charset="-122"/>
                  </a:rPr>
                  <a:t>to report the ECGs on timely basis</a:t>
                </a:r>
                <a:r>
                  <a:rPr lang="en-US" altLang="zh-CN" sz="2800" dirty="0" smtClean="0">
                    <a:effectLst/>
                    <a:ea typeface="SimSun" pitchFamily="2" charset="-122"/>
                  </a:rPr>
                  <a:t>.</a:t>
                </a:r>
                <a:endParaRPr lang="en-US" altLang="zh-CN" sz="2800" dirty="0">
                  <a:effectLst/>
                  <a:ea typeface="SimSun" pitchFamily="2" charset="-122"/>
                </a:endParaRPr>
              </a:p>
              <a:p>
                <a:pPr>
                  <a:lnSpc>
                    <a:spcPct val="125000"/>
                  </a:lnSpc>
                </a:pPr>
                <a:r>
                  <a:rPr lang="en-US" altLang="zh-CN" sz="2800" dirty="0">
                    <a:effectLst/>
                    <a:ea typeface="SimSun" pitchFamily="2" charset="-122"/>
                  </a:rPr>
                  <a:t>2) Seamless integration of various emergency response teams to take follow actions</a:t>
                </a:r>
                <a:r>
                  <a:rPr lang="en-US" altLang="zh-CN" sz="2800" dirty="0" smtClean="0">
                    <a:effectLst/>
                    <a:ea typeface="SimSun" pitchFamily="2" charset="-122"/>
                  </a:rPr>
                  <a:t>.</a:t>
                </a:r>
                <a:endParaRPr lang="en-US" altLang="zh-CN" sz="2800" dirty="0">
                  <a:effectLst/>
                  <a:ea typeface="SimSun" pitchFamily="2" charset="-122"/>
                </a:endParaRPr>
              </a:p>
              <a:p>
                <a:pPr>
                  <a:lnSpc>
                    <a:spcPct val="125000"/>
                  </a:lnSpc>
                </a:pPr>
                <a:r>
                  <a:rPr lang="en-US" altLang="zh-CN" sz="2800" dirty="0">
                    <a:effectLst/>
                    <a:ea typeface="SimSun" pitchFamily="2" charset="-122"/>
                  </a:rPr>
                  <a:t>3) Developing and managing software clients for various different smartphones</a:t>
                </a:r>
                <a:r>
                  <a:rPr lang="en-US" altLang="zh-CN" sz="2800" dirty="0" smtClean="0">
                    <a:effectLst/>
                    <a:ea typeface="SimSun" pitchFamily="2" charset="-122"/>
                  </a:rPr>
                  <a:t>.</a:t>
                </a:r>
                <a:endParaRPr lang="en-US" altLang="zh-CN" sz="2800" dirty="0">
                  <a:effectLst/>
                  <a:ea typeface="SimSun" pitchFamily="2" charset="-122"/>
                </a:endParaRPr>
              </a:p>
              <a:p>
                <a:pPr>
                  <a:lnSpc>
                    <a:spcPct val="125000"/>
                  </a:lnSpc>
                </a:pPr>
                <a:r>
                  <a:rPr lang="en-US" altLang="zh-CN" sz="2800" dirty="0">
                    <a:effectLst/>
                    <a:ea typeface="SimSun" pitchFamily="2" charset="-122"/>
                  </a:rPr>
                  <a:t>4) Slow adoption by medical professional / local administration agencies.</a:t>
                </a:r>
              </a:p>
            </p:txBody>
          </p:sp>
          <p:grpSp>
            <p:nvGrpSpPr>
              <p:cNvPr id="54" name="Group 53"/>
              <p:cNvGrpSpPr/>
              <p:nvPr/>
            </p:nvGrpSpPr>
            <p:grpSpPr>
              <a:xfrm>
                <a:off x="914400" y="5803438"/>
                <a:ext cx="10007023" cy="946293"/>
                <a:chOff x="1066799" y="5958162"/>
                <a:chExt cx="11007725" cy="946293"/>
              </a:xfrm>
            </p:grpSpPr>
            <p:sp>
              <p:nvSpPr>
                <p:cNvPr id="55"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56"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smtClean="0">
                      <a:solidFill>
                        <a:schemeClr val="bg1"/>
                      </a:solidFill>
                      <a:effectLst/>
                      <a:latin typeface="Cambria" pitchFamily="18" charset="0"/>
                      <a:ea typeface="SimSun" pitchFamily="2" charset="-122"/>
                      <a:cs typeface="Lucida Sans" pitchFamily="34" charset="0"/>
                    </a:rPr>
                    <a:t>Problem Statement</a:t>
                  </a:r>
                  <a:endParaRPr lang="en-US" altLang="zh-CN" sz="3200" b="1" dirty="0">
                    <a:solidFill>
                      <a:schemeClr val="bg1"/>
                    </a:solidFill>
                    <a:effectLst/>
                    <a:latin typeface="Cambria" pitchFamily="18" charset="0"/>
                    <a:ea typeface="SimSun" pitchFamily="2" charset="-122"/>
                    <a:cs typeface="Lucida Sans" pitchFamily="34" charset="0"/>
                  </a:endParaRPr>
                </a:p>
              </p:txBody>
            </p:sp>
          </p:grpSp>
          <p:grpSp>
            <p:nvGrpSpPr>
              <p:cNvPr id="57" name="Group 56"/>
              <p:cNvGrpSpPr/>
              <p:nvPr/>
            </p:nvGrpSpPr>
            <p:grpSpPr>
              <a:xfrm>
                <a:off x="813378" y="9753600"/>
                <a:ext cx="10007023" cy="946293"/>
                <a:chOff x="1066799" y="5958162"/>
                <a:chExt cx="11007725" cy="946293"/>
              </a:xfrm>
            </p:grpSpPr>
            <p:sp>
              <p:nvSpPr>
                <p:cNvPr id="58"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59"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smtClean="0">
                      <a:solidFill>
                        <a:schemeClr val="bg1"/>
                      </a:solidFill>
                      <a:effectLst/>
                      <a:latin typeface="Cambria" pitchFamily="18" charset="0"/>
                      <a:ea typeface="SimSun" pitchFamily="2" charset="-122"/>
                      <a:cs typeface="Lucida Sans" pitchFamily="34" charset="0"/>
                    </a:rPr>
                    <a:t>Introduction</a:t>
                  </a:r>
                  <a:endParaRPr lang="en-US" altLang="zh-CN" sz="3200" b="1" dirty="0">
                    <a:solidFill>
                      <a:schemeClr val="bg1"/>
                    </a:solidFill>
                    <a:effectLst/>
                    <a:latin typeface="Cambria" pitchFamily="18" charset="0"/>
                    <a:ea typeface="SimSun" pitchFamily="2" charset="-122"/>
                    <a:cs typeface="Lucida Sans" pitchFamily="34" charset="0"/>
                  </a:endParaRPr>
                </a:p>
              </p:txBody>
            </p:sp>
          </p:grpSp>
          <p:grpSp>
            <p:nvGrpSpPr>
              <p:cNvPr id="60" name="Group 59"/>
              <p:cNvGrpSpPr/>
              <p:nvPr/>
            </p:nvGrpSpPr>
            <p:grpSpPr>
              <a:xfrm>
                <a:off x="27456375" y="5791200"/>
                <a:ext cx="10007023" cy="946293"/>
                <a:chOff x="1066799" y="5958162"/>
                <a:chExt cx="11007725" cy="946293"/>
              </a:xfrm>
            </p:grpSpPr>
            <p:sp>
              <p:nvSpPr>
                <p:cNvPr id="61"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2"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Future Work and Challenges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63" name="Group 62"/>
              <p:cNvGrpSpPr/>
              <p:nvPr/>
            </p:nvGrpSpPr>
            <p:grpSpPr>
              <a:xfrm>
                <a:off x="27538843" y="16657921"/>
                <a:ext cx="10007023" cy="946293"/>
                <a:chOff x="1157514" y="213283"/>
                <a:chExt cx="11007725" cy="946293"/>
              </a:xfrm>
            </p:grpSpPr>
            <p:sp>
              <p:nvSpPr>
                <p:cNvPr id="64" name="Text Box 248"/>
                <p:cNvSpPr txBox="1">
                  <a:spLocks noChangeArrowheads="1"/>
                </p:cNvSpPr>
                <p:nvPr/>
              </p:nvSpPr>
              <p:spPr bwMode="auto">
                <a:xfrm>
                  <a:off x="1157514" y="213283"/>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5" name="Text Box 248"/>
                <p:cNvSpPr txBox="1">
                  <a:spLocks noChangeArrowheads="1"/>
                </p:cNvSpPr>
                <p:nvPr/>
              </p:nvSpPr>
              <p:spPr bwMode="auto">
                <a:xfrm>
                  <a:off x="1215877" y="315641"/>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CONCLUSIONS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66" name="Group 65"/>
              <p:cNvGrpSpPr/>
              <p:nvPr/>
            </p:nvGrpSpPr>
            <p:grpSpPr>
              <a:xfrm>
                <a:off x="27420233" y="22409315"/>
                <a:ext cx="10007023" cy="946293"/>
                <a:chOff x="1027043" y="-6402350"/>
                <a:chExt cx="11007725" cy="946293"/>
              </a:xfrm>
            </p:grpSpPr>
            <p:sp>
              <p:nvSpPr>
                <p:cNvPr id="67" name="Text Box 248"/>
                <p:cNvSpPr txBox="1">
                  <a:spLocks noChangeArrowheads="1"/>
                </p:cNvSpPr>
                <p:nvPr/>
              </p:nvSpPr>
              <p:spPr bwMode="auto">
                <a:xfrm>
                  <a:off x="1027043" y="-6402350"/>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68" name="Text Box 248"/>
                <p:cNvSpPr txBox="1">
                  <a:spLocks noChangeArrowheads="1"/>
                </p:cNvSpPr>
                <p:nvPr/>
              </p:nvSpPr>
              <p:spPr bwMode="auto">
                <a:xfrm>
                  <a:off x="1168523" y="-6302945"/>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REFERENCES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grpSp>
            <p:nvGrpSpPr>
              <p:cNvPr id="75" name="Group 74"/>
              <p:cNvGrpSpPr/>
              <p:nvPr/>
            </p:nvGrpSpPr>
            <p:grpSpPr>
              <a:xfrm>
                <a:off x="11307679" y="5803438"/>
                <a:ext cx="15789442" cy="946293"/>
                <a:chOff x="1066799" y="5958162"/>
                <a:chExt cx="11007725" cy="946293"/>
              </a:xfrm>
            </p:grpSpPr>
            <p:sp>
              <p:nvSpPr>
                <p:cNvPr id="76"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77"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smtClean="0">
                      <a:solidFill>
                        <a:schemeClr val="bg1"/>
                      </a:solidFill>
                      <a:effectLst/>
                      <a:latin typeface="Cambria" pitchFamily="18" charset="0"/>
                      <a:ea typeface="SimSun" pitchFamily="2" charset="-122"/>
                      <a:cs typeface="Lucida Sans" pitchFamily="34" charset="0"/>
                    </a:rPr>
                    <a:t>Methodology</a:t>
                  </a:r>
                  <a:endParaRPr lang="en-US" altLang="zh-CN" sz="3200" b="1" dirty="0">
                    <a:solidFill>
                      <a:schemeClr val="bg1"/>
                    </a:solidFill>
                    <a:effectLst/>
                    <a:latin typeface="Cambria" pitchFamily="18" charset="0"/>
                    <a:ea typeface="SimSun" pitchFamily="2" charset="-122"/>
                    <a:cs typeface="Lucida Sans" pitchFamily="34" charset="0"/>
                  </a:endParaRPr>
                </a:p>
              </p:txBody>
            </p:sp>
          </p:grpSp>
          <p:grpSp>
            <p:nvGrpSpPr>
              <p:cNvPr id="39" name="Group 38"/>
              <p:cNvGrpSpPr/>
              <p:nvPr/>
            </p:nvGrpSpPr>
            <p:grpSpPr>
              <a:xfrm>
                <a:off x="804100" y="19284333"/>
                <a:ext cx="10007023" cy="946293"/>
                <a:chOff x="1066799" y="5958162"/>
                <a:chExt cx="11007725" cy="946293"/>
              </a:xfrm>
            </p:grpSpPr>
            <p:sp>
              <p:nvSpPr>
                <p:cNvPr id="40" name="Text Box 248"/>
                <p:cNvSpPr txBox="1">
                  <a:spLocks noChangeArrowheads="1"/>
                </p:cNvSpPr>
                <p:nvPr/>
              </p:nvSpPr>
              <p:spPr bwMode="auto">
                <a:xfrm>
                  <a:off x="1066799" y="5958162"/>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41" name="Text Box 248"/>
                <p:cNvSpPr txBox="1">
                  <a:spLocks noChangeArrowheads="1"/>
                </p:cNvSpPr>
                <p:nvPr/>
              </p:nvSpPr>
              <p:spPr bwMode="auto">
                <a:xfrm>
                  <a:off x="1157514" y="6046588"/>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smtClean="0">
                      <a:solidFill>
                        <a:schemeClr val="bg1"/>
                      </a:solidFill>
                      <a:effectLst/>
                      <a:latin typeface="Cambria" pitchFamily="18" charset="0"/>
                      <a:ea typeface="SimSun" pitchFamily="2" charset="-122"/>
                      <a:cs typeface="Lucida Sans" pitchFamily="34" charset="0"/>
                    </a:rPr>
                    <a:t>Objectives</a:t>
                  </a:r>
                  <a:endParaRPr lang="en-US" altLang="zh-CN" sz="3200" b="1" dirty="0">
                    <a:solidFill>
                      <a:schemeClr val="bg1"/>
                    </a:solidFill>
                    <a:effectLst/>
                    <a:latin typeface="Cambria" pitchFamily="18" charset="0"/>
                    <a:ea typeface="SimSun" pitchFamily="2" charset="-122"/>
                    <a:cs typeface="Lucida Sans" pitchFamily="34" charset="0"/>
                  </a:endParaRPr>
                </a:p>
              </p:txBody>
            </p:sp>
          </p:grpSp>
          <p:sp>
            <p:nvSpPr>
              <p:cNvPr id="42" name="Text Box 242"/>
              <p:cNvSpPr txBox="1">
                <a:spLocks noChangeArrowheads="1"/>
              </p:cNvSpPr>
              <p:nvPr/>
            </p:nvSpPr>
            <p:spPr bwMode="auto">
              <a:xfrm>
                <a:off x="889577" y="10972800"/>
                <a:ext cx="10007023" cy="7987828"/>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sz="2800" dirty="0">
                    <a:effectLst/>
                  </a:rPr>
                  <a:t>Now a day, Health issue is a critical problem in the world, the leading causes of death across the world due increase in pollution, no proper daily routine, irregular diet much more. Every second in some part of the surroundings, a person suffers from chest pain or heart attack with the lack of early treatment systems. Due to increase of work schedule sometime peoples ignore health related issues as well as is ignoring due to health issue lack of money and other problems. In addition, the ratio of doctors attending patients is far less in lower and middle-income regions. In Addition, each person can use a smart mobile phone for communication and to complete daily workload in short routing, we can say that mobile phone is part of daily life. In this work, the system that has been designed to provide a </a:t>
                </a:r>
                <a:r>
                  <a:rPr lang="en-US" sz="2800" dirty="0" err="1">
                    <a:effectLst/>
                  </a:rPr>
                  <a:t>telecardiology</a:t>
                </a:r>
                <a:r>
                  <a:rPr lang="en-US" sz="2800" dirty="0">
                    <a:effectLst/>
                  </a:rPr>
                  <a:t> platform for remote health analysis and real time reporting from the doctor for the attending paramedic or the general practitioner.</a:t>
                </a:r>
                <a:endParaRPr lang="en-AU" sz="2800" dirty="0">
                  <a:solidFill>
                    <a:schemeClr val="tx1">
                      <a:lumMod val="75000"/>
                      <a:lumOff val="25000"/>
                    </a:schemeClr>
                  </a:solidFill>
                  <a:effectLst/>
                </a:endParaRPr>
              </a:p>
            </p:txBody>
          </p:sp>
          <p:grpSp>
            <p:nvGrpSpPr>
              <p:cNvPr id="69" name="Group 68"/>
              <p:cNvGrpSpPr/>
              <p:nvPr/>
            </p:nvGrpSpPr>
            <p:grpSpPr>
              <a:xfrm>
                <a:off x="27456375" y="12573000"/>
                <a:ext cx="10007023" cy="946293"/>
                <a:chOff x="1066799" y="4479268"/>
                <a:chExt cx="11007725" cy="946293"/>
              </a:xfrm>
            </p:grpSpPr>
            <p:sp>
              <p:nvSpPr>
                <p:cNvPr id="70" name="Text Box 248"/>
                <p:cNvSpPr txBox="1">
                  <a:spLocks noChangeArrowheads="1"/>
                </p:cNvSpPr>
                <p:nvPr/>
              </p:nvSpPr>
              <p:spPr bwMode="auto">
                <a:xfrm>
                  <a:off x="1066799" y="4479268"/>
                  <a:ext cx="11007725" cy="946293"/>
                </a:xfrm>
                <a:prstGeom prst="rect">
                  <a:avLst/>
                </a:prstGeom>
                <a:gradFill rotWithShape="0">
                  <a:gsLst>
                    <a:gs pos="0">
                      <a:schemeClr val="accent2">
                        <a:lumMod val="40000"/>
                        <a:lumOff val="60000"/>
                      </a:schemeClr>
                    </a:gs>
                    <a:gs pos="13000">
                      <a:schemeClr val="accent3">
                        <a:lumMod val="60000"/>
                        <a:lumOff val="40000"/>
                      </a:schemeClr>
                    </a:gs>
                    <a:gs pos="43000">
                      <a:schemeClr val="accent2">
                        <a:lumMod val="60000"/>
                        <a:lumOff val="40000"/>
                      </a:schemeClr>
                    </a:gs>
                    <a:gs pos="67000">
                      <a:schemeClr val="accent2">
                        <a:lumMod val="75000"/>
                      </a:schemeClr>
                    </a:gs>
                    <a:gs pos="83000">
                      <a:schemeClr val="accent2">
                        <a:lumMod val="75000"/>
                      </a:schemeClr>
                    </a:gs>
                    <a:gs pos="100000">
                      <a:schemeClr val="accent3">
                        <a:lumMod val="60000"/>
                        <a:lumOff val="40000"/>
                      </a:schemeClr>
                    </a:gs>
                  </a:gsLst>
                  <a:lin ang="0" scaled="1"/>
                </a:gradFill>
                <a:ln w="19050">
                  <a:noFill/>
                  <a:miter lim="800000"/>
                  <a:headEnd/>
                  <a:tailEnd/>
                </a:ln>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dirty="0">
                    <a:effectLst/>
                    <a:latin typeface="Lucida Sans" pitchFamily="34" charset="0"/>
                    <a:ea typeface="SimSun" pitchFamily="2" charset="-122"/>
                    <a:cs typeface="Lucida Sans" pitchFamily="34" charset="0"/>
                  </a:endParaRPr>
                </a:p>
              </p:txBody>
            </p:sp>
            <p:sp>
              <p:nvSpPr>
                <p:cNvPr id="71" name="Text Box 248"/>
                <p:cNvSpPr txBox="1">
                  <a:spLocks noChangeArrowheads="1"/>
                </p:cNvSpPr>
                <p:nvPr/>
              </p:nvSpPr>
              <p:spPr bwMode="auto">
                <a:xfrm>
                  <a:off x="1157514" y="4567693"/>
                  <a:ext cx="10805886"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effectLst/>
                      <a:latin typeface="Lucida Sans" pitchFamily="34" charset="0"/>
                      <a:ea typeface="SimSun" pitchFamily="2" charset="-122"/>
                      <a:cs typeface="Lucida Sans" pitchFamily="34" charset="0"/>
                    </a:rPr>
                    <a:t>Applications</a:t>
                  </a:r>
                  <a:endParaRPr lang="en-US" altLang="zh-CN" sz="3200" b="1" dirty="0">
                    <a:solidFill>
                      <a:schemeClr val="bg1"/>
                    </a:solidFill>
                    <a:effectLst/>
                    <a:latin typeface="Lucida Sans" pitchFamily="34" charset="0"/>
                    <a:ea typeface="SimSun" pitchFamily="2" charset="-122"/>
                    <a:cs typeface="Lucida Sans" pitchFamily="34" charset="0"/>
                  </a:endParaRPr>
                </a:p>
              </p:txBody>
            </p:sp>
          </p:grpSp>
          <p:sp>
            <p:nvSpPr>
              <p:cNvPr id="78" name="Text Box 246"/>
              <p:cNvSpPr txBox="1">
                <a:spLocks noChangeArrowheads="1"/>
              </p:cNvSpPr>
              <p:nvPr/>
            </p:nvSpPr>
            <p:spPr bwMode="auto">
              <a:xfrm>
                <a:off x="27451067" y="13794085"/>
                <a:ext cx="9900908" cy="2345257"/>
              </a:xfrm>
              <a:prstGeom prst="rect">
                <a:avLst/>
              </a:prstGeom>
              <a:solidFill>
                <a:schemeClr val="bg1"/>
              </a:solidFill>
              <a:ln w="57150" cmpd="thinThick">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91440" rIns="182880" bIns="182880">
                <a:spAutoFit/>
              </a:bodyPr>
              <a:lstStyle>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a:lnSpc>
                    <a:spcPct val="120000"/>
                  </a:lnSpc>
                  <a:buFont typeface="Arial" charset="0"/>
                  <a:buChar char="•"/>
                </a:pPr>
                <a:r>
                  <a:rPr lang="en-US" altLang="zh-CN" sz="2800" dirty="0" smtClean="0">
                    <a:effectLst/>
                    <a:ea typeface="SimSun" pitchFamily="2" charset="-122"/>
                  </a:rPr>
                  <a:t>Health Monitoring System</a:t>
                </a:r>
              </a:p>
              <a:p>
                <a:pPr>
                  <a:lnSpc>
                    <a:spcPct val="120000"/>
                  </a:lnSpc>
                  <a:buFont typeface="Arial" charset="0"/>
                  <a:buChar char="•"/>
                </a:pPr>
                <a:r>
                  <a:rPr lang="en-US" altLang="zh-CN" sz="2800" dirty="0" smtClean="0">
                    <a:effectLst/>
                    <a:ea typeface="SimSun" pitchFamily="2" charset="-122"/>
                  </a:rPr>
                  <a:t>Smart Hospitality</a:t>
                </a:r>
              </a:p>
              <a:p>
                <a:pPr>
                  <a:lnSpc>
                    <a:spcPct val="120000"/>
                  </a:lnSpc>
                  <a:buFont typeface="Arial" charset="0"/>
                  <a:buChar char="•"/>
                </a:pPr>
                <a:r>
                  <a:rPr lang="en-US" altLang="zh-CN" sz="2800" dirty="0" smtClean="0">
                    <a:effectLst/>
                    <a:ea typeface="SimSun" pitchFamily="2" charset="-122"/>
                  </a:rPr>
                  <a:t>Continuous Patient Monitoring System</a:t>
                </a:r>
              </a:p>
              <a:p>
                <a:pPr>
                  <a:lnSpc>
                    <a:spcPct val="120000"/>
                  </a:lnSpc>
                  <a:buFont typeface="Arial" charset="0"/>
                  <a:buChar char="•"/>
                </a:pPr>
                <a:r>
                  <a:rPr lang="en-US" altLang="zh-CN" sz="2800" dirty="0" smtClean="0">
                    <a:effectLst/>
                    <a:ea typeface="SimSun" pitchFamily="2" charset="-122"/>
                  </a:rPr>
                  <a:t>Primary Health care in Rural Area.</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3199" y="6970516"/>
              <a:ext cx="15625901" cy="1017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 Box 248"/>
            <p:cNvSpPr txBox="1">
              <a:spLocks noChangeArrowheads="1"/>
            </p:cNvSpPr>
            <p:nvPr/>
          </p:nvSpPr>
          <p:spPr bwMode="auto">
            <a:xfrm>
              <a:off x="11288235" y="17604214"/>
              <a:ext cx="15600501" cy="769441"/>
            </a:xfrm>
            <a:prstGeom prst="rect">
              <a:avLst/>
            </a:prstGeom>
            <a:gradFill>
              <a:gsLst>
                <a:gs pos="56000">
                  <a:schemeClr val="accent2">
                    <a:lumMod val="50000"/>
                  </a:schemeClr>
                </a:gs>
                <a:gs pos="100000">
                  <a:schemeClr val="bg1">
                    <a:alpha val="0"/>
                  </a:schemeClr>
                </a:gs>
              </a:gsLst>
              <a:lin ang="0" scaled="1"/>
            </a:gradFill>
            <a:ln w="19050">
              <a:noFill/>
              <a:miter lim="800000"/>
              <a:headEnd/>
              <a:tailEnd/>
            </a:ln>
            <a:effec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smtClean="0">
                  <a:solidFill>
                    <a:schemeClr val="bg1"/>
                  </a:solidFill>
                  <a:effectLst/>
                  <a:latin typeface="Cambria" pitchFamily="18" charset="0"/>
                  <a:ea typeface="SimSun" pitchFamily="2" charset="-122"/>
                  <a:cs typeface="Lucida Sans" pitchFamily="34" charset="0"/>
                </a:rPr>
                <a:t>Description</a:t>
              </a:r>
              <a:endParaRPr lang="en-US" altLang="zh-CN" sz="3200" b="1" dirty="0">
                <a:solidFill>
                  <a:schemeClr val="bg1"/>
                </a:solidFill>
                <a:effectLst/>
                <a:latin typeface="Cambria" pitchFamily="18" charset="0"/>
                <a:ea typeface="SimSun" pitchFamily="2" charset="-122"/>
                <a:cs typeface="Lucida Sans" pitchFamily="34" charset="0"/>
              </a:endParaRPr>
            </a:p>
          </p:txBody>
        </p:sp>
      </p:grpSp>
    </p:spTree>
  </p:cSld>
  <p:clrMapOvr>
    <a:masterClrMapping/>
  </p:clrMapOvr>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772</Words>
  <Application>Microsoft Office PowerPoint</Application>
  <PresentationFormat>Custom</PresentationFormat>
  <Paragraphs>43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Khandelwal</cp:lastModifiedBy>
  <cp:revision>111</cp:revision>
  <cp:lastPrinted>2000-08-03T00:31:24Z</cp:lastPrinted>
  <dcterms:created xsi:type="dcterms:W3CDTF">2000-02-09T15:01:13Z</dcterms:created>
  <dcterms:modified xsi:type="dcterms:W3CDTF">2016-03-08T09:22:49Z</dcterms:modified>
  <cp:category>research posters template</cp:category>
</cp:coreProperties>
</file>