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embeddedFontLst>
    <p:embeddedFont>
      <p:font typeface="Arial Black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6D81705-05EA-47F3-B171-5B5D12F5879F}">
  <a:tblStyle styleId="{06D81705-05EA-47F3-B171-5B5D12F5879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fill>
          <a:solidFill>
            <a:srgbClr val="F4E9E7"/>
          </a:solidFill>
        </a:fill>
      </a:tcStyle>
    </a:band1H>
    <a:band2H>
      <a:tcTxStyle/>
    </a:band2H>
    <a:band1V>
      <a:tcTxStyle/>
      <a:tcStyle>
        <a:fill>
          <a:solidFill>
            <a:srgbClr val="F4E9E7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2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rialBlack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2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4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8" name="Google Shape;38;p4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7" name="Google Shape;47;p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7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7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9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9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0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457200" spcFirstLastPara="1" rIns="0" wrap="square" tIns="4572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p1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0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docker.com/get-started/" TargetMode="External"/><Relationship Id="rId4" Type="http://schemas.openxmlformats.org/officeDocument/2006/relationships/hyperlink" Target="https://kubernetes.io/docs/tutorials/#basic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4.xml"/><Relationship Id="rId9" Type="http://schemas.openxmlformats.org/officeDocument/2006/relationships/slide" Target="/ppt/slides/slide13.xml"/><Relationship Id="rId5" Type="http://schemas.openxmlformats.org/officeDocument/2006/relationships/slide" Target="/ppt/slides/slide5.xml"/><Relationship Id="rId6" Type="http://schemas.openxmlformats.org/officeDocument/2006/relationships/slide" Target="/ppt/slides/slide9.xml"/><Relationship Id="rId7" Type="http://schemas.openxmlformats.org/officeDocument/2006/relationships/slide" Target="/ppt/slides/slide10.xml"/><Relationship Id="rId8" Type="http://schemas.openxmlformats.org/officeDocument/2006/relationships/slide" Target="/ppt/slides/slide1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1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10.png"/><Relationship Id="rId7" Type="http://schemas.openxmlformats.org/officeDocument/2006/relationships/image" Target="../media/image13.png"/><Relationship Id="rId8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mitaoe logo" id="105" name="Google Shape;10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9921" y="639729"/>
            <a:ext cx="5872479" cy="99969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3"/>
          <p:cNvSpPr/>
          <p:nvPr/>
        </p:nvSpPr>
        <p:spPr>
          <a:xfrm>
            <a:off x="546389" y="2201486"/>
            <a:ext cx="11128248" cy="730179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>
            <a:noFill/>
          </a:ln>
          <a:effectLst>
            <a:outerShdw blurRad="4445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Cloud Based Linux and DevOps Skill Assessment Application</a:t>
            </a:r>
            <a:endParaRPr b="0" i="0" sz="240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7" name="Google Shape;107;p13"/>
          <p:cNvSpPr txBox="1"/>
          <p:nvPr/>
        </p:nvSpPr>
        <p:spPr>
          <a:xfrm>
            <a:off x="1255361" y="3493730"/>
            <a:ext cx="9324227" cy="2954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Yogesh Mahajan         Roshan Patil         Chetan Pawar      Nishant Kumar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Guide: Prof. Amar More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Calibri"/>
              <a:buNone/>
            </a:pPr>
            <a:r>
              <a:rPr lang="en-US">
                <a:solidFill>
                  <a:srgbClr val="C00000"/>
                </a:solidFill>
              </a:rPr>
              <a:t>Technologies Used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209" name="Google Shape;209;p22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27288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7CA3"/>
              </a:buClr>
              <a:buSzPts val="1824"/>
              <a:buFont typeface="Noto Sans Symbols"/>
              <a:buChar char="🞂"/>
            </a:pPr>
            <a:r>
              <a:rPr b="1" lang="en-US" sz="2400">
                <a:solidFill>
                  <a:srgbClr val="000000"/>
                </a:solidFill>
              </a:rPr>
              <a:t>Linux</a:t>
            </a:r>
            <a:endParaRPr/>
          </a:p>
          <a:p>
            <a:pPr indent="-272880" lvl="0" marL="27432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727CA3"/>
              </a:buClr>
              <a:buSzPts val="1824"/>
              <a:buFont typeface="Noto Sans Symbols"/>
              <a:buChar char="🞂"/>
            </a:pPr>
            <a:r>
              <a:rPr b="1" lang="en-US" sz="2400">
                <a:solidFill>
                  <a:srgbClr val="000000"/>
                </a:solidFill>
              </a:rPr>
              <a:t>Docker</a:t>
            </a:r>
            <a:endParaRPr/>
          </a:p>
          <a:p>
            <a:pPr indent="-272880" lvl="0" marL="27432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727CA3"/>
              </a:buClr>
              <a:buSzPts val="1824"/>
              <a:buFont typeface="Noto Sans Symbols"/>
              <a:buChar char="🞂"/>
            </a:pPr>
            <a:r>
              <a:rPr b="1" lang="en-US" sz="2400">
                <a:solidFill>
                  <a:srgbClr val="000000"/>
                </a:solidFill>
              </a:rPr>
              <a:t>Kubernetes</a:t>
            </a:r>
            <a:endParaRPr/>
          </a:p>
          <a:p>
            <a:pPr indent="-272880" lvl="0" marL="27432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727CA3"/>
              </a:buClr>
              <a:buSzPts val="1824"/>
              <a:buFont typeface="Noto Sans Symbols"/>
              <a:buChar char="🞂"/>
            </a:pPr>
            <a:r>
              <a:rPr b="1" lang="en-US" sz="2400">
                <a:solidFill>
                  <a:srgbClr val="000000"/>
                </a:solidFill>
              </a:rPr>
              <a:t>Python-Django Framework</a:t>
            </a:r>
            <a:endParaRPr/>
          </a:p>
          <a:p>
            <a:pPr indent="-157056" lvl="0" marL="27432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727CA3"/>
              </a:buClr>
              <a:buSzPts val="1824"/>
              <a:buFont typeface="Noto Sans Symbols"/>
              <a:buNone/>
            </a:pPr>
            <a:r>
              <a:t/>
            </a:r>
            <a:endParaRPr b="1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Calibri"/>
              <a:buNone/>
            </a:pPr>
            <a:r>
              <a:rPr lang="en-US">
                <a:solidFill>
                  <a:srgbClr val="C00000"/>
                </a:solidFill>
              </a:rPr>
              <a:t>Hardware Used</a:t>
            </a:r>
            <a:endParaRPr>
              <a:solidFill>
                <a:srgbClr val="C00000"/>
              </a:solidFill>
            </a:endParaRPr>
          </a:p>
        </p:txBody>
      </p:sp>
      <p:graphicFrame>
        <p:nvGraphicFramePr>
          <p:cNvPr id="215" name="Google Shape;215;p23"/>
          <p:cNvGraphicFramePr/>
          <p:nvPr/>
        </p:nvGraphicFramePr>
        <p:xfrm>
          <a:off x="1096963" y="18462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{06D81705-05EA-47F3-B171-5B5D12F5879F}</a:tableStyleId>
              </a:tblPr>
              <a:tblGrid>
                <a:gridCol w="5029200"/>
                <a:gridCol w="5029200"/>
              </a:tblGrid>
              <a:tr h="818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Server (Master)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Client (Slave)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</a:tr>
              <a:tr h="1323675">
                <a:tc>
                  <a:txBody>
                    <a:bodyPr/>
                    <a:lstStyle/>
                    <a:p>
                      <a:pPr indent="-272880" lvl="0" marL="2743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27CA3"/>
                        </a:buClr>
                        <a:buSzPts val="1520"/>
                        <a:buFont typeface="Noto Sans Symbols"/>
                        <a:buChar char="🞂"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 GB RAM</a:t>
                      </a:r>
                      <a:endParaRPr/>
                    </a:p>
                    <a:p>
                      <a:pPr indent="-272880" lvl="0" marL="274320" marR="0" rtl="0" algn="l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Clr>
                          <a:srgbClr val="727CA3"/>
                        </a:buClr>
                        <a:buSzPts val="1520"/>
                        <a:buFont typeface="Noto Sans Symbols"/>
                        <a:buChar char="🞂"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Intel core i5 processor and above</a:t>
                      </a:r>
                      <a:endParaRPr/>
                    </a:p>
                    <a:p>
                      <a:pPr indent="-272880" lvl="0" marL="274320" marR="0" rtl="0" algn="l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Clr>
                          <a:srgbClr val="727CA3"/>
                        </a:buClr>
                        <a:buSzPts val="1520"/>
                        <a:buFont typeface="Noto Sans Symbols"/>
                        <a:buChar char="🞂"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Cores 8 or more</a:t>
                      </a:r>
                      <a:endParaRPr/>
                    </a:p>
                    <a:p>
                      <a:pPr indent="-272880" lvl="0" marL="274320" marR="0" rtl="0" algn="l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Clr>
                          <a:srgbClr val="727CA3"/>
                        </a:buClr>
                        <a:buSzPts val="1520"/>
                        <a:buFont typeface="Noto Sans Symbols"/>
                        <a:buChar char="🞂"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CPU 2.4 GHz or faster</a:t>
                      </a:r>
                      <a:endParaRPr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72880" lvl="0" marL="274320" marR="0" rtl="0" algn="l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Clr>
                          <a:srgbClr val="727CA3"/>
                        </a:buClr>
                        <a:buSzPts val="1520"/>
                        <a:buFont typeface="Noto Sans Symbols"/>
                        <a:buChar char="🞂"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 GB HDD</a:t>
                      </a:r>
                      <a:endParaRPr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72880" lvl="0" marL="2743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27CA3"/>
                        </a:buClr>
                        <a:buSzPts val="1520"/>
                        <a:buFont typeface="Noto Sans Symbols"/>
                        <a:buChar char="🞂"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GB RAM</a:t>
                      </a:r>
                      <a:endParaRPr/>
                    </a:p>
                    <a:p>
                      <a:pPr indent="-272880" lvl="0" marL="274320" marR="0" rtl="0" algn="l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Clr>
                          <a:srgbClr val="727CA3"/>
                        </a:buClr>
                        <a:buSzPts val="1520"/>
                        <a:buFont typeface="Noto Sans Symbols"/>
                        <a:buChar char="🞂"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Intel core i3 processor and above</a:t>
                      </a:r>
                      <a:endParaRPr/>
                    </a:p>
                    <a:p>
                      <a:pPr indent="-272880" lvl="0" marL="274320" marR="0" rtl="0" algn="l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Clr>
                          <a:srgbClr val="727CA3"/>
                        </a:buClr>
                        <a:buSzPts val="1520"/>
                        <a:buFont typeface="Noto Sans Symbols"/>
                        <a:buChar char="🞂"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Core 1 or more</a:t>
                      </a:r>
                      <a:endParaRPr/>
                    </a:p>
                    <a:p>
                      <a:pPr indent="-272880" lvl="0" marL="274320" marR="0" rtl="0" algn="l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Clr>
                          <a:srgbClr val="727CA3"/>
                        </a:buClr>
                        <a:buSzPts val="1520"/>
                        <a:buFont typeface="Noto Sans Symbols"/>
                        <a:buChar char="🞂"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CPU 2.4 GHz or faster</a:t>
                      </a:r>
                      <a:endParaRPr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72880" lvl="0" marL="274320" marR="0" rtl="0" algn="l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Clr>
                          <a:srgbClr val="727CA3"/>
                        </a:buClr>
                        <a:buSzPts val="1520"/>
                        <a:buFont typeface="Noto Sans Symbols"/>
                        <a:buChar char="🞂"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120 GB HDD</a:t>
                      </a:r>
                      <a:endParaRPr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Calibri"/>
              <a:buNone/>
            </a:pPr>
            <a:r>
              <a:rPr lang="en-US">
                <a:solidFill>
                  <a:srgbClr val="C00000"/>
                </a:solidFill>
              </a:rPr>
              <a:t>Conclusion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221" name="Google Shape;221;p2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27288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7CA3"/>
              </a:buClr>
              <a:buSzPts val="1824"/>
              <a:buFont typeface="Noto Sans Symbols"/>
              <a:buChar char="🞂"/>
            </a:pPr>
            <a:r>
              <a:rPr b="1" lang="en-US" sz="2400">
                <a:solidFill>
                  <a:srgbClr val="000000"/>
                </a:solidFill>
              </a:rPr>
              <a:t>A cloud-based Linux and DevOps skill assessment tool, which integrates containers and their orchestration , will be developed for the assessment of linux skills and configurations skill along with DevOps skills.</a:t>
            </a:r>
            <a:endParaRPr/>
          </a:p>
          <a:p>
            <a:pPr indent="-272880" lvl="0" marL="27432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727CA3"/>
              </a:buClr>
              <a:buSzPts val="1824"/>
              <a:buFont typeface="Noto Sans Symbols"/>
              <a:buChar char="🞂"/>
            </a:pPr>
            <a:r>
              <a:rPr b="1" lang="en-US" sz="2400">
                <a:solidFill>
                  <a:srgbClr val="000000"/>
                </a:solidFill>
              </a:rPr>
              <a:t>This project presents computational issues of accessing terminal through web.</a:t>
            </a:r>
            <a:endParaRPr/>
          </a:p>
          <a:p>
            <a:pPr indent="-157056" lvl="0" marL="27432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727CA3"/>
              </a:buClr>
              <a:buSzPts val="1824"/>
              <a:buFont typeface="Noto Sans Symbols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157056" lvl="0" marL="27432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727CA3"/>
              </a:buClr>
              <a:buSzPts val="1824"/>
              <a:buFont typeface="Noto Sans Symbols"/>
              <a:buNone/>
            </a:pPr>
            <a:r>
              <a:t/>
            </a:r>
            <a:endParaRPr b="1" sz="2400"/>
          </a:p>
          <a:p>
            <a:pPr indent="-157056" lvl="0" marL="27432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727CA3"/>
              </a:buClr>
              <a:buSzPts val="1824"/>
              <a:buFont typeface="Noto Sans Symbols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144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727CA3"/>
              </a:buClr>
              <a:buSzPts val="1824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144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727CA3"/>
              </a:buClr>
              <a:buSzPts val="1824"/>
              <a:buNone/>
            </a:pPr>
            <a:r>
              <a:t/>
            </a:r>
            <a:endParaRPr b="1" sz="2400">
              <a:solidFill>
                <a:srgbClr val="000000"/>
              </a:solidFill>
            </a:endParaRPr>
          </a:p>
          <a:p>
            <a:pPr indent="-227076" lvl="0" marL="34434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727CA3"/>
              </a:buClr>
              <a:buSzPts val="1824"/>
              <a:buFont typeface="Noto Sans Symbols"/>
              <a:buNone/>
            </a:pPr>
            <a:r>
              <a:t/>
            </a:r>
            <a:endParaRPr b="1" sz="2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Calibri"/>
              <a:buNone/>
            </a:pPr>
            <a:r>
              <a:rPr lang="en-US">
                <a:solidFill>
                  <a:srgbClr val="C00000"/>
                </a:solidFill>
              </a:rPr>
              <a:t>References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227" name="Google Shape;227;p25"/>
          <p:cNvSpPr txBox="1"/>
          <p:nvPr>
            <p:ph idx="1" type="body"/>
          </p:nvPr>
        </p:nvSpPr>
        <p:spPr>
          <a:xfrm>
            <a:off x="1097280" y="1737360"/>
            <a:ext cx="10058400" cy="44679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144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27CA3"/>
              </a:buClr>
              <a:buSzPts val="494"/>
              <a:buNone/>
            </a:pPr>
            <a:r>
              <a:t/>
            </a:r>
            <a:endParaRPr sz="650">
              <a:solidFill>
                <a:srgbClr val="000000"/>
              </a:solidFill>
            </a:endParaRPr>
          </a:p>
          <a:p>
            <a:pPr indent="-272880" lvl="0" marL="27432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rgbClr val="727CA3"/>
              </a:buClr>
              <a:buSzPts val="1976"/>
              <a:buFont typeface="Noto Sans Symbols"/>
              <a:buChar char="🞂"/>
            </a:pPr>
            <a:r>
              <a:rPr lang="en-US" sz="2600">
                <a:solidFill>
                  <a:srgbClr val="000000"/>
                </a:solidFill>
              </a:rPr>
              <a:t>[1] Task Based Automatic Examination System for Sequenced Test, 2009 International Conference on Electronic Computer Technology, Macau, 2009</a:t>
            </a:r>
            <a:endParaRPr/>
          </a:p>
          <a:p>
            <a:pPr indent="-272880" lvl="0" marL="27432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727CA3"/>
              </a:buClr>
              <a:buSzPts val="1976"/>
              <a:buFont typeface="Noto Sans Symbols"/>
              <a:buChar char="🞂"/>
            </a:pPr>
            <a:r>
              <a:rPr lang="en-US" sz="2600">
                <a:solidFill>
                  <a:srgbClr val="000000"/>
                </a:solidFill>
              </a:rPr>
              <a:t>[2] GNU/Linux shell access through a web-browser for an embedded Linux e-learning system, 2011 3rd International Conference on Electronics Computer Technology, Kanyakumari, 2011</a:t>
            </a:r>
            <a:endParaRPr/>
          </a:p>
          <a:p>
            <a:pPr indent="-272880" lvl="0" marL="27432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727CA3"/>
              </a:buClr>
              <a:buSzPts val="1976"/>
              <a:buFont typeface="Noto Sans Symbols"/>
              <a:buChar char="🞂"/>
            </a:pPr>
            <a:r>
              <a:rPr lang="en-US" sz="2600">
                <a:solidFill>
                  <a:srgbClr val="000000"/>
                </a:solidFill>
              </a:rPr>
              <a:t>Django Documentation</a:t>
            </a:r>
            <a:endParaRPr/>
          </a:p>
          <a:p>
            <a:pPr indent="-272880" lvl="0" marL="27432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727CA3"/>
              </a:buClr>
              <a:buSzPts val="1976"/>
              <a:buFont typeface="Noto Sans Symbols"/>
              <a:buChar char="🞂"/>
            </a:pPr>
            <a:r>
              <a:rPr lang="en-US" sz="2600">
                <a:solidFill>
                  <a:srgbClr val="000000"/>
                </a:solidFill>
              </a:rPr>
              <a:t>Docker Documentation : </a:t>
            </a:r>
            <a:r>
              <a:rPr lang="en-US" sz="2600" u="sng">
                <a:solidFill>
                  <a:schemeClr val="hlink"/>
                </a:solidFill>
                <a:hlinkClick r:id="rId3"/>
              </a:rPr>
              <a:t>https://docs.docker.com/get-started/</a:t>
            </a:r>
            <a:endParaRPr sz="2600">
              <a:solidFill>
                <a:srgbClr val="000000"/>
              </a:solidFill>
            </a:endParaRPr>
          </a:p>
          <a:p>
            <a:pPr indent="-272880" lvl="0" marL="27432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727CA3"/>
              </a:buClr>
              <a:buSzPts val="1976"/>
              <a:buFont typeface="Noto Sans Symbols"/>
              <a:buChar char="🞂"/>
            </a:pPr>
            <a:r>
              <a:rPr lang="en-US" sz="2600">
                <a:solidFill>
                  <a:srgbClr val="000000"/>
                </a:solidFill>
              </a:rPr>
              <a:t>Kubernetes Documentation : </a:t>
            </a:r>
            <a:r>
              <a:rPr lang="en-US" sz="2600" u="sng">
                <a:solidFill>
                  <a:schemeClr val="hlink"/>
                </a:solidFill>
                <a:hlinkClick r:id="rId4"/>
              </a:rPr>
              <a:t>https://kubernetes.io/docs/tutorials/</a:t>
            </a:r>
            <a:endParaRPr sz="2600">
              <a:solidFill>
                <a:srgbClr val="000000"/>
              </a:solidFill>
            </a:endParaRPr>
          </a:p>
          <a:p>
            <a:pPr indent="-147404" lvl="0" marL="27432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727CA3"/>
              </a:buClr>
              <a:buSzPts val="1976"/>
              <a:buFont typeface="Noto Sans Symbols"/>
              <a:buNone/>
            </a:pPr>
            <a:r>
              <a:t/>
            </a:r>
            <a:endParaRPr sz="2600">
              <a:solidFill>
                <a:srgbClr val="000000"/>
              </a:solidFill>
            </a:endParaRPr>
          </a:p>
          <a:p>
            <a:pPr indent="-147404" lvl="0" marL="27432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rgbClr val="727CA3"/>
              </a:buClr>
              <a:buSzPts val="1976"/>
              <a:buFont typeface="Noto Sans Symbols"/>
              <a:buNone/>
            </a:pPr>
            <a:r>
              <a:t/>
            </a:r>
            <a:endParaRPr sz="2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Calibri"/>
              <a:buNone/>
            </a:pPr>
            <a:r>
              <a:rPr lang="en-US">
                <a:solidFill>
                  <a:srgbClr val="C00000"/>
                </a:solidFill>
              </a:rPr>
              <a:t>Presentation Outline</a:t>
            </a:r>
            <a:endParaRPr/>
          </a:p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27288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7CA3"/>
              </a:buClr>
              <a:buSzPts val="1520"/>
              <a:buFont typeface="Noto Sans Symbols"/>
              <a:buChar char="🞂"/>
            </a:pPr>
            <a:r>
              <a:rPr lang="en-US" u="sng">
                <a:solidFill>
                  <a:schemeClr val="hlink"/>
                </a:solidFill>
                <a:hlinkClick action="ppaction://hlinksldjump" r:id="rId3"/>
              </a:rPr>
              <a:t>Introduction and Motivation</a:t>
            </a:r>
            <a:endParaRPr>
              <a:solidFill>
                <a:schemeClr val="dk1"/>
              </a:solidFill>
            </a:endParaRPr>
          </a:p>
          <a:p>
            <a:pPr indent="-272880" lvl="0" marL="27432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727CA3"/>
              </a:buClr>
              <a:buSzPts val="1520"/>
              <a:buFont typeface="Noto Sans Symbols"/>
              <a:buChar char="🞂"/>
            </a:pPr>
            <a:r>
              <a:rPr lang="en-US" u="sng">
                <a:solidFill>
                  <a:schemeClr val="hlink"/>
                </a:solidFill>
                <a:hlinkClick action="ppaction://hlinksldjump" r:id="rId4"/>
              </a:rPr>
              <a:t>Problem Statement</a:t>
            </a:r>
            <a:endParaRPr>
              <a:solidFill>
                <a:schemeClr val="dk1"/>
              </a:solidFill>
            </a:endParaRPr>
          </a:p>
          <a:p>
            <a:pPr indent="-272880" lvl="0" marL="27432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727CA3"/>
              </a:buClr>
              <a:buSzPts val="1520"/>
              <a:buFont typeface="Noto Sans Symbols"/>
              <a:buChar char="🞂"/>
            </a:pPr>
            <a:r>
              <a:rPr lang="en-US" u="sng">
                <a:solidFill>
                  <a:schemeClr val="hlink"/>
                </a:solidFill>
                <a:hlinkClick action="ppaction://hlinksldjump" r:id="rId5"/>
              </a:rPr>
              <a:t>Challenges Identified</a:t>
            </a:r>
            <a:endParaRPr>
              <a:solidFill>
                <a:schemeClr val="dk1"/>
              </a:solidFill>
            </a:endParaRPr>
          </a:p>
          <a:p>
            <a:pPr indent="-272880" lvl="0" marL="27432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727CA3"/>
              </a:buClr>
              <a:buSzPts val="1520"/>
              <a:buFont typeface="Noto Sans Symbols"/>
              <a:buChar char="🞂"/>
            </a:pPr>
            <a:r>
              <a:rPr lang="en-US" u="sng">
                <a:solidFill>
                  <a:schemeClr val="hlink"/>
                </a:solidFill>
                <a:hlinkClick action="ppaction://hlinksldjump" r:id="rId6"/>
              </a:rPr>
              <a:t>Methodology</a:t>
            </a:r>
            <a:endParaRPr>
              <a:solidFill>
                <a:schemeClr val="dk1"/>
              </a:solidFill>
            </a:endParaRPr>
          </a:p>
          <a:p>
            <a:pPr indent="-272880" lvl="0" marL="27432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727CA3"/>
              </a:buClr>
              <a:buSzPts val="1520"/>
              <a:buFont typeface="Noto Sans Symbols"/>
              <a:buChar char="🞂"/>
            </a:pPr>
            <a:r>
              <a:rPr lang="en-US" u="sng">
                <a:solidFill>
                  <a:schemeClr val="hlink"/>
                </a:solidFill>
                <a:hlinkClick action="ppaction://hlinksldjump" r:id="rId7"/>
              </a:rPr>
              <a:t>Technologies/Platform Used</a:t>
            </a:r>
            <a:endParaRPr>
              <a:solidFill>
                <a:schemeClr val="dk1"/>
              </a:solidFill>
            </a:endParaRPr>
          </a:p>
          <a:p>
            <a:pPr indent="-272880" lvl="0" marL="27432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727CA3"/>
              </a:buClr>
              <a:buSzPts val="1520"/>
              <a:buFont typeface="Noto Sans Symbols"/>
              <a:buChar char="🞂"/>
            </a:pPr>
            <a:r>
              <a:rPr lang="en-US" u="sng">
                <a:solidFill>
                  <a:schemeClr val="hlink"/>
                </a:solidFill>
                <a:hlinkClick action="ppaction://hlinksldjump" r:id="rId8"/>
              </a:rPr>
              <a:t>Conclusion</a:t>
            </a:r>
            <a:endParaRPr>
              <a:solidFill>
                <a:schemeClr val="dk1"/>
              </a:solidFill>
            </a:endParaRPr>
          </a:p>
          <a:p>
            <a:pPr indent="-272880" lvl="0" marL="27432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727CA3"/>
              </a:buClr>
              <a:buSzPts val="1520"/>
              <a:buFont typeface="Noto Sans Symbols"/>
              <a:buChar char="🞂"/>
            </a:pPr>
            <a:r>
              <a:rPr lang="en-US" u="sng">
                <a:solidFill>
                  <a:schemeClr val="hlink"/>
                </a:solidFill>
                <a:hlinkClick action="ppaction://hlinksldjump" r:id="rId9"/>
              </a:rPr>
              <a:t>References</a:t>
            </a:r>
            <a:endParaRPr>
              <a:solidFill>
                <a:schemeClr val="dk1"/>
              </a:solidFill>
            </a:endParaRPr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Calibri"/>
              <a:buNone/>
            </a:pPr>
            <a:r>
              <a:rPr lang="en-US">
                <a:solidFill>
                  <a:srgbClr val="C00000"/>
                </a:solidFill>
              </a:rPr>
              <a:t>Introduction and Motivation</a:t>
            </a:r>
            <a:endParaRPr/>
          </a:p>
        </p:txBody>
      </p:sp>
      <p:sp>
        <p:nvSpPr>
          <p:cNvPr id="119" name="Google Shape;119;p1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27288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7CA3"/>
              </a:buClr>
              <a:buSzPts val="1824"/>
              <a:buFont typeface="Noto Sans Symbols"/>
              <a:buChar char="🞂"/>
            </a:pPr>
            <a:r>
              <a:rPr b="1" lang="en-US" sz="2400"/>
              <a:t>Now a day’s many online tools are available to test the programming knowledge of the person like codechef.</a:t>
            </a:r>
            <a:endParaRPr/>
          </a:p>
          <a:p>
            <a:pPr indent="-272880" lvl="0" marL="27432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727CA3"/>
              </a:buClr>
              <a:buSzPts val="1824"/>
              <a:buFont typeface="Noto Sans Symbols"/>
              <a:buChar char="🞂"/>
            </a:pPr>
            <a:r>
              <a:rPr b="1" lang="en-US" sz="2400"/>
              <a:t>But in order to test the knowledge of the Linux and DevOps there is no such online tool available.</a:t>
            </a:r>
            <a:endParaRPr/>
          </a:p>
          <a:p>
            <a:pPr indent="-272880" lvl="0" marL="27432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727CA3"/>
              </a:buClr>
              <a:buSzPts val="1824"/>
              <a:buFont typeface="Noto Sans Symbols"/>
              <a:buChar char="🞂"/>
            </a:pPr>
            <a:r>
              <a:rPr b="1" lang="en-US" sz="2400"/>
              <a:t> So the aim is to develop the cloud based infrastructure to test the knowledge of Linux and DevOps of the examinee.</a:t>
            </a:r>
            <a:endParaRPr/>
          </a:p>
          <a:p>
            <a:pPr indent="-272880" lvl="0" marL="27432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727CA3"/>
              </a:buClr>
              <a:buSzPts val="1824"/>
              <a:buFont typeface="Noto Sans Symbols"/>
              <a:buChar char="🞂"/>
            </a:pPr>
            <a:r>
              <a:rPr b="1" lang="en-US" sz="2400"/>
              <a:t>This project aims to establish a reasonable, objective, quantized evaluation standard of analyzing examination and score, and develop the evaluation index system of examination questions and examination result analyzing.</a:t>
            </a:r>
            <a:endParaRPr b="1" sz="2400"/>
          </a:p>
          <a:p>
            <a:pPr indent="-176360" lvl="0" marL="27432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727CA3"/>
              </a:buClr>
              <a:buSzPts val="1520"/>
              <a:buFont typeface="Noto Sans Symbols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Calibri"/>
              <a:buNone/>
            </a:pPr>
            <a:r>
              <a:rPr lang="en-US">
                <a:solidFill>
                  <a:srgbClr val="C00000"/>
                </a:solidFill>
              </a:rPr>
              <a:t>Problem Statement</a:t>
            </a:r>
            <a:endParaRPr/>
          </a:p>
        </p:txBody>
      </p:sp>
      <p:sp>
        <p:nvSpPr>
          <p:cNvPr id="125" name="Google Shape;125;p16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b="1" lang="en-US" sz="2400"/>
              <a:t>To develop a backend infrastructure and web based application to assess DevOps and Linux administration skills.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b="1" lang="en-US" sz="2400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Calibri"/>
              <a:buNone/>
            </a:pPr>
            <a:r>
              <a:rPr lang="en-US">
                <a:solidFill>
                  <a:srgbClr val="C00000"/>
                </a:solidFill>
              </a:rPr>
              <a:t>Challenges Identified</a:t>
            </a:r>
            <a:endParaRPr/>
          </a:p>
        </p:txBody>
      </p:sp>
      <p:sp>
        <p:nvSpPr>
          <p:cNvPr id="131" name="Google Shape;131;p17"/>
          <p:cNvSpPr txBox="1"/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272880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7CA3"/>
              </a:buClr>
              <a:buSzPts val="1824"/>
              <a:buFont typeface="Noto Sans Symbols"/>
              <a:buChar char="🞂"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Virtualization</a:t>
            </a:r>
            <a:endParaRPr/>
          </a:p>
          <a:p>
            <a:pPr indent="-272880" lvl="0" marL="27432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727CA3"/>
              </a:buClr>
              <a:buSzPts val="1824"/>
              <a:buFont typeface="Noto Sans Symbols"/>
              <a:buChar char="🞂"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Automation of Test Environment</a:t>
            </a:r>
            <a:endParaRPr/>
          </a:p>
          <a:p>
            <a:pPr indent="-272880" lvl="0" marL="27432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727CA3"/>
              </a:buClr>
              <a:buSzPts val="1824"/>
              <a:buFont typeface="Noto Sans Symbols"/>
              <a:buChar char="🞂"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Terminal environment on client browser</a:t>
            </a:r>
            <a:endParaRPr/>
          </a:p>
          <a:p>
            <a:pPr indent="-272880" lvl="0" marL="27432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727CA3"/>
              </a:buClr>
              <a:buSzPts val="1824"/>
              <a:buFont typeface="Noto Sans Symbols"/>
              <a:buChar char="🞂"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Evaluation of Test Scenarios </a:t>
            </a:r>
            <a:endParaRPr/>
          </a:p>
          <a:p>
            <a:pPr indent="0" lvl="0" marL="144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727CA3"/>
              </a:buClr>
              <a:buSzPts val="152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6360" lvl="0" marL="27432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727CA3"/>
              </a:buClr>
              <a:buSzPts val="152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6360" lvl="0" marL="27432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727CA3"/>
              </a:buClr>
              <a:buSzPts val="152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44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727CA3"/>
              </a:buClr>
              <a:buSzPts val="152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Calibri"/>
              <a:buNone/>
            </a:pPr>
            <a:r>
              <a:rPr lang="en-US">
                <a:solidFill>
                  <a:srgbClr val="C00000"/>
                </a:solidFill>
              </a:rPr>
              <a:t>Methodology</a:t>
            </a:r>
            <a:endParaRPr/>
          </a:p>
        </p:txBody>
      </p:sp>
      <p:sp>
        <p:nvSpPr>
          <p:cNvPr id="137" name="Google Shape;137;p18"/>
          <p:cNvSpPr txBox="1"/>
          <p:nvPr>
            <p:ph idx="1" type="body"/>
          </p:nvPr>
        </p:nvSpPr>
        <p:spPr>
          <a:xfrm>
            <a:off x="1175657" y="1871860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2090057" y="1959429"/>
            <a:ext cx="8026400" cy="3875314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7594600" y="2884119"/>
            <a:ext cx="1886857" cy="2322286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Question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2311401" y="2885917"/>
            <a:ext cx="4905828" cy="2220685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5490029" y="5223929"/>
            <a:ext cx="1727200" cy="493486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2311401" y="3591152"/>
            <a:ext cx="490582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Web-Terminal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2104571" y="1970669"/>
            <a:ext cx="8011886" cy="461665"/>
          </a:xfrm>
          <a:prstGeom prst="rect">
            <a:avLst/>
          </a:prstGeom>
          <a:solidFill>
            <a:srgbClr val="7EA9C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Browser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2104571" y="5982789"/>
            <a:ext cx="80118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 : Candidate Interface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25397" y="3590187"/>
            <a:ext cx="1209844" cy="1209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9726" y="2522907"/>
            <a:ext cx="1209844" cy="1209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80156" y="3590187"/>
            <a:ext cx="1209844" cy="1209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34915" y="2522907"/>
            <a:ext cx="1209844" cy="1209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8004" y="1408326"/>
            <a:ext cx="1438476" cy="11145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Google Shape;154;p19"/>
          <p:cNvCxnSpPr>
            <a:stCxn id="150" idx="3"/>
            <a:endCxn id="153" idx="2"/>
          </p:cNvCxnSpPr>
          <p:nvPr/>
        </p:nvCxnSpPr>
        <p:spPr>
          <a:xfrm flipH="1" rot="10800000">
            <a:off x="5979570" y="2523029"/>
            <a:ext cx="2427600" cy="6048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5" name="Google Shape;155;p19"/>
          <p:cNvCxnSpPr>
            <a:stCxn id="153" idx="2"/>
            <a:endCxn id="149" idx="0"/>
          </p:cNvCxnSpPr>
          <p:nvPr/>
        </p:nvCxnSpPr>
        <p:spPr>
          <a:xfrm flipH="1">
            <a:off x="7330242" y="2522907"/>
            <a:ext cx="1077000" cy="10674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6" name="Google Shape;156;p19"/>
          <p:cNvCxnSpPr>
            <a:stCxn id="153" idx="2"/>
            <a:endCxn id="151" idx="0"/>
          </p:cNvCxnSpPr>
          <p:nvPr/>
        </p:nvCxnSpPr>
        <p:spPr>
          <a:xfrm>
            <a:off x="8407242" y="2522907"/>
            <a:ext cx="977700" cy="10674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7" name="Google Shape;157;p19"/>
          <p:cNvCxnSpPr>
            <a:stCxn id="153" idx="2"/>
            <a:endCxn id="152" idx="1"/>
          </p:cNvCxnSpPr>
          <p:nvPr/>
        </p:nvCxnSpPr>
        <p:spPr>
          <a:xfrm>
            <a:off x="8407242" y="2522907"/>
            <a:ext cx="2427600" cy="6048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8" name="Google Shape;158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5373" y="1232473"/>
            <a:ext cx="1422741" cy="1422741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9"/>
          <p:cNvSpPr/>
          <p:nvPr/>
        </p:nvSpPr>
        <p:spPr>
          <a:xfrm>
            <a:off x="2719144" y="1651482"/>
            <a:ext cx="4397829" cy="42683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AB9A3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9"/>
          <p:cNvSpPr txBox="1"/>
          <p:nvPr/>
        </p:nvSpPr>
        <p:spPr>
          <a:xfrm>
            <a:off x="3353002" y="1282150"/>
            <a:ext cx="3130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 For Test Environment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80505" y="875705"/>
            <a:ext cx="499993" cy="437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80505" y="888205"/>
            <a:ext cx="499993" cy="437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80505" y="888205"/>
            <a:ext cx="499993" cy="437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80505" y="875705"/>
            <a:ext cx="499993" cy="437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80505" y="863205"/>
            <a:ext cx="499993" cy="437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04580" y="2909150"/>
            <a:ext cx="499993" cy="437358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9"/>
          <p:cNvSpPr txBox="1"/>
          <p:nvPr/>
        </p:nvSpPr>
        <p:spPr>
          <a:xfrm>
            <a:off x="2264430" y="5210628"/>
            <a:ext cx="2177143" cy="369332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: 10.244.1.24:8765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1066458" y="2640702"/>
            <a:ext cx="740569" cy="36933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731" y="2202702"/>
            <a:ext cx="2111669" cy="211166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0"/>
          <p:cNvSpPr txBox="1"/>
          <p:nvPr/>
        </p:nvSpPr>
        <p:spPr>
          <a:xfrm>
            <a:off x="326731" y="4595769"/>
            <a:ext cx="2177143" cy="369332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</a:t>
            </a:r>
            <a:endParaRPr/>
          </a:p>
        </p:txBody>
      </p:sp>
      <p:pic>
        <p:nvPicPr>
          <p:cNvPr id="175" name="Google Shape;17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71772" y="1045029"/>
            <a:ext cx="5092020" cy="3920072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0"/>
          <p:cNvSpPr txBox="1"/>
          <p:nvPr/>
        </p:nvSpPr>
        <p:spPr>
          <a:xfrm>
            <a:off x="0" y="0"/>
            <a:ext cx="6008915" cy="1077218"/>
          </a:xfrm>
          <a:prstGeom prst="rect">
            <a:avLst/>
          </a:prstGeom>
          <a:solidFill>
            <a:srgbClr val="DF967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Student executes action on pseudo terminal provided on browser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7654882" y="5018109"/>
            <a:ext cx="2177143" cy="646331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: 10.244.1.24:8765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0"/>
          <p:cNvSpPr/>
          <p:nvPr/>
        </p:nvSpPr>
        <p:spPr>
          <a:xfrm>
            <a:off x="2772229" y="3015382"/>
            <a:ext cx="1378858" cy="48630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3410853" y="2651827"/>
            <a:ext cx="1814290" cy="36933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Linux Commands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Google Shape;185;p21"/>
          <p:cNvCxnSpPr>
            <a:stCxn id="186" idx="3"/>
            <a:endCxn id="187" idx="1"/>
          </p:cNvCxnSpPr>
          <p:nvPr/>
        </p:nvCxnSpPr>
        <p:spPr>
          <a:xfrm>
            <a:off x="2481943" y="3600789"/>
            <a:ext cx="59835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8" name="Google Shape;188;p21"/>
          <p:cNvSpPr txBox="1"/>
          <p:nvPr/>
        </p:nvSpPr>
        <p:spPr>
          <a:xfrm>
            <a:off x="3345542" y="210861"/>
            <a:ext cx="6008915" cy="584775"/>
          </a:xfrm>
          <a:prstGeom prst="rect">
            <a:avLst/>
          </a:prstGeom>
          <a:solidFill>
            <a:srgbClr val="DF967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 Evaluation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9" name="Google Shape;189;p21"/>
          <p:cNvCxnSpPr>
            <a:stCxn id="190" idx="2"/>
            <a:endCxn id="186" idx="0"/>
          </p:cNvCxnSpPr>
          <p:nvPr/>
        </p:nvCxnSpPr>
        <p:spPr>
          <a:xfrm>
            <a:off x="1603657" y="1693447"/>
            <a:ext cx="0" cy="11223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90" name="Google Shape;190;p21"/>
          <p:cNvPicPr preferRelativeResize="0"/>
          <p:nvPr/>
        </p:nvPicPr>
        <p:blipFill rotWithShape="1">
          <a:blip r:embed="rId3">
            <a:alphaModFix/>
          </a:blip>
          <a:srcRect b="12831" l="29673" r="22870" t="9705"/>
          <a:stretch/>
        </p:blipFill>
        <p:spPr>
          <a:xfrm>
            <a:off x="1142658" y="684819"/>
            <a:ext cx="921998" cy="1008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1"/>
          <p:cNvPicPr preferRelativeResize="0"/>
          <p:nvPr/>
        </p:nvPicPr>
        <p:blipFill rotWithShape="1">
          <a:blip r:embed="rId4">
            <a:alphaModFix/>
          </a:blip>
          <a:srcRect b="0" l="0" r="0" t="10619"/>
          <a:stretch/>
        </p:blipFill>
        <p:spPr>
          <a:xfrm>
            <a:off x="725373" y="2815771"/>
            <a:ext cx="1756570" cy="1570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65457" y="2661281"/>
            <a:ext cx="2148115" cy="1879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33543" y="1144267"/>
            <a:ext cx="740228" cy="740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31729" y="2993022"/>
            <a:ext cx="743858" cy="743858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1"/>
          <p:cNvSpPr txBox="1"/>
          <p:nvPr/>
        </p:nvSpPr>
        <p:spPr>
          <a:xfrm>
            <a:off x="826972" y="4411564"/>
            <a:ext cx="1553371" cy="36933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Django 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1"/>
          <p:cNvSpPr txBox="1"/>
          <p:nvPr/>
        </p:nvSpPr>
        <p:spPr>
          <a:xfrm>
            <a:off x="8465457" y="5082399"/>
            <a:ext cx="2177143" cy="646331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: 10.244.1.24:8765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1"/>
          <p:cNvSpPr txBox="1"/>
          <p:nvPr/>
        </p:nvSpPr>
        <p:spPr>
          <a:xfrm>
            <a:off x="3345542" y="202812"/>
            <a:ext cx="6008915" cy="584775"/>
          </a:xfrm>
          <a:prstGeom prst="rect">
            <a:avLst/>
          </a:prstGeom>
          <a:solidFill>
            <a:srgbClr val="DF967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Get script from database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1"/>
          <p:cNvSpPr txBox="1"/>
          <p:nvPr/>
        </p:nvSpPr>
        <p:spPr>
          <a:xfrm>
            <a:off x="3345542" y="200079"/>
            <a:ext cx="6008915" cy="584775"/>
          </a:xfrm>
          <a:prstGeom prst="rect">
            <a:avLst/>
          </a:prstGeom>
          <a:solidFill>
            <a:srgbClr val="DF967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Send script to Pod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1"/>
          <p:cNvSpPr txBox="1"/>
          <p:nvPr/>
        </p:nvSpPr>
        <p:spPr>
          <a:xfrm>
            <a:off x="3345542" y="208128"/>
            <a:ext cx="6008915" cy="584775"/>
          </a:xfrm>
          <a:prstGeom prst="rect">
            <a:avLst/>
          </a:prstGeom>
          <a:solidFill>
            <a:srgbClr val="DF967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Execute Script on Pod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1"/>
          <p:cNvSpPr txBox="1"/>
          <p:nvPr/>
        </p:nvSpPr>
        <p:spPr>
          <a:xfrm>
            <a:off x="3345542" y="223014"/>
            <a:ext cx="6008915" cy="584775"/>
          </a:xfrm>
          <a:prstGeom prst="rect">
            <a:avLst/>
          </a:prstGeom>
          <a:solidFill>
            <a:srgbClr val="DF967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Return script-output to the server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095343" y="3056679"/>
            <a:ext cx="740228" cy="740228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1"/>
          <p:cNvSpPr txBox="1"/>
          <p:nvPr/>
        </p:nvSpPr>
        <p:spPr>
          <a:xfrm>
            <a:off x="3345541" y="202812"/>
            <a:ext cx="6008915" cy="584775"/>
          </a:xfrm>
          <a:prstGeom prst="rect">
            <a:avLst/>
          </a:prstGeom>
          <a:solidFill>
            <a:srgbClr val="DF967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Save Test Result on Database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p2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284187" y="2156952"/>
            <a:ext cx="2539682" cy="2539682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1"/>
          <p:cNvSpPr txBox="1"/>
          <p:nvPr/>
        </p:nvSpPr>
        <p:spPr>
          <a:xfrm>
            <a:off x="8450942" y="5060226"/>
            <a:ext cx="2177143" cy="369332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</a:t>
            </a:r>
            <a:endParaRPr/>
          </a:p>
        </p:txBody>
      </p:sp>
      <p:sp>
        <p:nvSpPr>
          <p:cNvPr id="203" name="Google Shape;203;p21"/>
          <p:cNvSpPr txBox="1"/>
          <p:nvPr/>
        </p:nvSpPr>
        <p:spPr>
          <a:xfrm>
            <a:off x="3345540" y="210861"/>
            <a:ext cx="6008915" cy="584775"/>
          </a:xfrm>
          <a:prstGeom prst="rect">
            <a:avLst/>
          </a:prstGeom>
          <a:solidFill>
            <a:srgbClr val="DF967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Show result to Student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