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9" r:id="rId3"/>
    <p:sldId id="258" r:id="rId4"/>
    <p:sldId id="260" r:id="rId5"/>
    <p:sldId id="262" r:id="rId6"/>
    <p:sldId id="261" r:id="rId7"/>
    <p:sldId id="264" r:id="rId8"/>
    <p:sldId id="265" r:id="rId9"/>
    <p:sldId id="266" r:id="rId10"/>
    <p:sldId id="267" r:id="rId11"/>
    <p:sldId id="268" r:id="rId12"/>
    <p:sldId id="269" r:id="rId13"/>
    <p:sldId id="274" r:id="rId14"/>
    <p:sldId id="270" r:id="rId15"/>
    <p:sldId id="275" r:id="rId16"/>
    <p:sldId id="272"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49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6095F69-5CAE-433B-95A0-8493C8A6B6C7}" type="datetimeFigureOut">
              <a:rPr lang="en-IN" smtClean="0"/>
              <a:t>23-04-2018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91992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218075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64094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1863420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567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160093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1848549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23652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206843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095F69-5CAE-433B-95A0-8493C8A6B6C7}"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294893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095F69-5CAE-433B-95A0-8493C8A6B6C7}" type="datetimeFigureOut">
              <a:rPr lang="en-IN" smtClean="0"/>
              <a:t>23-04-2018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11171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095F69-5CAE-433B-95A0-8493C8A6B6C7}" type="datetimeFigureOut">
              <a:rPr lang="en-IN" smtClean="0"/>
              <a:t>23-04-2018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96307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095F69-5CAE-433B-95A0-8493C8A6B6C7}" type="datetimeFigureOut">
              <a:rPr lang="en-IN" smtClean="0"/>
              <a:t>23-04-2018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416560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95F69-5CAE-433B-95A0-8493C8A6B6C7}" type="datetimeFigureOut">
              <a:rPr lang="en-IN" smtClean="0"/>
              <a:t>23-04-2018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118694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095F69-5CAE-433B-95A0-8493C8A6B6C7}" type="datetimeFigureOut">
              <a:rPr lang="en-IN" smtClean="0"/>
              <a:t>23-04-2018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140553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095F69-5CAE-433B-95A0-8493C8A6B6C7}" type="datetimeFigureOut">
              <a:rPr lang="en-IN" smtClean="0"/>
              <a:t>23-04-2018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7A33C8-2BB6-45A9-85CC-083BD4DE359A}" type="slidenum">
              <a:rPr lang="en-IN" smtClean="0"/>
              <a:t>‹#›</a:t>
            </a:fld>
            <a:endParaRPr lang="en-IN"/>
          </a:p>
        </p:txBody>
      </p:sp>
    </p:spTree>
    <p:extLst>
      <p:ext uri="{BB962C8B-B14F-4D97-AF65-F5344CB8AC3E}">
        <p14:creationId xmlns:p14="http://schemas.microsoft.com/office/powerpoint/2010/main" val="228082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6095F69-5CAE-433B-95A0-8493C8A6B6C7}" type="datetimeFigureOut">
              <a:rPr lang="en-IN" smtClean="0"/>
              <a:t>23-04-2018</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A7A33C8-2BB6-45A9-85CC-083BD4DE359A}" type="slidenum">
              <a:rPr lang="en-IN" smtClean="0"/>
              <a:t>‹#›</a:t>
            </a:fld>
            <a:endParaRPr lang="en-IN"/>
          </a:p>
        </p:txBody>
      </p:sp>
    </p:spTree>
    <p:extLst>
      <p:ext uri="{BB962C8B-B14F-4D97-AF65-F5344CB8AC3E}">
        <p14:creationId xmlns:p14="http://schemas.microsoft.com/office/powerpoint/2010/main" val="40435212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418" y="1005839"/>
            <a:ext cx="10202091" cy="3566161"/>
          </a:xfrm>
        </p:spPr>
        <p:txBody>
          <a:bodyPr>
            <a:normAutofit/>
          </a:bodyPr>
          <a:lstStyle/>
          <a:p>
            <a:pPr algn="ctr"/>
            <a:r>
              <a:rPr lang="en-US" dirty="0" smtClean="0"/>
              <a:t>	</a:t>
            </a:r>
            <a:r>
              <a:rPr lang="en-US" dirty="0" smtClean="0">
                <a:latin typeface="Calibri" panose="020F0502020204030204" pitchFamily="34" charset="0"/>
                <a:cs typeface="Calibri" panose="020F0502020204030204" pitchFamily="34" charset="0"/>
              </a:rPr>
              <a:t>Seminar On</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		</a:t>
            </a:r>
            <a:r>
              <a:rPr lang="en-US" dirty="0" smtClean="0">
                <a:solidFill>
                  <a:srgbClr val="FF0000"/>
                </a:solidFill>
                <a:latin typeface="Calibri" panose="020F0502020204030204" pitchFamily="34" charset="0"/>
                <a:cs typeface="Calibri" panose="020F0502020204030204" pitchFamily="34" charset="0"/>
              </a:rPr>
              <a:t/>
            </a:r>
            <a:br>
              <a:rPr lang="en-US" dirty="0" smtClean="0">
                <a:solidFill>
                  <a:srgbClr val="FF0000"/>
                </a:solidFill>
                <a:latin typeface="Calibri" panose="020F0502020204030204" pitchFamily="34" charset="0"/>
                <a:cs typeface="Calibri" panose="020F0502020204030204" pitchFamily="34" charset="0"/>
              </a:rPr>
            </a:br>
            <a:r>
              <a:rPr lang="en-US" sz="6600" b="1" dirty="0">
                <a:solidFill>
                  <a:srgbClr val="FF0000"/>
                </a:solidFill>
                <a:latin typeface="Calibri" panose="020F0502020204030204" pitchFamily="34" charset="0"/>
                <a:cs typeface="Calibri" panose="020F0502020204030204" pitchFamily="34" charset="0"/>
              </a:rPr>
              <a:t>FILE-SYSTEM </a:t>
            </a:r>
            <a:r>
              <a:rPr lang="en-US" sz="6600" b="1" dirty="0" smtClean="0">
                <a:solidFill>
                  <a:srgbClr val="FF0000"/>
                </a:solidFill>
                <a:latin typeface="Calibri" panose="020F0502020204030204" pitchFamily="34" charset="0"/>
                <a:cs typeface="Calibri" panose="020F0502020204030204" pitchFamily="34" charset="0"/>
              </a:rPr>
              <a:t>FORMATTING</a:t>
            </a:r>
            <a:br>
              <a:rPr lang="en-US" sz="6600" b="1" dirty="0" smtClean="0">
                <a:solidFill>
                  <a:srgbClr val="FF0000"/>
                </a:solidFill>
                <a:latin typeface="Calibri" panose="020F0502020204030204" pitchFamily="34" charset="0"/>
                <a:cs typeface="Calibri" panose="020F0502020204030204" pitchFamily="34" charset="0"/>
              </a:rPr>
            </a:br>
            <a:endParaRPr lang="en-IN" sz="6000" b="1" dirty="0">
              <a:solidFill>
                <a:srgbClr val="FF0000"/>
              </a:solidFill>
              <a:latin typeface="Calibri" panose="020F0502020204030204" pitchFamily="34" charset="0"/>
              <a:cs typeface="Calibri" panose="020F0502020204030204" pitchFamily="34" charset="0"/>
            </a:endParaRPr>
          </a:p>
        </p:txBody>
      </p:sp>
      <p:sp>
        <p:nvSpPr>
          <p:cNvPr id="5" name="Rectangle 4"/>
          <p:cNvSpPr/>
          <p:nvPr/>
        </p:nvSpPr>
        <p:spPr>
          <a:xfrm>
            <a:off x="509451" y="5161896"/>
            <a:ext cx="3442743" cy="1200329"/>
          </a:xfrm>
          <a:prstGeom prst="rect">
            <a:avLst/>
          </a:prstGeom>
          <a:noFill/>
        </p:spPr>
        <p:txBody>
          <a:bodyPr wrap="square" lIns="91440" tIns="45720" rIns="91440" bIns="45720">
            <a:spAutoFit/>
          </a:bodyPr>
          <a:lstStyle/>
          <a:p>
            <a:pPr algn="ctr"/>
            <a:r>
              <a:rPr lang="en-US" sz="3600" dirty="0" err="1">
                <a:latin typeface="Calibri" panose="020F0502020204030204" pitchFamily="34" charset="0"/>
                <a:cs typeface="Calibri" panose="020F0502020204030204" pitchFamily="34" charset="0"/>
              </a:rPr>
              <a:t>Mr</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Mayur</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Patil</a:t>
            </a:r>
            <a:r>
              <a:rPr lang="en-US" sz="3600" b="1" dirty="0">
                <a:solidFill>
                  <a:srgbClr val="FF0000"/>
                </a:solidFill>
                <a:latin typeface="Calibri" panose="020F0502020204030204" pitchFamily="34" charset="0"/>
                <a:cs typeface="Calibri" panose="020F0502020204030204" pitchFamily="34" charset="0"/>
              </a:rPr>
              <a:t/>
            </a:r>
            <a:br>
              <a:rPr lang="en-US" sz="3600" b="1" dirty="0">
                <a:solidFill>
                  <a:srgbClr val="FF0000"/>
                </a:solidFill>
                <a:latin typeface="Calibri" panose="020F0502020204030204" pitchFamily="34" charset="0"/>
                <a:cs typeface="Calibri" panose="020F0502020204030204" pitchFamily="34" charset="0"/>
              </a:rPr>
            </a:br>
            <a:r>
              <a:rPr lang="en-US" sz="3600" b="1" dirty="0">
                <a:solidFill>
                  <a:schemeClr val="bg1"/>
                </a:solidFill>
                <a:latin typeface="Calibri" panose="020F0502020204030204" pitchFamily="34" charset="0"/>
                <a:cs typeface="Calibri" panose="020F0502020204030204" pitchFamily="34" charset="0"/>
              </a:rPr>
              <a:t>Seminar Guide </a:t>
            </a:r>
            <a:endParaRPr lang="en-US" sz="3600" b="0" cap="none" spc="0" dirty="0">
              <a:ln w="0"/>
              <a:solidFill>
                <a:schemeClr val="bg1"/>
              </a:solidFill>
              <a:effectLst>
                <a:outerShdw blurRad="38100" dist="25400" dir="5400000" algn="ctr" rotWithShape="0">
                  <a:srgbClr val="6E747A">
                    <a:alpha val="43000"/>
                  </a:srgbClr>
                </a:outerShdw>
              </a:effectLst>
            </a:endParaRPr>
          </a:p>
        </p:txBody>
      </p:sp>
      <p:sp>
        <p:nvSpPr>
          <p:cNvPr id="3" name="Rectangle 2"/>
          <p:cNvSpPr/>
          <p:nvPr/>
        </p:nvSpPr>
        <p:spPr>
          <a:xfrm>
            <a:off x="7842069" y="5161896"/>
            <a:ext cx="4254137" cy="1107996"/>
          </a:xfrm>
          <a:prstGeom prst="rect">
            <a:avLst/>
          </a:prstGeom>
        </p:spPr>
        <p:txBody>
          <a:bodyPr wrap="square">
            <a:spAutoFit/>
          </a:bodyPr>
          <a:lstStyle/>
          <a:p>
            <a:pPr algn="ctr"/>
            <a:r>
              <a:rPr lang="en-US" dirty="0" smtClean="0">
                <a:latin typeface="Calibri" panose="020F0502020204030204" pitchFamily="34" charset="0"/>
                <a:cs typeface="Calibri" panose="020F0502020204030204" pitchFamily="34" charset="0"/>
              </a:rPr>
              <a:t>-By</a:t>
            </a:r>
          </a:p>
          <a:p>
            <a:pPr algn="ctr"/>
            <a:r>
              <a:rPr lang="en-US" sz="2400" b="1" dirty="0" smtClean="0">
                <a:solidFill>
                  <a:schemeClr val="bg1"/>
                </a:solidFill>
                <a:latin typeface="Calibri" panose="020F0502020204030204" pitchFamily="34" charset="0"/>
                <a:cs typeface="Calibri" panose="020F0502020204030204" pitchFamily="34" charset="0"/>
              </a:rPr>
              <a:t>Chetan Pawar(TE-A-59)</a:t>
            </a:r>
            <a:r>
              <a:rPr lang="en-US" sz="2400" b="1" dirty="0">
                <a:solidFill>
                  <a:schemeClr val="bg1"/>
                </a:solidFill>
                <a:latin typeface="Calibri" panose="020F0502020204030204" pitchFamily="34" charset="0"/>
                <a:cs typeface="Calibri" panose="020F0502020204030204" pitchFamily="34" charset="0"/>
              </a:rPr>
              <a:t/>
            </a:r>
            <a:br>
              <a:rPr lang="en-US" sz="2400" b="1" dirty="0">
                <a:solidFill>
                  <a:schemeClr val="bg1"/>
                </a:solidFill>
                <a:latin typeface="Calibri" panose="020F0502020204030204" pitchFamily="34" charset="0"/>
                <a:cs typeface="Calibri" panose="020F0502020204030204" pitchFamily="34" charset="0"/>
              </a:rPr>
            </a:br>
            <a:r>
              <a:rPr lang="en-US" sz="2400" b="1" dirty="0" smtClean="0">
                <a:solidFill>
                  <a:schemeClr val="bg1"/>
                </a:solidFill>
                <a:latin typeface="Calibri" panose="020F0502020204030204" pitchFamily="34" charset="0"/>
                <a:cs typeface="Calibri" panose="020F0502020204030204" pitchFamily="34" charset="0"/>
              </a:rPr>
              <a:t> </a:t>
            </a:r>
            <a:r>
              <a:rPr lang="en-US" sz="2400" b="1" dirty="0" err="1" smtClean="0">
                <a:solidFill>
                  <a:schemeClr val="bg1"/>
                </a:solidFill>
                <a:latin typeface="Calibri" panose="020F0502020204030204" pitchFamily="34" charset="0"/>
                <a:cs typeface="Calibri" panose="020F0502020204030204" pitchFamily="34" charset="0"/>
              </a:rPr>
              <a:t>Nishant</a:t>
            </a:r>
            <a:r>
              <a:rPr lang="en-US" sz="2400" b="1" smtClean="0">
                <a:solidFill>
                  <a:schemeClr val="bg1"/>
                </a:solidFill>
                <a:latin typeface="Calibri" panose="020F0502020204030204" pitchFamily="34" charset="0"/>
                <a:cs typeface="Calibri" panose="020F0502020204030204" pitchFamily="34" charset="0"/>
              </a:rPr>
              <a:t>  Kumar(TE-A-41)</a:t>
            </a:r>
            <a:endParaRPr lang="en-US" sz="2400" dirty="0">
              <a:ln w="0"/>
              <a:solidFill>
                <a:schemeClr val="bg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7968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255"/>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FILE-SYSTEMS USED</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3" y="1502229"/>
            <a:ext cx="9905999" cy="5042262"/>
          </a:xfrm>
        </p:spPr>
        <p:txBody>
          <a:bodyPr>
            <a:normAutofit/>
          </a:bodyPr>
          <a:lstStyle/>
          <a:p>
            <a:pPr marL="0" indent="0">
              <a:buNone/>
            </a:pPr>
            <a:r>
              <a:rPr lang="en-US" sz="3200" dirty="0">
                <a:solidFill>
                  <a:schemeClr val="tx1"/>
                </a:solidFill>
                <a:latin typeface="Calibri" panose="020F0502020204030204" pitchFamily="34" charset="0"/>
                <a:cs typeface="Calibri" panose="020F0502020204030204" pitchFamily="34" charset="0"/>
              </a:rPr>
              <a:t>3</a:t>
            </a:r>
            <a:r>
              <a:rPr lang="en-US" sz="3200" dirty="0" smtClean="0">
                <a:solidFill>
                  <a:schemeClr val="tx1"/>
                </a:solidFill>
                <a:latin typeface="Calibri" panose="020F0502020204030204" pitchFamily="34" charset="0"/>
                <a:cs typeface="Calibri" panose="020F0502020204030204" pitchFamily="34" charset="0"/>
              </a:rPr>
              <a:t>.  </a:t>
            </a:r>
            <a:r>
              <a:rPr lang="en-US" sz="4000" dirty="0" smtClean="0">
                <a:solidFill>
                  <a:schemeClr val="bg1"/>
                </a:solidFill>
                <a:latin typeface="Calibri" panose="020F0502020204030204" pitchFamily="34" charset="0"/>
                <a:cs typeface="Calibri" panose="020F0502020204030204" pitchFamily="34" charset="0"/>
              </a:rPr>
              <a:t>NTFS:</a:t>
            </a:r>
          </a:p>
          <a:p>
            <a:pPr lvl="3"/>
            <a:r>
              <a:rPr lang="en-US" sz="3200" dirty="0" smtClean="0">
                <a:solidFill>
                  <a:schemeClr val="bg1"/>
                </a:solidFill>
                <a:latin typeface="Calibri" panose="020F0502020204030204" pitchFamily="34" charset="0"/>
                <a:cs typeface="Calibri" panose="020F0502020204030204" pitchFamily="34" charset="0"/>
              </a:rPr>
              <a:t>Maximum file size </a:t>
            </a:r>
            <a:r>
              <a:rPr lang="en-US" sz="2800" dirty="0" smtClean="0">
                <a:solidFill>
                  <a:schemeClr val="bg1"/>
                </a:solidFill>
                <a:latin typeface="Calibri" panose="020F0502020204030204" pitchFamily="34" charset="0"/>
                <a:cs typeface="Calibri" panose="020F0502020204030204" pitchFamily="34" charset="0"/>
              </a:rPr>
              <a:t>: 16 </a:t>
            </a:r>
            <a:r>
              <a:rPr lang="en-US" sz="2800" dirty="0" err="1" smtClean="0">
                <a:solidFill>
                  <a:schemeClr val="bg1"/>
                </a:solidFill>
                <a:latin typeface="Calibri" panose="020F0502020204030204" pitchFamily="34" charset="0"/>
                <a:cs typeface="Calibri" panose="020F0502020204030204" pitchFamily="34" charset="0"/>
              </a:rPr>
              <a:t>TiB</a:t>
            </a:r>
            <a:endParaRPr lang="en-US" sz="2800" dirty="0" smtClean="0">
              <a:solidFill>
                <a:schemeClr val="bg1"/>
              </a:solidFill>
              <a:latin typeface="Calibri" panose="020F0502020204030204" pitchFamily="34" charset="0"/>
              <a:cs typeface="Calibri" panose="020F0502020204030204" pitchFamily="34" charset="0"/>
            </a:endParaRPr>
          </a:p>
          <a:p>
            <a:pPr lvl="3"/>
            <a:r>
              <a:rPr lang="en-US" sz="3200" dirty="0" smtClean="0">
                <a:solidFill>
                  <a:schemeClr val="bg1"/>
                </a:solidFill>
                <a:latin typeface="Calibri" panose="020F0502020204030204" pitchFamily="34" charset="0"/>
                <a:cs typeface="Calibri" panose="020F0502020204030204" pitchFamily="34" charset="0"/>
              </a:rPr>
              <a:t>Maximum volume size </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16 </a:t>
            </a:r>
            <a:r>
              <a:rPr lang="en-US" sz="3200" dirty="0" err="1" smtClean="0">
                <a:solidFill>
                  <a:schemeClr val="bg1"/>
                </a:solidFill>
                <a:latin typeface="Calibri" panose="020F0502020204030204" pitchFamily="34" charset="0"/>
                <a:cs typeface="Calibri" panose="020F0502020204030204" pitchFamily="34" charset="0"/>
              </a:rPr>
              <a:t>EiB</a:t>
            </a:r>
            <a:endParaRPr lang="en-US" sz="3200" dirty="0" smtClean="0">
              <a:solidFill>
                <a:schemeClr val="bg1"/>
              </a:solidFill>
              <a:latin typeface="Calibri" panose="020F0502020204030204" pitchFamily="34" charset="0"/>
              <a:cs typeface="Calibri" panose="020F0502020204030204" pitchFamily="34" charset="0"/>
            </a:endParaRPr>
          </a:p>
          <a:p>
            <a:pPr lvl="3"/>
            <a:r>
              <a:rPr lang="en-US" sz="3200" dirty="0">
                <a:solidFill>
                  <a:schemeClr val="bg1"/>
                </a:solidFill>
                <a:latin typeface="Calibri" panose="020F0502020204030204" pitchFamily="34" charset="0"/>
                <a:cs typeface="Calibri" panose="020F0502020204030204" pitchFamily="34" charset="0"/>
              </a:rPr>
              <a:t>Maximum file </a:t>
            </a:r>
            <a:r>
              <a:rPr lang="en-US" sz="3200" dirty="0" smtClean="0">
                <a:solidFill>
                  <a:schemeClr val="bg1"/>
                </a:solidFill>
                <a:latin typeface="Calibri" panose="020F0502020204030204" pitchFamily="34" charset="0"/>
                <a:cs typeface="Calibri" panose="020F0502020204030204" pitchFamily="34" charset="0"/>
              </a:rPr>
              <a:t>name length </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255  characters</a:t>
            </a:r>
            <a:endParaRPr lang="en-IN" sz="3200" dirty="0">
              <a:solidFill>
                <a:schemeClr val="bg1"/>
              </a:solidFill>
              <a:latin typeface="Calibri" panose="020F0502020204030204" pitchFamily="34" charset="0"/>
              <a:cs typeface="Calibri" panose="020F0502020204030204" pitchFamily="34" charset="0"/>
            </a:endParaRPr>
          </a:p>
          <a:p>
            <a:pPr lvl="3"/>
            <a:r>
              <a:rPr lang="en-US" sz="3200" dirty="0" smtClean="0">
                <a:solidFill>
                  <a:schemeClr val="bg1"/>
                </a:solidFill>
                <a:latin typeface="Calibri" panose="020F0502020204030204" pitchFamily="34" charset="0"/>
                <a:cs typeface="Calibri" panose="020F0502020204030204" pitchFamily="34" charset="0"/>
              </a:rPr>
              <a:t>Developed  By Microsoft(1993)</a:t>
            </a:r>
          </a:p>
          <a:p>
            <a:pPr lvl="3"/>
            <a:r>
              <a:rPr lang="en-US" sz="3200" dirty="0">
                <a:solidFill>
                  <a:schemeClr val="bg1"/>
                </a:solidFill>
                <a:latin typeface="Calibri" panose="020F0502020204030204" pitchFamily="34" charset="0"/>
                <a:cs typeface="Calibri" panose="020F0502020204030204" pitchFamily="34" charset="0"/>
              </a:rPr>
              <a:t>Command: </a:t>
            </a:r>
            <a:r>
              <a:rPr lang="en-IN" sz="3200" dirty="0" err="1" smtClean="0">
                <a:solidFill>
                  <a:schemeClr val="bg1"/>
                </a:solidFill>
                <a:latin typeface="Calibri" panose="020F0502020204030204" pitchFamily="34" charset="0"/>
                <a:cs typeface="Calibri" panose="020F0502020204030204" pitchFamily="34" charset="0"/>
              </a:rPr>
              <a:t>mkfs.ntfs</a:t>
            </a:r>
            <a:r>
              <a:rPr lang="en-IN" sz="3200" dirty="0" smtClean="0">
                <a:solidFill>
                  <a:schemeClr val="bg1"/>
                </a:solidFill>
                <a:latin typeface="Calibri" panose="020F0502020204030204" pitchFamily="34" charset="0"/>
                <a:cs typeface="Calibri" panose="020F0502020204030204" pitchFamily="34" charset="0"/>
              </a:rPr>
              <a:t> &lt;path&gt;</a:t>
            </a:r>
            <a:endParaRPr lang="en-IN" sz="3200" dirty="0">
              <a:solidFill>
                <a:schemeClr val="bg1"/>
              </a:solidFill>
              <a:latin typeface="Calibri" panose="020F0502020204030204" pitchFamily="34" charset="0"/>
              <a:cs typeface="Calibri" panose="020F0502020204030204" pitchFamily="34" charset="0"/>
            </a:endParaRPr>
          </a:p>
          <a:p>
            <a:pPr lvl="3"/>
            <a:endParaRPr lang="en-IN" sz="2800" dirty="0">
              <a:solidFill>
                <a:schemeClr val="bg1"/>
              </a:solidFill>
              <a:latin typeface="Calibri" panose="020F0502020204030204" pitchFamily="34" charset="0"/>
              <a:cs typeface="Calibri" panose="020F0502020204030204" pitchFamily="34" charset="0"/>
            </a:endParaRPr>
          </a:p>
          <a:p>
            <a:pPr lvl="3"/>
            <a:endParaRPr lang="en-IN" sz="2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909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8884"/>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FILE-SYSTEMS USED</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711234"/>
            <a:ext cx="9905999" cy="4794069"/>
          </a:xfrm>
        </p:spPr>
        <p:txBody>
          <a:bodyPr>
            <a:normAutofit/>
          </a:bodyPr>
          <a:lstStyle/>
          <a:p>
            <a:pPr marL="0" indent="0">
              <a:buNone/>
            </a:pPr>
            <a:r>
              <a:rPr lang="en-US" sz="3200" dirty="0" smtClean="0">
                <a:solidFill>
                  <a:schemeClr val="tx1"/>
                </a:solidFill>
                <a:latin typeface="Calibri" panose="020F0502020204030204" pitchFamily="34" charset="0"/>
                <a:cs typeface="Calibri" panose="020F0502020204030204" pitchFamily="34" charset="0"/>
              </a:rPr>
              <a:t>4.  </a:t>
            </a:r>
            <a:r>
              <a:rPr lang="en-US" sz="4000" dirty="0" err="1" smtClean="0">
                <a:solidFill>
                  <a:schemeClr val="bg1"/>
                </a:solidFill>
                <a:latin typeface="Calibri" panose="020F0502020204030204" pitchFamily="34" charset="0"/>
                <a:cs typeface="Calibri" panose="020F0502020204030204" pitchFamily="34" charset="0"/>
              </a:rPr>
              <a:t>BtrFs</a:t>
            </a:r>
            <a:r>
              <a:rPr lang="en-US" sz="4000" dirty="0" smtClean="0">
                <a:solidFill>
                  <a:schemeClr val="bg1"/>
                </a:solidFill>
                <a:latin typeface="Calibri" panose="020F0502020204030204" pitchFamily="34" charset="0"/>
                <a:cs typeface="Calibri" panose="020F0502020204030204" pitchFamily="34" charset="0"/>
              </a:rPr>
              <a:t>:</a:t>
            </a:r>
          </a:p>
          <a:p>
            <a:pPr lvl="3"/>
            <a:r>
              <a:rPr lang="en-US" sz="2800" dirty="0" smtClean="0">
                <a:solidFill>
                  <a:schemeClr val="bg1"/>
                </a:solidFill>
                <a:latin typeface="Calibri" panose="020F0502020204030204" pitchFamily="34" charset="0"/>
                <a:cs typeface="Calibri" panose="020F0502020204030204" pitchFamily="34" charset="0"/>
              </a:rPr>
              <a:t>Maximum file size : 16 </a:t>
            </a:r>
            <a:r>
              <a:rPr lang="en-US" sz="2800" dirty="0" err="1" smtClean="0">
                <a:solidFill>
                  <a:schemeClr val="bg1"/>
                </a:solidFill>
                <a:latin typeface="Calibri" panose="020F0502020204030204" pitchFamily="34" charset="0"/>
                <a:cs typeface="Calibri" panose="020F0502020204030204" pitchFamily="34" charset="0"/>
              </a:rPr>
              <a:t>EiB</a:t>
            </a:r>
            <a:endParaRPr lang="en-US" sz="2800" dirty="0" smtClean="0">
              <a:solidFill>
                <a:schemeClr val="bg1"/>
              </a:solidFill>
              <a:latin typeface="Calibri" panose="020F0502020204030204" pitchFamily="34" charset="0"/>
              <a:cs typeface="Calibri" panose="020F0502020204030204" pitchFamily="34" charset="0"/>
            </a:endParaRPr>
          </a:p>
          <a:p>
            <a:pPr lvl="3"/>
            <a:r>
              <a:rPr lang="en-US" sz="3200" dirty="0">
                <a:solidFill>
                  <a:schemeClr val="bg1"/>
                </a:solidFill>
                <a:latin typeface="Calibri" panose="020F0502020204030204" pitchFamily="34" charset="0"/>
                <a:cs typeface="Calibri" panose="020F0502020204030204" pitchFamily="34" charset="0"/>
              </a:rPr>
              <a:t>Maximum </a:t>
            </a:r>
            <a:r>
              <a:rPr lang="en-US" sz="3200" dirty="0" smtClean="0">
                <a:solidFill>
                  <a:schemeClr val="bg1"/>
                </a:solidFill>
                <a:latin typeface="Calibri" panose="020F0502020204030204" pitchFamily="34" charset="0"/>
                <a:cs typeface="Calibri" panose="020F0502020204030204" pitchFamily="34" charset="0"/>
              </a:rPr>
              <a:t>volume size </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16 </a:t>
            </a:r>
            <a:r>
              <a:rPr lang="en-US" sz="3200" dirty="0" err="1" smtClean="0">
                <a:solidFill>
                  <a:schemeClr val="bg1"/>
                </a:solidFill>
                <a:latin typeface="Calibri" panose="020F0502020204030204" pitchFamily="34" charset="0"/>
                <a:cs typeface="Calibri" panose="020F0502020204030204" pitchFamily="34" charset="0"/>
              </a:rPr>
              <a:t>EiB</a:t>
            </a:r>
            <a:endParaRPr lang="en-US" sz="3200" dirty="0" smtClean="0">
              <a:solidFill>
                <a:schemeClr val="bg1"/>
              </a:solidFill>
              <a:latin typeface="Calibri" panose="020F0502020204030204" pitchFamily="34" charset="0"/>
              <a:cs typeface="Calibri" panose="020F0502020204030204" pitchFamily="34" charset="0"/>
            </a:endParaRPr>
          </a:p>
          <a:p>
            <a:pPr lvl="3"/>
            <a:r>
              <a:rPr lang="en-US" sz="3200" dirty="0" smtClean="0">
                <a:solidFill>
                  <a:schemeClr val="bg1"/>
                </a:solidFill>
                <a:latin typeface="Calibri" panose="020F0502020204030204" pitchFamily="34" charset="0"/>
                <a:cs typeface="Calibri" panose="020F0502020204030204" pitchFamily="34" charset="0"/>
              </a:rPr>
              <a:t>Maximum number of files : 1e+19</a:t>
            </a:r>
          </a:p>
          <a:p>
            <a:pPr lvl="3"/>
            <a:r>
              <a:rPr lang="en-US" sz="3200" dirty="0">
                <a:solidFill>
                  <a:schemeClr val="bg1"/>
                </a:solidFill>
                <a:latin typeface="Calibri" panose="020F0502020204030204" pitchFamily="34" charset="0"/>
                <a:cs typeface="Calibri" panose="020F0502020204030204" pitchFamily="34" charset="0"/>
              </a:rPr>
              <a:t>Maximum file </a:t>
            </a:r>
            <a:r>
              <a:rPr lang="en-US" sz="3200" dirty="0" smtClean="0">
                <a:solidFill>
                  <a:schemeClr val="bg1"/>
                </a:solidFill>
                <a:latin typeface="Calibri" panose="020F0502020204030204" pitchFamily="34" charset="0"/>
                <a:cs typeface="Calibri" panose="020F0502020204030204" pitchFamily="34" charset="0"/>
              </a:rPr>
              <a:t>name length </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255  characters</a:t>
            </a:r>
            <a:endParaRPr lang="en-IN" sz="3200" dirty="0">
              <a:solidFill>
                <a:schemeClr val="bg1"/>
              </a:solidFill>
              <a:latin typeface="Calibri" panose="020F0502020204030204" pitchFamily="34" charset="0"/>
              <a:cs typeface="Calibri" panose="020F0502020204030204" pitchFamily="34" charset="0"/>
            </a:endParaRPr>
          </a:p>
          <a:p>
            <a:pPr lvl="3"/>
            <a:r>
              <a:rPr lang="en-US" sz="3200" dirty="0" smtClean="0">
                <a:solidFill>
                  <a:schemeClr val="bg1"/>
                </a:solidFill>
                <a:latin typeface="Calibri" panose="020F0502020204030204" pitchFamily="34" charset="0"/>
                <a:cs typeface="Calibri" panose="020F0502020204030204" pitchFamily="34" charset="0"/>
              </a:rPr>
              <a:t>Developed by Oracle(2007)</a:t>
            </a:r>
          </a:p>
          <a:p>
            <a:pPr lvl="3"/>
            <a:r>
              <a:rPr lang="en-US" sz="3200" dirty="0">
                <a:solidFill>
                  <a:schemeClr val="bg1"/>
                </a:solidFill>
                <a:latin typeface="Calibri" panose="020F0502020204030204" pitchFamily="34" charset="0"/>
                <a:cs typeface="Calibri" panose="020F0502020204030204" pitchFamily="34" charset="0"/>
              </a:rPr>
              <a:t>Command: </a:t>
            </a:r>
            <a:r>
              <a:rPr lang="en-IN" sz="3200" dirty="0" err="1" smtClean="0">
                <a:solidFill>
                  <a:schemeClr val="bg1"/>
                </a:solidFill>
                <a:latin typeface="Calibri" panose="020F0502020204030204" pitchFamily="34" charset="0"/>
                <a:cs typeface="Calibri" panose="020F0502020204030204" pitchFamily="34" charset="0"/>
              </a:rPr>
              <a:t>mkfs.btrfs</a:t>
            </a:r>
            <a:r>
              <a:rPr lang="en-IN" sz="3200" dirty="0" smtClean="0">
                <a:solidFill>
                  <a:schemeClr val="bg1"/>
                </a:solidFill>
                <a:latin typeface="Calibri" panose="020F0502020204030204" pitchFamily="34" charset="0"/>
                <a:cs typeface="Calibri" panose="020F0502020204030204" pitchFamily="34" charset="0"/>
              </a:rPr>
              <a:t> &lt;path&gt;</a:t>
            </a:r>
            <a:endParaRPr lang="en-IN" sz="3200" dirty="0">
              <a:solidFill>
                <a:schemeClr val="bg1"/>
              </a:solidFill>
              <a:latin typeface="Calibri" panose="020F0502020204030204" pitchFamily="34" charset="0"/>
              <a:cs typeface="Calibri" panose="020F0502020204030204" pitchFamily="34" charset="0"/>
            </a:endParaRPr>
          </a:p>
          <a:p>
            <a:pPr lvl="3"/>
            <a:endParaRPr lang="en-IN" sz="2800" dirty="0">
              <a:solidFill>
                <a:schemeClr val="bg1"/>
              </a:solidFill>
              <a:latin typeface="Calibri" panose="020F0502020204030204" pitchFamily="34" charset="0"/>
              <a:cs typeface="Calibri" panose="020F0502020204030204" pitchFamily="34" charset="0"/>
            </a:endParaRPr>
          </a:p>
          <a:p>
            <a:pPr lvl="3"/>
            <a:endParaRPr lang="en-IN" sz="2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202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FILE-SYSTEMS USED</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711234"/>
            <a:ext cx="9905999" cy="4794069"/>
          </a:xfrm>
        </p:spPr>
        <p:txBody>
          <a:bodyPr>
            <a:normAutofit/>
          </a:bodyPr>
          <a:lstStyle/>
          <a:p>
            <a:pPr marL="0" indent="0">
              <a:buNone/>
            </a:pPr>
            <a:r>
              <a:rPr lang="en-US" sz="3200" dirty="0">
                <a:solidFill>
                  <a:schemeClr val="tx1"/>
                </a:solidFill>
                <a:latin typeface="Calibri" panose="020F0502020204030204" pitchFamily="34" charset="0"/>
                <a:cs typeface="Calibri" panose="020F0502020204030204" pitchFamily="34" charset="0"/>
              </a:rPr>
              <a:t>5</a:t>
            </a:r>
            <a:r>
              <a:rPr lang="en-US" sz="3200" dirty="0" smtClean="0">
                <a:solidFill>
                  <a:schemeClr val="tx1"/>
                </a:solidFill>
                <a:latin typeface="Calibri" panose="020F0502020204030204" pitchFamily="34" charset="0"/>
                <a:cs typeface="Calibri" panose="020F0502020204030204" pitchFamily="34" charset="0"/>
              </a:rPr>
              <a:t>.  </a:t>
            </a:r>
            <a:r>
              <a:rPr lang="en-US" sz="4000" dirty="0" err="1">
                <a:solidFill>
                  <a:schemeClr val="bg1"/>
                </a:solidFill>
                <a:latin typeface="Calibri" panose="020F0502020204030204" pitchFamily="34" charset="0"/>
                <a:cs typeface="Calibri" panose="020F0502020204030204" pitchFamily="34" charset="0"/>
              </a:rPr>
              <a:t>R</a:t>
            </a:r>
            <a:r>
              <a:rPr lang="en-US" sz="4000" dirty="0" err="1" smtClean="0">
                <a:solidFill>
                  <a:schemeClr val="bg1"/>
                </a:solidFill>
                <a:latin typeface="Calibri" panose="020F0502020204030204" pitchFamily="34" charset="0"/>
                <a:cs typeface="Calibri" panose="020F0502020204030204" pitchFamily="34" charset="0"/>
              </a:rPr>
              <a:t>eiserFs</a:t>
            </a:r>
            <a:r>
              <a:rPr lang="en-US" sz="4000" dirty="0" smtClean="0">
                <a:solidFill>
                  <a:schemeClr val="bg1"/>
                </a:solidFill>
                <a:latin typeface="Calibri" panose="020F0502020204030204" pitchFamily="34" charset="0"/>
                <a:cs typeface="Calibri" panose="020F0502020204030204" pitchFamily="34" charset="0"/>
              </a:rPr>
              <a:t>:</a:t>
            </a:r>
          </a:p>
          <a:p>
            <a:pPr lvl="3"/>
            <a:r>
              <a:rPr lang="en-US" sz="2800" dirty="0" smtClean="0">
                <a:solidFill>
                  <a:schemeClr val="bg1"/>
                </a:solidFill>
                <a:latin typeface="Calibri" panose="020F0502020204030204" pitchFamily="34" charset="0"/>
                <a:cs typeface="Calibri" panose="020F0502020204030204" pitchFamily="34" charset="0"/>
              </a:rPr>
              <a:t>Maximum file size : 8 </a:t>
            </a:r>
            <a:r>
              <a:rPr lang="en-US" sz="2800" dirty="0" err="1" smtClean="0">
                <a:solidFill>
                  <a:schemeClr val="bg1"/>
                </a:solidFill>
                <a:latin typeface="Calibri" panose="020F0502020204030204" pitchFamily="34" charset="0"/>
                <a:cs typeface="Calibri" panose="020F0502020204030204" pitchFamily="34" charset="0"/>
              </a:rPr>
              <a:t>TiB</a:t>
            </a:r>
            <a:endParaRPr lang="en-US" sz="2800" dirty="0" smtClean="0">
              <a:solidFill>
                <a:schemeClr val="bg1"/>
              </a:solidFill>
              <a:latin typeface="Calibri" panose="020F0502020204030204" pitchFamily="34" charset="0"/>
              <a:cs typeface="Calibri" panose="020F0502020204030204" pitchFamily="34" charset="0"/>
            </a:endParaRPr>
          </a:p>
          <a:p>
            <a:pPr lvl="3"/>
            <a:r>
              <a:rPr lang="en-US" sz="3200" dirty="0">
                <a:solidFill>
                  <a:schemeClr val="bg1"/>
                </a:solidFill>
                <a:latin typeface="Calibri" panose="020F0502020204030204" pitchFamily="34" charset="0"/>
                <a:cs typeface="Calibri" panose="020F0502020204030204" pitchFamily="34" charset="0"/>
              </a:rPr>
              <a:t>Maximum </a:t>
            </a:r>
            <a:r>
              <a:rPr lang="en-US" sz="3200" dirty="0" smtClean="0">
                <a:solidFill>
                  <a:schemeClr val="bg1"/>
                </a:solidFill>
                <a:latin typeface="Calibri" panose="020F0502020204030204" pitchFamily="34" charset="0"/>
                <a:cs typeface="Calibri" panose="020F0502020204030204" pitchFamily="34" charset="0"/>
              </a:rPr>
              <a:t>volume size </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16 </a:t>
            </a:r>
            <a:r>
              <a:rPr lang="en-US" sz="3200" dirty="0" err="1" smtClean="0">
                <a:solidFill>
                  <a:schemeClr val="bg1"/>
                </a:solidFill>
                <a:latin typeface="Calibri" panose="020F0502020204030204" pitchFamily="34" charset="0"/>
                <a:cs typeface="Calibri" panose="020F0502020204030204" pitchFamily="34" charset="0"/>
              </a:rPr>
              <a:t>TiB</a:t>
            </a:r>
            <a:endParaRPr lang="en-US" sz="3200" dirty="0" smtClean="0">
              <a:solidFill>
                <a:schemeClr val="bg1"/>
              </a:solidFill>
              <a:latin typeface="Calibri" panose="020F0502020204030204" pitchFamily="34" charset="0"/>
              <a:cs typeface="Calibri" panose="020F0502020204030204" pitchFamily="34" charset="0"/>
            </a:endParaRPr>
          </a:p>
          <a:p>
            <a:pPr lvl="3"/>
            <a:r>
              <a:rPr lang="en-US" sz="3200" dirty="0">
                <a:solidFill>
                  <a:schemeClr val="bg1"/>
                </a:solidFill>
                <a:latin typeface="Calibri" panose="020F0502020204030204" pitchFamily="34" charset="0"/>
                <a:cs typeface="Calibri" panose="020F0502020204030204" pitchFamily="34" charset="0"/>
              </a:rPr>
              <a:t>Maximum </a:t>
            </a:r>
            <a:r>
              <a:rPr lang="en-US" sz="3200" dirty="0" smtClean="0">
                <a:solidFill>
                  <a:schemeClr val="bg1"/>
                </a:solidFill>
                <a:latin typeface="Calibri" panose="020F0502020204030204" pitchFamily="34" charset="0"/>
                <a:cs typeface="Calibri" panose="020F0502020204030204" pitchFamily="34" charset="0"/>
              </a:rPr>
              <a:t>number of files : 4 billion</a:t>
            </a:r>
          </a:p>
          <a:p>
            <a:pPr lvl="3"/>
            <a:r>
              <a:rPr lang="en-US" sz="3200" dirty="0" smtClean="0">
                <a:solidFill>
                  <a:schemeClr val="bg1"/>
                </a:solidFill>
                <a:latin typeface="Calibri" panose="020F0502020204030204" pitchFamily="34" charset="0"/>
                <a:cs typeface="Calibri" panose="020F0502020204030204" pitchFamily="34" charset="0"/>
              </a:rPr>
              <a:t>Maximum file name length : 255  characters</a:t>
            </a:r>
            <a:endParaRPr lang="en-IN" sz="3200" dirty="0">
              <a:solidFill>
                <a:schemeClr val="bg1"/>
              </a:solidFill>
              <a:latin typeface="Calibri" panose="020F0502020204030204" pitchFamily="34" charset="0"/>
              <a:cs typeface="Calibri" panose="020F0502020204030204" pitchFamily="34" charset="0"/>
            </a:endParaRPr>
          </a:p>
          <a:p>
            <a:pPr lvl="3"/>
            <a:r>
              <a:rPr lang="en-US" sz="3200" dirty="0" smtClean="0">
                <a:solidFill>
                  <a:schemeClr val="bg1"/>
                </a:solidFill>
                <a:latin typeface="Calibri" panose="020F0502020204030204" pitchFamily="34" charset="0"/>
                <a:cs typeface="Calibri" panose="020F0502020204030204" pitchFamily="34" charset="0"/>
              </a:rPr>
              <a:t>Developed by </a:t>
            </a:r>
            <a:r>
              <a:rPr lang="en-US" sz="3200" dirty="0" err="1" smtClean="0">
                <a:solidFill>
                  <a:schemeClr val="bg1"/>
                </a:solidFill>
                <a:latin typeface="Calibri" panose="020F0502020204030204" pitchFamily="34" charset="0"/>
                <a:cs typeface="Calibri" panose="020F0502020204030204" pitchFamily="34" charset="0"/>
              </a:rPr>
              <a:t>Namesys</a:t>
            </a:r>
            <a:r>
              <a:rPr lang="en-US" sz="3200" dirty="0" smtClean="0">
                <a:solidFill>
                  <a:schemeClr val="bg1"/>
                </a:solidFill>
                <a:latin typeface="Calibri" panose="020F0502020204030204" pitchFamily="34" charset="0"/>
                <a:cs typeface="Calibri" panose="020F0502020204030204" pitchFamily="34" charset="0"/>
              </a:rPr>
              <a:t>(2001)</a:t>
            </a:r>
          </a:p>
          <a:p>
            <a:pPr lvl="3"/>
            <a:r>
              <a:rPr lang="en-US" sz="2800" dirty="0">
                <a:solidFill>
                  <a:schemeClr val="bg1"/>
                </a:solidFill>
                <a:latin typeface="Calibri" panose="020F0502020204030204" pitchFamily="34" charset="0"/>
                <a:cs typeface="Calibri" panose="020F0502020204030204" pitchFamily="34" charset="0"/>
              </a:rPr>
              <a:t>Command: </a:t>
            </a:r>
            <a:r>
              <a:rPr lang="en-IN" sz="2800" dirty="0" err="1" smtClean="0">
                <a:solidFill>
                  <a:schemeClr val="bg1"/>
                </a:solidFill>
                <a:latin typeface="Calibri" panose="020F0502020204030204" pitchFamily="34" charset="0"/>
                <a:cs typeface="Calibri" panose="020F0502020204030204" pitchFamily="34" charset="0"/>
              </a:rPr>
              <a:t>mkfs.reiserfs</a:t>
            </a:r>
            <a:r>
              <a:rPr lang="en-IN" sz="2800" dirty="0" smtClean="0">
                <a:solidFill>
                  <a:schemeClr val="bg1"/>
                </a:solidFill>
                <a:latin typeface="Calibri" panose="020F0502020204030204" pitchFamily="34" charset="0"/>
                <a:cs typeface="Calibri" panose="020F0502020204030204" pitchFamily="34" charset="0"/>
              </a:rPr>
              <a:t> &lt;path&gt;</a:t>
            </a:r>
            <a:endParaRPr lang="en-IN" sz="2800" dirty="0">
              <a:solidFill>
                <a:schemeClr val="bg1"/>
              </a:solidFill>
              <a:latin typeface="Calibri" panose="020F0502020204030204" pitchFamily="34" charset="0"/>
              <a:cs typeface="Calibri" panose="020F0502020204030204" pitchFamily="34" charset="0"/>
            </a:endParaRPr>
          </a:p>
          <a:p>
            <a:pPr marL="1371600" lvl="3" indent="0">
              <a:buNone/>
            </a:pPr>
            <a:endParaRPr lang="en-IN" sz="2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535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ALGORITHM</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45029" y="1894114"/>
            <a:ext cx="10002382" cy="4467497"/>
          </a:xfrm>
        </p:spPr>
        <p:txBody>
          <a:bodyPr>
            <a:normAutofit/>
          </a:bodyPr>
          <a:lstStyle/>
          <a:p>
            <a:pPr marL="1371600" lvl="3" indent="0">
              <a:buNone/>
            </a:pPr>
            <a:r>
              <a:rPr lang="en-US" sz="3600" dirty="0" smtClean="0">
                <a:solidFill>
                  <a:schemeClr val="tx1"/>
                </a:solidFill>
                <a:latin typeface="Calibri" panose="020F0502020204030204" pitchFamily="34" charset="0"/>
                <a:cs typeface="Calibri" panose="020F0502020204030204" pitchFamily="34" charset="0"/>
              </a:rPr>
              <a:t>1. </a:t>
            </a:r>
            <a:r>
              <a:rPr lang="en-US" sz="3600" dirty="0" smtClean="0">
                <a:solidFill>
                  <a:schemeClr val="bg1"/>
                </a:solidFill>
                <a:latin typeface="Calibri" panose="020F0502020204030204" pitchFamily="34" charset="0"/>
                <a:cs typeface="Calibri" panose="020F0502020204030204" pitchFamily="34" charset="0"/>
              </a:rPr>
              <a:t>Find the current file system of the device.</a:t>
            </a:r>
          </a:p>
          <a:p>
            <a:pPr marL="1371600" lvl="3" indent="0">
              <a:buNone/>
            </a:pPr>
            <a:r>
              <a:rPr lang="en-US" sz="3600" dirty="0">
                <a:solidFill>
                  <a:schemeClr val="bg1"/>
                </a:solidFill>
                <a:latin typeface="Calibri" panose="020F0502020204030204" pitchFamily="34" charset="0"/>
                <a:cs typeface="Calibri" panose="020F0502020204030204" pitchFamily="34" charset="0"/>
              </a:rPr>
              <a:t>	</a:t>
            </a:r>
            <a:r>
              <a:rPr lang="en-US" sz="3600" dirty="0" smtClean="0">
                <a:solidFill>
                  <a:schemeClr val="bg1"/>
                </a:solidFill>
                <a:latin typeface="Calibri" panose="020F0502020204030204" pitchFamily="34" charset="0"/>
                <a:cs typeface="Calibri" panose="020F0502020204030204" pitchFamily="34" charset="0"/>
              </a:rPr>
              <a:t>		</a:t>
            </a:r>
            <a:r>
              <a:rPr lang="en-US" sz="2800" dirty="0">
                <a:solidFill>
                  <a:schemeClr val="bg1"/>
                </a:solidFill>
                <a:latin typeface="Calibri" panose="020F0502020204030204" pitchFamily="34" charset="0"/>
                <a:cs typeface="Calibri" panose="020F0502020204030204" pitchFamily="34" charset="0"/>
              </a:rPr>
              <a:t>Command : </a:t>
            </a:r>
            <a:r>
              <a:rPr lang="en-US" sz="2800" dirty="0" err="1" smtClean="0">
                <a:solidFill>
                  <a:schemeClr val="bg1"/>
                </a:solidFill>
                <a:latin typeface="Calibri" panose="020F0502020204030204" pitchFamily="34" charset="0"/>
                <a:cs typeface="Calibri" panose="020F0502020204030204" pitchFamily="34" charset="0"/>
              </a:rPr>
              <a:t>df</a:t>
            </a:r>
            <a:r>
              <a:rPr lang="en-US" sz="2800" dirty="0" smtClean="0">
                <a:solidFill>
                  <a:schemeClr val="bg1"/>
                </a:solidFill>
                <a:latin typeface="Calibri" panose="020F0502020204030204" pitchFamily="34" charset="0"/>
                <a:cs typeface="Calibri" panose="020F0502020204030204" pitchFamily="34" charset="0"/>
              </a:rPr>
              <a:t> –</a:t>
            </a:r>
            <a:r>
              <a:rPr lang="en-US" sz="2800" dirty="0" err="1" smtClean="0">
                <a:solidFill>
                  <a:schemeClr val="bg1"/>
                </a:solidFill>
                <a:latin typeface="Calibri" panose="020F0502020204030204" pitchFamily="34" charset="0"/>
                <a:cs typeface="Calibri" panose="020F0502020204030204" pitchFamily="34" charset="0"/>
              </a:rPr>
              <a:t>Th</a:t>
            </a:r>
            <a:endParaRPr lang="en-US" sz="2800" dirty="0" smtClean="0">
              <a:solidFill>
                <a:schemeClr val="bg1"/>
              </a:solidFill>
              <a:latin typeface="Calibri" panose="020F0502020204030204" pitchFamily="34" charset="0"/>
              <a:cs typeface="Calibri" panose="020F0502020204030204" pitchFamily="34" charset="0"/>
            </a:endParaRPr>
          </a:p>
          <a:p>
            <a:pPr marL="1371600" lvl="3" indent="0">
              <a:buNone/>
            </a:pPr>
            <a:endParaRPr lang="en-US" sz="2800" dirty="0">
              <a:solidFill>
                <a:schemeClr val="bg1"/>
              </a:solidFill>
              <a:latin typeface="Calibri" panose="020F0502020204030204" pitchFamily="34" charset="0"/>
              <a:cs typeface="Calibri" panose="020F0502020204030204" pitchFamily="34" charset="0"/>
            </a:endParaRPr>
          </a:p>
          <a:p>
            <a:pPr marL="1371600" lvl="3" indent="0">
              <a:buNone/>
            </a:pPr>
            <a:r>
              <a:rPr lang="en-US" sz="3200" dirty="0" smtClean="0">
                <a:solidFill>
                  <a:schemeClr val="bg1"/>
                </a:solidFill>
                <a:latin typeface="Calibri" panose="020F0502020204030204" pitchFamily="34" charset="0"/>
                <a:cs typeface="Calibri" panose="020F0502020204030204" pitchFamily="34" charset="0"/>
              </a:rPr>
              <a:t>Example:</a:t>
            </a:r>
          </a:p>
          <a:p>
            <a:pPr marL="1371600" lvl="3" indent="0">
              <a:buNone/>
            </a:pPr>
            <a:r>
              <a:rPr lang="en-US" sz="2800" dirty="0">
                <a:solidFill>
                  <a:schemeClr val="bg1"/>
                </a:solidFill>
                <a:latin typeface="Calibri" panose="020F0502020204030204" pitchFamily="34" charset="0"/>
                <a:cs typeface="Calibri" panose="020F0502020204030204" pitchFamily="34" charset="0"/>
              </a:rPr>
              <a:t>	</a:t>
            </a:r>
            <a:r>
              <a:rPr lang="en-US" sz="2800" dirty="0" smtClean="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data=</a:t>
            </a:r>
            <a:r>
              <a:rPr lang="en-IN" sz="2800" dirty="0" err="1" smtClean="0">
                <a:solidFill>
                  <a:schemeClr val="bg1">
                    <a:lumMod val="95000"/>
                    <a:lumOff val="5000"/>
                  </a:schemeClr>
                </a:solidFill>
                <a:latin typeface="Calibri" panose="020F0502020204030204" pitchFamily="34" charset="0"/>
                <a:cs typeface="Calibri" panose="020F0502020204030204" pitchFamily="34" charset="0"/>
              </a:rPr>
              <a:t>os.popen</a:t>
            </a:r>
            <a:r>
              <a:rPr lang="en-IN" sz="2800" dirty="0">
                <a:solidFill>
                  <a:schemeClr val="bg1">
                    <a:lumMod val="95000"/>
                    <a:lumOff val="5000"/>
                  </a:schemeClr>
                </a:solidFill>
                <a:latin typeface="Calibri" panose="020F0502020204030204" pitchFamily="34" charset="0"/>
                <a:cs typeface="Calibri" panose="020F0502020204030204" pitchFamily="34" charset="0"/>
              </a:rPr>
              <a:t>('</a:t>
            </a:r>
            <a:r>
              <a:rPr lang="en-IN" sz="2800" dirty="0" err="1">
                <a:solidFill>
                  <a:schemeClr val="bg1">
                    <a:lumMod val="95000"/>
                    <a:lumOff val="5000"/>
                  </a:schemeClr>
                </a:solidFill>
                <a:latin typeface="Calibri" panose="020F0502020204030204" pitchFamily="34" charset="0"/>
                <a:cs typeface="Calibri" panose="020F0502020204030204" pitchFamily="34" charset="0"/>
              </a:rPr>
              <a:t>df</a:t>
            </a:r>
            <a:r>
              <a:rPr lang="en-IN" sz="2800" dirty="0">
                <a:solidFill>
                  <a:schemeClr val="bg1">
                    <a:lumMod val="95000"/>
                    <a:lumOff val="5000"/>
                  </a:schemeClr>
                </a:solidFill>
                <a:latin typeface="Calibri" panose="020F0502020204030204" pitchFamily="34" charset="0"/>
                <a:cs typeface="Calibri" panose="020F0502020204030204" pitchFamily="34" charset="0"/>
              </a:rPr>
              <a:t> </a:t>
            </a:r>
            <a:r>
              <a:rPr lang="en-IN" sz="2800" dirty="0" smtClean="0">
                <a:solidFill>
                  <a:schemeClr val="bg1">
                    <a:lumMod val="95000"/>
                    <a:lumOff val="5000"/>
                  </a:schemeClr>
                </a:solidFill>
                <a:latin typeface="Calibri" panose="020F0502020204030204" pitchFamily="34" charset="0"/>
                <a:cs typeface="Calibri" panose="020F0502020204030204" pitchFamily="34" charset="0"/>
              </a:rPr>
              <a:t>-</a:t>
            </a:r>
            <a:r>
              <a:rPr lang="en-IN" sz="2800" dirty="0" err="1" smtClean="0">
                <a:solidFill>
                  <a:schemeClr val="bg1">
                    <a:lumMod val="95000"/>
                    <a:lumOff val="5000"/>
                  </a:schemeClr>
                </a:solidFill>
                <a:latin typeface="Calibri" panose="020F0502020204030204" pitchFamily="34" charset="0"/>
                <a:cs typeface="Calibri" panose="020F0502020204030204" pitchFamily="34" charset="0"/>
              </a:rPr>
              <a:t>Th</a:t>
            </a:r>
            <a:r>
              <a:rPr lang="en-IN" sz="2800" dirty="0">
                <a:solidFill>
                  <a:schemeClr val="bg1">
                    <a:lumMod val="95000"/>
                    <a:lumOff val="5000"/>
                  </a:schemeClr>
                </a:solidFill>
                <a:latin typeface="Calibri" panose="020F0502020204030204" pitchFamily="34" charset="0"/>
                <a:cs typeface="Calibri" panose="020F0502020204030204" pitchFamily="34" charset="0"/>
              </a:rPr>
              <a:t>').read()</a:t>
            </a:r>
            <a:endParaRPr lang="en-US" sz="4000" dirty="0" smtClean="0">
              <a:solidFill>
                <a:schemeClr val="bg1">
                  <a:lumMod val="95000"/>
                  <a:lumOff val="5000"/>
                </a:schemeClr>
              </a:solidFill>
              <a:latin typeface="Calibri" panose="020F0502020204030204" pitchFamily="34" charset="0"/>
              <a:cs typeface="Calibri" panose="020F0502020204030204" pitchFamily="34" charset="0"/>
            </a:endParaRPr>
          </a:p>
          <a:p>
            <a:pPr marL="1371600" lvl="3" indent="0">
              <a:buNone/>
            </a:pPr>
            <a:endParaRPr lang="en-US" sz="2600" dirty="0" smtClean="0">
              <a:solidFill>
                <a:schemeClr val="bg1"/>
              </a:solidFill>
              <a:latin typeface="Calibri" panose="020F0502020204030204" pitchFamily="34" charset="0"/>
              <a:cs typeface="Calibri" panose="020F0502020204030204" pitchFamily="34" charset="0"/>
            </a:endParaRPr>
          </a:p>
          <a:p>
            <a:pPr marL="1371600" lvl="3" indent="0">
              <a:buNone/>
            </a:pPr>
            <a:r>
              <a:rPr lang="en-US" sz="2600" dirty="0">
                <a:solidFill>
                  <a:schemeClr val="bg1"/>
                </a:solidFill>
                <a:latin typeface="Calibri" panose="020F0502020204030204" pitchFamily="34" charset="0"/>
                <a:cs typeface="Calibri" panose="020F0502020204030204" pitchFamily="34" charset="0"/>
              </a:rPr>
              <a:t>	</a:t>
            </a:r>
            <a:r>
              <a:rPr lang="en-US" sz="2600" dirty="0" smtClean="0">
                <a:solidFill>
                  <a:schemeClr val="bg1"/>
                </a:solidFill>
                <a:latin typeface="Calibri" panose="020F0502020204030204" pitchFamily="34" charset="0"/>
                <a:cs typeface="Calibri" panose="020F0502020204030204" pitchFamily="34" charset="0"/>
              </a:rPr>
              <a:t>				</a:t>
            </a:r>
            <a:r>
              <a:rPr lang="en-US" sz="2600" dirty="0">
                <a:solidFill>
                  <a:schemeClr val="bg1"/>
                </a:solidFill>
                <a:latin typeface="Calibri" panose="020F0502020204030204" pitchFamily="34" charset="0"/>
                <a:cs typeface="Calibri" panose="020F0502020204030204" pitchFamily="34" charset="0"/>
              </a:rPr>
              <a:t>	</a:t>
            </a:r>
            <a:r>
              <a:rPr lang="en-US" sz="2600" dirty="0" smtClean="0">
                <a:solidFill>
                  <a:schemeClr val="bg1"/>
                </a:solidFill>
                <a:latin typeface="Calibri" panose="020F0502020204030204" pitchFamily="34" charset="0"/>
                <a:cs typeface="Calibri" panose="020F0502020204030204" pitchFamily="34" charset="0"/>
              </a:rPr>
              <a:t>				</a:t>
            </a:r>
            <a:endParaRPr lang="en-IN" sz="2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07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ALGORITHM</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45030" y="1711234"/>
            <a:ext cx="10002382" cy="4794069"/>
          </a:xfrm>
        </p:spPr>
        <p:txBody>
          <a:bodyPr>
            <a:normAutofit/>
          </a:bodyPr>
          <a:lstStyle/>
          <a:p>
            <a:pPr marL="1371600" lvl="3" indent="0">
              <a:buNone/>
            </a:pPr>
            <a:r>
              <a:rPr lang="en-US" sz="3600" dirty="0" smtClean="0">
                <a:solidFill>
                  <a:schemeClr val="tx1"/>
                </a:solidFill>
                <a:latin typeface="Calibri" panose="020F0502020204030204" pitchFamily="34" charset="0"/>
                <a:cs typeface="Calibri" panose="020F0502020204030204" pitchFamily="34" charset="0"/>
              </a:rPr>
              <a:t>2. </a:t>
            </a:r>
            <a:r>
              <a:rPr lang="en-US" sz="3600" dirty="0" smtClean="0">
                <a:solidFill>
                  <a:schemeClr val="bg1"/>
                </a:solidFill>
                <a:latin typeface="Calibri" panose="020F0502020204030204" pitchFamily="34" charset="0"/>
                <a:cs typeface="Calibri" panose="020F0502020204030204" pitchFamily="34" charset="0"/>
              </a:rPr>
              <a:t>Unmount the device.</a:t>
            </a:r>
          </a:p>
          <a:p>
            <a:pPr marL="1371600" lvl="3" indent="0">
              <a:buNone/>
            </a:pPr>
            <a:r>
              <a:rPr lang="en-US" sz="2800" dirty="0" smtClean="0">
                <a:solidFill>
                  <a:schemeClr val="bg1"/>
                </a:solidFill>
                <a:latin typeface="Calibri" panose="020F0502020204030204" pitchFamily="34" charset="0"/>
                <a:cs typeface="Calibri" panose="020F0502020204030204" pitchFamily="34" charset="0"/>
              </a:rPr>
              <a:t>			Command </a:t>
            </a:r>
            <a:r>
              <a:rPr lang="en-US" sz="2800" dirty="0">
                <a:solidFill>
                  <a:schemeClr val="bg1"/>
                </a:solidFill>
                <a:latin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cs typeface="Calibri" panose="020F0502020204030204" pitchFamily="34" charset="0"/>
              </a:rPr>
              <a:t>umount</a:t>
            </a:r>
            <a:r>
              <a:rPr lang="en-US" sz="2800" dirty="0">
                <a:solidFill>
                  <a:schemeClr val="bg1"/>
                </a:solidFill>
                <a:latin typeface="Calibri" panose="020F0502020204030204" pitchFamily="34" charset="0"/>
                <a:cs typeface="Calibri" panose="020F0502020204030204" pitchFamily="34" charset="0"/>
              </a:rPr>
              <a:t> “&lt;path</a:t>
            </a:r>
            <a:r>
              <a:rPr lang="en-US" sz="2800" dirty="0" smtClean="0">
                <a:solidFill>
                  <a:schemeClr val="bg1"/>
                </a:solidFill>
                <a:latin typeface="Calibri" panose="020F0502020204030204" pitchFamily="34" charset="0"/>
                <a:cs typeface="Calibri" panose="020F0502020204030204" pitchFamily="34" charset="0"/>
              </a:rPr>
              <a:t>&gt;”</a:t>
            </a:r>
          </a:p>
          <a:p>
            <a:pPr marL="1371600" lvl="3" indent="0">
              <a:buNone/>
            </a:pPr>
            <a:endParaRPr lang="en-US" sz="2800" dirty="0">
              <a:solidFill>
                <a:schemeClr val="bg1"/>
              </a:solidFill>
              <a:latin typeface="Calibri" panose="020F0502020204030204" pitchFamily="34" charset="0"/>
              <a:cs typeface="Calibri" panose="020F0502020204030204" pitchFamily="34" charset="0"/>
            </a:endParaRPr>
          </a:p>
          <a:p>
            <a:pPr marL="1371600" lvl="3" indent="0">
              <a:buNone/>
            </a:pPr>
            <a:r>
              <a:rPr lang="en-US" sz="3200" dirty="0">
                <a:solidFill>
                  <a:schemeClr val="bg1"/>
                </a:solidFill>
                <a:latin typeface="Calibri" panose="020F0502020204030204" pitchFamily="34" charset="0"/>
                <a:cs typeface="Calibri" panose="020F0502020204030204" pitchFamily="34" charset="0"/>
              </a:rPr>
              <a:t>Example:</a:t>
            </a:r>
          </a:p>
          <a:p>
            <a:pPr marL="1371600" lvl="3" indent="0">
              <a:buNone/>
            </a:pPr>
            <a:r>
              <a:rPr lang="en-US" sz="3200" dirty="0">
                <a:solidFill>
                  <a:schemeClr val="bg1"/>
                </a:solidFill>
                <a:latin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cs typeface="Calibri" panose="020F0502020204030204" pitchFamily="34" charset="0"/>
              </a:rPr>
              <a:t>unmount_cmd</a:t>
            </a:r>
            <a:r>
              <a:rPr lang="en-US" sz="3200" dirty="0">
                <a:solidFill>
                  <a:schemeClr val="bg1"/>
                </a:solidFill>
                <a:latin typeface="Calibri" panose="020F0502020204030204" pitchFamily="34" charset="0"/>
                <a:cs typeface="Calibri" panose="020F0502020204030204" pitchFamily="34" charset="0"/>
              </a:rPr>
              <a:t> = '</a:t>
            </a:r>
            <a:r>
              <a:rPr lang="en-US" sz="3200" dirty="0" err="1">
                <a:solidFill>
                  <a:schemeClr val="bg1"/>
                </a:solidFill>
                <a:latin typeface="Calibri" panose="020F0502020204030204" pitchFamily="34" charset="0"/>
                <a:cs typeface="Calibri" panose="020F0502020204030204" pitchFamily="34" charset="0"/>
              </a:rPr>
              <a:t>umount</a:t>
            </a:r>
            <a:r>
              <a:rPr lang="en-US" sz="3200" dirty="0">
                <a:solidFill>
                  <a:schemeClr val="bg1"/>
                </a:solidFill>
                <a:latin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cs typeface="Calibri" panose="020F0502020204030204" pitchFamily="34" charset="0"/>
              </a:rPr>
              <a:t>loc</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						</a:t>
            </a:r>
            <a:r>
              <a:rPr lang="en-US" sz="3200" dirty="0" err="1" smtClean="0">
                <a:solidFill>
                  <a:schemeClr val="bg1"/>
                </a:solidFill>
                <a:latin typeface="Calibri" panose="020F0502020204030204" pitchFamily="34" charset="0"/>
                <a:cs typeface="Calibri" panose="020F0502020204030204" pitchFamily="34" charset="0"/>
              </a:rPr>
              <a:t>os.system</a:t>
            </a:r>
            <a:r>
              <a:rPr lang="en-US" sz="3200" dirty="0">
                <a:solidFill>
                  <a:schemeClr val="bg1"/>
                </a:solidFill>
                <a:latin typeface="Calibri" panose="020F0502020204030204" pitchFamily="34" charset="0"/>
                <a:cs typeface="Calibri" panose="020F0502020204030204" pitchFamily="34" charset="0"/>
              </a:rPr>
              <a:t>('</a:t>
            </a:r>
            <a:r>
              <a:rPr lang="en-US" sz="3200" dirty="0" err="1">
                <a:solidFill>
                  <a:schemeClr val="bg1"/>
                </a:solidFill>
                <a:latin typeface="Calibri" panose="020F0502020204030204" pitchFamily="34" charset="0"/>
                <a:cs typeface="Calibri" panose="020F0502020204030204" pitchFamily="34" charset="0"/>
              </a:rPr>
              <a:t>gksudo</a:t>
            </a:r>
            <a:r>
              <a:rPr lang="en-US" sz="3200" dirty="0">
                <a:solidFill>
                  <a:schemeClr val="bg1"/>
                </a:solidFill>
                <a:latin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cs typeface="Calibri" panose="020F0502020204030204" pitchFamily="34" charset="0"/>
              </a:rPr>
              <a:t>unmount_cmd</a:t>
            </a:r>
            <a:r>
              <a:rPr lang="en-US" sz="3200" dirty="0">
                <a:solidFill>
                  <a:schemeClr val="bg1"/>
                </a:solidFill>
                <a:latin typeface="Calibri" panose="020F0502020204030204" pitchFamily="34" charset="0"/>
                <a:cs typeface="Calibri" panose="020F0502020204030204" pitchFamily="34" charset="0"/>
              </a:rPr>
              <a:t>) </a:t>
            </a:r>
            <a:endParaRPr lang="en-US" sz="4000" dirty="0">
              <a:solidFill>
                <a:schemeClr val="bg1">
                  <a:lumMod val="95000"/>
                  <a:lumOff val="5000"/>
                </a:schemeClr>
              </a:solidFill>
              <a:latin typeface="Calibri" panose="020F0502020204030204" pitchFamily="34" charset="0"/>
              <a:cs typeface="Calibri" panose="020F0502020204030204" pitchFamily="34" charset="0"/>
            </a:endParaRPr>
          </a:p>
          <a:p>
            <a:pPr marL="1371600" lvl="3" indent="0">
              <a:buNone/>
            </a:pPr>
            <a:endParaRPr lang="en-US" sz="2800" dirty="0" smtClean="0">
              <a:solidFill>
                <a:schemeClr val="bg1"/>
              </a:solidFill>
              <a:latin typeface="Calibri" panose="020F0502020204030204" pitchFamily="34" charset="0"/>
              <a:cs typeface="Calibri" panose="020F0502020204030204" pitchFamily="34" charset="0"/>
            </a:endParaRPr>
          </a:p>
          <a:p>
            <a:pPr marL="1371600" lvl="3" indent="0">
              <a:buNone/>
            </a:pPr>
            <a:r>
              <a:rPr lang="en-US" sz="2600" dirty="0">
                <a:solidFill>
                  <a:schemeClr val="bg1"/>
                </a:solidFill>
                <a:latin typeface="Calibri" panose="020F0502020204030204" pitchFamily="34" charset="0"/>
                <a:cs typeface="Calibri" panose="020F0502020204030204" pitchFamily="34" charset="0"/>
              </a:rPr>
              <a:t>	</a:t>
            </a:r>
            <a:r>
              <a:rPr lang="en-US" sz="2600" dirty="0" smtClean="0">
                <a:solidFill>
                  <a:schemeClr val="bg1"/>
                </a:solidFill>
                <a:latin typeface="Calibri" panose="020F0502020204030204" pitchFamily="34" charset="0"/>
                <a:cs typeface="Calibri" panose="020F0502020204030204" pitchFamily="34" charset="0"/>
              </a:rPr>
              <a:t>				</a:t>
            </a:r>
            <a:r>
              <a:rPr lang="en-US" sz="2600" dirty="0">
                <a:solidFill>
                  <a:schemeClr val="bg1"/>
                </a:solidFill>
                <a:latin typeface="Calibri" panose="020F0502020204030204" pitchFamily="34" charset="0"/>
                <a:cs typeface="Calibri" panose="020F0502020204030204" pitchFamily="34" charset="0"/>
              </a:rPr>
              <a:t>	</a:t>
            </a:r>
            <a:r>
              <a:rPr lang="en-US" sz="2600" dirty="0" smtClean="0">
                <a:solidFill>
                  <a:schemeClr val="bg1"/>
                </a:solidFill>
                <a:latin typeface="Calibri" panose="020F0502020204030204" pitchFamily="34" charset="0"/>
                <a:cs typeface="Calibri" panose="020F0502020204030204" pitchFamily="34" charset="0"/>
              </a:rPr>
              <a:t>				</a:t>
            </a:r>
            <a:endParaRPr lang="en-IN" sz="2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850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ALGORITHM</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45029" y="1711234"/>
            <a:ext cx="10789919" cy="4794069"/>
          </a:xfrm>
        </p:spPr>
        <p:txBody>
          <a:bodyPr>
            <a:normAutofit/>
          </a:bodyPr>
          <a:lstStyle/>
          <a:p>
            <a:pPr marL="1371600" lvl="3" indent="0">
              <a:buNone/>
            </a:pPr>
            <a:r>
              <a:rPr lang="en-US" sz="3600" dirty="0" smtClean="0">
                <a:solidFill>
                  <a:schemeClr val="tx1"/>
                </a:solidFill>
                <a:latin typeface="Calibri" panose="020F0502020204030204" pitchFamily="34" charset="0"/>
                <a:cs typeface="Calibri" panose="020F0502020204030204" pitchFamily="34" charset="0"/>
              </a:rPr>
              <a:t>3</a:t>
            </a:r>
            <a:r>
              <a:rPr lang="en-US" sz="3600" dirty="0">
                <a:solidFill>
                  <a:schemeClr val="tx1"/>
                </a:solidFill>
                <a:latin typeface="Calibri" panose="020F0502020204030204" pitchFamily="34" charset="0"/>
                <a:cs typeface="Calibri" panose="020F0502020204030204" pitchFamily="34" charset="0"/>
              </a:rPr>
              <a:t>. </a:t>
            </a:r>
            <a:r>
              <a:rPr lang="en-US" sz="3600" dirty="0" smtClean="0">
                <a:solidFill>
                  <a:schemeClr val="bg1"/>
                </a:solidFill>
                <a:latin typeface="Calibri" panose="020F0502020204030204" pitchFamily="34" charset="0"/>
                <a:cs typeface="Calibri" panose="020F0502020204030204" pitchFamily="34" charset="0"/>
              </a:rPr>
              <a:t>Write </a:t>
            </a:r>
            <a:r>
              <a:rPr lang="en-US" sz="3600" dirty="0">
                <a:solidFill>
                  <a:schemeClr val="bg1"/>
                </a:solidFill>
                <a:latin typeface="Calibri" panose="020F0502020204030204" pitchFamily="34" charset="0"/>
                <a:cs typeface="Calibri" panose="020F0502020204030204" pitchFamily="34" charset="0"/>
              </a:rPr>
              <a:t>the new file system you want to write.</a:t>
            </a:r>
          </a:p>
          <a:p>
            <a:pPr marL="1371600" lvl="3" indent="0">
              <a:buNone/>
            </a:pPr>
            <a:r>
              <a:rPr lang="en-US" sz="2800" dirty="0" smtClean="0">
                <a:solidFill>
                  <a:schemeClr val="bg1"/>
                </a:solidFill>
                <a:latin typeface="Calibri" panose="020F0502020204030204" pitchFamily="34" charset="0"/>
                <a:cs typeface="Calibri" panose="020F0502020204030204" pitchFamily="34" charset="0"/>
              </a:rPr>
              <a:t>			Command</a:t>
            </a:r>
            <a:r>
              <a:rPr lang="en-US" sz="2800" dirty="0">
                <a:solidFill>
                  <a:schemeClr val="bg1"/>
                </a:solidFill>
                <a:latin typeface="Calibri" panose="020F0502020204030204" pitchFamily="34" charset="0"/>
                <a:cs typeface="Calibri" panose="020F0502020204030204" pitchFamily="34" charset="0"/>
              </a:rPr>
              <a:t>: </a:t>
            </a:r>
            <a:r>
              <a:rPr lang="en-US" sz="2800" dirty="0" err="1" smtClean="0">
                <a:solidFill>
                  <a:schemeClr val="bg1"/>
                </a:solidFill>
                <a:latin typeface="Calibri" panose="020F0502020204030204" pitchFamily="34" charset="0"/>
                <a:cs typeface="Calibri" panose="020F0502020204030204" pitchFamily="34" charset="0"/>
              </a:rPr>
              <a:t>mkfs</a:t>
            </a:r>
            <a:r>
              <a:rPr lang="en-US" sz="2800" dirty="0" smtClean="0">
                <a:solidFill>
                  <a:schemeClr val="bg1"/>
                </a:solidFill>
                <a:latin typeface="Calibri" panose="020F0502020204030204" pitchFamily="34" charset="0"/>
                <a:cs typeface="Calibri" panose="020F0502020204030204" pitchFamily="34" charset="0"/>
              </a:rPr>
              <a:t> </a:t>
            </a:r>
            <a:r>
              <a:rPr lang="en-US" sz="2800" dirty="0">
                <a:solidFill>
                  <a:schemeClr val="bg1"/>
                </a:solidFill>
                <a:latin typeface="Calibri" panose="020F0502020204030204" pitchFamily="34" charset="0"/>
                <a:cs typeface="Calibri" panose="020F0502020204030204" pitchFamily="34" charset="0"/>
              </a:rPr>
              <a:t>. ”&lt;</a:t>
            </a:r>
            <a:r>
              <a:rPr lang="en-US" sz="2800" dirty="0" err="1">
                <a:solidFill>
                  <a:schemeClr val="bg1"/>
                </a:solidFill>
                <a:latin typeface="Calibri" panose="020F0502020204030204" pitchFamily="34" charset="0"/>
                <a:cs typeface="Calibri" panose="020F0502020204030204" pitchFamily="34" charset="0"/>
              </a:rPr>
              <a:t>filesystem</a:t>
            </a:r>
            <a:r>
              <a:rPr lang="en-US" sz="2800" dirty="0">
                <a:solidFill>
                  <a:schemeClr val="bg1"/>
                </a:solidFill>
                <a:latin typeface="Calibri" panose="020F0502020204030204" pitchFamily="34" charset="0"/>
                <a:cs typeface="Calibri" panose="020F0502020204030204" pitchFamily="34" charset="0"/>
              </a:rPr>
              <a:t> type&gt;” </a:t>
            </a:r>
            <a:r>
              <a:rPr lang="en-US" sz="2800" dirty="0" smtClean="0">
                <a:solidFill>
                  <a:schemeClr val="bg1"/>
                </a:solidFill>
                <a:latin typeface="Calibri" panose="020F0502020204030204" pitchFamily="34" charset="0"/>
                <a:cs typeface="Calibri" panose="020F0502020204030204" pitchFamily="34" charset="0"/>
              </a:rPr>
              <a:t> “&lt;path&gt;”</a:t>
            </a:r>
          </a:p>
          <a:p>
            <a:pPr marL="1371600" lvl="3" indent="0">
              <a:buNone/>
            </a:pPr>
            <a:endParaRPr lang="en-US" sz="2800" dirty="0">
              <a:solidFill>
                <a:schemeClr val="bg1"/>
              </a:solidFill>
              <a:latin typeface="Calibri" panose="020F0502020204030204" pitchFamily="34" charset="0"/>
              <a:cs typeface="Calibri" panose="020F0502020204030204" pitchFamily="34" charset="0"/>
            </a:endParaRPr>
          </a:p>
          <a:p>
            <a:pPr marL="1371600" lvl="3" indent="0">
              <a:buNone/>
            </a:pPr>
            <a:r>
              <a:rPr lang="en-US" sz="2800" dirty="0" smtClean="0">
                <a:solidFill>
                  <a:schemeClr val="bg1"/>
                </a:solidFill>
                <a:latin typeface="Calibri" panose="020F0502020204030204" pitchFamily="34" charset="0"/>
                <a:cs typeface="Calibri" panose="020F0502020204030204" pitchFamily="34" charset="0"/>
              </a:rPr>
              <a:t>Example:</a:t>
            </a:r>
          </a:p>
          <a:p>
            <a:pPr marL="1371600" lvl="3" indent="0">
              <a:buNone/>
            </a:pPr>
            <a:r>
              <a:rPr lang="en-US" sz="2600" dirty="0">
                <a:solidFill>
                  <a:schemeClr val="bg1"/>
                </a:solidFill>
                <a:latin typeface="Calibri" panose="020F0502020204030204" pitchFamily="34" charset="0"/>
                <a:cs typeface="Calibri" panose="020F0502020204030204" pitchFamily="34" charset="0"/>
              </a:rPr>
              <a:t>fat32_format_cmd = '</a:t>
            </a:r>
            <a:r>
              <a:rPr lang="en-US" sz="2600" dirty="0" err="1">
                <a:solidFill>
                  <a:schemeClr val="bg1"/>
                </a:solidFill>
                <a:latin typeface="Calibri" panose="020F0502020204030204" pitchFamily="34" charset="0"/>
                <a:cs typeface="Calibri" panose="020F0502020204030204" pitchFamily="34" charset="0"/>
              </a:rPr>
              <a:t>mkfs.vfat</a:t>
            </a:r>
            <a:r>
              <a:rPr lang="en-US" sz="2600" dirty="0">
                <a:solidFill>
                  <a:schemeClr val="bg1"/>
                </a:solidFill>
                <a:latin typeface="Calibri" panose="020F0502020204030204" pitchFamily="34" charset="0"/>
                <a:cs typeface="Calibri" panose="020F0502020204030204" pitchFamily="34" charset="0"/>
              </a:rPr>
              <a:t> '+</a:t>
            </a:r>
            <a:r>
              <a:rPr lang="en-US" sz="2600" dirty="0" err="1">
                <a:solidFill>
                  <a:schemeClr val="bg1"/>
                </a:solidFill>
                <a:latin typeface="Calibri" panose="020F0502020204030204" pitchFamily="34" charset="0"/>
                <a:cs typeface="Calibri" panose="020F0502020204030204" pitchFamily="34" charset="0"/>
              </a:rPr>
              <a:t>loc</a:t>
            </a:r>
            <a:r>
              <a:rPr lang="en-US" sz="2600" dirty="0">
                <a:solidFill>
                  <a:schemeClr val="bg1"/>
                </a:solidFill>
                <a:latin typeface="Calibri" panose="020F0502020204030204" pitchFamily="34" charset="0"/>
                <a:cs typeface="Calibri" panose="020F0502020204030204" pitchFamily="34" charset="0"/>
              </a:rPr>
              <a:t>     </a:t>
            </a:r>
            <a:endParaRPr lang="en-US" sz="2600" dirty="0" smtClean="0">
              <a:solidFill>
                <a:schemeClr val="bg1"/>
              </a:solidFill>
              <a:latin typeface="Calibri" panose="020F0502020204030204" pitchFamily="34" charset="0"/>
              <a:cs typeface="Calibri" panose="020F0502020204030204" pitchFamily="34" charset="0"/>
            </a:endParaRPr>
          </a:p>
          <a:p>
            <a:pPr marL="1371600" lvl="3" indent="0">
              <a:buNone/>
            </a:pPr>
            <a:r>
              <a:rPr lang="en-US" sz="2600" dirty="0" smtClean="0">
                <a:solidFill>
                  <a:schemeClr val="bg1"/>
                </a:solidFill>
                <a:latin typeface="Calibri" panose="020F0502020204030204" pitchFamily="34" charset="0"/>
                <a:cs typeface="Calibri" panose="020F0502020204030204" pitchFamily="34" charset="0"/>
              </a:rPr>
              <a:t> </a:t>
            </a:r>
            <a:r>
              <a:rPr lang="en-US" sz="2600" dirty="0" err="1">
                <a:solidFill>
                  <a:schemeClr val="bg1"/>
                </a:solidFill>
                <a:latin typeface="Calibri" panose="020F0502020204030204" pitchFamily="34" charset="0"/>
                <a:cs typeface="Calibri" panose="020F0502020204030204" pitchFamily="34" charset="0"/>
              </a:rPr>
              <a:t>os.system</a:t>
            </a:r>
            <a:r>
              <a:rPr lang="en-US" sz="2600" dirty="0">
                <a:solidFill>
                  <a:schemeClr val="bg1"/>
                </a:solidFill>
                <a:latin typeface="Calibri" panose="020F0502020204030204" pitchFamily="34" charset="0"/>
                <a:cs typeface="Calibri" panose="020F0502020204030204" pitchFamily="34" charset="0"/>
              </a:rPr>
              <a:t>('</a:t>
            </a:r>
            <a:r>
              <a:rPr lang="en-US" sz="2600" dirty="0" err="1">
                <a:solidFill>
                  <a:schemeClr val="bg1"/>
                </a:solidFill>
                <a:latin typeface="Calibri" panose="020F0502020204030204" pitchFamily="34" charset="0"/>
                <a:cs typeface="Calibri" panose="020F0502020204030204" pitchFamily="34" charset="0"/>
              </a:rPr>
              <a:t>gksudo</a:t>
            </a:r>
            <a:r>
              <a:rPr lang="en-US" sz="2600" dirty="0">
                <a:solidFill>
                  <a:schemeClr val="bg1"/>
                </a:solidFill>
                <a:latin typeface="Calibri" panose="020F0502020204030204" pitchFamily="34" charset="0"/>
                <a:cs typeface="Calibri" panose="020F0502020204030204" pitchFamily="34" charset="0"/>
              </a:rPr>
              <a:t> '+fat32_format_cmd) 	</a:t>
            </a:r>
            <a:r>
              <a:rPr lang="en-US" sz="2600" dirty="0" smtClean="0">
                <a:solidFill>
                  <a:schemeClr val="bg1"/>
                </a:solidFill>
                <a:latin typeface="Calibri" panose="020F0502020204030204" pitchFamily="34" charset="0"/>
                <a:cs typeface="Calibri" panose="020F0502020204030204" pitchFamily="34" charset="0"/>
              </a:rPr>
              <a:t>				</a:t>
            </a:r>
            <a:r>
              <a:rPr lang="en-US" sz="2600" dirty="0">
                <a:solidFill>
                  <a:schemeClr val="bg1"/>
                </a:solidFill>
                <a:latin typeface="Calibri" panose="020F0502020204030204" pitchFamily="34" charset="0"/>
                <a:cs typeface="Calibri" panose="020F0502020204030204" pitchFamily="34" charset="0"/>
              </a:rPr>
              <a:t>	</a:t>
            </a:r>
            <a:r>
              <a:rPr lang="en-US" sz="2600" dirty="0" smtClean="0">
                <a:solidFill>
                  <a:schemeClr val="bg1"/>
                </a:solidFill>
                <a:latin typeface="Calibri" panose="020F0502020204030204" pitchFamily="34" charset="0"/>
                <a:cs typeface="Calibri" panose="020F0502020204030204" pitchFamily="34" charset="0"/>
              </a:rPr>
              <a:t>				</a:t>
            </a:r>
            <a:endParaRPr lang="en-IN" sz="2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12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162" y="0"/>
            <a:ext cx="9905998" cy="896773"/>
          </a:xfrm>
        </p:spPr>
        <p:txBody>
          <a:bodyPr>
            <a:normAutofit/>
          </a:bodyPr>
          <a:lstStyle/>
          <a:p>
            <a:pPr algn="ctr"/>
            <a:r>
              <a:rPr lang="en-US" sz="4400" b="1" dirty="0">
                <a:latin typeface="Calibri" panose="020F0502020204030204" pitchFamily="34" charset="0"/>
                <a:cs typeface="Calibri" panose="020F0502020204030204" pitchFamily="34" charset="0"/>
              </a:rPr>
              <a:t>technologies </a:t>
            </a:r>
            <a:r>
              <a:rPr lang="en-US" sz="4400" b="1" dirty="0" smtClean="0">
                <a:latin typeface="Calibri" panose="020F0502020204030204" pitchFamily="34" charset="0"/>
                <a:cs typeface="Calibri" panose="020F0502020204030204" pitchFamily="34" charset="0"/>
              </a:rPr>
              <a:t>used</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0664" y="757645"/>
            <a:ext cx="11982994" cy="5982789"/>
          </a:xfrm>
        </p:spPr>
        <p:txBody>
          <a:bodyPr>
            <a:normAutofit fontScale="85000" lnSpcReduction="20000"/>
          </a:bodyPr>
          <a:lstStyle/>
          <a:p>
            <a:pPr marL="1371600" lvl="3" indent="0">
              <a:buNone/>
            </a:pPr>
            <a:r>
              <a:rPr lang="en-US" sz="2400" b="1" dirty="0" smtClean="0">
                <a:solidFill>
                  <a:schemeClr val="tx1"/>
                </a:solidFill>
                <a:latin typeface="Calibri" panose="020F0502020204030204" pitchFamily="34" charset="0"/>
                <a:cs typeface="Calibri" panose="020F0502020204030204" pitchFamily="34" charset="0"/>
              </a:rPr>
              <a:t>1.</a:t>
            </a:r>
            <a:r>
              <a:rPr lang="en-US" sz="2600" b="1" dirty="0" smtClean="0">
                <a:solidFill>
                  <a:schemeClr val="bg1"/>
                </a:solidFill>
                <a:latin typeface="Calibri" panose="020F0502020204030204" pitchFamily="34" charset="0"/>
                <a:cs typeface="Calibri" panose="020F0502020204030204" pitchFamily="34" charset="0"/>
              </a:rPr>
              <a:t> Python3 : </a:t>
            </a:r>
          </a:p>
          <a:p>
            <a:pPr marL="1371600" lvl="3" indent="0">
              <a:buNone/>
            </a:pPr>
            <a:r>
              <a:rPr lang="en-US" sz="2600" dirty="0" smtClean="0">
                <a:solidFill>
                  <a:schemeClr val="bg1"/>
                </a:solidFill>
                <a:latin typeface="Calibri" panose="020F0502020204030204" pitchFamily="34" charset="0"/>
                <a:cs typeface="Calibri" panose="020F0502020204030204" pitchFamily="34" charset="0"/>
              </a:rPr>
              <a:t>			Python is an interpreted high-level programming language for general-purpose 			programming. </a:t>
            </a:r>
          </a:p>
          <a:p>
            <a:pPr marL="1371600" lvl="3" indent="0">
              <a:buNone/>
            </a:pPr>
            <a:r>
              <a:rPr lang="en-US" sz="2400" b="1" dirty="0" smtClean="0">
                <a:solidFill>
                  <a:schemeClr val="tx1"/>
                </a:solidFill>
                <a:latin typeface="Calibri" panose="020F0502020204030204" pitchFamily="34" charset="0"/>
                <a:cs typeface="Calibri" panose="020F0502020204030204" pitchFamily="34" charset="0"/>
              </a:rPr>
              <a:t>2.</a:t>
            </a:r>
            <a:r>
              <a:rPr lang="en-US" sz="2600" b="1" dirty="0" smtClean="0">
                <a:solidFill>
                  <a:schemeClr val="bg1"/>
                </a:solidFill>
                <a:latin typeface="Calibri" panose="020F0502020204030204" pitchFamily="34" charset="0"/>
                <a:cs typeface="Calibri" panose="020F0502020204030204" pitchFamily="34" charset="0"/>
              </a:rPr>
              <a:t> Django Framework:</a:t>
            </a:r>
          </a:p>
          <a:p>
            <a:pPr marL="1371600" lvl="3" indent="0">
              <a:buNone/>
            </a:pPr>
            <a:r>
              <a:rPr lang="en-US" sz="2600" dirty="0">
                <a:solidFill>
                  <a:schemeClr val="bg1"/>
                </a:solidFill>
                <a:latin typeface="Calibri" panose="020F0502020204030204" pitchFamily="34" charset="0"/>
                <a:cs typeface="Calibri" panose="020F0502020204030204" pitchFamily="34" charset="0"/>
              </a:rPr>
              <a:t>			</a:t>
            </a:r>
            <a:r>
              <a:rPr lang="en-US" sz="2600" dirty="0" smtClean="0">
                <a:solidFill>
                  <a:schemeClr val="bg1"/>
                </a:solidFill>
                <a:latin typeface="Calibri" panose="020F0502020204030204" pitchFamily="34" charset="0"/>
                <a:cs typeface="Calibri" panose="020F0502020204030204" pitchFamily="34" charset="0"/>
              </a:rPr>
              <a:t>Django </a:t>
            </a:r>
            <a:r>
              <a:rPr lang="en-US" sz="2600" dirty="0">
                <a:solidFill>
                  <a:schemeClr val="bg1"/>
                </a:solidFill>
                <a:latin typeface="Calibri" panose="020F0502020204030204" pitchFamily="34" charset="0"/>
                <a:cs typeface="Calibri" panose="020F0502020204030204" pitchFamily="34" charset="0"/>
              </a:rPr>
              <a:t>is a free and open-source web framework, written </a:t>
            </a:r>
            <a:r>
              <a:rPr lang="en-US" sz="2600" dirty="0" smtClean="0">
                <a:solidFill>
                  <a:schemeClr val="bg1"/>
                </a:solidFill>
                <a:latin typeface="Calibri" panose="020F0502020204030204" pitchFamily="34" charset="0"/>
                <a:cs typeface="Calibri" panose="020F0502020204030204" pitchFamily="34" charset="0"/>
              </a:rPr>
              <a:t>in </a:t>
            </a:r>
            <a:r>
              <a:rPr lang="en-US" sz="2600" dirty="0">
                <a:solidFill>
                  <a:schemeClr val="bg1"/>
                </a:solidFill>
                <a:latin typeface="Calibri" panose="020F0502020204030204" pitchFamily="34" charset="0"/>
                <a:cs typeface="Calibri" panose="020F0502020204030204" pitchFamily="34" charset="0"/>
              </a:rPr>
              <a:t>Python, which </a:t>
            </a:r>
            <a:r>
              <a:rPr lang="en-US" sz="2600" dirty="0" smtClean="0">
                <a:solidFill>
                  <a:schemeClr val="bg1"/>
                </a:solidFill>
                <a:latin typeface="Calibri" panose="020F0502020204030204" pitchFamily="34" charset="0"/>
                <a:cs typeface="Calibri" panose="020F0502020204030204" pitchFamily="34" charset="0"/>
              </a:rPr>
              <a:t>				follows </a:t>
            </a:r>
            <a:r>
              <a:rPr lang="en-US" sz="2600" dirty="0">
                <a:solidFill>
                  <a:schemeClr val="bg1"/>
                </a:solidFill>
                <a:latin typeface="Calibri" panose="020F0502020204030204" pitchFamily="34" charset="0"/>
                <a:cs typeface="Calibri" panose="020F0502020204030204" pitchFamily="34" charset="0"/>
              </a:rPr>
              <a:t>the model-view-template (MVT) </a:t>
            </a:r>
            <a:r>
              <a:rPr lang="en-US" sz="2600" dirty="0" smtClean="0">
                <a:solidFill>
                  <a:schemeClr val="bg1"/>
                </a:solidFill>
                <a:latin typeface="Calibri" panose="020F0502020204030204" pitchFamily="34" charset="0"/>
                <a:cs typeface="Calibri" panose="020F0502020204030204" pitchFamily="34" charset="0"/>
              </a:rPr>
              <a:t>architectural </a:t>
            </a:r>
            <a:r>
              <a:rPr lang="en-US" sz="2600" dirty="0">
                <a:solidFill>
                  <a:schemeClr val="bg1"/>
                </a:solidFill>
                <a:latin typeface="Calibri" panose="020F0502020204030204" pitchFamily="34" charset="0"/>
                <a:cs typeface="Calibri" panose="020F0502020204030204" pitchFamily="34" charset="0"/>
              </a:rPr>
              <a:t>pattern. 	</a:t>
            </a:r>
            <a:r>
              <a:rPr lang="en-US" sz="2600" dirty="0" smtClean="0">
                <a:solidFill>
                  <a:schemeClr val="bg1"/>
                </a:solidFill>
                <a:latin typeface="Calibri" panose="020F0502020204030204" pitchFamily="34" charset="0"/>
                <a:cs typeface="Calibri" panose="020F0502020204030204" pitchFamily="34" charset="0"/>
              </a:rPr>
              <a:t> </a:t>
            </a:r>
          </a:p>
          <a:p>
            <a:pPr marL="1371600" lvl="3" indent="0">
              <a:buNone/>
            </a:pPr>
            <a:r>
              <a:rPr lang="en-US" sz="2400" b="1" dirty="0" smtClean="0">
                <a:solidFill>
                  <a:schemeClr val="tx1"/>
                </a:solidFill>
                <a:latin typeface="Calibri" panose="020F0502020204030204" pitchFamily="34" charset="0"/>
                <a:cs typeface="Calibri" panose="020F0502020204030204" pitchFamily="34" charset="0"/>
              </a:rPr>
              <a:t>3.</a:t>
            </a:r>
            <a:r>
              <a:rPr lang="en-US" sz="2600" b="1" dirty="0" smtClean="0">
                <a:solidFill>
                  <a:schemeClr val="bg1"/>
                </a:solidFill>
                <a:latin typeface="Calibri" panose="020F0502020204030204" pitchFamily="34" charset="0"/>
                <a:cs typeface="Calibri" panose="020F0502020204030204" pitchFamily="34" charset="0"/>
              </a:rPr>
              <a:t> HTML:</a:t>
            </a:r>
          </a:p>
          <a:p>
            <a:pPr marL="1371600" lvl="3" indent="0">
              <a:buNone/>
            </a:pPr>
            <a:r>
              <a:rPr lang="en-US" sz="2600" dirty="0">
                <a:solidFill>
                  <a:schemeClr val="bg1"/>
                </a:solidFill>
                <a:latin typeface="Calibri" panose="020F0502020204030204" pitchFamily="34" charset="0"/>
                <a:cs typeface="Calibri" panose="020F0502020204030204" pitchFamily="34" charset="0"/>
              </a:rPr>
              <a:t>			 Hypertext Markup Language (HTML) is the standard markup language for </a:t>
            </a:r>
            <a:r>
              <a:rPr lang="en-US" sz="2600" dirty="0" smtClean="0">
                <a:solidFill>
                  <a:schemeClr val="bg1"/>
                </a:solidFill>
                <a:latin typeface="Calibri" panose="020F0502020204030204" pitchFamily="34" charset="0"/>
                <a:cs typeface="Calibri" panose="020F0502020204030204" pitchFamily="34" charset="0"/>
              </a:rPr>
              <a:t>				 creating </a:t>
            </a:r>
            <a:r>
              <a:rPr lang="en-US" sz="2600" dirty="0">
                <a:solidFill>
                  <a:schemeClr val="bg1"/>
                </a:solidFill>
                <a:latin typeface="Calibri" panose="020F0502020204030204" pitchFamily="34" charset="0"/>
                <a:cs typeface="Calibri" panose="020F0502020204030204" pitchFamily="34" charset="0"/>
              </a:rPr>
              <a:t>web pages and web applications. </a:t>
            </a:r>
            <a:endParaRPr lang="en-US" sz="2600" dirty="0" smtClean="0">
              <a:solidFill>
                <a:schemeClr val="bg1"/>
              </a:solidFill>
              <a:latin typeface="Calibri" panose="020F0502020204030204" pitchFamily="34" charset="0"/>
              <a:cs typeface="Calibri" panose="020F0502020204030204" pitchFamily="34" charset="0"/>
            </a:endParaRPr>
          </a:p>
          <a:p>
            <a:pPr marL="1371600" lvl="3" indent="0">
              <a:buNone/>
            </a:pPr>
            <a:r>
              <a:rPr lang="en-US" sz="2400" b="1" dirty="0" smtClean="0">
                <a:solidFill>
                  <a:schemeClr val="tx1"/>
                </a:solidFill>
                <a:latin typeface="Calibri" panose="020F0502020204030204" pitchFamily="34" charset="0"/>
                <a:cs typeface="Calibri" panose="020F0502020204030204" pitchFamily="34" charset="0"/>
              </a:rPr>
              <a:t>4.</a:t>
            </a:r>
            <a:r>
              <a:rPr lang="en-US" sz="2600" b="1" dirty="0" smtClean="0">
                <a:solidFill>
                  <a:schemeClr val="bg1"/>
                </a:solidFill>
                <a:latin typeface="Calibri" panose="020F0502020204030204" pitchFamily="34" charset="0"/>
                <a:cs typeface="Calibri" panose="020F0502020204030204" pitchFamily="34" charset="0"/>
              </a:rPr>
              <a:t> CSS: </a:t>
            </a:r>
            <a:r>
              <a:rPr lang="en-US" sz="2600" dirty="0">
                <a:solidFill>
                  <a:schemeClr val="bg1"/>
                </a:solidFill>
                <a:latin typeface="Calibri" panose="020F0502020204030204" pitchFamily="34" charset="0"/>
                <a:cs typeface="Calibri" panose="020F0502020204030204" pitchFamily="34" charset="0"/>
              </a:rPr>
              <a:t>	</a:t>
            </a:r>
            <a:endParaRPr lang="en-US" sz="2600" dirty="0" smtClean="0">
              <a:solidFill>
                <a:schemeClr val="bg1"/>
              </a:solidFill>
              <a:latin typeface="Calibri" panose="020F0502020204030204" pitchFamily="34" charset="0"/>
              <a:cs typeface="Calibri" panose="020F0502020204030204" pitchFamily="34" charset="0"/>
            </a:endParaRPr>
          </a:p>
          <a:p>
            <a:pPr marL="1371600" lvl="3" indent="0">
              <a:buNone/>
            </a:pPr>
            <a:r>
              <a:rPr lang="en-US" sz="2600" dirty="0">
                <a:solidFill>
                  <a:schemeClr val="bg1"/>
                </a:solidFill>
                <a:latin typeface="Calibri" panose="020F0502020204030204" pitchFamily="34" charset="0"/>
                <a:cs typeface="Calibri" panose="020F0502020204030204" pitchFamily="34" charset="0"/>
              </a:rPr>
              <a:t>	 </a:t>
            </a:r>
            <a:r>
              <a:rPr lang="en-US" sz="2600" dirty="0" smtClean="0">
                <a:solidFill>
                  <a:schemeClr val="bg1"/>
                </a:solidFill>
                <a:latin typeface="Calibri" panose="020F0502020204030204" pitchFamily="34" charset="0"/>
                <a:cs typeface="Calibri" panose="020F0502020204030204" pitchFamily="34" charset="0"/>
              </a:rPr>
              <a:t>		Cascading </a:t>
            </a:r>
            <a:r>
              <a:rPr lang="en-US" sz="2600" dirty="0">
                <a:solidFill>
                  <a:schemeClr val="bg1"/>
                </a:solidFill>
                <a:latin typeface="Calibri" panose="020F0502020204030204" pitchFamily="34" charset="0"/>
                <a:cs typeface="Calibri" panose="020F0502020204030204" pitchFamily="34" charset="0"/>
              </a:rPr>
              <a:t>Style Sheets (CSS) is a style sheet language used for describing the </a:t>
            </a:r>
            <a:r>
              <a:rPr lang="en-US" sz="2600" dirty="0" smtClean="0">
                <a:solidFill>
                  <a:schemeClr val="bg1"/>
                </a:solidFill>
                <a:latin typeface="Calibri" panose="020F0502020204030204" pitchFamily="34" charset="0"/>
                <a:cs typeface="Calibri" panose="020F0502020204030204" pitchFamily="34" charset="0"/>
              </a:rPr>
              <a:t>			presentation </a:t>
            </a:r>
            <a:r>
              <a:rPr lang="en-US" sz="2600" dirty="0">
                <a:solidFill>
                  <a:schemeClr val="bg1"/>
                </a:solidFill>
                <a:latin typeface="Calibri" panose="020F0502020204030204" pitchFamily="34" charset="0"/>
                <a:cs typeface="Calibri" panose="020F0502020204030204" pitchFamily="34" charset="0"/>
              </a:rPr>
              <a:t>of a document written in a markup language.</a:t>
            </a:r>
            <a:endParaRPr lang="en-US" sz="2600" dirty="0" smtClean="0">
              <a:solidFill>
                <a:schemeClr val="bg1"/>
              </a:solidFill>
              <a:latin typeface="Calibri" panose="020F0502020204030204" pitchFamily="34" charset="0"/>
              <a:cs typeface="Calibri" panose="020F0502020204030204" pitchFamily="34" charset="0"/>
            </a:endParaRPr>
          </a:p>
          <a:p>
            <a:pPr marL="1371600" lvl="3" indent="0">
              <a:buNone/>
            </a:pPr>
            <a:r>
              <a:rPr lang="en-US" sz="2400" b="1" dirty="0" smtClean="0">
                <a:solidFill>
                  <a:schemeClr val="tx1"/>
                </a:solidFill>
                <a:latin typeface="Calibri" panose="020F0502020204030204" pitchFamily="34" charset="0"/>
                <a:cs typeface="Calibri" panose="020F0502020204030204" pitchFamily="34" charset="0"/>
              </a:rPr>
              <a:t>5.</a:t>
            </a:r>
            <a:r>
              <a:rPr lang="en-US" sz="2600" b="1" dirty="0" smtClean="0">
                <a:solidFill>
                  <a:schemeClr val="bg1"/>
                </a:solidFill>
                <a:latin typeface="Calibri" panose="020F0502020204030204" pitchFamily="34" charset="0"/>
                <a:cs typeface="Calibri" panose="020F0502020204030204" pitchFamily="34" charset="0"/>
              </a:rPr>
              <a:t> </a:t>
            </a:r>
            <a:r>
              <a:rPr lang="en-US" sz="2600" b="1" dirty="0" err="1" smtClean="0">
                <a:solidFill>
                  <a:schemeClr val="bg1"/>
                </a:solidFill>
                <a:latin typeface="Calibri" panose="020F0502020204030204" pitchFamily="34" charset="0"/>
                <a:cs typeface="Calibri" panose="020F0502020204030204" pitchFamily="34" charset="0"/>
              </a:rPr>
              <a:t>gksudo</a:t>
            </a:r>
            <a:r>
              <a:rPr lang="en-US" sz="2600" b="1" dirty="0" smtClean="0">
                <a:solidFill>
                  <a:schemeClr val="bg1"/>
                </a:solidFill>
                <a:latin typeface="Calibri" panose="020F0502020204030204" pitchFamily="34" charset="0"/>
                <a:cs typeface="Calibri" panose="020F0502020204030204" pitchFamily="34" charset="0"/>
              </a:rPr>
              <a:t>: </a:t>
            </a:r>
            <a:r>
              <a:rPr lang="en-US" sz="2600" dirty="0">
                <a:solidFill>
                  <a:schemeClr val="bg1"/>
                </a:solidFill>
                <a:latin typeface="Calibri" panose="020F0502020204030204" pitchFamily="34" charset="0"/>
                <a:cs typeface="Calibri" panose="020F0502020204030204" pitchFamily="34" charset="0"/>
              </a:rPr>
              <a:t>	</a:t>
            </a:r>
            <a:endParaRPr lang="en-US" sz="2600" dirty="0" smtClean="0">
              <a:solidFill>
                <a:schemeClr val="bg1"/>
              </a:solidFill>
              <a:latin typeface="Calibri" panose="020F0502020204030204" pitchFamily="34" charset="0"/>
              <a:cs typeface="Calibri" panose="020F0502020204030204" pitchFamily="34" charset="0"/>
            </a:endParaRPr>
          </a:p>
          <a:p>
            <a:pPr marL="1371600" lvl="3" indent="0">
              <a:buNone/>
            </a:pPr>
            <a:r>
              <a:rPr lang="en-US" sz="2600" dirty="0" smtClean="0">
                <a:solidFill>
                  <a:schemeClr val="bg1"/>
                </a:solidFill>
                <a:latin typeface="Calibri" panose="020F0502020204030204" pitchFamily="34" charset="0"/>
                <a:cs typeface="Calibri" panose="020F0502020204030204" pitchFamily="34" charset="0"/>
              </a:rPr>
              <a:t>			</a:t>
            </a:r>
            <a:r>
              <a:rPr lang="en-US" sz="2600" dirty="0" err="1" smtClean="0">
                <a:solidFill>
                  <a:schemeClr val="bg1"/>
                </a:solidFill>
                <a:latin typeface="Calibri" panose="020F0502020204030204" pitchFamily="34" charset="0"/>
                <a:cs typeface="Calibri" panose="020F0502020204030204" pitchFamily="34" charset="0"/>
              </a:rPr>
              <a:t>GKsudo</a:t>
            </a:r>
            <a:r>
              <a:rPr lang="en-US" sz="2600" dirty="0" smtClean="0">
                <a:solidFill>
                  <a:schemeClr val="bg1"/>
                </a:solidFill>
                <a:latin typeface="Calibri" panose="020F0502020204030204" pitchFamily="34" charset="0"/>
                <a:cs typeface="Calibri" panose="020F0502020204030204" pitchFamily="34" charset="0"/>
              </a:rPr>
              <a:t> </a:t>
            </a:r>
            <a:r>
              <a:rPr lang="en-US" sz="2600" dirty="0">
                <a:solidFill>
                  <a:schemeClr val="bg1"/>
                </a:solidFill>
                <a:latin typeface="Calibri" panose="020F0502020204030204" pitchFamily="34" charset="0"/>
                <a:cs typeface="Calibri" panose="020F0502020204030204" pitchFamily="34" charset="0"/>
              </a:rPr>
              <a:t>prompting for root access, to open the Synaptic Package Manager.</a:t>
            </a:r>
            <a:endParaRPr lang="en-US" sz="2600" dirty="0" smtClean="0">
              <a:solidFill>
                <a:schemeClr val="bg1"/>
              </a:solidFill>
              <a:latin typeface="Calibri" panose="020F0502020204030204" pitchFamily="34" charset="0"/>
              <a:cs typeface="Calibri" panose="020F0502020204030204" pitchFamily="34" charset="0"/>
            </a:endParaRPr>
          </a:p>
          <a:p>
            <a:pPr marL="1371600" lvl="3" indent="0">
              <a:buNone/>
            </a:pPr>
            <a:r>
              <a:rPr lang="en-US" sz="2600" dirty="0">
                <a:solidFill>
                  <a:schemeClr val="bg1"/>
                </a:solidFill>
                <a:latin typeface="Calibri" panose="020F0502020204030204" pitchFamily="34" charset="0"/>
                <a:cs typeface="Calibri" panose="020F0502020204030204" pitchFamily="34" charset="0"/>
              </a:rPr>
              <a:t>	</a:t>
            </a:r>
            <a:r>
              <a:rPr lang="en-US" sz="2600" dirty="0" smtClean="0">
                <a:solidFill>
                  <a:schemeClr val="bg1"/>
                </a:solidFill>
                <a:latin typeface="Calibri" panose="020F0502020204030204" pitchFamily="34" charset="0"/>
                <a:cs typeface="Calibri" panose="020F0502020204030204" pitchFamily="34" charset="0"/>
              </a:rPr>
              <a:t>	</a:t>
            </a:r>
            <a:endParaRPr lang="en-IN" sz="2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381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532" y="631581"/>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conclusion</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09005" y="1998617"/>
            <a:ext cx="10816045" cy="3958046"/>
          </a:xfrm>
        </p:spPr>
        <p:txBody>
          <a:bodyPr>
            <a:normAutofit/>
          </a:bodyPr>
          <a:lstStyle/>
          <a:p>
            <a:pPr lvl="3"/>
            <a:r>
              <a:rPr lang="en-US" sz="3600" dirty="0">
                <a:solidFill>
                  <a:schemeClr val="bg1"/>
                </a:solidFill>
                <a:latin typeface="Calibri" panose="020F0502020204030204" pitchFamily="34" charset="0"/>
                <a:cs typeface="Calibri" panose="020F0502020204030204" pitchFamily="34" charset="0"/>
              </a:rPr>
              <a:t>This </a:t>
            </a:r>
            <a:r>
              <a:rPr lang="en-US" sz="3600" dirty="0" smtClean="0">
                <a:solidFill>
                  <a:schemeClr val="bg1"/>
                </a:solidFill>
                <a:latin typeface="Calibri" panose="020F0502020204030204" pitchFamily="34" charset="0"/>
                <a:cs typeface="Calibri" panose="020F0502020204030204" pitchFamily="34" charset="0"/>
              </a:rPr>
              <a:t>seminar tells </a:t>
            </a:r>
            <a:r>
              <a:rPr lang="en-US" sz="3600" dirty="0">
                <a:solidFill>
                  <a:schemeClr val="bg1"/>
                </a:solidFill>
                <a:latin typeface="Calibri" panose="020F0502020204030204" pitchFamily="34" charset="0"/>
                <a:cs typeface="Calibri" panose="020F0502020204030204" pitchFamily="34" charset="0"/>
              </a:rPr>
              <a:t>about the </a:t>
            </a:r>
            <a:r>
              <a:rPr lang="en-US" sz="3600" dirty="0" smtClean="0">
                <a:solidFill>
                  <a:schemeClr val="bg1"/>
                </a:solidFill>
                <a:latin typeface="Calibri" panose="020F0502020204030204" pitchFamily="34" charset="0"/>
                <a:cs typeface="Calibri" panose="020F0502020204030204" pitchFamily="34" charset="0"/>
              </a:rPr>
              <a:t>various file </a:t>
            </a:r>
            <a:r>
              <a:rPr lang="en-US" sz="3600" dirty="0">
                <a:solidFill>
                  <a:schemeClr val="bg1"/>
                </a:solidFill>
                <a:latin typeface="Calibri" panose="020F0502020204030204" pitchFamily="34" charset="0"/>
                <a:cs typeface="Calibri" panose="020F0502020204030204" pitchFamily="34" charset="0"/>
              </a:rPr>
              <a:t>systems that may be the user file systems which has the interface </a:t>
            </a:r>
            <a:r>
              <a:rPr lang="en-US" sz="3600" dirty="0" smtClean="0">
                <a:solidFill>
                  <a:schemeClr val="bg1"/>
                </a:solidFill>
                <a:latin typeface="Calibri" panose="020F0502020204030204" pitchFamily="34" charset="0"/>
                <a:cs typeface="Calibri" panose="020F0502020204030204" pitchFamily="34" charset="0"/>
              </a:rPr>
              <a:t>kernel.</a:t>
            </a:r>
          </a:p>
          <a:p>
            <a:pPr lvl="3"/>
            <a:r>
              <a:rPr lang="en-US" sz="3600" dirty="0" smtClean="0">
                <a:solidFill>
                  <a:schemeClr val="bg1"/>
                </a:solidFill>
                <a:latin typeface="Calibri" panose="020F0502020204030204" pitchFamily="34" charset="0"/>
                <a:cs typeface="Calibri" panose="020F0502020204030204" pitchFamily="34" charset="0"/>
              </a:rPr>
              <a:t>Different File systems has different uses</a:t>
            </a:r>
            <a:r>
              <a:rPr lang="en-IN" sz="3600" dirty="0" smtClean="0">
                <a:solidFill>
                  <a:schemeClr val="bg1"/>
                </a:solidFill>
                <a:latin typeface="Calibri" panose="020F0502020204030204" pitchFamily="34" charset="0"/>
                <a:cs typeface="Calibri" panose="020F0502020204030204" pitchFamily="34" charset="0"/>
              </a:rPr>
              <a:t> in</a:t>
            </a:r>
          </a:p>
          <a:p>
            <a:pPr marL="1371600" lvl="3" indent="0">
              <a:buNone/>
            </a:pPr>
            <a:r>
              <a:rPr lang="en-US" sz="3600" dirty="0" smtClean="0">
                <a:solidFill>
                  <a:schemeClr val="bg1"/>
                </a:solidFill>
                <a:latin typeface="Calibri" panose="020F0502020204030204" pitchFamily="34" charset="0"/>
                <a:cs typeface="Calibri" panose="020F0502020204030204" pitchFamily="34" charset="0"/>
              </a:rPr>
              <a:t>Various aspects in file name and file storage.</a:t>
            </a:r>
          </a:p>
        </p:txBody>
      </p:sp>
    </p:spTree>
    <p:extLst>
      <p:ext uri="{BB962C8B-B14F-4D97-AF65-F5344CB8AC3E}">
        <p14:creationId xmlns:p14="http://schemas.microsoft.com/office/powerpoint/2010/main" val="23944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680" y="2527904"/>
            <a:ext cx="8534400" cy="1507067"/>
          </a:xfrm>
        </p:spPr>
        <p:txBody>
          <a:bodyPr>
            <a:normAutofit/>
          </a:bodyPr>
          <a:lstStyle/>
          <a:p>
            <a:pPr algn="ctr"/>
            <a:r>
              <a:rPr lang="en-US" sz="4400" dirty="0" smtClean="0">
                <a:latin typeface="Calibri" panose="020F0502020204030204" pitchFamily="34" charset="0"/>
                <a:cs typeface="Calibri" panose="020F0502020204030204" pitchFamily="34" charset="0"/>
              </a:rPr>
              <a:t>THANK You!</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57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1" y="855857"/>
            <a:ext cx="8534400" cy="1507067"/>
          </a:xfrm>
        </p:spPr>
        <p:txBody>
          <a:bodyPr>
            <a:normAutofit/>
          </a:bodyPr>
          <a:lstStyle/>
          <a:p>
            <a:pPr algn="ctr"/>
            <a:r>
              <a:rPr lang="en-US" sz="4400" b="1" dirty="0" smtClean="0">
                <a:latin typeface="Calibri" panose="020F0502020204030204" pitchFamily="34" charset="0"/>
                <a:cs typeface="Calibri" panose="020F0502020204030204" pitchFamily="34" charset="0"/>
              </a:rPr>
              <a:t>Problem statement</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1" y="2090056"/>
            <a:ext cx="9905999" cy="3801291"/>
          </a:xfrm>
        </p:spPr>
        <p:txBody>
          <a:bodyPr>
            <a:normAutofit/>
          </a:bodyPr>
          <a:lstStyle/>
          <a:p>
            <a:pPr marL="0" indent="0">
              <a:buNone/>
            </a:pPr>
            <a:r>
              <a:rPr lang="en-US" sz="3200" dirty="0" smtClean="0">
                <a:solidFill>
                  <a:schemeClr val="bg1"/>
                </a:solidFill>
                <a:latin typeface="Calibri" panose="020F0502020204030204" pitchFamily="34" charset="0"/>
                <a:cs typeface="Calibri" panose="020F0502020204030204" pitchFamily="34" charset="0"/>
              </a:rPr>
              <a:t>Design and implement </a:t>
            </a:r>
            <a:r>
              <a:rPr lang="en-US" sz="3200" dirty="0">
                <a:solidFill>
                  <a:schemeClr val="bg1"/>
                </a:solidFill>
                <a:latin typeface="Calibri" panose="020F0502020204030204" pitchFamily="34" charset="0"/>
                <a:cs typeface="Calibri" panose="020F0502020204030204" pitchFamily="34" charset="0"/>
              </a:rPr>
              <a:t>file system format program which will copy host OS file system and formats secondary storage such as Flash drives, USB drives with same file system. </a:t>
            </a:r>
            <a:endParaRPr lang="en-IN" sz="3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783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OBJECTIVE</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711234"/>
            <a:ext cx="9905999" cy="4794069"/>
          </a:xfrm>
        </p:spPr>
        <p:txBody>
          <a:bodyPr>
            <a:normAutofit/>
          </a:bodyPr>
          <a:lstStyle/>
          <a:p>
            <a:pPr marL="0" indent="0">
              <a:buNone/>
            </a:pPr>
            <a:r>
              <a:rPr lang="en-US" sz="2800" dirty="0" smtClean="0">
                <a:solidFill>
                  <a:schemeClr val="bg1"/>
                </a:solidFill>
                <a:latin typeface="Calibri" panose="020F0502020204030204" pitchFamily="34" charset="0"/>
                <a:cs typeface="Calibri" panose="020F0502020204030204" pitchFamily="34" charset="0"/>
              </a:rPr>
              <a:t>Format the secondary </a:t>
            </a:r>
            <a:r>
              <a:rPr lang="en-US" sz="2800" dirty="0">
                <a:solidFill>
                  <a:schemeClr val="bg1"/>
                </a:solidFill>
                <a:latin typeface="Calibri" panose="020F0502020204030204" pitchFamily="34" charset="0"/>
                <a:cs typeface="Calibri" panose="020F0502020204030204" pitchFamily="34" charset="0"/>
              </a:rPr>
              <a:t>storage </a:t>
            </a:r>
            <a:r>
              <a:rPr lang="en-US" sz="2800" dirty="0" smtClean="0">
                <a:solidFill>
                  <a:schemeClr val="bg1"/>
                </a:solidFill>
                <a:latin typeface="Calibri" panose="020F0502020204030204" pitchFamily="34" charset="0"/>
                <a:cs typeface="Calibri" panose="020F0502020204030204" pitchFamily="34" charset="0"/>
              </a:rPr>
              <a:t>devices such </a:t>
            </a:r>
            <a:r>
              <a:rPr lang="en-US" sz="2800" dirty="0">
                <a:solidFill>
                  <a:schemeClr val="bg1"/>
                </a:solidFill>
                <a:latin typeface="Calibri" panose="020F0502020204030204" pitchFamily="34" charset="0"/>
                <a:cs typeface="Calibri" panose="020F0502020204030204" pitchFamily="34" charset="0"/>
              </a:rPr>
              <a:t>as Flash drives, USB drives with file system such </a:t>
            </a:r>
            <a:r>
              <a:rPr lang="en-US" sz="2800" dirty="0" smtClean="0">
                <a:solidFill>
                  <a:schemeClr val="bg1"/>
                </a:solidFill>
                <a:latin typeface="Calibri" panose="020F0502020204030204" pitchFamily="34" charset="0"/>
                <a:cs typeface="Calibri" panose="020F0502020204030204" pitchFamily="34" charset="0"/>
              </a:rPr>
              <a:t>as-</a:t>
            </a:r>
          </a:p>
          <a:p>
            <a:pPr marL="0" indent="0">
              <a:buNone/>
            </a:pPr>
            <a:r>
              <a:rPr lang="en-US" sz="2800" dirty="0">
                <a:solidFill>
                  <a:schemeClr val="bg1"/>
                </a:solidFill>
                <a:latin typeface="Calibri" panose="020F0502020204030204" pitchFamily="34" charset="0"/>
                <a:cs typeface="Calibri" panose="020F0502020204030204" pitchFamily="34" charset="0"/>
              </a:rPr>
              <a:t>	</a:t>
            </a:r>
            <a:r>
              <a:rPr lang="en-US" sz="2800" dirty="0" smtClean="0">
                <a:solidFill>
                  <a:schemeClr val="bg1"/>
                </a:solidFill>
                <a:latin typeface="Calibri" panose="020F0502020204030204" pitchFamily="34" charset="0"/>
                <a:cs typeface="Calibri" panose="020F0502020204030204" pitchFamily="34" charset="0"/>
              </a:rPr>
              <a:t>1)ext4 </a:t>
            </a:r>
          </a:p>
          <a:p>
            <a:pPr marL="0" indent="0">
              <a:buNone/>
            </a:pPr>
            <a:r>
              <a:rPr lang="en-US" sz="2800" dirty="0" smtClean="0">
                <a:solidFill>
                  <a:schemeClr val="bg1"/>
                </a:solidFill>
                <a:latin typeface="Calibri" panose="020F0502020204030204" pitchFamily="34" charset="0"/>
                <a:cs typeface="Calibri" panose="020F0502020204030204" pitchFamily="34" charset="0"/>
              </a:rPr>
              <a:t>	2)NTFS </a:t>
            </a:r>
          </a:p>
          <a:p>
            <a:pPr marL="0" indent="0">
              <a:buNone/>
            </a:pPr>
            <a:r>
              <a:rPr lang="en-US" sz="2800" dirty="0" smtClean="0">
                <a:solidFill>
                  <a:schemeClr val="bg1"/>
                </a:solidFill>
                <a:latin typeface="Calibri" panose="020F0502020204030204" pitchFamily="34" charset="0"/>
                <a:cs typeface="Calibri" panose="020F0502020204030204" pitchFamily="34" charset="0"/>
              </a:rPr>
              <a:t>	3)Fat32 </a:t>
            </a:r>
          </a:p>
          <a:p>
            <a:pPr marL="0" indent="0">
              <a:buNone/>
            </a:pPr>
            <a:r>
              <a:rPr lang="en-US" sz="2800" dirty="0" smtClean="0">
                <a:solidFill>
                  <a:schemeClr val="bg1"/>
                </a:solidFill>
                <a:latin typeface="Calibri" panose="020F0502020204030204" pitchFamily="34" charset="0"/>
                <a:cs typeface="Calibri" panose="020F0502020204030204" pitchFamily="34" charset="0"/>
              </a:rPr>
              <a:t>	4)</a:t>
            </a:r>
            <a:r>
              <a:rPr lang="en-US" sz="2800" dirty="0" err="1" smtClean="0">
                <a:solidFill>
                  <a:schemeClr val="bg1"/>
                </a:solidFill>
                <a:latin typeface="Calibri" panose="020F0502020204030204" pitchFamily="34" charset="0"/>
                <a:cs typeface="Calibri" panose="020F0502020204030204" pitchFamily="34" charset="0"/>
              </a:rPr>
              <a:t>Btrfs</a:t>
            </a:r>
            <a:endParaRPr lang="en-US" sz="2800" dirty="0" smtClean="0">
              <a:solidFill>
                <a:schemeClr val="bg1"/>
              </a:solidFill>
              <a:latin typeface="Calibri" panose="020F0502020204030204" pitchFamily="34" charset="0"/>
              <a:cs typeface="Calibri" panose="020F0502020204030204" pitchFamily="34" charset="0"/>
            </a:endParaRPr>
          </a:p>
          <a:p>
            <a:pPr marL="0" indent="0">
              <a:buNone/>
            </a:pPr>
            <a:r>
              <a:rPr lang="en-US" sz="2800" dirty="0" smtClean="0">
                <a:solidFill>
                  <a:schemeClr val="bg1"/>
                </a:solidFill>
                <a:latin typeface="Calibri" panose="020F0502020204030204" pitchFamily="34" charset="0"/>
                <a:cs typeface="Calibri" panose="020F0502020204030204" pitchFamily="34" charset="0"/>
              </a:rPr>
              <a:t>	5)</a:t>
            </a:r>
            <a:r>
              <a:rPr lang="en-US" sz="2800" dirty="0" err="1" smtClean="0">
                <a:solidFill>
                  <a:schemeClr val="bg1"/>
                </a:solidFill>
                <a:latin typeface="Calibri" panose="020F0502020204030204" pitchFamily="34" charset="0"/>
                <a:cs typeface="Calibri" panose="020F0502020204030204" pitchFamily="34" charset="0"/>
              </a:rPr>
              <a:t>Reiserfs</a:t>
            </a:r>
            <a:r>
              <a:rPr lang="en-US" sz="2800" dirty="0" smtClean="0">
                <a:solidFill>
                  <a:schemeClr val="bg1"/>
                </a:solidFill>
                <a:latin typeface="Calibri" panose="020F0502020204030204" pitchFamily="34" charset="0"/>
                <a:cs typeface="Calibri" panose="020F0502020204030204" pitchFamily="34" charset="0"/>
              </a:rPr>
              <a:t> </a:t>
            </a:r>
            <a:endParaRPr lang="en-IN"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643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7260"/>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abstract</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593669"/>
            <a:ext cx="9905999" cy="5055325"/>
          </a:xfrm>
        </p:spPr>
        <p:txBody>
          <a:bodyPr>
            <a:normAutofit/>
          </a:bodyPr>
          <a:lstStyle/>
          <a:p>
            <a:r>
              <a:rPr lang="en-US" sz="2800" dirty="0" smtClean="0">
                <a:solidFill>
                  <a:schemeClr val="bg1"/>
                </a:solidFill>
                <a:latin typeface="Calibri" panose="020F0502020204030204" pitchFamily="34" charset="0"/>
                <a:cs typeface="Calibri" panose="020F0502020204030204" pitchFamily="34" charset="0"/>
              </a:rPr>
              <a:t>In </a:t>
            </a:r>
            <a:r>
              <a:rPr lang="en-US" sz="2800" dirty="0">
                <a:solidFill>
                  <a:schemeClr val="bg1"/>
                </a:solidFill>
                <a:latin typeface="Calibri" panose="020F0502020204030204" pitchFamily="34" charset="0"/>
                <a:cs typeface="Calibri" panose="020F0502020204030204" pitchFamily="34" charset="0"/>
              </a:rPr>
              <a:t>computing, a file system or </a:t>
            </a:r>
            <a:r>
              <a:rPr lang="en-US" sz="2800" dirty="0" smtClean="0">
                <a:solidFill>
                  <a:schemeClr val="bg1"/>
                </a:solidFill>
                <a:latin typeface="Calibri" panose="020F0502020204030204" pitchFamily="34" charset="0"/>
                <a:cs typeface="Calibri" panose="020F0502020204030204" pitchFamily="34" charset="0"/>
              </a:rPr>
              <a:t>file system </a:t>
            </a:r>
            <a:r>
              <a:rPr lang="en-US" sz="2800" dirty="0">
                <a:solidFill>
                  <a:schemeClr val="bg1"/>
                </a:solidFill>
                <a:latin typeface="Calibri" panose="020F0502020204030204" pitchFamily="34" charset="0"/>
                <a:cs typeface="Calibri" panose="020F0502020204030204" pitchFamily="34" charset="0"/>
              </a:rPr>
              <a:t>is used to control how data is stored and retrieved. </a:t>
            </a:r>
            <a:endParaRPr lang="en-US" sz="2800" dirty="0" smtClean="0">
              <a:solidFill>
                <a:schemeClr val="bg1"/>
              </a:solidFill>
              <a:latin typeface="Calibri" panose="020F0502020204030204" pitchFamily="34" charset="0"/>
              <a:cs typeface="Calibri" panose="020F0502020204030204" pitchFamily="34" charset="0"/>
            </a:endParaRPr>
          </a:p>
          <a:p>
            <a:r>
              <a:rPr lang="en-US" sz="2800" dirty="0">
                <a:solidFill>
                  <a:schemeClr val="bg1"/>
                </a:solidFill>
                <a:latin typeface="Calibri" panose="020F0502020204030204" pitchFamily="34" charset="0"/>
                <a:cs typeface="Calibri" panose="020F0502020204030204" pitchFamily="34" charset="0"/>
              </a:rPr>
              <a:t>File systems can be used on numerous different types of storage devices that use different kinds of media. The most common storage device in use today is a hard disk </a:t>
            </a:r>
            <a:r>
              <a:rPr lang="en-US" sz="2800" dirty="0" smtClean="0">
                <a:solidFill>
                  <a:schemeClr val="bg1"/>
                </a:solidFill>
                <a:latin typeface="Calibri" panose="020F0502020204030204" pitchFamily="34" charset="0"/>
                <a:cs typeface="Calibri" panose="020F0502020204030204" pitchFamily="34" charset="0"/>
              </a:rPr>
              <a:t>drive.</a:t>
            </a:r>
          </a:p>
          <a:p>
            <a:r>
              <a:rPr lang="en-US" sz="2800" dirty="0">
                <a:solidFill>
                  <a:schemeClr val="bg1"/>
                </a:solidFill>
                <a:latin typeface="Calibri" panose="020F0502020204030204" pitchFamily="34" charset="0"/>
                <a:cs typeface="Calibri" panose="020F0502020204030204" pitchFamily="34" charset="0"/>
              </a:rPr>
              <a:t> Other kinds of media that are used include flash memory, magnetic tapes, and optical discs. In some cases, such as with </a:t>
            </a:r>
            <a:r>
              <a:rPr lang="en-US" sz="2800" dirty="0" err="1">
                <a:solidFill>
                  <a:schemeClr val="bg1"/>
                </a:solidFill>
                <a:latin typeface="Calibri" panose="020F0502020204030204" pitchFamily="34" charset="0"/>
                <a:cs typeface="Calibri" panose="020F0502020204030204" pitchFamily="34" charset="0"/>
              </a:rPr>
              <a:t>tmpfs</a:t>
            </a:r>
            <a:r>
              <a:rPr lang="en-US" sz="2800" dirty="0">
                <a:solidFill>
                  <a:schemeClr val="bg1"/>
                </a:solidFill>
                <a:latin typeface="Calibri" panose="020F0502020204030204" pitchFamily="34" charset="0"/>
                <a:cs typeface="Calibri" panose="020F0502020204030204" pitchFamily="34" charset="0"/>
              </a:rPr>
              <a:t>, the computer's main memory (random-access memory, RAM) is used to create a temporary file system for short-term use </a:t>
            </a:r>
          </a:p>
          <a:p>
            <a:pPr marL="514350" indent="-514350">
              <a:buAutoNum type="arabicParenR"/>
            </a:pPr>
            <a:endParaRPr lang="en-IN"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030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05010"/>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introduction</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711234"/>
            <a:ext cx="9905999" cy="4794069"/>
          </a:xfrm>
        </p:spPr>
        <p:txBody>
          <a:bodyPr>
            <a:normAutofit fontScale="92500" lnSpcReduction="20000"/>
          </a:bodyPr>
          <a:lstStyle/>
          <a:p>
            <a:r>
              <a:rPr lang="en-US" sz="2800" dirty="0">
                <a:solidFill>
                  <a:schemeClr val="bg1"/>
                </a:solidFill>
                <a:latin typeface="Calibri" panose="020F0502020204030204" pitchFamily="34" charset="0"/>
                <a:cs typeface="Calibri" panose="020F0502020204030204" pitchFamily="34" charset="0"/>
              </a:rPr>
              <a:t>In computing, a </a:t>
            </a:r>
            <a:r>
              <a:rPr lang="en-US" sz="2800" dirty="0" smtClean="0">
                <a:solidFill>
                  <a:schemeClr val="bg1"/>
                </a:solidFill>
                <a:latin typeface="Calibri" panose="020F0502020204030204" pitchFamily="34" charset="0"/>
                <a:cs typeface="Calibri" panose="020F0502020204030204" pitchFamily="34" charset="0"/>
              </a:rPr>
              <a:t>file </a:t>
            </a:r>
            <a:r>
              <a:rPr lang="en-US" sz="2800" dirty="0" smtClean="0">
                <a:solidFill>
                  <a:schemeClr val="bg1"/>
                </a:solidFill>
                <a:latin typeface="Calibri" panose="020F0502020204030204" pitchFamily="34" charset="0"/>
                <a:cs typeface="Calibri" panose="020F0502020204030204" pitchFamily="34" charset="0"/>
              </a:rPr>
              <a:t>system </a:t>
            </a:r>
            <a:r>
              <a:rPr lang="en-US" sz="2800" dirty="0">
                <a:solidFill>
                  <a:schemeClr val="bg1"/>
                </a:solidFill>
                <a:latin typeface="Calibri" panose="020F0502020204030204" pitchFamily="34" charset="0"/>
                <a:cs typeface="Calibri" panose="020F0502020204030204" pitchFamily="34" charset="0"/>
              </a:rPr>
              <a:t>is used to control how data is stored and retrieved</a:t>
            </a:r>
            <a:r>
              <a:rPr lang="en-US" sz="2800" dirty="0" smtClean="0">
                <a:solidFill>
                  <a:schemeClr val="bg1"/>
                </a:solidFill>
                <a:latin typeface="Calibri" panose="020F0502020204030204" pitchFamily="34" charset="0"/>
                <a:cs typeface="Calibri" panose="020F0502020204030204" pitchFamily="34" charset="0"/>
              </a:rPr>
              <a:t>.</a:t>
            </a:r>
          </a:p>
          <a:p>
            <a:r>
              <a:rPr lang="en-US" sz="2800" dirty="0">
                <a:solidFill>
                  <a:schemeClr val="bg1"/>
                </a:solidFill>
                <a:latin typeface="Calibri" panose="020F0502020204030204" pitchFamily="34" charset="0"/>
                <a:cs typeface="Calibri" panose="020F0502020204030204" pitchFamily="34" charset="0"/>
              </a:rPr>
              <a:t>Without a file system, information placed in a storage medium would be one large body of data with no way to tell where one piece of information stops and the next begins. By separating the data into pieces and giving each piece a name, the information is easily isolated and identified. </a:t>
            </a:r>
            <a:endParaRPr lang="en-US" sz="2800" dirty="0" smtClean="0">
              <a:solidFill>
                <a:schemeClr val="bg1"/>
              </a:solidFill>
              <a:latin typeface="Calibri" panose="020F0502020204030204" pitchFamily="34" charset="0"/>
              <a:cs typeface="Calibri" panose="020F0502020204030204" pitchFamily="34" charset="0"/>
            </a:endParaRPr>
          </a:p>
          <a:p>
            <a:r>
              <a:rPr lang="en-US" sz="2800" dirty="0">
                <a:solidFill>
                  <a:schemeClr val="bg1"/>
                </a:solidFill>
                <a:latin typeface="Calibri" panose="020F0502020204030204" pitchFamily="34" charset="0"/>
                <a:cs typeface="Calibri" panose="020F0502020204030204" pitchFamily="34" charset="0"/>
              </a:rPr>
              <a:t>Taking its name from the way paper-based information systems are named, each group of data is called a "file". The structure and logic rules used to manage the groups of information and their names is called a "file system". </a:t>
            </a:r>
            <a:endParaRPr lang="en-US" sz="2800" dirty="0" smtClean="0">
              <a:solidFill>
                <a:schemeClr val="bg1"/>
              </a:solidFill>
              <a:latin typeface="Calibri" panose="020F0502020204030204" pitchFamily="34" charset="0"/>
              <a:cs typeface="Calibri" panose="020F0502020204030204" pitchFamily="34" charset="0"/>
            </a:endParaRPr>
          </a:p>
          <a:p>
            <a:pPr marL="0" indent="0">
              <a:buNone/>
            </a:pPr>
            <a:r>
              <a:rPr lang="en-US" sz="2800" dirty="0" smtClean="0">
                <a:solidFill>
                  <a:schemeClr val="bg1"/>
                </a:solidFill>
                <a:latin typeface="Calibri" panose="020F0502020204030204" pitchFamily="34" charset="0"/>
                <a:cs typeface="Calibri" panose="020F0502020204030204" pitchFamily="34" charset="0"/>
              </a:rPr>
              <a:t> </a:t>
            </a:r>
            <a:endParaRPr lang="en-IN"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312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File-system</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711234"/>
            <a:ext cx="9905999" cy="4794069"/>
          </a:xfrm>
        </p:spPr>
        <p:txBody>
          <a:bodyPr>
            <a:normAutofit/>
          </a:bodyPr>
          <a:lstStyle/>
          <a:p>
            <a:r>
              <a:rPr lang="en-US" sz="2800" dirty="0">
                <a:solidFill>
                  <a:schemeClr val="bg1"/>
                </a:solidFill>
                <a:latin typeface="Calibri" panose="020F0502020204030204" pitchFamily="34" charset="0"/>
                <a:cs typeface="Calibri" panose="020F0502020204030204" pitchFamily="34" charset="0"/>
              </a:rPr>
              <a:t>There are many different kinds of file systems. Each one has different structure and logic, properties of speed, flexibility, security, size and more. Some file systems have been designed to be used for specific applications. For example, the ISO 9660 file system is designed specifically for optical discs. </a:t>
            </a:r>
            <a:endParaRPr lang="en-US" sz="2800" dirty="0" smtClean="0">
              <a:solidFill>
                <a:schemeClr val="bg1"/>
              </a:solidFill>
              <a:latin typeface="Calibri" panose="020F0502020204030204" pitchFamily="34" charset="0"/>
              <a:cs typeface="Calibri" panose="020F0502020204030204" pitchFamily="34" charset="0"/>
            </a:endParaRPr>
          </a:p>
          <a:p>
            <a:r>
              <a:rPr lang="en-US" sz="2800" dirty="0">
                <a:solidFill>
                  <a:schemeClr val="bg1"/>
                </a:solidFill>
                <a:latin typeface="Calibri" panose="020F0502020204030204" pitchFamily="34" charset="0"/>
                <a:cs typeface="Calibri" panose="020F0502020204030204" pitchFamily="34" charset="0"/>
              </a:rPr>
              <a:t>The file system provides the mechanism for online storage and access to file contents, including data and programs</a:t>
            </a:r>
            <a:endParaRPr lang="en-IN"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868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476" y="0"/>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File-system(</a:t>
            </a:r>
            <a:r>
              <a:rPr lang="en-US" sz="4400" b="1" dirty="0" err="1" smtClean="0">
                <a:latin typeface="Calibri" panose="020F0502020204030204" pitchFamily="34" charset="0"/>
                <a:cs typeface="Calibri" panose="020F0502020204030204" pitchFamily="34" charset="0"/>
              </a:rPr>
              <a:t>uml</a:t>
            </a:r>
            <a:r>
              <a:rPr lang="en-US" sz="4400" b="1" dirty="0" smtClean="0">
                <a:latin typeface="Calibri" panose="020F0502020204030204" pitchFamily="34" charset="0"/>
                <a:cs typeface="Calibri" panose="020F0502020204030204" pitchFamily="34" charset="0"/>
              </a:rPr>
              <a:t>-diagram)</a:t>
            </a:r>
            <a:endParaRPr lang="en-IN" sz="44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13" y="1092716"/>
            <a:ext cx="8934995" cy="5621593"/>
          </a:xfrm>
        </p:spPr>
      </p:pic>
    </p:spTree>
    <p:extLst>
      <p:ext uri="{BB962C8B-B14F-4D97-AF65-F5344CB8AC3E}">
        <p14:creationId xmlns:p14="http://schemas.microsoft.com/office/powerpoint/2010/main" val="6980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FILE-SYSTEMS USED</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711234"/>
            <a:ext cx="9905999" cy="4794069"/>
          </a:xfrm>
        </p:spPr>
        <p:txBody>
          <a:bodyPr>
            <a:normAutofit/>
          </a:bodyPr>
          <a:lstStyle/>
          <a:p>
            <a:pPr marL="514350" indent="-514350">
              <a:buFont typeface="+mj-lt"/>
              <a:buAutoNum type="arabicPeriod"/>
            </a:pPr>
            <a:r>
              <a:rPr lang="en-US" sz="4000" dirty="0" smtClean="0">
                <a:solidFill>
                  <a:schemeClr val="bg1"/>
                </a:solidFill>
                <a:latin typeface="Calibri" panose="020F0502020204030204" pitchFamily="34" charset="0"/>
                <a:cs typeface="Calibri" panose="020F0502020204030204" pitchFamily="34" charset="0"/>
              </a:rPr>
              <a:t>Ext4:</a:t>
            </a:r>
          </a:p>
          <a:p>
            <a:pPr lvl="3"/>
            <a:r>
              <a:rPr lang="en-US" sz="3200" dirty="0" smtClean="0">
                <a:solidFill>
                  <a:schemeClr val="bg1"/>
                </a:solidFill>
                <a:latin typeface="Calibri" panose="020F0502020204030204" pitchFamily="34" charset="0"/>
                <a:cs typeface="Calibri" panose="020F0502020204030204" pitchFamily="34" charset="0"/>
              </a:rPr>
              <a:t>Maximum file size </a:t>
            </a:r>
            <a:r>
              <a:rPr lang="en-US" sz="2800" dirty="0" smtClean="0">
                <a:solidFill>
                  <a:schemeClr val="bg1"/>
                </a:solidFill>
                <a:latin typeface="Calibri" panose="020F0502020204030204" pitchFamily="34" charset="0"/>
                <a:cs typeface="Calibri" panose="020F0502020204030204" pitchFamily="34" charset="0"/>
              </a:rPr>
              <a:t>: 16 </a:t>
            </a:r>
            <a:r>
              <a:rPr lang="en-US" sz="2800" dirty="0" err="1" smtClean="0">
                <a:solidFill>
                  <a:schemeClr val="bg1"/>
                </a:solidFill>
                <a:latin typeface="Calibri" panose="020F0502020204030204" pitchFamily="34" charset="0"/>
                <a:cs typeface="Calibri" panose="020F0502020204030204" pitchFamily="34" charset="0"/>
              </a:rPr>
              <a:t>TiB</a:t>
            </a:r>
            <a:endParaRPr lang="en-US" sz="2800" dirty="0" smtClean="0">
              <a:solidFill>
                <a:schemeClr val="bg1"/>
              </a:solidFill>
              <a:latin typeface="Calibri" panose="020F0502020204030204" pitchFamily="34" charset="0"/>
              <a:cs typeface="Calibri" panose="020F0502020204030204" pitchFamily="34" charset="0"/>
            </a:endParaRPr>
          </a:p>
          <a:p>
            <a:pPr lvl="3"/>
            <a:r>
              <a:rPr lang="en-US" sz="3200" dirty="0">
                <a:solidFill>
                  <a:schemeClr val="bg1"/>
                </a:solidFill>
                <a:latin typeface="Calibri" panose="020F0502020204030204" pitchFamily="34" charset="0"/>
                <a:cs typeface="Calibri" panose="020F0502020204030204" pitchFamily="34" charset="0"/>
              </a:rPr>
              <a:t>Maximum </a:t>
            </a:r>
            <a:r>
              <a:rPr lang="en-US" sz="3200" dirty="0" smtClean="0">
                <a:solidFill>
                  <a:schemeClr val="bg1"/>
                </a:solidFill>
                <a:latin typeface="Calibri" panose="020F0502020204030204" pitchFamily="34" charset="0"/>
                <a:cs typeface="Calibri" panose="020F0502020204030204" pitchFamily="34" charset="0"/>
              </a:rPr>
              <a:t>volume size </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1 </a:t>
            </a:r>
            <a:r>
              <a:rPr lang="en-US" sz="3200" dirty="0" err="1" smtClean="0">
                <a:solidFill>
                  <a:schemeClr val="bg1"/>
                </a:solidFill>
                <a:latin typeface="Calibri" panose="020F0502020204030204" pitchFamily="34" charset="0"/>
                <a:cs typeface="Calibri" panose="020F0502020204030204" pitchFamily="34" charset="0"/>
              </a:rPr>
              <a:t>EiB</a:t>
            </a:r>
            <a:endParaRPr lang="en-US" sz="3200" dirty="0" smtClean="0">
              <a:solidFill>
                <a:schemeClr val="bg1"/>
              </a:solidFill>
              <a:latin typeface="Calibri" panose="020F0502020204030204" pitchFamily="34" charset="0"/>
              <a:cs typeface="Calibri" panose="020F0502020204030204" pitchFamily="34" charset="0"/>
            </a:endParaRPr>
          </a:p>
          <a:p>
            <a:pPr lvl="3"/>
            <a:r>
              <a:rPr lang="en-US" sz="3200" dirty="0">
                <a:solidFill>
                  <a:schemeClr val="bg1"/>
                </a:solidFill>
                <a:latin typeface="Calibri" panose="020F0502020204030204" pitchFamily="34" charset="0"/>
                <a:cs typeface="Calibri" panose="020F0502020204030204" pitchFamily="34" charset="0"/>
              </a:rPr>
              <a:t>Maximum </a:t>
            </a:r>
            <a:r>
              <a:rPr lang="en-US" sz="3200" dirty="0" smtClean="0">
                <a:solidFill>
                  <a:schemeClr val="bg1"/>
                </a:solidFill>
                <a:latin typeface="Calibri" panose="020F0502020204030204" pitchFamily="34" charset="0"/>
                <a:cs typeface="Calibri" panose="020F0502020204030204" pitchFamily="34" charset="0"/>
              </a:rPr>
              <a:t>number of files : 4 billion</a:t>
            </a:r>
          </a:p>
          <a:p>
            <a:pPr lvl="3"/>
            <a:r>
              <a:rPr lang="en-US" sz="3200" dirty="0">
                <a:solidFill>
                  <a:schemeClr val="bg1"/>
                </a:solidFill>
                <a:latin typeface="Calibri" panose="020F0502020204030204" pitchFamily="34" charset="0"/>
                <a:cs typeface="Calibri" panose="020F0502020204030204" pitchFamily="34" charset="0"/>
              </a:rPr>
              <a:t>Maximum file </a:t>
            </a:r>
            <a:r>
              <a:rPr lang="en-US" sz="3200" dirty="0" smtClean="0">
                <a:solidFill>
                  <a:schemeClr val="bg1"/>
                </a:solidFill>
                <a:latin typeface="Calibri" panose="020F0502020204030204" pitchFamily="34" charset="0"/>
                <a:cs typeface="Calibri" panose="020F0502020204030204" pitchFamily="34" charset="0"/>
              </a:rPr>
              <a:t>name length </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255  characters</a:t>
            </a:r>
            <a:endParaRPr lang="en-IN" sz="3200" dirty="0">
              <a:solidFill>
                <a:schemeClr val="bg1"/>
              </a:solidFill>
              <a:latin typeface="Calibri" panose="020F0502020204030204" pitchFamily="34" charset="0"/>
              <a:cs typeface="Calibri" panose="020F0502020204030204" pitchFamily="34" charset="0"/>
            </a:endParaRPr>
          </a:p>
          <a:p>
            <a:pPr lvl="3"/>
            <a:r>
              <a:rPr lang="en-US" sz="3200" dirty="0" smtClean="0">
                <a:solidFill>
                  <a:schemeClr val="bg1"/>
                </a:solidFill>
                <a:latin typeface="Calibri" panose="020F0502020204030204" pitchFamily="34" charset="0"/>
                <a:cs typeface="Calibri" panose="020F0502020204030204" pitchFamily="34" charset="0"/>
              </a:rPr>
              <a:t>Uses a journal </a:t>
            </a:r>
          </a:p>
          <a:p>
            <a:pPr lvl="3"/>
            <a:r>
              <a:rPr lang="en-US" sz="3200" dirty="0" smtClean="0">
                <a:solidFill>
                  <a:schemeClr val="bg1"/>
                </a:solidFill>
                <a:latin typeface="Calibri" panose="020F0502020204030204" pitchFamily="34" charset="0"/>
                <a:cs typeface="Calibri" panose="020F0502020204030204" pitchFamily="34" charset="0"/>
              </a:rPr>
              <a:t>Command: </a:t>
            </a:r>
            <a:r>
              <a:rPr lang="en-IN" sz="3200" dirty="0" smtClean="0">
                <a:solidFill>
                  <a:schemeClr val="bg1"/>
                </a:solidFill>
                <a:latin typeface="Calibri" panose="020F0502020204030204" pitchFamily="34" charset="0"/>
                <a:cs typeface="Calibri" panose="020F0502020204030204" pitchFamily="34" charset="0"/>
              </a:rPr>
              <a:t>mkfs.ext4 &lt;path&gt;</a:t>
            </a:r>
            <a:endParaRPr lang="en-IN" sz="3600" dirty="0">
              <a:solidFill>
                <a:schemeClr val="bg1"/>
              </a:solidFill>
              <a:latin typeface="Calibri" panose="020F0502020204030204" pitchFamily="34" charset="0"/>
              <a:cs typeface="Calibri" panose="020F0502020204030204" pitchFamily="34" charset="0"/>
            </a:endParaRPr>
          </a:p>
          <a:p>
            <a:pPr lvl="3"/>
            <a:endParaRPr lang="en-IN" sz="2800" dirty="0">
              <a:solidFill>
                <a:schemeClr val="bg1"/>
              </a:solidFill>
              <a:latin typeface="Calibri" panose="020F0502020204030204" pitchFamily="34" charset="0"/>
              <a:cs typeface="Calibri" panose="020F0502020204030204" pitchFamily="34" charset="0"/>
            </a:endParaRPr>
          </a:p>
          <a:p>
            <a:pPr lvl="3"/>
            <a:endParaRPr lang="en-IN" sz="2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43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2716"/>
          </a:xfrm>
        </p:spPr>
        <p:txBody>
          <a:bodyPr>
            <a:normAutofit/>
          </a:bodyPr>
          <a:lstStyle/>
          <a:p>
            <a:pPr algn="ctr"/>
            <a:r>
              <a:rPr lang="en-US" sz="4400" b="1" dirty="0" smtClean="0">
                <a:latin typeface="Calibri" panose="020F0502020204030204" pitchFamily="34" charset="0"/>
                <a:cs typeface="Calibri" panose="020F0502020204030204" pitchFamily="34" charset="0"/>
              </a:rPr>
              <a:t>FILE-SYSTEMS USED</a:t>
            </a:r>
            <a:endParaRPr lang="en-IN" sz="4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711234"/>
            <a:ext cx="9905999" cy="4794069"/>
          </a:xfrm>
        </p:spPr>
        <p:txBody>
          <a:bodyPr>
            <a:normAutofit fontScale="92500" lnSpcReduction="10000"/>
          </a:bodyPr>
          <a:lstStyle/>
          <a:p>
            <a:pPr marL="0" indent="0">
              <a:buNone/>
            </a:pPr>
            <a:r>
              <a:rPr lang="en-US" sz="3200" dirty="0" smtClean="0">
                <a:solidFill>
                  <a:schemeClr val="tx1"/>
                </a:solidFill>
                <a:latin typeface="Calibri" panose="020F0502020204030204" pitchFamily="34" charset="0"/>
                <a:cs typeface="Calibri" panose="020F0502020204030204" pitchFamily="34" charset="0"/>
              </a:rPr>
              <a:t>2.  </a:t>
            </a:r>
            <a:r>
              <a:rPr lang="en-US" sz="4000" dirty="0" smtClean="0">
                <a:solidFill>
                  <a:schemeClr val="bg1"/>
                </a:solidFill>
                <a:latin typeface="Calibri" panose="020F0502020204030204" pitchFamily="34" charset="0"/>
                <a:cs typeface="Calibri" panose="020F0502020204030204" pitchFamily="34" charset="0"/>
              </a:rPr>
              <a:t>FAT32:</a:t>
            </a:r>
          </a:p>
          <a:p>
            <a:pPr lvl="3"/>
            <a:r>
              <a:rPr lang="en-US" sz="3500" dirty="0" smtClean="0">
                <a:solidFill>
                  <a:schemeClr val="bg1"/>
                </a:solidFill>
                <a:latin typeface="Calibri" panose="020F0502020204030204" pitchFamily="34" charset="0"/>
                <a:cs typeface="Calibri" panose="020F0502020204030204" pitchFamily="34" charset="0"/>
              </a:rPr>
              <a:t>Maximum file size : 4 </a:t>
            </a:r>
            <a:r>
              <a:rPr lang="en-US" sz="3500" dirty="0" err="1" smtClean="0">
                <a:solidFill>
                  <a:schemeClr val="bg1"/>
                </a:solidFill>
                <a:latin typeface="Calibri" panose="020F0502020204030204" pitchFamily="34" charset="0"/>
                <a:cs typeface="Calibri" panose="020F0502020204030204" pitchFamily="34" charset="0"/>
              </a:rPr>
              <a:t>GiB</a:t>
            </a:r>
            <a:endParaRPr lang="en-US" sz="3500" dirty="0" smtClean="0">
              <a:solidFill>
                <a:schemeClr val="bg1"/>
              </a:solidFill>
              <a:latin typeface="Calibri" panose="020F0502020204030204" pitchFamily="34" charset="0"/>
              <a:cs typeface="Calibri" panose="020F0502020204030204" pitchFamily="34" charset="0"/>
            </a:endParaRPr>
          </a:p>
          <a:p>
            <a:pPr lvl="3"/>
            <a:r>
              <a:rPr lang="en-US" sz="3200" dirty="0">
                <a:solidFill>
                  <a:schemeClr val="bg1"/>
                </a:solidFill>
                <a:latin typeface="Calibri" panose="020F0502020204030204" pitchFamily="34" charset="0"/>
                <a:cs typeface="Calibri" panose="020F0502020204030204" pitchFamily="34" charset="0"/>
              </a:rPr>
              <a:t>Maximum </a:t>
            </a:r>
            <a:r>
              <a:rPr lang="en-US" sz="3200" dirty="0" smtClean="0">
                <a:solidFill>
                  <a:schemeClr val="bg1"/>
                </a:solidFill>
                <a:latin typeface="Calibri" panose="020F0502020204030204" pitchFamily="34" charset="0"/>
                <a:cs typeface="Calibri" panose="020F0502020204030204" pitchFamily="34" charset="0"/>
              </a:rPr>
              <a:t>volume size </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16TiB</a:t>
            </a:r>
          </a:p>
          <a:p>
            <a:pPr lvl="3"/>
            <a:r>
              <a:rPr lang="en-US" sz="3200" dirty="0">
                <a:solidFill>
                  <a:schemeClr val="bg1"/>
                </a:solidFill>
                <a:latin typeface="Calibri" panose="020F0502020204030204" pitchFamily="34" charset="0"/>
                <a:cs typeface="Calibri" panose="020F0502020204030204" pitchFamily="34" charset="0"/>
              </a:rPr>
              <a:t>Maximum </a:t>
            </a:r>
            <a:r>
              <a:rPr lang="en-US" sz="3200" dirty="0" smtClean="0">
                <a:solidFill>
                  <a:schemeClr val="bg1"/>
                </a:solidFill>
                <a:latin typeface="Calibri" panose="020F0502020204030204" pitchFamily="34" charset="0"/>
                <a:cs typeface="Calibri" panose="020F0502020204030204" pitchFamily="34" charset="0"/>
              </a:rPr>
              <a:t>number of files : 4 billion</a:t>
            </a:r>
          </a:p>
          <a:p>
            <a:pPr lvl="3"/>
            <a:r>
              <a:rPr lang="en-US" sz="3200" dirty="0">
                <a:solidFill>
                  <a:schemeClr val="bg1"/>
                </a:solidFill>
                <a:latin typeface="Calibri" panose="020F0502020204030204" pitchFamily="34" charset="0"/>
                <a:cs typeface="Calibri" panose="020F0502020204030204" pitchFamily="34" charset="0"/>
              </a:rPr>
              <a:t>Maximum file </a:t>
            </a:r>
            <a:r>
              <a:rPr lang="en-US" sz="3200" dirty="0" smtClean="0">
                <a:solidFill>
                  <a:schemeClr val="bg1"/>
                </a:solidFill>
                <a:latin typeface="Calibri" panose="020F0502020204030204" pitchFamily="34" charset="0"/>
                <a:cs typeface="Calibri" panose="020F0502020204030204" pitchFamily="34" charset="0"/>
              </a:rPr>
              <a:t>name length </a:t>
            </a:r>
            <a:r>
              <a:rPr lang="en-US" sz="3200" dirty="0">
                <a:solidFill>
                  <a:schemeClr val="bg1"/>
                </a:solidFill>
                <a:latin typeface="Calibri" panose="020F0502020204030204" pitchFamily="34" charset="0"/>
                <a:cs typeface="Calibri" panose="020F0502020204030204" pitchFamily="34" charset="0"/>
              </a:rPr>
              <a:t>: </a:t>
            </a:r>
            <a:r>
              <a:rPr lang="en-US" sz="3200" dirty="0" smtClean="0">
                <a:solidFill>
                  <a:schemeClr val="bg1"/>
                </a:solidFill>
                <a:latin typeface="Calibri" panose="020F0502020204030204" pitchFamily="34" charset="0"/>
                <a:cs typeface="Calibri" panose="020F0502020204030204" pitchFamily="34" charset="0"/>
              </a:rPr>
              <a:t>255  characters</a:t>
            </a:r>
            <a:endParaRPr lang="en-IN" sz="3200" dirty="0">
              <a:solidFill>
                <a:schemeClr val="bg1"/>
              </a:solidFill>
              <a:latin typeface="Calibri" panose="020F0502020204030204" pitchFamily="34" charset="0"/>
              <a:cs typeface="Calibri" panose="020F0502020204030204" pitchFamily="34" charset="0"/>
            </a:endParaRPr>
          </a:p>
          <a:p>
            <a:pPr lvl="3"/>
            <a:r>
              <a:rPr lang="en-US" sz="3200" dirty="0" smtClean="0">
                <a:solidFill>
                  <a:schemeClr val="bg1"/>
                </a:solidFill>
                <a:latin typeface="Calibri" panose="020F0502020204030204" pitchFamily="34" charset="0"/>
                <a:cs typeface="Calibri" panose="020F0502020204030204" pitchFamily="34" charset="0"/>
              </a:rPr>
              <a:t>Uses a journal </a:t>
            </a:r>
            <a:endParaRPr lang="en-IN" sz="3200" dirty="0">
              <a:solidFill>
                <a:schemeClr val="bg1"/>
              </a:solidFill>
              <a:latin typeface="Calibri" panose="020F0502020204030204" pitchFamily="34" charset="0"/>
              <a:cs typeface="Calibri" panose="020F0502020204030204" pitchFamily="34" charset="0"/>
            </a:endParaRPr>
          </a:p>
          <a:p>
            <a:pPr lvl="3"/>
            <a:r>
              <a:rPr lang="en-US" sz="2800" dirty="0" smtClean="0">
                <a:solidFill>
                  <a:schemeClr val="bg1"/>
                </a:solidFill>
                <a:latin typeface="Calibri" panose="020F0502020204030204" pitchFamily="34" charset="0"/>
                <a:cs typeface="Calibri" panose="020F0502020204030204" pitchFamily="34" charset="0"/>
              </a:rPr>
              <a:t>Developed </a:t>
            </a:r>
            <a:r>
              <a:rPr lang="en-US" sz="2800" dirty="0">
                <a:solidFill>
                  <a:schemeClr val="bg1"/>
                </a:solidFill>
                <a:latin typeface="Calibri" panose="020F0502020204030204" pitchFamily="34" charset="0"/>
                <a:cs typeface="Calibri" panose="020F0502020204030204" pitchFamily="34" charset="0"/>
              </a:rPr>
              <a:t>by </a:t>
            </a:r>
            <a:r>
              <a:rPr lang="en-US" sz="2800" dirty="0" smtClean="0">
                <a:solidFill>
                  <a:schemeClr val="bg1"/>
                </a:solidFill>
                <a:latin typeface="Calibri" panose="020F0502020204030204" pitchFamily="34" charset="0"/>
                <a:cs typeface="Calibri" panose="020F0502020204030204" pitchFamily="34" charset="0"/>
              </a:rPr>
              <a:t>Microsoft(1996)</a:t>
            </a:r>
          </a:p>
          <a:p>
            <a:pPr lvl="3"/>
            <a:r>
              <a:rPr lang="en-US" sz="2800" dirty="0">
                <a:solidFill>
                  <a:schemeClr val="bg1"/>
                </a:solidFill>
                <a:latin typeface="Calibri" panose="020F0502020204030204" pitchFamily="34" charset="0"/>
                <a:cs typeface="Calibri" panose="020F0502020204030204" pitchFamily="34" charset="0"/>
              </a:rPr>
              <a:t>Command: </a:t>
            </a:r>
            <a:r>
              <a:rPr lang="en-IN" sz="2800" dirty="0" err="1" smtClean="0">
                <a:solidFill>
                  <a:schemeClr val="bg1"/>
                </a:solidFill>
                <a:latin typeface="Calibri" panose="020F0502020204030204" pitchFamily="34" charset="0"/>
                <a:cs typeface="Calibri" panose="020F0502020204030204" pitchFamily="34" charset="0"/>
              </a:rPr>
              <a:t>mkfs.vfat</a:t>
            </a:r>
            <a:r>
              <a:rPr lang="en-IN" sz="2800" dirty="0" smtClean="0">
                <a:solidFill>
                  <a:schemeClr val="bg1"/>
                </a:solidFill>
                <a:latin typeface="Calibri" panose="020F0502020204030204" pitchFamily="34" charset="0"/>
                <a:cs typeface="Calibri" panose="020F0502020204030204" pitchFamily="34" charset="0"/>
              </a:rPr>
              <a:t>  &lt;path&gt;</a:t>
            </a:r>
            <a:endParaRPr lang="en-IN" sz="2800" dirty="0">
              <a:solidFill>
                <a:schemeClr val="bg1"/>
              </a:solidFill>
              <a:latin typeface="Calibri" panose="020F0502020204030204" pitchFamily="34" charset="0"/>
              <a:cs typeface="Calibri" panose="020F0502020204030204" pitchFamily="34" charset="0"/>
            </a:endParaRPr>
          </a:p>
          <a:p>
            <a:pPr lvl="3"/>
            <a:endParaRPr lang="en-IN" sz="2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88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190</TotalTime>
  <Words>639</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Century Gothic</vt:lpstr>
      <vt:lpstr>Wingdings 3</vt:lpstr>
      <vt:lpstr>Slice</vt:lpstr>
      <vt:lpstr> Seminar On    FILE-SYSTEM FORMATTING </vt:lpstr>
      <vt:lpstr>Problem statement</vt:lpstr>
      <vt:lpstr>OBJECTIVE</vt:lpstr>
      <vt:lpstr>abstract</vt:lpstr>
      <vt:lpstr>introduction</vt:lpstr>
      <vt:lpstr>File-system</vt:lpstr>
      <vt:lpstr>File-system(uml-diagram)</vt:lpstr>
      <vt:lpstr>FILE-SYSTEMS USED</vt:lpstr>
      <vt:lpstr>FILE-SYSTEMS USED</vt:lpstr>
      <vt:lpstr>FILE-SYSTEMS USED</vt:lpstr>
      <vt:lpstr>FILE-SYSTEMS USED</vt:lpstr>
      <vt:lpstr>FILE-SYSTEMS USED</vt:lpstr>
      <vt:lpstr>ALGORITHM</vt:lpstr>
      <vt:lpstr>ALGORITHM</vt:lpstr>
      <vt:lpstr>ALGORITHM</vt:lpstr>
      <vt:lpstr>technologies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FILE-SYSTEM FORMATTING</dc:title>
  <dc:creator>Chetan Pawar</dc:creator>
  <cp:lastModifiedBy>Chetan Pawar</cp:lastModifiedBy>
  <cp:revision>124</cp:revision>
  <dcterms:created xsi:type="dcterms:W3CDTF">2018-04-22T17:10:43Z</dcterms:created>
  <dcterms:modified xsi:type="dcterms:W3CDTF">2018-04-23T01:11:24Z</dcterms:modified>
</cp:coreProperties>
</file>