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843D8D-BFB5-4BE0-A073-3019CFA250B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59755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43D8D-BFB5-4BE0-A073-3019CFA250B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183784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43D8D-BFB5-4BE0-A073-3019CFA250B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67066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43D8D-BFB5-4BE0-A073-3019CFA250B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10563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843D8D-BFB5-4BE0-A073-3019CFA250B5}"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93718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843D8D-BFB5-4BE0-A073-3019CFA250B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199022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843D8D-BFB5-4BE0-A073-3019CFA250B5}"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18244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843D8D-BFB5-4BE0-A073-3019CFA250B5}"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12903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43D8D-BFB5-4BE0-A073-3019CFA250B5}"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427663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843D8D-BFB5-4BE0-A073-3019CFA250B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81894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843D8D-BFB5-4BE0-A073-3019CFA250B5}"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FC7D-2198-4CA3-91F8-C04E22F5305C}" type="slidenum">
              <a:rPr lang="en-US" smtClean="0"/>
              <a:t>‹#›</a:t>
            </a:fld>
            <a:endParaRPr lang="en-US"/>
          </a:p>
        </p:txBody>
      </p:sp>
    </p:spTree>
    <p:extLst>
      <p:ext uri="{BB962C8B-B14F-4D97-AF65-F5344CB8AC3E}">
        <p14:creationId xmlns:p14="http://schemas.microsoft.com/office/powerpoint/2010/main" val="251246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43D8D-BFB5-4BE0-A073-3019CFA250B5}" type="datetimeFigureOut">
              <a:rPr lang="en-US" smtClean="0"/>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BFC7D-2198-4CA3-91F8-C04E22F5305C}" type="slidenum">
              <a:rPr lang="en-US" smtClean="0"/>
              <a:t>‹#›</a:t>
            </a:fld>
            <a:endParaRPr lang="en-US"/>
          </a:p>
        </p:txBody>
      </p:sp>
    </p:spTree>
    <p:extLst>
      <p:ext uri="{BB962C8B-B14F-4D97-AF65-F5344CB8AC3E}">
        <p14:creationId xmlns:p14="http://schemas.microsoft.com/office/powerpoint/2010/main" val="10989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chetanya.goyal@infosys.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hyperlink" Target="https://play.google.com/store/apps/details?id=com.freestand.ranu.fsmark2"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hetanya.goyal@infosys.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59204" y="131514"/>
            <a:ext cx="11166723" cy="102902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0766" y="1300318"/>
            <a:ext cx="10943554" cy="830997"/>
          </a:xfrm>
          <a:prstGeom prst="rect">
            <a:avLst/>
          </a:prstGeom>
        </p:spPr>
        <p:txBody>
          <a:bodyPr wrap="square">
            <a:spAutoFit/>
          </a:bodyPr>
          <a:lstStyle/>
          <a:p>
            <a:r>
              <a:rPr lang="en-US" sz="1600" dirty="0"/>
              <a:t>Have 1.6 years of work experience and worked in many technologies required for different phases of SDLC (even UI/UX designing tools!). Trained in Java Microservices batch of Power Programmers, and completed Infosys GEC generic &amp; stream (Java AT) training with 89% aggregate. Worked mainly on Spring Microservices, DevOps and Android development.</a:t>
            </a:r>
          </a:p>
        </p:txBody>
      </p:sp>
      <p:sp>
        <p:nvSpPr>
          <p:cNvPr id="6" name="TextBox 5"/>
          <p:cNvSpPr txBox="1"/>
          <p:nvPr/>
        </p:nvSpPr>
        <p:spPr>
          <a:xfrm>
            <a:off x="775607" y="190186"/>
            <a:ext cx="2885726" cy="615553"/>
          </a:xfrm>
          <a:prstGeom prst="rect">
            <a:avLst/>
          </a:prstGeom>
          <a:noFill/>
        </p:spPr>
        <p:txBody>
          <a:bodyPr wrap="none" rtlCol="0">
            <a:spAutoFit/>
          </a:bodyPr>
          <a:lstStyle/>
          <a:p>
            <a:r>
              <a:rPr lang="en-US" sz="3400" dirty="0">
                <a:latin typeface="+mj-lt"/>
              </a:rPr>
              <a:t>Chetanya Goyal</a:t>
            </a:r>
          </a:p>
        </p:txBody>
      </p:sp>
      <p:sp>
        <p:nvSpPr>
          <p:cNvPr id="7" name="TextBox 6"/>
          <p:cNvSpPr txBox="1"/>
          <p:nvPr/>
        </p:nvSpPr>
        <p:spPr>
          <a:xfrm>
            <a:off x="775607" y="754137"/>
            <a:ext cx="6234335" cy="338554"/>
          </a:xfrm>
          <a:prstGeom prst="rect">
            <a:avLst/>
          </a:prstGeom>
          <a:noFill/>
        </p:spPr>
        <p:txBody>
          <a:bodyPr wrap="none" rtlCol="0">
            <a:spAutoFit/>
          </a:bodyPr>
          <a:lstStyle/>
          <a:p>
            <a:r>
              <a:rPr lang="en-US" sz="1600" b="1" dirty="0"/>
              <a:t>Specialist Programmer </a:t>
            </a:r>
            <a:r>
              <a:rPr lang="en-US" sz="1600" dirty="0"/>
              <a:t>– Java | Spring Microservices | DevOps | Android</a:t>
            </a:r>
          </a:p>
        </p:txBody>
      </p:sp>
      <p:sp>
        <p:nvSpPr>
          <p:cNvPr id="15" name="TextBox 14"/>
          <p:cNvSpPr txBox="1"/>
          <p:nvPr/>
        </p:nvSpPr>
        <p:spPr>
          <a:xfrm>
            <a:off x="1075369" y="2389593"/>
            <a:ext cx="184731" cy="338554"/>
          </a:xfrm>
          <a:prstGeom prst="rect">
            <a:avLst/>
          </a:prstGeom>
          <a:noFill/>
        </p:spPr>
        <p:txBody>
          <a:bodyPr wrap="none" rtlCol="0">
            <a:spAutoFit/>
          </a:bodyPr>
          <a:lstStyle/>
          <a:p>
            <a:endParaRPr lang="en-US" sz="1600" dirty="0">
              <a:latin typeface="Arial Narrow" panose="020B0606020202030204" pitchFamily="34" charset="0"/>
            </a:endParaRPr>
          </a:p>
        </p:txBody>
      </p:sp>
      <p:sp>
        <p:nvSpPr>
          <p:cNvPr id="26" name="Rectangle 25"/>
          <p:cNvSpPr/>
          <p:nvPr/>
        </p:nvSpPr>
        <p:spPr>
          <a:xfrm>
            <a:off x="659204" y="1240461"/>
            <a:ext cx="11166723" cy="952272"/>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659204" y="2272864"/>
            <a:ext cx="3481723" cy="1263654"/>
            <a:chOff x="659203" y="2362370"/>
            <a:chExt cx="4030363" cy="1263654"/>
          </a:xfrm>
          <a:effectLst/>
        </p:grpSpPr>
        <p:sp>
          <p:nvSpPr>
            <p:cNvPr id="13" name="TextBox 12"/>
            <p:cNvSpPr txBox="1"/>
            <p:nvPr/>
          </p:nvSpPr>
          <p:spPr>
            <a:xfrm>
              <a:off x="776770" y="2394707"/>
              <a:ext cx="3896457" cy="1231106"/>
            </a:xfrm>
            <a:prstGeom prst="rect">
              <a:avLst/>
            </a:prstGeom>
            <a:noFill/>
          </p:spPr>
          <p:txBody>
            <a:bodyPr wrap="square" rtlCol="0">
              <a:spAutoFit/>
            </a:bodyPr>
            <a:lstStyle/>
            <a:p>
              <a:r>
                <a:rPr lang="en-US" b="1" dirty="0"/>
                <a:t>Educational Qualification</a:t>
              </a:r>
            </a:p>
            <a:p>
              <a:r>
                <a:rPr lang="en-US" sz="1400" dirty="0" err="1"/>
                <a:t>B.Tech</a:t>
              </a:r>
              <a:r>
                <a:rPr lang="en-US" sz="1400" dirty="0"/>
                <a:t> CSE</a:t>
              </a:r>
            </a:p>
            <a:p>
              <a:r>
                <a:rPr lang="en-US" sz="1400" dirty="0"/>
                <a:t>Maharaja Agrasen Institute of Technology, Delhi (Affiliated to GGSIPU)</a:t>
              </a:r>
            </a:p>
            <a:p>
              <a:r>
                <a:rPr lang="en-US" sz="1400" dirty="0"/>
                <a:t>72% Aggregate</a:t>
              </a:r>
            </a:p>
          </p:txBody>
        </p:sp>
        <p:sp>
          <p:nvSpPr>
            <p:cNvPr id="27" name="Rectangle 26"/>
            <p:cNvSpPr/>
            <p:nvPr/>
          </p:nvSpPr>
          <p:spPr>
            <a:xfrm>
              <a:off x="659203" y="2362370"/>
              <a:ext cx="4030363" cy="1263654"/>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659204" y="3630716"/>
            <a:ext cx="3481723" cy="3095770"/>
            <a:chOff x="659203" y="3733285"/>
            <a:chExt cx="4030363" cy="2849947"/>
          </a:xfrm>
        </p:grpSpPr>
        <p:grpSp>
          <p:nvGrpSpPr>
            <p:cNvPr id="18" name="Group 17"/>
            <p:cNvGrpSpPr/>
            <p:nvPr/>
          </p:nvGrpSpPr>
          <p:grpSpPr>
            <a:xfrm>
              <a:off x="776771" y="3787143"/>
              <a:ext cx="3896456" cy="2720037"/>
              <a:chOff x="1075368" y="4078128"/>
              <a:chExt cx="3271033" cy="2202872"/>
            </a:xfrm>
          </p:grpSpPr>
          <p:sp>
            <p:nvSpPr>
              <p:cNvPr id="19" name="Rectangle 18"/>
              <p:cNvSpPr/>
              <p:nvPr/>
            </p:nvSpPr>
            <p:spPr>
              <a:xfrm>
                <a:off x="1075368" y="4078128"/>
                <a:ext cx="1628659" cy="2202872"/>
              </a:xfrm>
              <a:prstGeom prst="rect">
                <a:avLst/>
              </a:prstGeom>
            </p:spPr>
            <p:txBody>
              <a:bodyPr wrap="square">
                <a:spAutoFit/>
              </a:bodyPr>
              <a:lstStyle/>
              <a:p>
                <a:r>
                  <a:rPr lang="en-US" b="1" dirty="0"/>
                  <a:t>Skills</a:t>
                </a:r>
                <a:endParaRPr lang="en-US" sz="1400" b="1" dirty="0"/>
              </a:p>
              <a:p>
                <a:r>
                  <a:rPr lang="en-US" sz="1400" b="1" dirty="0"/>
                  <a:t>Languages: </a:t>
                </a:r>
              </a:p>
              <a:p>
                <a:r>
                  <a:rPr lang="en-US" sz="1400" dirty="0"/>
                  <a:t>Java, Python, C/C++, JavaScript</a:t>
                </a:r>
              </a:p>
              <a:p>
                <a:endParaRPr lang="en-US" sz="1400" dirty="0"/>
              </a:p>
              <a:p>
                <a:r>
                  <a:rPr lang="en-US" sz="1400" b="1" dirty="0"/>
                  <a:t>Technologies:</a:t>
                </a:r>
              </a:p>
              <a:p>
                <a:r>
                  <a:rPr lang="en-US" sz="1400" dirty="0"/>
                  <a:t>Android, Node.js, Express.js, PHP, JSP, Servlet, HTML 5, CSS 3, Hibernate, Spring Data, Spring MVC, Spring Boot, Spring Microservices, </a:t>
                </a:r>
              </a:p>
            </p:txBody>
          </p:sp>
          <p:sp>
            <p:nvSpPr>
              <p:cNvPr id="20" name="Rectangle 19"/>
              <p:cNvSpPr/>
              <p:nvPr/>
            </p:nvSpPr>
            <p:spPr>
              <a:xfrm>
                <a:off x="2717742" y="4188093"/>
                <a:ext cx="1628659" cy="1835727"/>
              </a:xfrm>
              <a:prstGeom prst="rect">
                <a:avLst/>
              </a:prstGeom>
            </p:spPr>
            <p:txBody>
              <a:bodyPr wrap="square">
                <a:spAutoFit/>
              </a:bodyPr>
              <a:lstStyle/>
              <a:p>
                <a:r>
                  <a:rPr lang="en-US" sz="1400" b="1" dirty="0"/>
                  <a:t>Technologies (contd...):</a:t>
                </a:r>
              </a:p>
              <a:p>
                <a:r>
                  <a:rPr lang="en-US" sz="1400" dirty="0"/>
                  <a:t>Selenium, SQL DB, Firebase NoSQL DB</a:t>
                </a:r>
                <a:endParaRPr lang="en-US" sz="1400" b="1" dirty="0"/>
              </a:p>
              <a:p>
                <a:endParaRPr lang="en-US" sz="1400" b="1" dirty="0"/>
              </a:p>
              <a:p>
                <a:r>
                  <a:rPr lang="en-US" sz="1400" b="1" dirty="0"/>
                  <a:t>Tools:</a:t>
                </a:r>
              </a:p>
              <a:p>
                <a:r>
                  <a:rPr lang="en-US" sz="1400" dirty="0"/>
                  <a:t>Jenkins, Kubernetes, Docker, Ansible, Maven, Selenium-Grid, </a:t>
                </a:r>
                <a:r>
                  <a:rPr lang="en-US" sz="1400" dirty="0" err="1"/>
                  <a:t>Zalenium</a:t>
                </a:r>
                <a:r>
                  <a:rPr lang="en-US" sz="1400" dirty="0"/>
                  <a:t>, Git, Sketch 4, Asterisk</a:t>
                </a:r>
              </a:p>
            </p:txBody>
          </p:sp>
        </p:grpSp>
        <p:sp>
          <p:nvSpPr>
            <p:cNvPr id="28" name="Rectangle 27"/>
            <p:cNvSpPr/>
            <p:nvPr/>
          </p:nvSpPr>
          <p:spPr>
            <a:xfrm>
              <a:off x="659203" y="3733285"/>
              <a:ext cx="4030363" cy="2849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242491" y="2272863"/>
            <a:ext cx="7583437" cy="4914669"/>
            <a:chOff x="4807134" y="2362369"/>
            <a:chExt cx="7018793" cy="4914669"/>
          </a:xfrm>
          <a:effectLst/>
        </p:grpSpPr>
        <p:sp>
          <p:nvSpPr>
            <p:cNvPr id="21" name="Rectangle 20"/>
            <p:cNvSpPr/>
            <p:nvPr/>
          </p:nvSpPr>
          <p:spPr>
            <a:xfrm>
              <a:off x="4807134" y="2383391"/>
              <a:ext cx="7005731" cy="4893647"/>
            </a:xfrm>
            <a:prstGeom prst="rect">
              <a:avLst/>
            </a:prstGeom>
            <a:effectLst/>
          </p:spPr>
          <p:txBody>
            <a:bodyPr wrap="square">
              <a:spAutoFit/>
            </a:bodyPr>
            <a:lstStyle/>
            <a:p>
              <a:pPr>
                <a:defRPr/>
              </a:pPr>
              <a:r>
                <a:rPr lang="en-US" b="1" dirty="0"/>
                <a:t>Experience Details</a:t>
              </a:r>
              <a:endParaRPr lang="en-US" sz="1400" b="1" i="1" dirty="0">
                <a:cs typeface="Calibri" pitchFamily="34" charset="0"/>
              </a:endParaRPr>
            </a:p>
            <a:p>
              <a:pPr marL="171450" indent="-171450">
                <a:spcAft>
                  <a:spcPts val="0"/>
                </a:spcAft>
                <a:buFont typeface="Wingdings" panose="05000000000000000000" pitchFamily="2" charset="2"/>
                <a:buChar char="Ø"/>
                <a:defRPr/>
              </a:pPr>
              <a:r>
                <a:rPr lang="en-US" sz="1400" b="1" i="1" dirty="0" err="1">
                  <a:cs typeface="Calibri" pitchFamily="34" charset="0"/>
                </a:rPr>
                <a:t>Ekart</a:t>
              </a:r>
              <a:r>
                <a:rPr lang="en-US" sz="1400" b="1" i="1" dirty="0">
                  <a:cs typeface="Calibri" pitchFamily="34" charset="0"/>
                </a:rPr>
                <a:t> (Infosys Power Programmers Training)				Jan 2019</a:t>
              </a:r>
            </a:p>
            <a:p>
              <a:pPr>
                <a:defRPr/>
              </a:pPr>
              <a:r>
                <a:rPr lang="en-US" sz="1400" i="1" dirty="0" err="1">
                  <a:cs typeface="Calibri" pitchFamily="34" charset="0"/>
                </a:rPr>
                <a:t>Ekart</a:t>
              </a:r>
              <a:r>
                <a:rPr lang="en-US" sz="1400" i="1" dirty="0">
                  <a:cs typeface="Calibri" pitchFamily="34" charset="0"/>
                </a:rPr>
                <a:t> is an online e-commerce application having Microservice architecture and is developed using Spring Framework. The application caters two type of Users, Buyer and Seller.</a:t>
              </a:r>
            </a:p>
            <a:p>
              <a:pPr>
                <a:defRPr/>
              </a:pPr>
              <a:r>
                <a:rPr lang="en-US" sz="1400" b="1" i="1" dirty="0">
                  <a:cs typeface="Calibri" pitchFamily="34" charset="0"/>
                </a:rPr>
                <a:t>Responsibilities:</a:t>
              </a:r>
            </a:p>
            <a:p>
              <a:pPr>
                <a:defRPr/>
              </a:pPr>
              <a:r>
                <a:rPr lang="en-US" sz="1400" i="1" dirty="0">
                  <a:cs typeface="Calibri" pitchFamily="34" charset="0"/>
                </a:rPr>
                <a:t>1. Developed the Product microservice based on the given user stories with proper error handling.</a:t>
              </a:r>
            </a:p>
            <a:p>
              <a:pPr>
                <a:defRPr/>
              </a:pPr>
              <a:r>
                <a:rPr lang="en-US" sz="1400" b="1" i="1" dirty="0">
                  <a:cs typeface="Calibri" pitchFamily="34" charset="0"/>
                </a:rPr>
                <a:t>Technologies Involved: </a:t>
              </a:r>
              <a:r>
                <a:rPr lang="en-US" sz="1400" i="1" dirty="0">
                  <a:cs typeface="Calibri" pitchFamily="34" charset="0"/>
                </a:rPr>
                <a:t>Spring Microservices, Spring Boot, Spring MVC and Spring Data JPA</a:t>
              </a:r>
            </a:p>
            <a:p>
              <a:pPr>
                <a:defRPr/>
              </a:pPr>
              <a:endParaRPr lang="en-US" sz="1400" b="1" i="1" dirty="0">
                <a:cs typeface="Calibri" pitchFamily="34" charset="0"/>
              </a:endParaRPr>
            </a:p>
            <a:p>
              <a:pPr marL="171450" indent="-171450">
                <a:spcAft>
                  <a:spcPts val="0"/>
                </a:spcAft>
                <a:buFont typeface="Wingdings" panose="05000000000000000000" pitchFamily="2" charset="2"/>
                <a:buChar char="Ø"/>
                <a:defRPr/>
              </a:pPr>
              <a:r>
                <a:rPr lang="en-US" sz="1400" b="1" i="1" dirty="0">
                  <a:cs typeface="Calibri" pitchFamily="34" charset="0"/>
                </a:rPr>
                <a:t>DevOps Solutions (Infosys DevOps Solutions Team)		Apr 2018 – Nov 2018</a:t>
              </a:r>
            </a:p>
            <a:p>
              <a:pPr>
                <a:spcAft>
                  <a:spcPts val="0"/>
                </a:spcAft>
                <a:defRPr/>
              </a:pPr>
              <a:r>
                <a:rPr lang="en-US" sz="1400" i="1" dirty="0">
                  <a:cs typeface="Calibri" pitchFamily="34" charset="0"/>
                </a:rPr>
                <a:t>The team develops Solutions/POCs related to DevOps which can be useful for Infosys clients</a:t>
              </a:r>
              <a:endParaRPr lang="en-US" sz="1400" b="1" i="1" dirty="0">
                <a:cs typeface="Calibri" pitchFamily="34" charset="0"/>
              </a:endParaRPr>
            </a:p>
            <a:p>
              <a:pPr algn="just">
                <a:spcAft>
                  <a:spcPts val="0"/>
                </a:spcAft>
                <a:defRPr/>
              </a:pPr>
              <a:r>
                <a:rPr lang="en-US" sz="1400" b="1" i="1" dirty="0">
                  <a:cs typeface="Calibri" pitchFamily="34" charset="0"/>
                </a:rPr>
                <a:t>Responsibilities:</a:t>
              </a:r>
            </a:p>
            <a:p>
              <a:pPr algn="just">
                <a:defRPr/>
              </a:pPr>
              <a:r>
                <a:rPr lang="en-US" sz="1400" i="1" dirty="0">
                  <a:cs typeface="Calibri" pitchFamily="34" charset="0"/>
                </a:rPr>
                <a:t>1. Developed a solution to decrease the time and financial cost required in executing test cases using various DevOps tools. Developed pipelines on Google Cloud and Infosys RHEL VMs which would perform the following steps:</a:t>
              </a:r>
            </a:p>
            <a:p>
              <a:pPr marL="400050" indent="-400050" algn="just">
                <a:buFont typeface="+mj-lt"/>
                <a:buAutoNum type="romanLcPeriod"/>
                <a:defRPr/>
              </a:pPr>
              <a:r>
                <a:rPr lang="en-US" sz="1400" i="1" dirty="0">
                  <a:cs typeface="Calibri" pitchFamily="34" charset="0"/>
                </a:rPr>
                <a:t>Allocate resources including auto-scale enabled Kubernetes cluster.</a:t>
              </a:r>
            </a:p>
            <a:p>
              <a:pPr marL="400050" indent="-400050" algn="just">
                <a:buFont typeface="+mj-lt"/>
                <a:buAutoNum type="romanLcPeriod"/>
                <a:defRPr/>
              </a:pPr>
              <a:r>
                <a:rPr lang="en-US" sz="1400" i="1" dirty="0">
                  <a:cs typeface="Calibri" pitchFamily="34" charset="0"/>
                </a:rPr>
                <a:t>Execute Selenium test cases parallelly on the cluster which would lower execution time.</a:t>
              </a:r>
            </a:p>
            <a:p>
              <a:pPr marL="400050" indent="-400050" algn="just">
                <a:buFont typeface="+mj-lt"/>
                <a:buAutoNum type="romanLcPeriod"/>
                <a:defRPr/>
              </a:pPr>
              <a:r>
                <a:rPr lang="en-US" sz="1400" i="1" dirty="0">
                  <a:cs typeface="Calibri" pitchFamily="34" charset="0"/>
                </a:rPr>
                <a:t>Destroy all the resources after execution completion which would lower cost.</a:t>
              </a:r>
            </a:p>
            <a:p>
              <a:pPr algn="just">
                <a:defRPr/>
              </a:pPr>
              <a:r>
                <a:rPr lang="en-US" sz="1400" i="1" dirty="0">
                  <a:cs typeface="Calibri" pitchFamily="34" charset="0"/>
                </a:rPr>
                <a:t>2. Worked on modification of </a:t>
              </a:r>
              <a:r>
                <a:rPr lang="en-US" sz="1400" i="1" dirty="0" err="1">
                  <a:cs typeface="Calibri" pitchFamily="34" charset="0"/>
                </a:rPr>
                <a:t>zalenium</a:t>
              </a:r>
              <a:r>
                <a:rPr lang="en-US" sz="1400" i="1" dirty="0">
                  <a:cs typeface="Calibri" pitchFamily="34" charset="0"/>
                </a:rPr>
                <a:t> open-source project to add the ability of recording test cases which executes on windows-nodes (IE and Edge Browsers), and display them on a dashboard.</a:t>
              </a:r>
            </a:p>
            <a:p>
              <a:pPr algn="just">
                <a:defRPr/>
              </a:pPr>
              <a:r>
                <a:rPr lang="en-US" sz="1400" b="1" i="1" dirty="0">
                  <a:cs typeface="Calibri" pitchFamily="34" charset="0"/>
                </a:rPr>
                <a:t>Technologies Involved : </a:t>
              </a:r>
              <a:r>
                <a:rPr lang="en-US" sz="1400" i="1" dirty="0">
                  <a:cs typeface="Calibri" pitchFamily="34" charset="0"/>
                </a:rPr>
                <a:t>Jenkins, Kubernetes, Docker, Ansible, Maven, Selenium Grid, </a:t>
              </a:r>
              <a:r>
                <a:rPr lang="en-US" sz="1400" i="1" dirty="0" err="1">
                  <a:cs typeface="Calibri" pitchFamily="34" charset="0"/>
                </a:rPr>
                <a:t>Zalenium</a:t>
              </a:r>
              <a:r>
                <a:rPr lang="en-US" sz="1400" i="1" dirty="0">
                  <a:cs typeface="Calibri" pitchFamily="34" charset="0"/>
                </a:rPr>
                <a:t>, Git</a:t>
              </a:r>
            </a:p>
            <a:p>
              <a:pPr>
                <a:spcAft>
                  <a:spcPts val="0"/>
                </a:spcAft>
                <a:defRPr/>
              </a:pPr>
              <a:endParaRPr lang="en-US" sz="1400" b="1" i="1" dirty="0">
                <a:cs typeface="Calibri" pitchFamily="34" charset="0"/>
              </a:endParaRPr>
            </a:p>
            <a:p>
              <a:pPr>
                <a:spcAft>
                  <a:spcPts val="0"/>
                </a:spcAft>
                <a:defRPr/>
              </a:pPr>
              <a:endParaRPr lang="en-US" sz="1400" b="1" i="1" dirty="0">
                <a:cs typeface="Calibri" pitchFamily="34" charset="0"/>
              </a:endParaRPr>
            </a:p>
          </p:txBody>
        </p:sp>
        <p:sp>
          <p:nvSpPr>
            <p:cNvPr id="29" name="Rectangle 28"/>
            <p:cNvSpPr/>
            <p:nvPr/>
          </p:nvSpPr>
          <p:spPr>
            <a:xfrm>
              <a:off x="4807134" y="2362369"/>
              <a:ext cx="7018793" cy="4453623"/>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05350FAB-E780-4AF5-BC7B-2261B267CA4D}"/>
              </a:ext>
            </a:extLst>
          </p:cNvPr>
          <p:cNvGrpSpPr/>
          <p:nvPr/>
        </p:nvGrpSpPr>
        <p:grpSpPr>
          <a:xfrm>
            <a:off x="8706243" y="308309"/>
            <a:ext cx="2966480" cy="675437"/>
            <a:chOff x="7748070" y="378649"/>
            <a:chExt cx="2966480" cy="675437"/>
          </a:xfrm>
        </p:grpSpPr>
        <p:pic>
          <p:nvPicPr>
            <p:cNvPr id="38" name="Graphic 37" descr="Envelope">
              <a:extLst>
                <a:ext uri="{FF2B5EF4-FFF2-40B4-BE49-F238E27FC236}">
                  <a16:creationId xmlns:a16="http://schemas.microsoft.com/office/drawing/2014/main" id="{E119CDF8-8CAC-4FD4-9B8B-7BD50E257C3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9431" y="418455"/>
              <a:ext cx="274320" cy="274320"/>
            </a:xfrm>
            <a:prstGeom prst="rect">
              <a:avLst/>
            </a:prstGeom>
          </p:spPr>
        </p:pic>
        <p:grpSp>
          <p:nvGrpSpPr>
            <p:cNvPr id="43" name="Group 42">
              <a:extLst>
                <a:ext uri="{FF2B5EF4-FFF2-40B4-BE49-F238E27FC236}">
                  <a16:creationId xmlns:a16="http://schemas.microsoft.com/office/drawing/2014/main" id="{D496A647-F896-470B-A5EA-BE178C8452A1}"/>
                </a:ext>
              </a:extLst>
            </p:cNvPr>
            <p:cNvGrpSpPr/>
            <p:nvPr/>
          </p:nvGrpSpPr>
          <p:grpSpPr>
            <a:xfrm>
              <a:off x="7748070" y="378649"/>
              <a:ext cx="2966480" cy="675437"/>
              <a:chOff x="7748070" y="378649"/>
              <a:chExt cx="2966480" cy="675437"/>
            </a:xfrm>
          </p:grpSpPr>
          <p:grpSp>
            <p:nvGrpSpPr>
              <p:cNvPr id="8" name="Group 7"/>
              <p:cNvGrpSpPr/>
              <p:nvPr/>
            </p:nvGrpSpPr>
            <p:grpSpPr>
              <a:xfrm>
                <a:off x="7748070" y="378649"/>
                <a:ext cx="2966480" cy="675437"/>
                <a:chOff x="6829880" y="369328"/>
                <a:chExt cx="2966480" cy="675437"/>
              </a:xfrm>
            </p:grpSpPr>
            <p:sp>
              <p:nvSpPr>
                <p:cNvPr id="9" name="Rectangle 8"/>
                <p:cNvSpPr/>
                <p:nvPr/>
              </p:nvSpPr>
              <p:spPr>
                <a:xfrm>
                  <a:off x="7164999" y="369328"/>
                  <a:ext cx="2631361" cy="338554"/>
                </a:xfrm>
                <a:prstGeom prst="rect">
                  <a:avLst/>
                </a:prstGeom>
              </p:spPr>
              <p:txBody>
                <a:bodyPr wrap="none">
                  <a:spAutoFit/>
                </a:bodyPr>
                <a:lstStyle/>
                <a:p>
                  <a:r>
                    <a:rPr lang="en-US" sz="1600" dirty="0">
                      <a:hlinkClick r:id="rId4"/>
                    </a:rPr>
                    <a:t>chetanya.goyal@infosys.com</a:t>
                  </a:r>
                  <a:r>
                    <a:rPr lang="en-US" sz="1600" dirty="0"/>
                    <a:t> </a:t>
                  </a:r>
                </a:p>
              </p:txBody>
            </p:sp>
            <p:sp>
              <p:nvSpPr>
                <p:cNvPr id="10" name="Rectangle 9"/>
                <p:cNvSpPr/>
                <p:nvPr/>
              </p:nvSpPr>
              <p:spPr>
                <a:xfrm>
                  <a:off x="7164999" y="660635"/>
                  <a:ext cx="1600118" cy="338554"/>
                </a:xfrm>
                <a:prstGeom prst="rect">
                  <a:avLst/>
                </a:prstGeom>
              </p:spPr>
              <p:txBody>
                <a:bodyPr wrap="none">
                  <a:spAutoFit/>
                </a:bodyPr>
                <a:lstStyle/>
                <a:p>
                  <a:r>
                    <a:rPr lang="en-US" sz="1600" dirty="0"/>
                    <a:t>+91-9013401690</a:t>
                  </a:r>
                </a:p>
              </p:txBody>
            </p:sp>
            <p:sp>
              <p:nvSpPr>
                <p:cNvPr id="11" name="Rectangle 10"/>
                <p:cNvSpPr/>
                <p:nvPr/>
              </p:nvSpPr>
              <p:spPr>
                <a:xfrm>
                  <a:off x="6829880" y="675433"/>
                  <a:ext cx="434734" cy="369332"/>
                </a:xfrm>
                <a:prstGeom prst="rect">
                  <a:avLst/>
                </a:prstGeom>
              </p:spPr>
              <p:txBody>
                <a:bodyPr wrap="square">
                  <a:spAutoFit/>
                </a:bodyPr>
                <a:lstStyle/>
                <a:p>
                  <a:endParaRPr lang="en-US" dirty="0">
                    <a:latin typeface="Wingdings" panose="05000000000000000000" pitchFamily="2" charset="2"/>
                  </a:endParaRPr>
                </a:p>
              </p:txBody>
            </p:sp>
          </p:grpSp>
          <p:pic>
            <p:nvPicPr>
              <p:cNvPr id="41" name="Graphic 40" descr="Receiver">
                <a:extLst>
                  <a:ext uri="{FF2B5EF4-FFF2-40B4-BE49-F238E27FC236}">
                    <a16:creationId xmlns:a16="http://schemas.microsoft.com/office/drawing/2014/main" id="{C229A1BF-C328-428E-A580-A711A822430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89992" y="738403"/>
                <a:ext cx="274320" cy="274320"/>
              </a:xfrm>
              <a:prstGeom prst="rect">
                <a:avLst/>
              </a:prstGeom>
            </p:spPr>
          </p:pic>
        </p:grpSp>
      </p:grpSp>
      <p:pic>
        <p:nvPicPr>
          <p:cNvPr id="16" name="Picture 15" descr="A person wearing sunglasses&#10;&#10;Description generated with very high confidence">
            <a:extLst>
              <a:ext uri="{FF2B5EF4-FFF2-40B4-BE49-F238E27FC236}">
                <a16:creationId xmlns:a16="http://schemas.microsoft.com/office/drawing/2014/main" id="{6CA0731B-387D-4128-BBEC-14AE16ADD5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03750" y="190186"/>
            <a:ext cx="691493" cy="926106"/>
          </a:xfrm>
          <a:prstGeom prst="rect">
            <a:avLst/>
          </a:prstGeom>
        </p:spPr>
      </p:pic>
    </p:spTree>
    <p:extLst>
      <p:ext uri="{BB962C8B-B14F-4D97-AF65-F5344CB8AC3E}">
        <p14:creationId xmlns:p14="http://schemas.microsoft.com/office/powerpoint/2010/main" val="24392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75368" y="2523311"/>
            <a:ext cx="184731" cy="338554"/>
          </a:xfrm>
          <a:prstGeom prst="rect">
            <a:avLst/>
          </a:prstGeom>
          <a:noFill/>
        </p:spPr>
        <p:txBody>
          <a:bodyPr wrap="none" rtlCol="0">
            <a:spAutoFit/>
          </a:bodyPr>
          <a:lstStyle/>
          <a:p>
            <a:endParaRPr lang="en-US" sz="1600" dirty="0">
              <a:latin typeface="Arial Narrow" panose="020B0606020202030204" pitchFamily="34" charset="0"/>
            </a:endParaRPr>
          </a:p>
        </p:txBody>
      </p:sp>
      <p:grpSp>
        <p:nvGrpSpPr>
          <p:cNvPr id="32" name="Group 31"/>
          <p:cNvGrpSpPr/>
          <p:nvPr/>
        </p:nvGrpSpPr>
        <p:grpSpPr>
          <a:xfrm>
            <a:off x="659204" y="1236852"/>
            <a:ext cx="11166723" cy="3393398"/>
            <a:chOff x="4807134" y="2362366"/>
            <a:chExt cx="7018793" cy="9081807"/>
          </a:xfrm>
          <a:effectLst/>
        </p:grpSpPr>
        <p:sp>
          <p:nvSpPr>
            <p:cNvPr id="21" name="Rectangle 20"/>
            <p:cNvSpPr/>
            <p:nvPr/>
          </p:nvSpPr>
          <p:spPr>
            <a:xfrm>
              <a:off x="4807134" y="2383391"/>
              <a:ext cx="7005731" cy="9060782"/>
            </a:xfrm>
            <a:prstGeom prst="rect">
              <a:avLst/>
            </a:prstGeom>
          </p:spPr>
          <p:txBody>
            <a:bodyPr wrap="square">
              <a:spAutoFit/>
            </a:bodyPr>
            <a:lstStyle/>
            <a:p>
              <a:pPr>
                <a:defRPr/>
              </a:pPr>
              <a:r>
                <a:rPr lang="en-US" b="1" dirty="0"/>
                <a:t>Experience Details (</a:t>
              </a:r>
              <a:r>
                <a:rPr lang="en-US" b="1" i="1" dirty="0" err="1"/>
                <a:t>contd</a:t>
              </a:r>
              <a:r>
                <a:rPr lang="en-US" b="1" i="1" dirty="0"/>
                <a:t>…)</a:t>
              </a:r>
              <a:endParaRPr lang="en-US" sz="1400" b="1" i="1" dirty="0">
                <a:cs typeface="Calibri" pitchFamily="34" charset="0"/>
              </a:endParaRPr>
            </a:p>
            <a:p>
              <a:pPr marL="171450" indent="-171450">
                <a:spcAft>
                  <a:spcPts val="0"/>
                </a:spcAft>
                <a:buFont typeface="Wingdings" panose="05000000000000000000" pitchFamily="2" charset="2"/>
                <a:buChar char="Ø"/>
                <a:defRPr/>
              </a:pPr>
              <a:r>
                <a:rPr lang="en-US" sz="1400" b="1" i="1" dirty="0" err="1">
                  <a:cs typeface="Calibri" pitchFamily="34" charset="0"/>
                </a:rPr>
                <a:t>FreeStand</a:t>
              </a:r>
              <a:r>
                <a:rPr lang="en-US" sz="1400" b="1" i="1" dirty="0">
                  <a:cs typeface="Calibri" pitchFamily="34" charset="0"/>
                </a:rPr>
                <a:t> Android Application (</a:t>
              </a:r>
              <a:r>
                <a:rPr lang="en-US" sz="1400" b="1" i="1" dirty="0" err="1">
                  <a:cs typeface="Calibri" pitchFamily="34" charset="0"/>
                </a:rPr>
                <a:t>FreeStand</a:t>
              </a:r>
              <a:r>
                <a:rPr lang="en-US" sz="1400" b="1" i="1" dirty="0">
                  <a:cs typeface="Calibri" pitchFamily="34" charset="0"/>
                </a:rPr>
                <a:t> Sampling Solutions) 					Jul 2017 – Sep 2017</a:t>
              </a:r>
              <a:endParaRPr lang="en-US" sz="1400" i="1" dirty="0">
                <a:cs typeface="Calibri" pitchFamily="34" charset="0"/>
              </a:endParaRPr>
            </a:p>
            <a:p>
              <a:pPr>
                <a:spcAft>
                  <a:spcPts val="0"/>
                </a:spcAft>
                <a:defRPr/>
              </a:pPr>
              <a:r>
                <a:rPr lang="en-US" sz="1400" i="1" dirty="0">
                  <a:cs typeface="Calibri" pitchFamily="34" charset="0"/>
                </a:rPr>
                <a:t>The Android App automates the product-samples distribution (of </a:t>
              </a:r>
              <a:r>
                <a:rPr lang="en-US" sz="1400" i="1" dirty="0" err="1">
                  <a:cs typeface="Calibri" pitchFamily="34" charset="0"/>
                </a:rPr>
                <a:t>FreeStand’s</a:t>
              </a:r>
              <a:r>
                <a:rPr lang="en-US" sz="1400" i="1" dirty="0">
                  <a:cs typeface="Calibri" pitchFamily="34" charset="0"/>
                </a:rPr>
                <a:t> clients) to users and thereafter feedback acquisition from them.</a:t>
              </a:r>
            </a:p>
            <a:p>
              <a:pPr algn="just">
                <a:spcAft>
                  <a:spcPts val="0"/>
                </a:spcAft>
                <a:defRPr/>
              </a:pPr>
              <a:r>
                <a:rPr lang="en-US" sz="1400" b="1" i="1" dirty="0">
                  <a:cs typeface="Calibri" pitchFamily="34" charset="0"/>
                </a:rPr>
                <a:t>Responsibilities:</a:t>
              </a:r>
              <a:endParaRPr lang="en-US" sz="1400" i="1" dirty="0">
                <a:cs typeface="Calibri" pitchFamily="34" charset="0"/>
              </a:endParaRPr>
            </a:p>
            <a:p>
              <a:pPr algn="just">
                <a:spcAft>
                  <a:spcPts val="0"/>
                </a:spcAft>
                <a:defRPr/>
              </a:pPr>
              <a:r>
                <a:rPr lang="en-US" sz="1400" i="1" dirty="0">
                  <a:cs typeface="Calibri" pitchFamily="34" charset="0"/>
                </a:rPr>
                <a:t>1. Developed the application from scratch.</a:t>
              </a:r>
            </a:p>
            <a:p>
              <a:pPr algn="just">
                <a:defRPr/>
              </a:pPr>
              <a:r>
                <a:rPr lang="en-US" sz="1400" i="1" dirty="0">
                  <a:cs typeface="Calibri" pitchFamily="34" charset="0"/>
                </a:rPr>
                <a:t>2. </a:t>
              </a:r>
              <a:r>
                <a:rPr lang="en-US" sz="1400" i="1" dirty="0" err="1">
                  <a:cs typeface="Calibri" pitchFamily="34" charset="0"/>
                </a:rPr>
                <a:t>PlayStore</a:t>
              </a:r>
              <a:r>
                <a:rPr lang="en-US" sz="1400" i="1" dirty="0">
                  <a:cs typeface="Calibri" pitchFamily="34" charset="0"/>
                </a:rPr>
                <a:t> link: </a:t>
              </a:r>
              <a:r>
                <a:rPr lang="en-US" sz="1400" i="1" dirty="0">
                  <a:cs typeface="Calibri" pitchFamily="34" charset="0"/>
                  <a:hlinkClick r:id="rId2"/>
                </a:rPr>
                <a:t>https://play.google.com/store/apps/details?id=com.freestand.ranu.fsmark2</a:t>
              </a:r>
              <a:r>
                <a:rPr lang="en-US" sz="1400" i="1" dirty="0">
                  <a:cs typeface="Calibri" pitchFamily="34" charset="0"/>
                </a:rPr>
                <a:t> </a:t>
              </a:r>
            </a:p>
            <a:p>
              <a:pPr algn="just">
                <a:defRPr/>
              </a:pPr>
              <a:r>
                <a:rPr lang="en-US" sz="1400" b="1" i="1" dirty="0">
                  <a:cs typeface="Calibri" pitchFamily="34" charset="0"/>
                </a:rPr>
                <a:t>Technologies Involved : </a:t>
              </a:r>
              <a:r>
                <a:rPr lang="en-US" sz="1400" i="1" dirty="0">
                  <a:cs typeface="Calibri" pitchFamily="34" charset="0"/>
                </a:rPr>
                <a:t>Android (Java based), Firebase APIs, Firebase NoSQL DB</a:t>
              </a:r>
            </a:p>
            <a:p>
              <a:pPr>
                <a:defRPr/>
              </a:pPr>
              <a:endParaRPr lang="en-US" sz="1400" b="1" i="1" dirty="0">
                <a:cs typeface="Calibri" pitchFamily="34" charset="0"/>
              </a:endParaRPr>
            </a:p>
            <a:p>
              <a:pPr marL="171450" indent="-171450">
                <a:spcAft>
                  <a:spcPts val="0"/>
                </a:spcAft>
                <a:buFont typeface="Wingdings" panose="05000000000000000000" pitchFamily="2" charset="2"/>
                <a:buChar char="Ø"/>
                <a:defRPr/>
              </a:pPr>
              <a:r>
                <a:rPr lang="en-US" sz="1400" b="1" i="1" dirty="0">
                  <a:cs typeface="Calibri" pitchFamily="34" charset="0"/>
                </a:rPr>
                <a:t>Tampa Train Communication System (NEC Technologies)						Jun 2016 – Aug 2016</a:t>
              </a:r>
            </a:p>
            <a:p>
              <a:pPr>
                <a:spcAft>
                  <a:spcPts val="0"/>
                </a:spcAft>
                <a:defRPr/>
              </a:pPr>
              <a:r>
                <a:rPr lang="en-US" sz="1400" i="1" dirty="0">
                  <a:cs typeface="Calibri" pitchFamily="34" charset="0"/>
                </a:rPr>
                <a:t>The system enables all the digital voice communication happening inside the Tampa Train network.</a:t>
              </a:r>
              <a:endParaRPr lang="en-US" sz="1400" b="1" i="1" dirty="0">
                <a:cs typeface="Calibri" pitchFamily="34" charset="0"/>
              </a:endParaRPr>
            </a:p>
            <a:p>
              <a:pPr algn="just">
                <a:spcAft>
                  <a:spcPts val="0"/>
                </a:spcAft>
                <a:defRPr/>
              </a:pPr>
              <a:r>
                <a:rPr lang="en-US" sz="1400" b="1" i="1" dirty="0">
                  <a:cs typeface="Calibri" pitchFamily="34" charset="0"/>
                </a:rPr>
                <a:t>Responsibilities:</a:t>
              </a:r>
            </a:p>
            <a:p>
              <a:pPr algn="just">
                <a:spcAft>
                  <a:spcPts val="0"/>
                </a:spcAft>
                <a:defRPr/>
              </a:pPr>
              <a:r>
                <a:rPr lang="en-US" sz="1400" i="1" dirty="0">
                  <a:cs typeface="Calibri" pitchFamily="34" charset="0"/>
                </a:rPr>
                <a:t>1. Developed POC which consisted of an Asterisk server on Linux that provided API for secured Calling and Call Receiving functionality from web browsers.</a:t>
              </a:r>
            </a:p>
            <a:p>
              <a:pPr algn="just">
                <a:defRPr/>
              </a:pPr>
              <a:r>
                <a:rPr lang="en-US" sz="1400" b="1" i="1" dirty="0">
                  <a:cs typeface="Calibri" pitchFamily="34" charset="0"/>
                </a:rPr>
                <a:t>Technologies Involved: </a:t>
              </a:r>
              <a:r>
                <a:rPr lang="en-US" sz="1400" i="1" dirty="0">
                  <a:cs typeface="Calibri" pitchFamily="34" charset="0"/>
                </a:rPr>
                <a:t>WebRTC, SIP, Asterisk</a:t>
              </a:r>
            </a:p>
            <a:p>
              <a:pPr>
                <a:defRPr/>
              </a:pPr>
              <a:endParaRPr lang="en-US" sz="1400" b="1" i="1" dirty="0">
                <a:cs typeface="Calibri" pitchFamily="34" charset="0"/>
              </a:endParaRPr>
            </a:p>
          </p:txBody>
        </p:sp>
        <p:sp>
          <p:nvSpPr>
            <p:cNvPr id="29" name="Rectangle 28"/>
            <p:cNvSpPr/>
            <p:nvPr/>
          </p:nvSpPr>
          <p:spPr>
            <a:xfrm>
              <a:off x="4807134" y="2362366"/>
              <a:ext cx="7018793" cy="8551599"/>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480CA3A4-12F7-4F46-8F30-5E25EABAFE5F}"/>
              </a:ext>
            </a:extLst>
          </p:cNvPr>
          <p:cNvSpPr/>
          <p:nvPr/>
        </p:nvSpPr>
        <p:spPr>
          <a:xfrm>
            <a:off x="659204" y="131514"/>
            <a:ext cx="11166723" cy="1029028"/>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1047E6B-30DB-4E68-9159-759925D07831}"/>
              </a:ext>
            </a:extLst>
          </p:cNvPr>
          <p:cNvSpPr txBox="1"/>
          <p:nvPr/>
        </p:nvSpPr>
        <p:spPr>
          <a:xfrm>
            <a:off x="775607" y="190186"/>
            <a:ext cx="2885726" cy="615553"/>
          </a:xfrm>
          <a:prstGeom prst="rect">
            <a:avLst/>
          </a:prstGeom>
          <a:noFill/>
        </p:spPr>
        <p:txBody>
          <a:bodyPr wrap="none" rtlCol="0">
            <a:spAutoFit/>
          </a:bodyPr>
          <a:lstStyle/>
          <a:p>
            <a:r>
              <a:rPr lang="en-US" sz="3400" dirty="0">
                <a:latin typeface="+mj-lt"/>
              </a:rPr>
              <a:t>Chetanya Goyal</a:t>
            </a:r>
          </a:p>
        </p:txBody>
      </p:sp>
      <p:sp>
        <p:nvSpPr>
          <p:cNvPr id="46" name="TextBox 45">
            <a:extLst>
              <a:ext uri="{FF2B5EF4-FFF2-40B4-BE49-F238E27FC236}">
                <a16:creationId xmlns:a16="http://schemas.microsoft.com/office/drawing/2014/main" id="{4B7C1EAD-CFB3-4A2A-94BA-774EBD52ECE2}"/>
              </a:ext>
            </a:extLst>
          </p:cNvPr>
          <p:cNvSpPr txBox="1"/>
          <p:nvPr/>
        </p:nvSpPr>
        <p:spPr>
          <a:xfrm>
            <a:off x="775607" y="754137"/>
            <a:ext cx="6234335" cy="338554"/>
          </a:xfrm>
          <a:prstGeom prst="rect">
            <a:avLst/>
          </a:prstGeom>
          <a:noFill/>
        </p:spPr>
        <p:txBody>
          <a:bodyPr wrap="none" rtlCol="0">
            <a:spAutoFit/>
          </a:bodyPr>
          <a:lstStyle/>
          <a:p>
            <a:r>
              <a:rPr lang="en-US" sz="1600" b="1" dirty="0"/>
              <a:t>Specialist Programmer </a:t>
            </a:r>
            <a:r>
              <a:rPr lang="en-US" sz="1600" dirty="0"/>
              <a:t>– Java | Spring Microservices | DevOps | Android</a:t>
            </a:r>
          </a:p>
        </p:txBody>
      </p:sp>
      <p:grpSp>
        <p:nvGrpSpPr>
          <p:cNvPr id="47" name="Group 46">
            <a:extLst>
              <a:ext uri="{FF2B5EF4-FFF2-40B4-BE49-F238E27FC236}">
                <a16:creationId xmlns:a16="http://schemas.microsoft.com/office/drawing/2014/main" id="{0EC6EAB9-63DC-40BF-8272-477403D9E156}"/>
              </a:ext>
            </a:extLst>
          </p:cNvPr>
          <p:cNvGrpSpPr/>
          <p:nvPr/>
        </p:nvGrpSpPr>
        <p:grpSpPr>
          <a:xfrm>
            <a:off x="8706243" y="308309"/>
            <a:ext cx="2966480" cy="675437"/>
            <a:chOff x="7748070" y="378649"/>
            <a:chExt cx="2966480" cy="675437"/>
          </a:xfrm>
        </p:grpSpPr>
        <p:pic>
          <p:nvPicPr>
            <p:cNvPr id="48" name="Graphic 47" descr="Envelope">
              <a:extLst>
                <a:ext uri="{FF2B5EF4-FFF2-40B4-BE49-F238E27FC236}">
                  <a16:creationId xmlns:a16="http://schemas.microsoft.com/office/drawing/2014/main" id="{1DBBA5F6-8424-48B5-B374-713C0D0FA21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9431" y="418455"/>
              <a:ext cx="274320" cy="274320"/>
            </a:xfrm>
            <a:prstGeom prst="rect">
              <a:avLst/>
            </a:prstGeom>
          </p:spPr>
        </p:pic>
        <p:grpSp>
          <p:nvGrpSpPr>
            <p:cNvPr id="49" name="Group 48">
              <a:extLst>
                <a:ext uri="{FF2B5EF4-FFF2-40B4-BE49-F238E27FC236}">
                  <a16:creationId xmlns:a16="http://schemas.microsoft.com/office/drawing/2014/main" id="{3480D7B6-2241-4827-AFBD-1256D6A1CAA7}"/>
                </a:ext>
              </a:extLst>
            </p:cNvPr>
            <p:cNvGrpSpPr/>
            <p:nvPr/>
          </p:nvGrpSpPr>
          <p:grpSpPr>
            <a:xfrm>
              <a:off x="7748070" y="378649"/>
              <a:ext cx="2966480" cy="675437"/>
              <a:chOff x="7748070" y="378649"/>
              <a:chExt cx="2966480" cy="675437"/>
            </a:xfrm>
          </p:grpSpPr>
          <p:grpSp>
            <p:nvGrpSpPr>
              <p:cNvPr id="50" name="Group 49">
                <a:extLst>
                  <a:ext uri="{FF2B5EF4-FFF2-40B4-BE49-F238E27FC236}">
                    <a16:creationId xmlns:a16="http://schemas.microsoft.com/office/drawing/2014/main" id="{D8B1CF3A-C908-46EB-BDEC-3D5118E2ACBA}"/>
                  </a:ext>
                </a:extLst>
              </p:cNvPr>
              <p:cNvGrpSpPr/>
              <p:nvPr/>
            </p:nvGrpSpPr>
            <p:grpSpPr>
              <a:xfrm>
                <a:off x="7748070" y="378649"/>
                <a:ext cx="2966480" cy="675437"/>
                <a:chOff x="6829880" y="369328"/>
                <a:chExt cx="2966480" cy="675437"/>
              </a:xfrm>
            </p:grpSpPr>
            <p:sp>
              <p:nvSpPr>
                <p:cNvPr id="52" name="Rectangle 51">
                  <a:extLst>
                    <a:ext uri="{FF2B5EF4-FFF2-40B4-BE49-F238E27FC236}">
                      <a16:creationId xmlns:a16="http://schemas.microsoft.com/office/drawing/2014/main" id="{66F7A672-34C2-4C97-A1F8-62F7E390E48F}"/>
                    </a:ext>
                  </a:extLst>
                </p:cNvPr>
                <p:cNvSpPr/>
                <p:nvPr/>
              </p:nvSpPr>
              <p:spPr>
                <a:xfrm>
                  <a:off x="7164999" y="369328"/>
                  <a:ext cx="2631361" cy="338554"/>
                </a:xfrm>
                <a:prstGeom prst="rect">
                  <a:avLst/>
                </a:prstGeom>
              </p:spPr>
              <p:txBody>
                <a:bodyPr wrap="none">
                  <a:spAutoFit/>
                </a:bodyPr>
                <a:lstStyle/>
                <a:p>
                  <a:r>
                    <a:rPr lang="en-US" sz="1600" dirty="0">
                      <a:hlinkClick r:id="rId5"/>
                    </a:rPr>
                    <a:t>chetanya.goyal@infosys.com</a:t>
                  </a:r>
                  <a:r>
                    <a:rPr lang="en-US" sz="1600" dirty="0"/>
                    <a:t> </a:t>
                  </a:r>
                </a:p>
              </p:txBody>
            </p:sp>
            <p:sp>
              <p:nvSpPr>
                <p:cNvPr id="53" name="Rectangle 52">
                  <a:extLst>
                    <a:ext uri="{FF2B5EF4-FFF2-40B4-BE49-F238E27FC236}">
                      <a16:creationId xmlns:a16="http://schemas.microsoft.com/office/drawing/2014/main" id="{6BE39AFC-8727-4F3F-B181-BDED63BE7EC3}"/>
                    </a:ext>
                  </a:extLst>
                </p:cNvPr>
                <p:cNvSpPr/>
                <p:nvPr/>
              </p:nvSpPr>
              <p:spPr>
                <a:xfrm>
                  <a:off x="7164999" y="660635"/>
                  <a:ext cx="1600118" cy="338554"/>
                </a:xfrm>
                <a:prstGeom prst="rect">
                  <a:avLst/>
                </a:prstGeom>
              </p:spPr>
              <p:txBody>
                <a:bodyPr wrap="none">
                  <a:spAutoFit/>
                </a:bodyPr>
                <a:lstStyle/>
                <a:p>
                  <a:r>
                    <a:rPr lang="en-US" sz="1600" dirty="0"/>
                    <a:t>+91-9013401690</a:t>
                  </a:r>
                </a:p>
              </p:txBody>
            </p:sp>
            <p:sp>
              <p:nvSpPr>
                <p:cNvPr id="54" name="Rectangle 53">
                  <a:extLst>
                    <a:ext uri="{FF2B5EF4-FFF2-40B4-BE49-F238E27FC236}">
                      <a16:creationId xmlns:a16="http://schemas.microsoft.com/office/drawing/2014/main" id="{253EFF9E-CDFE-45BF-B556-C531D2F49D9D}"/>
                    </a:ext>
                  </a:extLst>
                </p:cNvPr>
                <p:cNvSpPr/>
                <p:nvPr/>
              </p:nvSpPr>
              <p:spPr>
                <a:xfrm>
                  <a:off x="6829880" y="675433"/>
                  <a:ext cx="434734" cy="369332"/>
                </a:xfrm>
                <a:prstGeom prst="rect">
                  <a:avLst/>
                </a:prstGeom>
              </p:spPr>
              <p:txBody>
                <a:bodyPr wrap="square">
                  <a:spAutoFit/>
                </a:bodyPr>
                <a:lstStyle/>
                <a:p>
                  <a:endParaRPr lang="en-US" dirty="0">
                    <a:latin typeface="Wingdings" panose="05000000000000000000" pitchFamily="2" charset="2"/>
                  </a:endParaRPr>
                </a:p>
              </p:txBody>
            </p:sp>
          </p:grpSp>
          <p:pic>
            <p:nvPicPr>
              <p:cNvPr id="51" name="Graphic 50" descr="Receiver">
                <a:extLst>
                  <a:ext uri="{FF2B5EF4-FFF2-40B4-BE49-F238E27FC236}">
                    <a16:creationId xmlns:a16="http://schemas.microsoft.com/office/drawing/2014/main" id="{BBDAADE2-686D-4B8A-A3AB-B68876F58C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9992" y="738403"/>
                <a:ext cx="274320" cy="274320"/>
              </a:xfrm>
              <a:prstGeom prst="rect">
                <a:avLst/>
              </a:prstGeom>
            </p:spPr>
          </p:pic>
        </p:grpSp>
      </p:grpSp>
      <p:pic>
        <p:nvPicPr>
          <p:cNvPr id="55" name="Picture 54" descr="A person wearing sunglasses&#10;&#10;Description generated with very high confidence">
            <a:extLst>
              <a:ext uri="{FF2B5EF4-FFF2-40B4-BE49-F238E27FC236}">
                <a16:creationId xmlns:a16="http://schemas.microsoft.com/office/drawing/2014/main" id="{711DB7B4-9B06-4A4A-98BB-88A08F4503B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03750" y="190186"/>
            <a:ext cx="691493" cy="926106"/>
          </a:xfrm>
          <a:prstGeom prst="rect">
            <a:avLst/>
          </a:prstGeom>
        </p:spPr>
      </p:pic>
    </p:spTree>
    <p:extLst>
      <p:ext uri="{BB962C8B-B14F-4D97-AF65-F5344CB8AC3E}">
        <p14:creationId xmlns:p14="http://schemas.microsoft.com/office/powerpoint/2010/main" val="37953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233</Words>
  <Application>Microsoft Office PowerPoint</Application>
  <PresentationFormat>Widescreen</PresentationFormat>
  <Paragraphs>53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Calibri Light</vt:lpstr>
      <vt:lpstr>Wingdings</vt:lpstr>
      <vt:lpstr>Office Theme</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 Lakshmi Hariharan</dc:creator>
  <cp:lastModifiedBy>Chetanya Goyal</cp:lastModifiedBy>
  <cp:revision>56</cp:revision>
  <dcterms:created xsi:type="dcterms:W3CDTF">2018-02-27T04:44:29Z</dcterms:created>
  <dcterms:modified xsi:type="dcterms:W3CDTF">2019-02-11T07:42:33Z</dcterms:modified>
</cp:coreProperties>
</file>