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85" autoAdjust="0"/>
    <p:restoredTop sz="94660"/>
  </p:normalViewPr>
  <p:slideViewPr>
    <p:cSldViewPr snapToGrid="0">
      <p:cViewPr varScale="1">
        <p:scale>
          <a:sx n="68" d="100"/>
          <a:sy n="68" d="100"/>
        </p:scale>
        <p:origin x="942" y="66"/>
      </p:cViewPr>
      <p:guideLst/>
    </p:cSldViewPr>
  </p:slideViewPr>
  <p:notesTextViewPr>
    <p:cViewPr>
      <p:scale>
        <a:sx n="1" d="1"/>
        <a:sy n="1" d="1"/>
      </p:scale>
      <p:origin x="0" y="0"/>
    </p:cViewPr>
  </p:notesTextViewPr>
  <p:notesViewPr>
    <p:cSldViewPr snapToGrid="0">
      <p:cViewPr>
        <p:scale>
          <a:sx n="130" d="100"/>
          <a:sy n="130" d="100"/>
        </p:scale>
        <p:origin x="1260" y="-4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300C0-3106-461B-A534-C01D7314E109}" type="datetimeFigureOut">
              <a:rPr lang="en-US" smtClean="0"/>
              <a:t>3/20/2019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BD8CC-4FB1-4E83-AD2C-B12A0FA36D18}" type="slidenum">
              <a:rPr lang="en-US" smtClean="0"/>
              <a:t>‹#›</a:t>
            </a:fld>
            <a:endParaRPr lang="en-US"/>
          </a:p>
        </p:txBody>
      </p:sp>
    </p:spTree>
    <p:extLst>
      <p:ext uri="{BB962C8B-B14F-4D97-AF65-F5344CB8AC3E}">
        <p14:creationId xmlns:p14="http://schemas.microsoft.com/office/powerpoint/2010/main" val="3857779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1163" y="703263"/>
            <a:ext cx="6254750" cy="35194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D3271D-7EF4-415A-BC74-3C7DEA5412F4}"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4243470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stretch>
            <a:fillRect/>
          </a:stretch>
        </p:blipFill>
        <p:spPr>
          <a:xfrm>
            <a:off x="28" y="7143"/>
            <a:ext cx="12191945" cy="6843712"/>
          </a:xfrm>
          <a:prstGeom prst="rect">
            <a:avLst/>
          </a:prstGeom>
        </p:spPr>
      </p:pic>
      <p:sp>
        <p:nvSpPr>
          <p:cNvPr id="2" name="Title 1"/>
          <p:cNvSpPr>
            <a:spLocks noGrp="1"/>
          </p:cNvSpPr>
          <p:nvPr>
            <p:ph type="ctrTitle"/>
          </p:nvPr>
        </p:nvSpPr>
        <p:spPr>
          <a:xfrm>
            <a:off x="374761" y="106181"/>
            <a:ext cx="11402964" cy="1290820"/>
          </a:xfrm>
        </p:spPr>
        <p:txBody>
          <a:bodyPr anchor="b">
            <a:normAutofit/>
          </a:bodyPr>
          <a:lstStyle>
            <a:lvl1pPr algn="l">
              <a:defRPr sz="5333"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74760" y="5880100"/>
            <a:ext cx="5721241" cy="762000"/>
          </a:xfrm>
        </p:spPr>
        <p:txBody>
          <a:bodyPr>
            <a:noAutofit/>
          </a:bodyPr>
          <a:lstStyle>
            <a:lvl1pPr marL="0" indent="0" algn="l">
              <a:lnSpc>
                <a:spcPct val="100000"/>
              </a:lnSpc>
              <a:spcBef>
                <a:spcPts val="0"/>
              </a:spcBef>
              <a:spcAft>
                <a:spcPts val="0"/>
              </a:spcAft>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47456" y="6090795"/>
            <a:ext cx="3352800" cy="411660"/>
          </a:xfrm>
          <a:prstGeom prst="rect">
            <a:avLst/>
          </a:prstGeom>
        </p:spPr>
      </p:pic>
    </p:spTree>
    <p:extLst>
      <p:ext uri="{BB962C8B-B14F-4D97-AF65-F5344CB8AC3E}">
        <p14:creationId xmlns:p14="http://schemas.microsoft.com/office/powerpoint/2010/main" val="388698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9800" y="194692"/>
            <a:ext cx="11579517" cy="583913"/>
          </a:xfrm>
        </p:spPr>
        <p:txBody>
          <a:bodyPr>
            <a:normAutofit/>
          </a:bodyPr>
          <a:lstStyle>
            <a:lvl1pPr>
              <a:defRPr sz="2667"/>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49C79-A2E7-49B7-BAD2-CDA14EE16AD4}" type="datetime1">
              <a:rPr lang="en-US" smtClean="0">
                <a:solidFill>
                  <a:prstClr val="white"/>
                </a:solidFill>
              </a:rPr>
              <a:pPr/>
              <a:t>3/20/2019</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189821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stretch>
            <a:fillRect/>
          </a:stretch>
        </p:blipFill>
        <p:spPr>
          <a:xfrm>
            <a:off x="28" y="7144"/>
            <a:ext cx="12191945" cy="6843712"/>
          </a:xfrm>
          <a:prstGeom prst="rect">
            <a:avLst/>
          </a:prstGeom>
        </p:spPr>
      </p:pic>
      <p:sp>
        <p:nvSpPr>
          <p:cNvPr id="2" name="Title 1"/>
          <p:cNvSpPr>
            <a:spLocks noGrp="1"/>
          </p:cNvSpPr>
          <p:nvPr>
            <p:ph type="title" hasCustomPrompt="1"/>
          </p:nvPr>
        </p:nvSpPr>
        <p:spPr>
          <a:xfrm>
            <a:off x="304802" y="945631"/>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475543" y="5770880"/>
            <a:ext cx="7347657"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sz="667" dirty="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sz="667" dirty="0">
              <a:solidFill>
                <a:prstClr val="white"/>
              </a:solidFill>
            </a:endParaRPr>
          </a:p>
          <a:p>
            <a:pPr>
              <a:buClr>
                <a:srgbClr val="007CC3"/>
              </a:buClr>
            </a:pPr>
            <a:endParaRPr lang="en-US" sz="667"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17543" y="5858934"/>
            <a:ext cx="3352800" cy="411660"/>
          </a:xfrm>
          <a:prstGeom prst="rect">
            <a:avLst/>
          </a:prstGeom>
        </p:spPr>
      </p:pic>
    </p:spTree>
    <p:extLst>
      <p:ext uri="{BB962C8B-B14F-4D97-AF65-F5344CB8AC3E}">
        <p14:creationId xmlns:p14="http://schemas.microsoft.com/office/powerpoint/2010/main" val="130412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12192000" cy="6843712"/>
          </a:xfrm>
          <a:prstGeom prst="rect">
            <a:avLst/>
          </a:prstGeom>
        </p:spPr>
      </p:pic>
      <p:sp>
        <p:nvSpPr>
          <p:cNvPr id="2" name="Title 1"/>
          <p:cNvSpPr>
            <a:spLocks noGrp="1"/>
          </p:cNvSpPr>
          <p:nvPr>
            <p:ph type="title" hasCustomPrompt="1"/>
          </p:nvPr>
        </p:nvSpPr>
        <p:spPr>
          <a:xfrm>
            <a:off x="304802" y="2747963"/>
            <a:ext cx="11584516" cy="1362075"/>
          </a:xfrm>
        </p:spPr>
        <p:txBody>
          <a:bodyPr anchor="ctr">
            <a:normAutofit/>
          </a:bodyPr>
          <a:lstStyle>
            <a:lvl1pPr algn="ctr">
              <a:defRPr sz="5333"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22237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799"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65957" y="1119266"/>
            <a:ext cx="5711252" cy="4976735"/>
          </a:xfrm>
        </p:spPr>
        <p:txBody>
          <a:bodyPr>
            <a:normAutofit/>
          </a:bodyPr>
          <a:lstStyle>
            <a:lvl1pPr>
              <a:defRPr sz="2400"/>
            </a:lvl1pPr>
            <a:lvl2pPr>
              <a:defRPr sz="2133"/>
            </a:lvl2pPr>
            <a:lvl3pPr>
              <a:defRPr sz="1867"/>
            </a:lvl3pPr>
            <a:lvl4pPr>
              <a:defRPr sz="1600"/>
            </a:lvl4pPr>
            <a:lvl5pPr>
              <a:defRPr sz="16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E22236-2660-4F9E-8CA2-A419AF9C98BF}" type="datetime1">
              <a:rPr lang="en-US" smtClean="0">
                <a:solidFill>
                  <a:prstClr val="white"/>
                </a:solidFill>
              </a:rPr>
              <a:pPr/>
              <a:t>3/20/2019</a:t>
            </a:fld>
            <a:endParaRPr lang="en-US" dirty="0">
              <a:solidFill>
                <a:prstClr val="white"/>
              </a:solidFill>
            </a:endParaRPr>
          </a:p>
        </p:txBody>
      </p:sp>
      <p:sp>
        <p:nvSpPr>
          <p:cNvPr id="6" name="Footer Placeholder 5"/>
          <p:cNvSpPr>
            <a:spLocks noGrp="1"/>
          </p:cNvSpPr>
          <p:nvPr>
            <p:ph type="ftr" sz="quarter" idx="11"/>
          </p:nvPr>
        </p:nvSpPr>
        <p:spPr/>
        <p:txBody>
          <a:bodyPr/>
          <a:lstStyle/>
          <a:p>
            <a:endParaRPr lang="en-US" dirty="0">
              <a:solidFill>
                <a:srgbClr val="6D6E71"/>
              </a:solidFill>
            </a:endParaRPr>
          </a:p>
        </p:txBody>
      </p:sp>
      <p:sp>
        <p:nvSpPr>
          <p:cNvPr id="7" name="Slide Number Placeholder 6"/>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8692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798" y="1119265"/>
            <a:ext cx="5691717"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04800" y="1828801"/>
            <a:ext cx="5691717"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119265"/>
            <a:ext cx="5695948" cy="639763"/>
          </a:xfrm>
        </p:spPr>
        <p:txBody>
          <a:bodyPr anchor="b">
            <a:normAutofit/>
          </a:bodyPr>
          <a:lstStyle>
            <a:lvl1pPr marL="0" indent="0">
              <a:buNone/>
              <a:defRPr sz="2667" b="1">
                <a:solidFill>
                  <a:schemeClr val="accent5"/>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71" y="1828801"/>
            <a:ext cx="5695948" cy="4267200"/>
          </a:xfrm>
        </p:spPr>
        <p:txBody>
          <a:bodyPr>
            <a:normAutofit/>
          </a:bodyPr>
          <a:lstStyle>
            <a:lvl1pPr>
              <a:defRPr sz="2400"/>
            </a:lvl1pPr>
            <a:lvl2pPr>
              <a:defRPr sz="2133"/>
            </a:lvl2pPr>
            <a:lvl3pPr>
              <a:defRPr sz="1867"/>
            </a:lvl3pPr>
            <a:lvl4pPr>
              <a:defRPr sz="1600"/>
            </a:lvl4pPr>
            <a:lvl5pPr>
              <a:defRPr sz="16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287BA3-E354-41B6-8162-5C6FA26A68A7}" type="datetime1">
              <a:rPr lang="en-US" smtClean="0">
                <a:solidFill>
                  <a:prstClr val="white"/>
                </a:solidFill>
              </a:rPr>
              <a:pPr/>
              <a:t>3/20/2019</a:t>
            </a:fld>
            <a:endParaRPr lang="en-US" dirty="0">
              <a:solidFill>
                <a:prstClr val="white"/>
              </a:solidFill>
            </a:endParaRPr>
          </a:p>
        </p:txBody>
      </p:sp>
      <p:sp>
        <p:nvSpPr>
          <p:cNvPr id="8" name="Footer Placeholder 7"/>
          <p:cNvSpPr>
            <a:spLocks noGrp="1"/>
          </p:cNvSpPr>
          <p:nvPr>
            <p:ph type="ftr" sz="quarter" idx="11"/>
          </p:nvPr>
        </p:nvSpPr>
        <p:spPr/>
        <p:txBody>
          <a:bodyPr/>
          <a:lstStyle/>
          <a:p>
            <a:endParaRPr lang="en-US" dirty="0">
              <a:solidFill>
                <a:srgbClr val="6D6E71"/>
              </a:solidFill>
            </a:endParaRPr>
          </a:p>
        </p:txBody>
      </p:sp>
      <p:sp>
        <p:nvSpPr>
          <p:cNvPr id="9" name="Slide Number Placeholder 8"/>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80665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9800" y="194691"/>
            <a:ext cx="11579517" cy="592709"/>
          </a:xfrm>
        </p:spPr>
        <p:txBody>
          <a:bodyPr>
            <a:normAutofit/>
          </a:bodyPr>
          <a:lstStyle>
            <a:lvl1pPr>
              <a:defRPr sz="2667"/>
            </a:lvl1pPr>
          </a:lstStyle>
          <a:p>
            <a:r>
              <a:rPr lang="en-US" dirty="0"/>
              <a:t>Click to edit Master title style</a:t>
            </a:r>
          </a:p>
        </p:txBody>
      </p:sp>
      <p:sp>
        <p:nvSpPr>
          <p:cNvPr id="3" name="Date Placeholder 2"/>
          <p:cNvSpPr>
            <a:spLocks noGrp="1"/>
          </p:cNvSpPr>
          <p:nvPr>
            <p:ph type="dt" sz="half" idx="10"/>
          </p:nvPr>
        </p:nvSpPr>
        <p:spPr/>
        <p:txBody>
          <a:bodyPr/>
          <a:lstStyle/>
          <a:p>
            <a:fld id="{732071EE-5F13-4D36-AFDC-117B7655062C}" type="datetime1">
              <a:rPr lang="en-US" smtClean="0">
                <a:solidFill>
                  <a:prstClr val="white"/>
                </a:solidFill>
              </a:rPr>
              <a:pPr/>
              <a:t>3/20/2019</a:t>
            </a:fld>
            <a:endParaRPr lang="en-US" dirty="0">
              <a:solidFill>
                <a:prstClr val="white"/>
              </a:solidFill>
            </a:endParaRPr>
          </a:p>
        </p:txBody>
      </p:sp>
      <p:sp>
        <p:nvSpPr>
          <p:cNvPr id="4" name="Footer Placeholder 3"/>
          <p:cNvSpPr>
            <a:spLocks noGrp="1"/>
          </p:cNvSpPr>
          <p:nvPr>
            <p:ph type="ftr" sz="quarter" idx="11"/>
          </p:nvPr>
        </p:nvSpPr>
        <p:spPr/>
        <p:txBody>
          <a:bodyPr/>
          <a:lstStyle/>
          <a:p>
            <a:endParaRPr lang="en-US" dirty="0">
              <a:solidFill>
                <a:srgbClr val="6D6E71"/>
              </a:solidFill>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41122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5BB88-A578-43E7-9EF3-24B9AFD949A5}" type="datetime1">
              <a:rPr lang="en-US" smtClean="0">
                <a:solidFill>
                  <a:prstClr val="white"/>
                </a:solidFill>
              </a:rPr>
              <a:pPr/>
              <a:t>3/20/2019</a:t>
            </a:fld>
            <a:endParaRPr lang="en-US" dirty="0">
              <a:solidFill>
                <a:prstClr val="white"/>
              </a:solidFill>
            </a:endParaRPr>
          </a:p>
        </p:txBody>
      </p:sp>
      <p:sp>
        <p:nvSpPr>
          <p:cNvPr id="3" name="Footer Placeholder 2"/>
          <p:cNvSpPr>
            <a:spLocks noGrp="1"/>
          </p:cNvSpPr>
          <p:nvPr>
            <p:ph type="ftr" sz="quarter" idx="11"/>
          </p:nvPr>
        </p:nvSpPr>
        <p:spPr/>
        <p:txBody>
          <a:bodyPr/>
          <a:lstStyle/>
          <a:p>
            <a:endParaRPr lang="en-US" dirty="0">
              <a:solidFill>
                <a:srgbClr val="6D6E71"/>
              </a:solidFill>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solidFill>
                  <a:srgbClr val="6D6E71"/>
                </a:solidFill>
              </a:rPr>
              <a:pPr/>
              <a:t>‹#›</a:t>
            </a:fld>
            <a:endParaRPr lang="en-US" dirty="0">
              <a:solidFill>
                <a:srgbClr val="6D6E71"/>
              </a:solidFill>
            </a:endParaRPr>
          </a:p>
        </p:txBody>
      </p:sp>
    </p:spTree>
    <p:extLst>
      <p:ext uri="{BB962C8B-B14F-4D97-AF65-F5344CB8AC3E}">
        <p14:creationId xmlns:p14="http://schemas.microsoft.com/office/powerpoint/2010/main" val="2839846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0" cstate="print">
            <a:extLst>
              <a:ext uri="{28A0092B-C50C-407E-A947-70E740481C1C}">
                <a14:useLocalDpi xmlns:a14="http://schemas.microsoft.com/office/drawing/2010/main" val="0"/>
              </a:ext>
            </a:extLst>
          </a:blip>
          <a:srcRect t="91913"/>
          <a:stretch/>
        </p:blipFill>
        <p:spPr>
          <a:xfrm>
            <a:off x="2" y="6248400"/>
            <a:ext cx="12191999" cy="609600"/>
          </a:xfrm>
          <a:prstGeom prst="rect">
            <a:avLst/>
          </a:prstGeom>
        </p:spPr>
      </p:pic>
      <p:sp>
        <p:nvSpPr>
          <p:cNvPr id="2" name="Title Placeholder 1"/>
          <p:cNvSpPr>
            <a:spLocks noGrp="1"/>
          </p:cNvSpPr>
          <p:nvPr>
            <p:ph type="title"/>
          </p:nvPr>
        </p:nvSpPr>
        <p:spPr>
          <a:xfrm>
            <a:off x="309800" y="194691"/>
            <a:ext cx="11579517"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309800" y="1106776"/>
            <a:ext cx="11579517"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0" y="6424171"/>
            <a:ext cx="2844800" cy="365125"/>
          </a:xfrm>
          <a:prstGeom prst="rect">
            <a:avLst/>
          </a:prstGeom>
        </p:spPr>
        <p:txBody>
          <a:bodyPr vert="horz" lIns="91440" tIns="45720" rIns="91440" bIns="45720" rtlCol="0" anchor="ctr"/>
          <a:lstStyle>
            <a:lvl1pPr algn="ctr">
              <a:defRPr sz="1333">
                <a:solidFill>
                  <a:schemeClr val="bg1"/>
                </a:solidFill>
                <a:latin typeface="Arial" pitchFamily="34" charset="0"/>
                <a:cs typeface="Arial" pitchFamily="34" charset="0"/>
              </a:defRPr>
            </a:lvl1pPr>
          </a:lstStyle>
          <a:p>
            <a:fld id="{18AB25E1-DB68-4E03-AE0C-D593F90802A8}" type="datetime1">
              <a:rPr lang="en-US" smtClean="0">
                <a:solidFill>
                  <a:prstClr val="white"/>
                </a:solidFill>
              </a:rPr>
              <a:pPr/>
              <a:t>3/20/2019</a:t>
            </a:fld>
            <a:endParaRPr lang="en-US" dirty="0">
              <a:solidFill>
                <a:prstClr val="white"/>
              </a:solidFill>
            </a:endParaRPr>
          </a:p>
        </p:txBody>
      </p:sp>
      <p:sp>
        <p:nvSpPr>
          <p:cNvPr id="5" name="Footer Placeholder 4"/>
          <p:cNvSpPr>
            <a:spLocks noGrp="1"/>
          </p:cNvSpPr>
          <p:nvPr>
            <p:ph type="ftr" sz="quarter" idx="3"/>
          </p:nvPr>
        </p:nvSpPr>
        <p:spPr>
          <a:xfrm>
            <a:off x="7416802" y="52654"/>
            <a:ext cx="3556087" cy="242054"/>
          </a:xfrm>
          <a:prstGeom prst="rect">
            <a:avLst/>
          </a:prstGeom>
        </p:spPr>
        <p:txBody>
          <a:bodyPr vert="horz" wrap="square" lIns="18288" tIns="18288" rIns="18288" bIns="18288" rtlCol="0" anchor="ctr">
            <a:spAutoFit/>
          </a:bodyPr>
          <a:lstStyle>
            <a:lvl1pPr algn="r">
              <a:defRPr sz="1333"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11444193" y="52654"/>
            <a:ext cx="246927" cy="242054"/>
          </a:xfrm>
          <a:prstGeom prst="rect">
            <a:avLst/>
          </a:prstGeom>
        </p:spPr>
        <p:txBody>
          <a:bodyPr vert="horz" wrap="none" lIns="18288" tIns="18288" rIns="18288" bIns="18288" rtlCol="0" anchor="ctr">
            <a:spAutoFit/>
          </a:bodyPr>
          <a:lstStyle>
            <a:lvl1pPr algn="ctr">
              <a:defRPr sz="1333" b="1">
                <a:solidFill>
                  <a:schemeClr val="tx1"/>
                </a:solidFill>
                <a:latin typeface="Arial" pitchFamily="34" charset="0"/>
                <a:cs typeface="Arial" pitchFamily="34" charset="0"/>
              </a:defRPr>
            </a:lvl1pPr>
          </a:lstStyle>
          <a:p>
            <a:fld id="{14D65173-87C9-47C0-A890-7AD8E2754265}" type="slidenum">
              <a:rPr lang="en-US" smtClean="0">
                <a:solidFill>
                  <a:srgbClr val="6D6E71"/>
                </a:solidFill>
              </a:rPr>
              <a:pPr/>
              <a:t>‹#›</a:t>
            </a:fld>
            <a:endParaRPr lang="en-US" dirty="0">
              <a:solidFill>
                <a:srgbClr val="6D6E71"/>
              </a:solidFill>
            </a:endParaRPr>
          </a:p>
        </p:txBody>
      </p:sp>
      <p:sp>
        <p:nvSpPr>
          <p:cNvPr id="8" name="Rectangle 7"/>
          <p:cNvSpPr/>
          <p:nvPr userDrawn="1"/>
        </p:nvSpPr>
        <p:spPr>
          <a:xfrm>
            <a:off x="497418" y="1"/>
            <a:ext cx="1468967"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Arial" pitchFamily="34" charset="0"/>
            </a:endParaRPr>
          </a:p>
        </p:txBody>
      </p:sp>
      <p:cxnSp>
        <p:nvCxnSpPr>
          <p:cNvPr id="10" name="Straight Connector 9"/>
          <p:cNvCxnSpPr/>
          <p:nvPr userDrawn="1"/>
        </p:nvCxnSpPr>
        <p:spPr>
          <a:xfrm>
            <a:off x="11205595" y="108054"/>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79627" y="6398292"/>
            <a:ext cx="1129132" cy="416881"/>
          </a:xfrm>
          <a:prstGeom prst="rect">
            <a:avLst/>
          </a:prstGeom>
        </p:spPr>
      </p:pic>
    </p:spTree>
    <p:extLst>
      <p:ext uri="{BB962C8B-B14F-4D97-AF65-F5344CB8AC3E}">
        <p14:creationId xmlns:p14="http://schemas.microsoft.com/office/powerpoint/2010/main" val="3696770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defTabSz="1219170" rtl="0" eaLnBrk="1" latinLnBrk="0" hangingPunct="1">
        <a:lnSpc>
          <a:spcPct val="90000"/>
        </a:lnSpc>
        <a:spcBef>
          <a:spcPct val="0"/>
        </a:spcBef>
        <a:buNone/>
        <a:defRPr sz="3733" b="1" kern="1200">
          <a:solidFill>
            <a:schemeClr val="accent1"/>
          </a:solidFill>
          <a:latin typeface="Arial" pitchFamily="34" charset="0"/>
          <a:ea typeface="+mj-ea"/>
          <a:cs typeface="Arial" pitchFamily="34" charset="0"/>
        </a:defRPr>
      </a:lvl1pPr>
    </p:titleStyle>
    <p:bodyStyle>
      <a:lvl1pPr marL="309026" indent="-309026" algn="l" defTabSz="1219170" rtl="0" eaLnBrk="1" latinLnBrk="0" hangingPunct="1">
        <a:lnSpc>
          <a:spcPct val="110000"/>
        </a:lnSpc>
        <a:spcBef>
          <a:spcPts val="800"/>
        </a:spcBef>
        <a:spcAft>
          <a:spcPts val="800"/>
        </a:spcAft>
        <a:buClr>
          <a:schemeClr val="accent1"/>
        </a:buClr>
        <a:buFont typeface="Arial" pitchFamily="34" charset="0"/>
        <a:buChar char="•"/>
        <a:defRPr sz="2400" kern="1200">
          <a:solidFill>
            <a:schemeClr val="tx1"/>
          </a:solidFill>
          <a:latin typeface="Arial" pitchFamily="34" charset="0"/>
          <a:ea typeface="+mn-ea"/>
          <a:cs typeface="Arial" pitchFamily="34" charset="0"/>
        </a:defRPr>
      </a:lvl1pPr>
      <a:lvl2pPr marL="609585" indent="-300559" algn="l" defTabSz="1219170" rtl="0" eaLnBrk="1" latinLnBrk="0" hangingPunct="1">
        <a:lnSpc>
          <a:spcPct val="110000"/>
        </a:lnSpc>
        <a:spcBef>
          <a:spcPts val="800"/>
        </a:spcBef>
        <a:spcAft>
          <a:spcPts val="800"/>
        </a:spcAft>
        <a:buClr>
          <a:schemeClr val="accent1"/>
        </a:buClr>
        <a:buFont typeface="Arial" pitchFamily="34" charset="0"/>
        <a:buChar char="–"/>
        <a:defRPr sz="2133" kern="1200">
          <a:solidFill>
            <a:schemeClr val="tx1"/>
          </a:solidFill>
          <a:latin typeface="Arial" pitchFamily="34" charset="0"/>
          <a:ea typeface="+mn-ea"/>
          <a:cs typeface="Arial" pitchFamily="34" charset="0"/>
        </a:defRPr>
      </a:lvl2pPr>
      <a:lvl3pPr marL="918610" indent="-309026" algn="l" defTabSz="1219170" rtl="0" eaLnBrk="1" latinLnBrk="0" hangingPunct="1">
        <a:lnSpc>
          <a:spcPct val="110000"/>
        </a:lnSpc>
        <a:spcBef>
          <a:spcPts val="800"/>
        </a:spcBef>
        <a:spcAft>
          <a:spcPts val="800"/>
        </a:spcAft>
        <a:buClr>
          <a:schemeClr val="accent1"/>
        </a:buClr>
        <a:buFont typeface="Arial" pitchFamily="34" charset="0"/>
        <a:buChar char="•"/>
        <a:defRPr sz="1867" kern="1200">
          <a:solidFill>
            <a:schemeClr val="tx1"/>
          </a:solidFill>
          <a:latin typeface="Arial" pitchFamily="34" charset="0"/>
          <a:ea typeface="+mn-ea"/>
          <a:cs typeface="Arial" pitchFamily="34" charset="0"/>
        </a:defRPr>
      </a:lvl3pPr>
      <a:lvl4pPr marL="1219170"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4pPr>
      <a:lvl5pPr marL="1449881" indent="-230712" algn="l" defTabSz="1219170" rtl="0" eaLnBrk="1" latinLnBrk="0" hangingPunct="1">
        <a:lnSpc>
          <a:spcPct val="110000"/>
        </a:lnSpc>
        <a:spcBef>
          <a:spcPts val="800"/>
        </a:spcBef>
        <a:spcAft>
          <a:spcPts val="8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hetanya.goyal@infosys.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hyperlink" Target="https://play.google.com/store/apps/details?id=com.freestand.ranu.fsmark2"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9"/>
          <p:cNvSpPr txBox="1">
            <a:spLocks/>
          </p:cNvSpPr>
          <p:nvPr/>
        </p:nvSpPr>
        <p:spPr bwMode="auto">
          <a:xfrm>
            <a:off x="475751" y="95212"/>
            <a:ext cx="3617947" cy="720725"/>
          </a:xfrm>
          <a:prstGeom prst="rect">
            <a:avLst/>
          </a:prstGeom>
          <a:noFill/>
          <a:ln w="9525">
            <a:noFill/>
            <a:miter lim="800000"/>
            <a:headEnd/>
            <a:tailEnd/>
          </a:ln>
        </p:spPr>
        <p:txBody>
          <a:bodyPr lIns="0" anchor="ctr"/>
          <a:lstStyle>
            <a:defPPr>
              <a:defRPr lang="en-US"/>
            </a:defPPr>
            <a:lvl1pPr>
              <a:lnSpc>
                <a:spcPct val="80000"/>
              </a:lnSpc>
              <a:defRPr sz="2000">
                <a:ea typeface="+mj-ea"/>
                <a:cs typeface="Calibri" pitchFamily="34" charset="0"/>
              </a:defRPr>
            </a:lvl1pPr>
          </a:lstStyle>
          <a:p>
            <a:r>
              <a:rPr lang="en-GB" sz="2800" dirty="0">
                <a:solidFill>
                  <a:srgbClr val="6D6E71"/>
                </a:solidFill>
                <a:latin typeface="+mj-lt"/>
              </a:rPr>
              <a:t>Chetanya Goyal</a:t>
            </a:r>
          </a:p>
        </p:txBody>
      </p:sp>
      <p:grpSp>
        <p:nvGrpSpPr>
          <p:cNvPr id="2" name="Group 20"/>
          <p:cNvGrpSpPr/>
          <p:nvPr/>
        </p:nvGrpSpPr>
        <p:grpSpPr>
          <a:xfrm>
            <a:off x="364368" y="750715"/>
            <a:ext cx="4470949" cy="1695476"/>
            <a:chOff x="273276" y="869851"/>
            <a:chExt cx="3604936" cy="1968094"/>
          </a:xfrm>
        </p:grpSpPr>
        <p:sp>
          <p:nvSpPr>
            <p:cNvPr id="31" name="Rectangle 8"/>
            <p:cNvSpPr>
              <a:spLocks noChangeArrowheads="1"/>
            </p:cNvSpPr>
            <p:nvPr/>
          </p:nvSpPr>
          <p:spPr bwMode="auto">
            <a:xfrm>
              <a:off x="273276" y="869851"/>
              <a:ext cx="3584352" cy="1551674"/>
            </a:xfrm>
            <a:prstGeom prst="rect">
              <a:avLst/>
            </a:prstGeom>
            <a:solidFill>
              <a:srgbClr val="FFFFFF"/>
            </a:solidFill>
            <a:ln w="3175">
              <a:solidFill>
                <a:srgbClr val="C0C0C0"/>
              </a:solidFill>
              <a:miter lim="800000"/>
              <a:headEnd/>
              <a:tailEnd/>
            </a:ln>
            <a:effectLst/>
          </p:spPr>
          <p:txBody>
            <a:bodyPr wrap="none" anchor="ctr"/>
            <a:lstStyle/>
            <a:p>
              <a:pPr algn="ctr" eaLnBrk="0" hangingPunct="0"/>
              <a:endParaRPr lang="en-US" sz="1867" dirty="0">
                <a:solidFill>
                  <a:srgbClr val="002D78"/>
                </a:solidFill>
                <a:ea typeface="Calibri" pitchFamily="34" charset="0"/>
                <a:cs typeface="Calibri" pitchFamily="34" charset="0"/>
              </a:endParaRPr>
            </a:p>
          </p:txBody>
        </p:sp>
        <p:sp>
          <p:nvSpPr>
            <p:cNvPr id="3076" name="Rectangle 9"/>
            <p:cNvSpPr>
              <a:spLocks noChangeArrowheads="1"/>
            </p:cNvSpPr>
            <p:nvPr/>
          </p:nvSpPr>
          <p:spPr bwMode="auto">
            <a:xfrm>
              <a:off x="1165873" y="973224"/>
              <a:ext cx="2712339" cy="1864721"/>
            </a:xfrm>
            <a:prstGeom prst="rect">
              <a:avLst/>
            </a:prstGeom>
            <a:noFill/>
            <a:ln w="9525">
              <a:noFill/>
              <a:miter lim="800000"/>
              <a:headEnd/>
              <a:tailEnd/>
            </a:ln>
          </p:spPr>
          <p:txBody>
            <a:bodyPr wrap="square" lIns="97367" tIns="48683" rIns="97367" bIns="48683">
              <a:spAutoFit/>
            </a:bodyPr>
            <a:lstStyle/>
            <a:p>
              <a:pPr defTabSz="781011" eaLnBrk="0" hangingPunct="0"/>
              <a:r>
                <a:rPr lang="en-US" sz="1400" b="1" dirty="0">
                  <a:solidFill>
                    <a:srgbClr val="6D6E71"/>
                  </a:solidFill>
                  <a:cs typeface="Calibri" pitchFamily="34" charset="0"/>
                </a:rPr>
                <a:t>Specialist Programmer</a:t>
              </a:r>
            </a:p>
            <a:p>
              <a:pPr defTabSz="781011" eaLnBrk="0" hangingPunct="0"/>
              <a:r>
                <a:rPr lang="en-US" sz="1400" dirty="0">
                  <a:solidFill>
                    <a:srgbClr val="6D6E71"/>
                  </a:solidFill>
                  <a:cs typeface="Calibri" pitchFamily="34" charset="0"/>
                </a:rPr>
                <a:t>Spring Microservices | DevOps | Android | Java</a:t>
              </a:r>
            </a:p>
            <a:p>
              <a:pPr defTabSz="781011" eaLnBrk="0" hangingPunct="0">
                <a:defRPr/>
              </a:pPr>
              <a:r>
                <a:rPr lang="en-US" sz="1400" dirty="0">
                  <a:solidFill>
                    <a:srgbClr val="6D6E71"/>
                  </a:solidFill>
                  <a:cs typeface="Calibri" pitchFamily="34" charset="0"/>
                </a:rPr>
                <a:t>Hyderabad - STP</a:t>
              </a:r>
              <a:endParaRPr lang="fr-FR" sz="1400" dirty="0">
                <a:solidFill>
                  <a:srgbClr val="6D6E71"/>
                </a:solidFill>
                <a:cs typeface="Calibri" pitchFamily="34" charset="0"/>
              </a:endParaRPr>
            </a:p>
            <a:p>
              <a:r>
                <a:rPr lang="en-US" sz="1400" dirty="0">
                  <a:solidFill>
                    <a:srgbClr val="6D6E71"/>
                  </a:solidFill>
                  <a:cs typeface="Calibri" pitchFamily="34" charset="0"/>
                  <a:hlinkClick r:id="rId3"/>
                </a:rPr>
                <a:t>chetanya.goyal@infosys.com</a:t>
              </a:r>
              <a:r>
                <a:rPr lang="en-US" sz="1400" dirty="0">
                  <a:solidFill>
                    <a:srgbClr val="6D6E71"/>
                  </a:solidFill>
                  <a:cs typeface="Calibri" pitchFamily="34" charset="0"/>
                </a:rPr>
                <a:t> </a:t>
              </a:r>
            </a:p>
            <a:p>
              <a:pPr defTabSz="781011" eaLnBrk="0" hangingPunct="0"/>
              <a:endParaRPr lang="en-US" sz="1400" dirty="0">
                <a:solidFill>
                  <a:srgbClr val="6D6E71"/>
                </a:solidFill>
                <a:cs typeface="Calibri" pitchFamily="34" charset="0"/>
              </a:endParaRPr>
            </a:p>
            <a:p>
              <a:pPr defTabSz="781011" eaLnBrk="0" hangingPunct="0"/>
              <a:endParaRPr lang="en-US" sz="1400" b="1" dirty="0">
                <a:solidFill>
                  <a:srgbClr val="6D6E71"/>
                </a:solidFill>
                <a:cs typeface="Calibri" pitchFamily="34" charset="0"/>
              </a:endParaRPr>
            </a:p>
          </p:txBody>
        </p:sp>
        <p:sp>
          <p:nvSpPr>
            <p:cNvPr id="33" name="Rectangle 10"/>
            <p:cNvSpPr>
              <a:spLocks noChangeArrowheads="1"/>
            </p:cNvSpPr>
            <p:nvPr/>
          </p:nvSpPr>
          <p:spPr bwMode="auto">
            <a:xfrm>
              <a:off x="614362" y="2133600"/>
              <a:ext cx="1366837" cy="325562"/>
            </a:xfrm>
            <a:prstGeom prst="rect">
              <a:avLst/>
            </a:prstGeom>
            <a:noFill/>
            <a:ln w="9525">
              <a:noFill/>
              <a:miter lim="800000"/>
              <a:headEnd/>
              <a:tailEnd/>
            </a:ln>
            <a:effectLst/>
          </p:spPr>
          <p:txBody>
            <a:bodyPr wrap="square" lIns="97367" tIns="48683" rIns="97367" bIns="48683">
              <a:spAutoFit/>
            </a:bodyPr>
            <a:lstStyle/>
            <a:p>
              <a:pPr algn="ctr" defTabSz="781011" eaLnBrk="0" hangingPunct="0">
                <a:defRPr/>
              </a:pPr>
              <a:endParaRPr lang="en-US" sz="1200" b="1" kern="0" dirty="0">
                <a:solidFill>
                  <a:srgbClr val="002D78"/>
                </a:solidFill>
                <a:cs typeface="Calibri" pitchFamily="34" charset="0"/>
              </a:endParaRPr>
            </a:p>
          </p:txBody>
        </p:sp>
        <p:sp>
          <p:nvSpPr>
            <p:cNvPr id="34" name="Rectangle 10"/>
            <p:cNvSpPr>
              <a:spLocks noChangeArrowheads="1"/>
            </p:cNvSpPr>
            <p:nvPr/>
          </p:nvSpPr>
          <p:spPr bwMode="auto">
            <a:xfrm>
              <a:off x="1176885" y="1762130"/>
              <a:ext cx="2240663" cy="352228"/>
            </a:xfrm>
            <a:prstGeom prst="rect">
              <a:avLst/>
            </a:prstGeom>
            <a:noFill/>
            <a:ln w="9525">
              <a:noFill/>
              <a:miter lim="800000"/>
              <a:headEnd/>
              <a:tailEnd/>
            </a:ln>
            <a:effectLst/>
          </p:spPr>
          <p:txBody>
            <a:bodyPr wrap="square" lIns="97367" tIns="48683" rIns="97367" bIns="48683">
              <a:spAutoFit/>
            </a:bodyPr>
            <a:lstStyle/>
            <a:p>
              <a:pPr defTabSz="781011" eaLnBrk="0" hangingPunct="0">
                <a:defRPr/>
              </a:pPr>
              <a:endParaRPr lang="en-US" sz="1333" dirty="0">
                <a:solidFill>
                  <a:srgbClr val="6D6E71"/>
                </a:solidFill>
                <a:cs typeface="Calibri" pitchFamily="34" charset="0"/>
              </a:endParaRPr>
            </a:p>
          </p:txBody>
        </p:sp>
      </p:grpSp>
      <p:sp>
        <p:nvSpPr>
          <p:cNvPr id="19" name="Rectangle 13"/>
          <p:cNvSpPr>
            <a:spLocks noChangeArrowheads="1"/>
          </p:cNvSpPr>
          <p:nvPr/>
        </p:nvSpPr>
        <p:spPr bwMode="auto">
          <a:xfrm>
            <a:off x="5290356" y="600011"/>
            <a:ext cx="2667085" cy="2354204"/>
          </a:xfrm>
          <a:prstGeom prst="rect">
            <a:avLst/>
          </a:prstGeom>
          <a:noFill/>
          <a:ln w="3175">
            <a:noFill/>
            <a:miter lim="800000"/>
            <a:headEnd/>
            <a:tailEnd/>
          </a:ln>
          <a:effectLst/>
        </p:spPr>
        <p:txBody>
          <a:bodyPr lIns="48000" tIns="48000" rIns="48000" bIns="48000"/>
          <a:lstStyle/>
          <a:p>
            <a:pPr marL="260337" indent="-260337" eaLnBrk="0" hangingPunct="0">
              <a:buSzPct val="75000"/>
              <a:defRPr/>
            </a:pPr>
            <a:endParaRPr lang="de-DE" sz="1400" dirty="0">
              <a:solidFill>
                <a:srgbClr val="6D6E71"/>
              </a:solidFill>
              <a:cs typeface="Calibri" pitchFamily="34" charset="0"/>
            </a:endParaRPr>
          </a:p>
        </p:txBody>
      </p:sp>
      <p:sp>
        <p:nvSpPr>
          <p:cNvPr id="24" name="Rectangle 5"/>
          <p:cNvSpPr>
            <a:spLocks noChangeArrowheads="1"/>
          </p:cNvSpPr>
          <p:nvPr/>
        </p:nvSpPr>
        <p:spPr bwMode="auto">
          <a:xfrm>
            <a:off x="263841" y="2293048"/>
            <a:ext cx="4676383" cy="318238"/>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48000" rIns="0" bIns="48000" anchor="ctr"/>
          <a:lstStyle/>
          <a:p>
            <a:pPr marL="260337" indent="-260337" algn="ctr" eaLnBrk="0" hangingPunct="0">
              <a:defRPr/>
            </a:pPr>
            <a:r>
              <a:rPr lang="en-US" sz="1600" b="1" kern="0" dirty="0">
                <a:solidFill>
                  <a:srgbClr val="FFFFFF"/>
                </a:solidFill>
                <a:latin typeface="+mj-lt"/>
                <a:cs typeface="Calibri" pitchFamily="34" charset="0"/>
              </a:rPr>
              <a:t>Profile Summary</a:t>
            </a:r>
          </a:p>
        </p:txBody>
      </p:sp>
      <p:sp>
        <p:nvSpPr>
          <p:cNvPr id="21" name="Rectangle 6"/>
          <p:cNvSpPr>
            <a:spLocks noChangeArrowheads="1"/>
          </p:cNvSpPr>
          <p:nvPr/>
        </p:nvSpPr>
        <p:spPr bwMode="auto">
          <a:xfrm>
            <a:off x="375340" y="2700752"/>
            <a:ext cx="4460963" cy="1902030"/>
          </a:xfrm>
          <a:prstGeom prst="rect">
            <a:avLst/>
          </a:prstGeom>
          <a:noFill/>
          <a:ln w="3175" algn="ctr">
            <a:noFill/>
            <a:miter lim="800000"/>
            <a:headEnd/>
            <a:tailEnd/>
          </a:ln>
          <a:effectLst/>
        </p:spPr>
        <p:txBody>
          <a:bodyPr lIns="36000" tIns="36000" rIns="36000" bIns="36000"/>
          <a:lstStyle/>
          <a:p>
            <a:pPr algn="just">
              <a:spcAft>
                <a:spcPct val="20000"/>
              </a:spcAft>
            </a:pPr>
            <a:r>
              <a:rPr lang="en-US" sz="1400" dirty="0">
                <a:latin typeface="Calibri" pitchFamily="34" charset="0"/>
                <a:cs typeface="Calibri" pitchFamily="34" charset="0"/>
              </a:rPr>
              <a:t>Chetanya has 1.8 years of work experience. He has worked in many technologies required for different phases of SDLC (even UI/UX designing tools!). He was trained in Spring Microservices batch of Power Programmers training. He has completed Infosys GEC Generic &amp; Stream (Java-AT) training with 89% aggregate. He has worked mainly on Spring Microservices, DevOps and Android development.</a:t>
            </a:r>
          </a:p>
          <a:p>
            <a:pPr algn="just">
              <a:spcAft>
                <a:spcPct val="20000"/>
              </a:spcAft>
            </a:pPr>
            <a:endParaRPr lang="en-US" sz="1400" dirty="0">
              <a:latin typeface="Calibri" pitchFamily="34" charset="0"/>
              <a:cs typeface="Calibri" pitchFamily="34" charset="0"/>
            </a:endParaRPr>
          </a:p>
          <a:p>
            <a:pPr algn="just">
              <a:spcAft>
                <a:spcPct val="20000"/>
              </a:spcAft>
            </a:pPr>
            <a:endParaRPr lang="en-GB" sz="1400" dirty="0">
              <a:latin typeface="Calibri" pitchFamily="34" charset="0"/>
              <a:cs typeface="Calibri" pitchFamily="34" charset="0"/>
            </a:endParaRPr>
          </a:p>
        </p:txBody>
      </p:sp>
      <p:sp>
        <p:nvSpPr>
          <p:cNvPr id="26" name="Rectangle 12"/>
          <p:cNvSpPr>
            <a:spLocks noChangeArrowheads="1"/>
          </p:cNvSpPr>
          <p:nvPr/>
        </p:nvSpPr>
        <p:spPr bwMode="auto">
          <a:xfrm>
            <a:off x="5290356" y="2858477"/>
            <a:ext cx="6652758" cy="3340455"/>
          </a:xfrm>
          <a:prstGeom prst="rect">
            <a:avLst/>
          </a:prstGeom>
          <a:solidFill>
            <a:schemeClr val="bg1">
              <a:alpha val="0"/>
            </a:schemeClr>
          </a:solidFill>
          <a:ln w="3175">
            <a:noFill/>
            <a:miter lim="800000"/>
            <a:headEnd/>
            <a:tailEnd/>
          </a:ln>
          <a:effectLst/>
        </p:spPr>
        <p:txBody>
          <a:bodyPr lIns="36000" tIns="36000" rIns="36000" bIns="36000"/>
          <a:lstStyle/>
          <a:p>
            <a:pPr>
              <a:lnSpc>
                <a:spcPct val="90000"/>
              </a:lnSpc>
              <a:spcBef>
                <a:spcPct val="20000"/>
              </a:spcBef>
              <a:defRPr/>
            </a:pPr>
            <a:r>
              <a:rPr lang="en-US" altLang="zh-CN" sz="1300" b="1" dirty="0" err="1">
                <a:latin typeface="Calibri" pitchFamily="34" charset="0"/>
              </a:rPr>
              <a:t>Ekart</a:t>
            </a:r>
            <a:r>
              <a:rPr lang="en-US" altLang="zh-CN" sz="1300" b="1" dirty="0">
                <a:latin typeface="Calibri" pitchFamily="34" charset="0"/>
              </a:rPr>
              <a:t> (Infosys Power Programmers Training)</a:t>
            </a:r>
            <a:r>
              <a:rPr lang="en-US" altLang="zh-CN" sz="1300" dirty="0">
                <a:latin typeface="Calibri" pitchFamily="34" charset="0"/>
              </a:rPr>
              <a:t>		Jan 2019</a:t>
            </a:r>
          </a:p>
          <a:p>
            <a:pPr>
              <a:lnSpc>
                <a:spcPct val="90000"/>
              </a:lnSpc>
              <a:spcBef>
                <a:spcPct val="20000"/>
              </a:spcBef>
              <a:defRPr/>
            </a:pPr>
            <a:r>
              <a:rPr lang="en-US" altLang="zh-CN" sz="1300" dirty="0" err="1">
                <a:latin typeface="Calibri" pitchFamily="34" charset="0"/>
              </a:rPr>
              <a:t>Ekart</a:t>
            </a:r>
            <a:r>
              <a:rPr lang="en-US" altLang="zh-CN" sz="1300" dirty="0">
                <a:latin typeface="Calibri" pitchFamily="34" charset="0"/>
              </a:rPr>
              <a:t> is an online e-commerce application having Microservice architecture and is developed using Spring Framework. The application caters two type of Users, Buyer and Seller.</a:t>
            </a:r>
          </a:p>
          <a:p>
            <a:pPr>
              <a:lnSpc>
                <a:spcPct val="90000"/>
              </a:lnSpc>
              <a:spcBef>
                <a:spcPct val="20000"/>
              </a:spcBef>
              <a:defRPr/>
            </a:pPr>
            <a:r>
              <a:rPr lang="en-US" altLang="zh-CN" sz="1300" b="1" dirty="0">
                <a:latin typeface="Calibri" pitchFamily="34" charset="0"/>
              </a:rPr>
              <a:t>Responsibilities:</a:t>
            </a:r>
          </a:p>
          <a:p>
            <a:pPr>
              <a:lnSpc>
                <a:spcPct val="90000"/>
              </a:lnSpc>
              <a:spcBef>
                <a:spcPct val="20000"/>
              </a:spcBef>
              <a:defRPr/>
            </a:pPr>
            <a:r>
              <a:rPr lang="en-US" altLang="zh-CN" sz="1300" dirty="0">
                <a:latin typeface="Calibri" pitchFamily="34" charset="0"/>
              </a:rPr>
              <a:t>1. Developed the Product microservice based on the given user stories with proper error handling.</a:t>
            </a:r>
          </a:p>
          <a:p>
            <a:pPr>
              <a:lnSpc>
                <a:spcPct val="90000"/>
              </a:lnSpc>
              <a:spcBef>
                <a:spcPct val="20000"/>
              </a:spcBef>
              <a:defRPr/>
            </a:pPr>
            <a:r>
              <a:rPr lang="en-US" altLang="zh-CN" sz="1300" b="1" dirty="0">
                <a:latin typeface="Calibri" pitchFamily="34" charset="0"/>
              </a:rPr>
              <a:t>Technologies Involved: </a:t>
            </a:r>
            <a:r>
              <a:rPr lang="en-US" altLang="zh-CN" sz="1300" dirty="0">
                <a:latin typeface="Calibri" pitchFamily="34" charset="0"/>
              </a:rPr>
              <a:t>Spring Microservices, Spring Boot, Spring MVC and Spring Data JPA</a:t>
            </a:r>
          </a:p>
          <a:p>
            <a:pPr>
              <a:lnSpc>
                <a:spcPct val="90000"/>
              </a:lnSpc>
              <a:spcBef>
                <a:spcPct val="20000"/>
              </a:spcBef>
              <a:defRPr/>
            </a:pPr>
            <a:endParaRPr lang="en-US" altLang="zh-CN" sz="1300" dirty="0">
              <a:latin typeface="Calibri" pitchFamily="34" charset="0"/>
            </a:endParaRPr>
          </a:p>
          <a:p>
            <a:pPr>
              <a:lnSpc>
                <a:spcPct val="90000"/>
              </a:lnSpc>
              <a:spcBef>
                <a:spcPct val="20000"/>
              </a:spcBef>
              <a:defRPr/>
            </a:pPr>
            <a:r>
              <a:rPr lang="en-US" altLang="zh-CN" sz="1300" b="1" dirty="0">
                <a:latin typeface="Calibri" pitchFamily="34" charset="0"/>
              </a:rPr>
              <a:t>DevOps Solutions (Infosys DevOps Solutions Team)</a:t>
            </a:r>
            <a:r>
              <a:rPr lang="en-US" altLang="zh-CN" sz="1300" dirty="0">
                <a:latin typeface="Calibri" pitchFamily="34" charset="0"/>
              </a:rPr>
              <a:t>		Apr 2018 – Nov 2018</a:t>
            </a:r>
          </a:p>
          <a:p>
            <a:pPr>
              <a:lnSpc>
                <a:spcPct val="90000"/>
              </a:lnSpc>
              <a:spcBef>
                <a:spcPct val="20000"/>
              </a:spcBef>
              <a:defRPr/>
            </a:pPr>
            <a:r>
              <a:rPr lang="en-US" altLang="zh-CN" sz="1300" dirty="0">
                <a:latin typeface="Calibri" pitchFamily="34" charset="0"/>
              </a:rPr>
              <a:t>The team develops Solutions/POCs related to DevOps which can be useful for Infosys clients</a:t>
            </a:r>
          </a:p>
          <a:p>
            <a:pPr>
              <a:lnSpc>
                <a:spcPct val="90000"/>
              </a:lnSpc>
              <a:spcBef>
                <a:spcPct val="20000"/>
              </a:spcBef>
              <a:defRPr/>
            </a:pPr>
            <a:r>
              <a:rPr lang="en-US" altLang="zh-CN" sz="1300" b="1" dirty="0">
                <a:latin typeface="Calibri" pitchFamily="34" charset="0"/>
              </a:rPr>
              <a:t>Responsibilities:</a:t>
            </a:r>
          </a:p>
          <a:p>
            <a:pPr>
              <a:lnSpc>
                <a:spcPct val="90000"/>
              </a:lnSpc>
              <a:spcBef>
                <a:spcPct val="20000"/>
              </a:spcBef>
              <a:defRPr/>
            </a:pPr>
            <a:r>
              <a:rPr lang="en-US" altLang="zh-CN" sz="1300" dirty="0">
                <a:latin typeface="Calibri" pitchFamily="34" charset="0"/>
              </a:rPr>
              <a:t>1. Developed a solution to decrease the time and financial cost required in executing test cases using various DevOps tools. Developed pipelines on Google Cloud and Infosys RHEL VMs which would perform the following steps:</a:t>
            </a:r>
          </a:p>
          <a:p>
            <a:pPr marL="285750" indent="-285750">
              <a:lnSpc>
                <a:spcPct val="90000"/>
              </a:lnSpc>
              <a:spcBef>
                <a:spcPct val="20000"/>
              </a:spcBef>
              <a:buFont typeface="Wingdings" panose="05000000000000000000" pitchFamily="2" charset="2"/>
              <a:buChar char="Ø"/>
              <a:defRPr/>
            </a:pPr>
            <a:r>
              <a:rPr lang="en-US" altLang="zh-CN" sz="1300" dirty="0">
                <a:latin typeface="Calibri" pitchFamily="34" charset="0"/>
              </a:rPr>
              <a:t>Allocate resources including auto-scale enabled Kubernetes cluster.</a:t>
            </a:r>
          </a:p>
          <a:p>
            <a:pPr marL="285750" indent="-285750">
              <a:lnSpc>
                <a:spcPct val="90000"/>
              </a:lnSpc>
              <a:spcBef>
                <a:spcPct val="20000"/>
              </a:spcBef>
              <a:buFont typeface="Wingdings" panose="05000000000000000000" pitchFamily="2" charset="2"/>
              <a:buChar char="Ø"/>
              <a:defRPr/>
            </a:pPr>
            <a:r>
              <a:rPr lang="en-US" altLang="zh-CN" sz="1300" dirty="0">
                <a:latin typeface="Calibri" pitchFamily="34" charset="0"/>
              </a:rPr>
              <a:t>Execute Selenium test cases parallelly on the cluster which would lower execution time.</a:t>
            </a:r>
          </a:p>
          <a:p>
            <a:pPr marL="285750" indent="-285750">
              <a:lnSpc>
                <a:spcPct val="90000"/>
              </a:lnSpc>
              <a:spcBef>
                <a:spcPct val="20000"/>
              </a:spcBef>
              <a:buFont typeface="Wingdings" panose="05000000000000000000" pitchFamily="2" charset="2"/>
              <a:buChar char="Ø"/>
              <a:defRPr/>
            </a:pPr>
            <a:r>
              <a:rPr lang="en-US" altLang="zh-CN" sz="1300" dirty="0">
                <a:latin typeface="Calibri" pitchFamily="34" charset="0"/>
              </a:rPr>
              <a:t>Destroy all the resources after execution completion which would lower cost.</a:t>
            </a:r>
          </a:p>
        </p:txBody>
      </p:sp>
      <p:pic>
        <p:nvPicPr>
          <p:cNvPr id="20" name="Picture 19" descr="A person wearing sunglasses&#10;&#10;Description generated with very high confidence">
            <a:extLst>
              <a:ext uri="{FF2B5EF4-FFF2-40B4-BE49-F238E27FC236}">
                <a16:creationId xmlns:a16="http://schemas.microsoft.com/office/drawing/2014/main" id="{4903F58C-E6F6-4E19-A759-046FE748E8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751" y="829605"/>
            <a:ext cx="876773" cy="1174248"/>
          </a:xfrm>
          <a:prstGeom prst="rect">
            <a:avLst/>
          </a:prstGeom>
        </p:spPr>
      </p:pic>
      <p:sp>
        <p:nvSpPr>
          <p:cNvPr id="6" name="TextBox 5">
            <a:extLst>
              <a:ext uri="{FF2B5EF4-FFF2-40B4-BE49-F238E27FC236}">
                <a16:creationId xmlns:a16="http://schemas.microsoft.com/office/drawing/2014/main" id="{AECCD305-272E-46B2-9C9C-5C74F5F3F483}"/>
              </a:ext>
            </a:extLst>
          </p:cNvPr>
          <p:cNvSpPr txBox="1"/>
          <p:nvPr/>
        </p:nvSpPr>
        <p:spPr>
          <a:xfrm>
            <a:off x="8272259" y="758773"/>
            <a:ext cx="3670856" cy="1600438"/>
          </a:xfrm>
          <a:prstGeom prst="rect">
            <a:avLst/>
          </a:prstGeom>
          <a:noFill/>
        </p:spPr>
        <p:txBody>
          <a:bodyPr wrap="square" rtlCol="0">
            <a:spAutoFit/>
          </a:bodyPr>
          <a:lstStyle/>
          <a:p>
            <a:r>
              <a:rPr lang="en-US" sz="1400" dirty="0">
                <a:cs typeface="Arial" pitchFamily="34" charset="0"/>
              </a:rPr>
              <a:t>Spring Boot, Spring Microservices,</a:t>
            </a:r>
          </a:p>
          <a:p>
            <a:r>
              <a:rPr lang="en-US" sz="1400" dirty="0">
                <a:cs typeface="Arial" pitchFamily="34" charset="0"/>
              </a:rPr>
              <a:t>Selenium, SQL DB, Firebase NoSQL DB</a:t>
            </a:r>
          </a:p>
          <a:p>
            <a:endParaRPr lang="en-US" sz="1400" dirty="0">
              <a:cs typeface="Arial" pitchFamily="34" charset="0"/>
            </a:endParaRPr>
          </a:p>
          <a:p>
            <a:r>
              <a:rPr lang="en-US" sz="1400" b="1" dirty="0">
                <a:cs typeface="Arial" pitchFamily="34" charset="0"/>
              </a:rPr>
              <a:t>Tools:</a:t>
            </a:r>
          </a:p>
          <a:p>
            <a:r>
              <a:rPr lang="en-US" sz="1400" dirty="0">
                <a:cs typeface="Arial" pitchFamily="34" charset="0"/>
              </a:rPr>
              <a:t>Jenkins, Kubernetes, Docker, Ansible, Maven, Selenium-Grid, </a:t>
            </a:r>
            <a:r>
              <a:rPr lang="en-US" sz="1400" dirty="0" err="1">
                <a:cs typeface="Arial" pitchFamily="34" charset="0"/>
              </a:rPr>
              <a:t>Zalenium</a:t>
            </a:r>
            <a:r>
              <a:rPr lang="en-US" sz="1400" dirty="0">
                <a:cs typeface="Arial" pitchFamily="34" charset="0"/>
              </a:rPr>
              <a:t>, Git, Sketch 4, Asterisk</a:t>
            </a:r>
          </a:p>
          <a:p>
            <a:endParaRPr lang="en-US" sz="1400" dirty="0">
              <a:cs typeface="Arial" pitchFamily="34" charset="0"/>
            </a:endParaRPr>
          </a:p>
        </p:txBody>
      </p:sp>
      <p:sp>
        <p:nvSpPr>
          <p:cNvPr id="28" name="Slide Number Placeholder 2">
            <a:extLst>
              <a:ext uri="{FF2B5EF4-FFF2-40B4-BE49-F238E27FC236}">
                <a16:creationId xmlns:a16="http://schemas.microsoft.com/office/drawing/2014/main" id="{09F095C3-9655-44B0-9659-AC70CE48B19F}"/>
              </a:ext>
            </a:extLst>
          </p:cNvPr>
          <p:cNvSpPr>
            <a:spLocks noGrp="1"/>
          </p:cNvSpPr>
          <p:nvPr>
            <p:ph type="sldNum" sz="quarter" idx="12"/>
          </p:nvPr>
        </p:nvSpPr>
        <p:spPr>
          <a:xfrm>
            <a:off x="11444193" y="52654"/>
            <a:ext cx="246927" cy="242054"/>
          </a:xfrm>
        </p:spPr>
        <p:txBody>
          <a:bodyPr/>
          <a:lstStyle/>
          <a:p>
            <a:fld id="{14D65173-87C9-47C0-A890-7AD8E2754265}" type="slidenum">
              <a:rPr lang="en-US" smtClean="0">
                <a:solidFill>
                  <a:srgbClr val="6D6E71"/>
                </a:solidFill>
              </a:rPr>
              <a:pPr/>
              <a:t>1</a:t>
            </a:fld>
            <a:endParaRPr lang="en-US" dirty="0">
              <a:solidFill>
                <a:srgbClr val="6D6E71"/>
              </a:solidFill>
            </a:endParaRPr>
          </a:p>
        </p:txBody>
      </p:sp>
      <p:sp>
        <p:nvSpPr>
          <p:cNvPr id="7" name="TextBox 6">
            <a:extLst>
              <a:ext uri="{FF2B5EF4-FFF2-40B4-BE49-F238E27FC236}">
                <a16:creationId xmlns:a16="http://schemas.microsoft.com/office/drawing/2014/main" id="{F53D4BA6-FDF5-47C1-AA95-B5EFEFE7DC1B}"/>
              </a:ext>
            </a:extLst>
          </p:cNvPr>
          <p:cNvSpPr txBox="1"/>
          <p:nvPr/>
        </p:nvSpPr>
        <p:spPr>
          <a:xfrm>
            <a:off x="5264826" y="677760"/>
            <a:ext cx="2970533" cy="1815882"/>
          </a:xfrm>
          <a:prstGeom prst="rect">
            <a:avLst/>
          </a:prstGeom>
          <a:noFill/>
        </p:spPr>
        <p:txBody>
          <a:bodyPr wrap="square" rtlCol="0">
            <a:spAutoFit/>
          </a:bodyPr>
          <a:lstStyle/>
          <a:p>
            <a:r>
              <a:rPr lang="en-US" sz="1400" b="1" dirty="0">
                <a:cs typeface="Arial" pitchFamily="34" charset="0"/>
              </a:rPr>
              <a:t>Languages: </a:t>
            </a:r>
          </a:p>
          <a:p>
            <a:r>
              <a:rPr lang="en-US" sz="1400" dirty="0">
                <a:cs typeface="Arial" pitchFamily="34" charset="0"/>
              </a:rPr>
              <a:t>Java, Python, C/C++, JavaScript</a:t>
            </a:r>
          </a:p>
          <a:p>
            <a:endParaRPr lang="en-US" sz="1400" dirty="0">
              <a:cs typeface="Arial" pitchFamily="34" charset="0"/>
            </a:endParaRPr>
          </a:p>
          <a:p>
            <a:r>
              <a:rPr lang="en-US" sz="1400" b="1" dirty="0">
                <a:cs typeface="Arial" pitchFamily="34" charset="0"/>
              </a:rPr>
              <a:t>Technologies:</a:t>
            </a:r>
          </a:p>
          <a:p>
            <a:r>
              <a:rPr lang="en-US" sz="1400" dirty="0">
                <a:cs typeface="Arial" pitchFamily="34" charset="0"/>
              </a:rPr>
              <a:t>Android, Node.js, Express.js, PHP, JSP, Servlet, HTML 5, CSS 3, Hibernate, Spring Data, Spring MVC, </a:t>
            </a:r>
          </a:p>
          <a:p>
            <a:endParaRPr lang="en-US" sz="1400" dirty="0">
              <a:cs typeface="Arial" pitchFamily="34" charset="0"/>
            </a:endParaRPr>
          </a:p>
        </p:txBody>
      </p:sp>
      <p:sp>
        <p:nvSpPr>
          <p:cNvPr id="32" name="Rectangle 5">
            <a:extLst>
              <a:ext uri="{FF2B5EF4-FFF2-40B4-BE49-F238E27FC236}">
                <a16:creationId xmlns:a16="http://schemas.microsoft.com/office/drawing/2014/main" id="{7FF63627-E0B8-4A38-A254-EC898A2F3739}"/>
              </a:ext>
            </a:extLst>
          </p:cNvPr>
          <p:cNvSpPr>
            <a:spLocks noChangeArrowheads="1"/>
          </p:cNvSpPr>
          <p:nvPr/>
        </p:nvSpPr>
        <p:spPr bwMode="auto">
          <a:xfrm>
            <a:off x="5151121" y="2445557"/>
            <a:ext cx="6914176" cy="318238"/>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48000" rIns="0" bIns="48000" anchor="ctr"/>
          <a:lstStyle/>
          <a:p>
            <a:pPr marL="260337" indent="-260337" algn="ctr" eaLnBrk="0" hangingPunct="0">
              <a:defRPr/>
            </a:pPr>
            <a:r>
              <a:rPr lang="en-US" sz="1600" b="1" kern="0" dirty="0">
                <a:solidFill>
                  <a:srgbClr val="FFFFFF"/>
                </a:solidFill>
                <a:latin typeface="+mj-lt"/>
                <a:cs typeface="Calibri" pitchFamily="34" charset="0"/>
              </a:rPr>
              <a:t>Experience Details</a:t>
            </a:r>
          </a:p>
        </p:txBody>
      </p:sp>
      <p:sp>
        <p:nvSpPr>
          <p:cNvPr id="35" name="Rectangle 5">
            <a:extLst>
              <a:ext uri="{FF2B5EF4-FFF2-40B4-BE49-F238E27FC236}">
                <a16:creationId xmlns:a16="http://schemas.microsoft.com/office/drawing/2014/main" id="{7FFA53B8-C58E-4A8C-80BA-A9AC4A215E99}"/>
              </a:ext>
            </a:extLst>
          </p:cNvPr>
          <p:cNvSpPr>
            <a:spLocks noChangeArrowheads="1"/>
          </p:cNvSpPr>
          <p:nvPr/>
        </p:nvSpPr>
        <p:spPr bwMode="auto">
          <a:xfrm>
            <a:off x="248886" y="4467594"/>
            <a:ext cx="4676383" cy="318238"/>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48000" rIns="0" bIns="48000" anchor="ctr"/>
          <a:lstStyle/>
          <a:p>
            <a:pPr marL="260337" indent="-260337" algn="ctr" eaLnBrk="0" hangingPunct="0">
              <a:defRPr/>
            </a:pPr>
            <a:r>
              <a:rPr lang="en-US" sz="1600" b="1" kern="0" dirty="0">
                <a:solidFill>
                  <a:srgbClr val="FFFFFF"/>
                </a:solidFill>
                <a:latin typeface="+mj-lt"/>
                <a:cs typeface="Calibri" pitchFamily="34" charset="0"/>
              </a:rPr>
              <a:t>Education</a:t>
            </a:r>
          </a:p>
        </p:txBody>
      </p:sp>
      <p:sp>
        <p:nvSpPr>
          <p:cNvPr id="9" name="TextBox 8">
            <a:extLst>
              <a:ext uri="{FF2B5EF4-FFF2-40B4-BE49-F238E27FC236}">
                <a16:creationId xmlns:a16="http://schemas.microsoft.com/office/drawing/2014/main" id="{D6638BE7-ECF6-4790-8E8B-5681C1778BA8}"/>
              </a:ext>
            </a:extLst>
          </p:cNvPr>
          <p:cNvSpPr txBox="1"/>
          <p:nvPr/>
        </p:nvSpPr>
        <p:spPr>
          <a:xfrm>
            <a:off x="332401" y="4847481"/>
            <a:ext cx="3709734" cy="954107"/>
          </a:xfrm>
          <a:prstGeom prst="rect">
            <a:avLst/>
          </a:prstGeom>
          <a:noFill/>
        </p:spPr>
        <p:txBody>
          <a:bodyPr wrap="none" rtlCol="0">
            <a:spAutoFit/>
          </a:bodyPr>
          <a:lstStyle/>
          <a:p>
            <a:r>
              <a:rPr lang="en-US" sz="1400" b="1" dirty="0" err="1">
                <a:cs typeface="Arial" pitchFamily="34" charset="0"/>
              </a:rPr>
              <a:t>B.Tech</a:t>
            </a:r>
            <a:r>
              <a:rPr lang="en-US" sz="1400" b="1" dirty="0">
                <a:cs typeface="Arial" pitchFamily="34" charset="0"/>
              </a:rPr>
              <a:t> CSE</a:t>
            </a:r>
          </a:p>
          <a:p>
            <a:r>
              <a:rPr lang="en-US" sz="1400" dirty="0">
                <a:cs typeface="Arial" pitchFamily="34" charset="0"/>
              </a:rPr>
              <a:t>Maharaja Agrasen Institute of Technology, Delhi </a:t>
            </a:r>
          </a:p>
          <a:p>
            <a:r>
              <a:rPr lang="en-US" sz="1400" dirty="0">
                <a:cs typeface="Arial" pitchFamily="34" charset="0"/>
              </a:rPr>
              <a:t>(Affiliated to GGSIPU)</a:t>
            </a:r>
          </a:p>
          <a:p>
            <a:r>
              <a:rPr lang="en-US" sz="1400" dirty="0">
                <a:cs typeface="Arial" pitchFamily="34" charset="0"/>
              </a:rPr>
              <a:t>72% Aggregate</a:t>
            </a:r>
          </a:p>
        </p:txBody>
      </p:sp>
      <p:sp>
        <p:nvSpPr>
          <p:cNvPr id="36" name="Rectangle 5">
            <a:extLst>
              <a:ext uri="{FF2B5EF4-FFF2-40B4-BE49-F238E27FC236}">
                <a16:creationId xmlns:a16="http://schemas.microsoft.com/office/drawing/2014/main" id="{BC2FCCA2-5F7E-4269-A9DF-955270B66C6C}"/>
              </a:ext>
            </a:extLst>
          </p:cNvPr>
          <p:cNvSpPr>
            <a:spLocks noChangeArrowheads="1"/>
          </p:cNvSpPr>
          <p:nvPr/>
        </p:nvSpPr>
        <p:spPr bwMode="auto">
          <a:xfrm>
            <a:off x="5151121" y="306387"/>
            <a:ext cx="6914176" cy="318238"/>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48000" rIns="0" bIns="48000" anchor="ctr"/>
          <a:lstStyle/>
          <a:p>
            <a:pPr marL="260337" indent="-260337" algn="ctr" eaLnBrk="0" hangingPunct="0">
              <a:defRPr/>
            </a:pPr>
            <a:r>
              <a:rPr lang="en-US" sz="1600" b="1" kern="0" dirty="0">
                <a:solidFill>
                  <a:srgbClr val="FFFFFF"/>
                </a:solidFill>
                <a:latin typeface="+mj-lt"/>
                <a:cs typeface="Calibri" pitchFamily="34" charset="0"/>
              </a:rPr>
              <a:t>Skills</a:t>
            </a:r>
          </a:p>
        </p:txBody>
      </p:sp>
    </p:spTree>
    <p:extLst>
      <p:ext uri="{BB962C8B-B14F-4D97-AF65-F5344CB8AC3E}">
        <p14:creationId xmlns:p14="http://schemas.microsoft.com/office/powerpoint/2010/main" val="361936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1102F-2692-4ECC-9C02-2FA986F88EBE}"/>
              </a:ext>
            </a:extLst>
          </p:cNvPr>
          <p:cNvSpPr>
            <a:spLocks noGrp="1"/>
          </p:cNvSpPr>
          <p:nvPr>
            <p:ph type="ftr" sz="quarter" idx="11"/>
          </p:nvPr>
        </p:nvSpPr>
        <p:spPr/>
        <p:txBody>
          <a:bodyPr/>
          <a:lstStyle/>
          <a:p>
            <a:r>
              <a:rPr lang="en-US" dirty="0" err="1">
                <a:solidFill>
                  <a:srgbClr val="6D6E71"/>
                </a:solidFill>
              </a:rPr>
              <a:t>Contd</a:t>
            </a:r>
            <a:r>
              <a:rPr lang="en-US" dirty="0">
                <a:solidFill>
                  <a:srgbClr val="6D6E71"/>
                </a:solidFill>
              </a:rPr>
              <a:t>…</a:t>
            </a:r>
          </a:p>
        </p:txBody>
      </p:sp>
      <p:sp>
        <p:nvSpPr>
          <p:cNvPr id="3" name="Slide Number Placeholder 2">
            <a:extLst>
              <a:ext uri="{FF2B5EF4-FFF2-40B4-BE49-F238E27FC236}">
                <a16:creationId xmlns:a16="http://schemas.microsoft.com/office/drawing/2014/main" id="{B65F11C6-E1BF-4644-BB70-E72A56434443}"/>
              </a:ext>
            </a:extLst>
          </p:cNvPr>
          <p:cNvSpPr>
            <a:spLocks noGrp="1"/>
          </p:cNvSpPr>
          <p:nvPr>
            <p:ph type="sldNum" sz="quarter" idx="12"/>
          </p:nvPr>
        </p:nvSpPr>
        <p:spPr/>
        <p:txBody>
          <a:bodyPr/>
          <a:lstStyle/>
          <a:p>
            <a:fld id="{14D65173-87C9-47C0-A890-7AD8E2754265}" type="slidenum">
              <a:rPr lang="en-US" smtClean="0">
                <a:solidFill>
                  <a:srgbClr val="6D6E71"/>
                </a:solidFill>
              </a:rPr>
              <a:pPr/>
              <a:t>2</a:t>
            </a:fld>
            <a:endParaRPr lang="en-US" dirty="0">
              <a:solidFill>
                <a:srgbClr val="6D6E71"/>
              </a:solidFill>
            </a:endParaRPr>
          </a:p>
        </p:txBody>
      </p:sp>
      <p:sp>
        <p:nvSpPr>
          <p:cNvPr id="4" name="Rectangle 5">
            <a:extLst>
              <a:ext uri="{FF2B5EF4-FFF2-40B4-BE49-F238E27FC236}">
                <a16:creationId xmlns:a16="http://schemas.microsoft.com/office/drawing/2014/main" id="{D7D0A173-3348-441A-8792-3B4CF37C915B}"/>
              </a:ext>
            </a:extLst>
          </p:cNvPr>
          <p:cNvSpPr>
            <a:spLocks noChangeArrowheads="1"/>
          </p:cNvSpPr>
          <p:nvPr/>
        </p:nvSpPr>
        <p:spPr bwMode="auto">
          <a:xfrm>
            <a:off x="488950" y="532351"/>
            <a:ext cx="11202170" cy="318238"/>
          </a:xfrm>
          <a:prstGeom prst="rect">
            <a:avLst/>
          </a:prstGeom>
          <a:solidFill>
            <a:schemeClr val="accent1"/>
          </a:solidFill>
          <a:ln>
            <a:noFill/>
            <a:headEnd/>
            <a:tailEnd/>
          </a:ln>
        </p:spPr>
        <p:style>
          <a:lnRef idx="2">
            <a:schemeClr val="accent1">
              <a:shade val="50000"/>
            </a:schemeClr>
          </a:lnRef>
          <a:fillRef idx="1">
            <a:schemeClr val="accent1"/>
          </a:fillRef>
          <a:effectRef idx="0">
            <a:schemeClr val="accent1"/>
          </a:effectRef>
          <a:fontRef idx="minor">
            <a:schemeClr val="lt1"/>
          </a:fontRef>
        </p:style>
        <p:txBody>
          <a:bodyPr lIns="0" tIns="48000" rIns="0" bIns="48000" anchor="ctr"/>
          <a:lstStyle/>
          <a:p>
            <a:pPr marL="260337" indent="-260337" algn="ctr" eaLnBrk="0" hangingPunct="0">
              <a:defRPr/>
            </a:pPr>
            <a:r>
              <a:rPr lang="en-US" sz="1600" b="1" kern="0" dirty="0">
                <a:solidFill>
                  <a:srgbClr val="FFFFFF"/>
                </a:solidFill>
                <a:latin typeface="+mj-lt"/>
                <a:cs typeface="Calibri" pitchFamily="34" charset="0"/>
              </a:rPr>
              <a:t>Experience Details (</a:t>
            </a:r>
            <a:r>
              <a:rPr lang="en-US" sz="1600" b="1" kern="0" dirty="0" err="1">
                <a:solidFill>
                  <a:srgbClr val="FFFFFF"/>
                </a:solidFill>
                <a:latin typeface="+mj-lt"/>
                <a:cs typeface="Calibri" pitchFamily="34" charset="0"/>
              </a:rPr>
              <a:t>contd</a:t>
            </a:r>
            <a:r>
              <a:rPr lang="en-US" sz="1600" b="1" kern="0" dirty="0">
                <a:solidFill>
                  <a:srgbClr val="FFFFFF"/>
                </a:solidFill>
                <a:latin typeface="+mj-lt"/>
                <a:cs typeface="Calibri" pitchFamily="34" charset="0"/>
              </a:rPr>
              <a:t>…)</a:t>
            </a:r>
          </a:p>
        </p:txBody>
      </p:sp>
      <p:sp>
        <p:nvSpPr>
          <p:cNvPr id="5" name="TextBox 4">
            <a:extLst>
              <a:ext uri="{FF2B5EF4-FFF2-40B4-BE49-F238E27FC236}">
                <a16:creationId xmlns:a16="http://schemas.microsoft.com/office/drawing/2014/main" id="{7ADB7DF9-E927-4818-98DB-06B45B124853}"/>
              </a:ext>
            </a:extLst>
          </p:cNvPr>
          <p:cNvSpPr txBox="1"/>
          <p:nvPr/>
        </p:nvSpPr>
        <p:spPr>
          <a:xfrm>
            <a:off x="661182" y="1060096"/>
            <a:ext cx="10783011" cy="3953390"/>
          </a:xfrm>
          <a:prstGeom prst="rect">
            <a:avLst/>
          </a:prstGeom>
          <a:noFill/>
        </p:spPr>
        <p:txBody>
          <a:bodyPr wrap="square" rtlCol="0">
            <a:spAutoFit/>
          </a:bodyPr>
          <a:lstStyle/>
          <a:p>
            <a:pPr>
              <a:lnSpc>
                <a:spcPct val="90000"/>
              </a:lnSpc>
              <a:spcBef>
                <a:spcPct val="20000"/>
              </a:spcBef>
              <a:defRPr/>
            </a:pPr>
            <a:r>
              <a:rPr lang="en-US" altLang="zh-CN" sz="1300" dirty="0"/>
              <a:t>2. Worked on modification of </a:t>
            </a:r>
            <a:r>
              <a:rPr lang="en-US" altLang="zh-CN" sz="1300" dirty="0" err="1"/>
              <a:t>zalenium</a:t>
            </a:r>
            <a:r>
              <a:rPr lang="en-US" altLang="zh-CN" sz="1300" dirty="0"/>
              <a:t> open-source project to add the ability of recording test cases which executes on windows-nodes (IE and Edge Browsers), and display them on a dashboard.</a:t>
            </a:r>
          </a:p>
          <a:p>
            <a:pPr>
              <a:lnSpc>
                <a:spcPct val="90000"/>
              </a:lnSpc>
              <a:spcBef>
                <a:spcPct val="20000"/>
              </a:spcBef>
              <a:defRPr/>
            </a:pPr>
            <a:r>
              <a:rPr lang="en-US" altLang="zh-CN" sz="1300" b="1" dirty="0"/>
              <a:t>Technologies Involved : </a:t>
            </a:r>
            <a:r>
              <a:rPr lang="en-US" altLang="zh-CN" sz="1300" dirty="0"/>
              <a:t>Jenkins, Kubernetes, Docker, Ansible, Maven, Selenium Grid, </a:t>
            </a:r>
            <a:r>
              <a:rPr lang="en-US" altLang="zh-CN" sz="1300" dirty="0" err="1"/>
              <a:t>Zalenium</a:t>
            </a:r>
            <a:r>
              <a:rPr lang="en-US" altLang="zh-CN" sz="1300" dirty="0"/>
              <a:t>, Git</a:t>
            </a:r>
          </a:p>
          <a:p>
            <a:pPr>
              <a:lnSpc>
                <a:spcPct val="90000"/>
              </a:lnSpc>
              <a:spcBef>
                <a:spcPct val="20000"/>
              </a:spcBef>
              <a:defRPr/>
            </a:pPr>
            <a:endParaRPr lang="en-US" altLang="zh-CN" sz="1300" dirty="0"/>
          </a:p>
          <a:p>
            <a:pPr>
              <a:lnSpc>
                <a:spcPct val="90000"/>
              </a:lnSpc>
              <a:spcBef>
                <a:spcPct val="20000"/>
              </a:spcBef>
              <a:defRPr/>
            </a:pPr>
            <a:r>
              <a:rPr lang="en-US" altLang="zh-CN" sz="1300" b="1" dirty="0" err="1"/>
              <a:t>FreeStand</a:t>
            </a:r>
            <a:r>
              <a:rPr lang="en-US" altLang="zh-CN" sz="1300" b="1" dirty="0"/>
              <a:t> Android Application (</a:t>
            </a:r>
            <a:r>
              <a:rPr lang="en-US" altLang="zh-CN" sz="1300" b="1" dirty="0" err="1"/>
              <a:t>FreeStand</a:t>
            </a:r>
            <a:r>
              <a:rPr lang="en-US" altLang="zh-CN" sz="1300" b="1" dirty="0"/>
              <a:t> Sampling Solutions) </a:t>
            </a:r>
            <a:r>
              <a:rPr lang="en-US" altLang="zh-CN" sz="1300" dirty="0"/>
              <a:t>						Jul 2017 – Sep 2017</a:t>
            </a:r>
          </a:p>
          <a:p>
            <a:pPr>
              <a:lnSpc>
                <a:spcPct val="90000"/>
              </a:lnSpc>
              <a:spcBef>
                <a:spcPct val="20000"/>
              </a:spcBef>
              <a:defRPr/>
            </a:pPr>
            <a:r>
              <a:rPr lang="en-US" altLang="zh-CN" sz="1300" dirty="0"/>
              <a:t>The Android App automates the product-samples distribution (of </a:t>
            </a:r>
            <a:r>
              <a:rPr lang="en-US" altLang="zh-CN" sz="1300" dirty="0" err="1"/>
              <a:t>FreeStand’s</a:t>
            </a:r>
            <a:r>
              <a:rPr lang="en-US" altLang="zh-CN" sz="1300" dirty="0"/>
              <a:t> clients) to users and thereafter feedback acquisition from them.</a:t>
            </a:r>
          </a:p>
          <a:p>
            <a:pPr>
              <a:lnSpc>
                <a:spcPct val="90000"/>
              </a:lnSpc>
              <a:spcBef>
                <a:spcPct val="20000"/>
              </a:spcBef>
              <a:defRPr/>
            </a:pPr>
            <a:r>
              <a:rPr lang="en-US" altLang="zh-CN" sz="1300" b="1" dirty="0"/>
              <a:t>Responsibilities:</a:t>
            </a:r>
          </a:p>
          <a:p>
            <a:pPr>
              <a:lnSpc>
                <a:spcPct val="90000"/>
              </a:lnSpc>
              <a:spcBef>
                <a:spcPct val="20000"/>
              </a:spcBef>
              <a:defRPr/>
            </a:pPr>
            <a:r>
              <a:rPr lang="en-US" altLang="zh-CN" sz="1300" dirty="0"/>
              <a:t>1. Developed the application from scratch.</a:t>
            </a:r>
          </a:p>
          <a:p>
            <a:pPr>
              <a:lnSpc>
                <a:spcPct val="90000"/>
              </a:lnSpc>
              <a:spcBef>
                <a:spcPct val="20000"/>
              </a:spcBef>
              <a:defRPr/>
            </a:pPr>
            <a:r>
              <a:rPr lang="en-US" altLang="zh-CN" sz="1300" dirty="0"/>
              <a:t>2. </a:t>
            </a:r>
            <a:r>
              <a:rPr lang="en-US" altLang="zh-CN" sz="1300" dirty="0" err="1"/>
              <a:t>PlayStore</a:t>
            </a:r>
            <a:r>
              <a:rPr lang="en-US" altLang="zh-CN" sz="1300" dirty="0"/>
              <a:t> link: </a:t>
            </a:r>
            <a:r>
              <a:rPr lang="en-US" altLang="zh-CN" sz="1300" dirty="0">
                <a:hlinkClick r:id="rId2"/>
              </a:rPr>
              <a:t>https://play.google.com/store/apps/details?id=com.freestand.ranu.fsmark2</a:t>
            </a:r>
            <a:r>
              <a:rPr lang="en-US" altLang="zh-CN" sz="1300" dirty="0"/>
              <a:t> </a:t>
            </a:r>
          </a:p>
          <a:p>
            <a:pPr>
              <a:lnSpc>
                <a:spcPct val="90000"/>
              </a:lnSpc>
              <a:spcBef>
                <a:spcPct val="20000"/>
              </a:spcBef>
              <a:defRPr/>
            </a:pPr>
            <a:r>
              <a:rPr lang="en-US" altLang="zh-CN" sz="1300" b="1" dirty="0"/>
              <a:t>Technologies Involved: </a:t>
            </a:r>
            <a:r>
              <a:rPr lang="en-US" altLang="zh-CN" sz="1300" dirty="0"/>
              <a:t>Android (Java based), Firebase APIs, Firebase NoSQL DB</a:t>
            </a:r>
          </a:p>
          <a:p>
            <a:pPr>
              <a:lnSpc>
                <a:spcPct val="90000"/>
              </a:lnSpc>
              <a:spcBef>
                <a:spcPct val="20000"/>
              </a:spcBef>
              <a:defRPr/>
            </a:pPr>
            <a:endParaRPr lang="en-US" altLang="zh-CN" sz="1300" dirty="0"/>
          </a:p>
          <a:p>
            <a:pPr>
              <a:lnSpc>
                <a:spcPct val="90000"/>
              </a:lnSpc>
              <a:spcBef>
                <a:spcPct val="20000"/>
              </a:spcBef>
              <a:defRPr/>
            </a:pPr>
            <a:r>
              <a:rPr lang="en-US" altLang="zh-CN" sz="1300" b="1" dirty="0"/>
              <a:t>Tampa Train Communication System (NEC Technologies)</a:t>
            </a:r>
            <a:r>
              <a:rPr lang="en-US" altLang="zh-CN" sz="1300" dirty="0"/>
              <a:t>						Jun 2016 – Aug 2016</a:t>
            </a:r>
          </a:p>
          <a:p>
            <a:pPr>
              <a:lnSpc>
                <a:spcPct val="90000"/>
              </a:lnSpc>
              <a:spcBef>
                <a:spcPct val="20000"/>
              </a:spcBef>
              <a:defRPr/>
            </a:pPr>
            <a:r>
              <a:rPr lang="en-US" altLang="zh-CN" sz="1300" dirty="0"/>
              <a:t>The system enables all the digital voice communication happening inside the Tampa Train network.</a:t>
            </a:r>
          </a:p>
          <a:p>
            <a:pPr>
              <a:lnSpc>
                <a:spcPct val="90000"/>
              </a:lnSpc>
              <a:spcBef>
                <a:spcPct val="20000"/>
              </a:spcBef>
              <a:defRPr/>
            </a:pPr>
            <a:r>
              <a:rPr lang="en-US" altLang="zh-CN" sz="1300" b="1" dirty="0"/>
              <a:t>Responsibilities:</a:t>
            </a:r>
          </a:p>
          <a:p>
            <a:pPr>
              <a:lnSpc>
                <a:spcPct val="90000"/>
              </a:lnSpc>
              <a:spcBef>
                <a:spcPct val="20000"/>
              </a:spcBef>
              <a:defRPr/>
            </a:pPr>
            <a:r>
              <a:rPr lang="en-US" altLang="zh-CN" sz="1300" dirty="0"/>
              <a:t>1. Developed POC which consisted of an Asterisk server on Linux that provided API for secured Calling and Call Receiving functionality from web browsers.</a:t>
            </a:r>
          </a:p>
          <a:p>
            <a:pPr>
              <a:lnSpc>
                <a:spcPct val="90000"/>
              </a:lnSpc>
              <a:spcBef>
                <a:spcPct val="20000"/>
              </a:spcBef>
              <a:defRPr/>
            </a:pPr>
            <a:r>
              <a:rPr lang="en-US" altLang="zh-CN" sz="1300" b="1" dirty="0"/>
              <a:t>Technologies Involved: </a:t>
            </a:r>
            <a:r>
              <a:rPr lang="en-US" altLang="zh-CN" sz="1300" dirty="0"/>
              <a:t>WebRTC, SIP, Asterisk</a:t>
            </a:r>
          </a:p>
          <a:p>
            <a:pPr>
              <a:lnSpc>
                <a:spcPct val="90000"/>
              </a:lnSpc>
              <a:spcBef>
                <a:spcPct val="20000"/>
              </a:spcBef>
              <a:defRPr/>
            </a:pPr>
            <a:endParaRPr lang="en-US" altLang="zh-CN" sz="1300" dirty="0"/>
          </a:p>
          <a:p>
            <a:endParaRPr lang="en-US" sz="1300" dirty="0">
              <a:cs typeface="Arial" pitchFamily="34" charset="0"/>
            </a:endParaRPr>
          </a:p>
        </p:txBody>
      </p:sp>
    </p:spTree>
    <p:extLst>
      <p:ext uri="{BB962C8B-B14F-4D97-AF65-F5344CB8AC3E}">
        <p14:creationId xmlns:p14="http://schemas.microsoft.com/office/powerpoint/2010/main" val="2127535489"/>
      </p:ext>
    </p:extLst>
  </p:cSld>
  <p:clrMapOvr>
    <a:masterClrMapping/>
  </p:clrMapOvr>
</p:sld>
</file>

<file path=ppt/theme/theme1.xml><?xml version="1.0" encoding="utf-8"?>
<a:theme xmlns:a="http://schemas.openxmlformats.org/drawingml/2006/main" name="1_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roduct xmlns="e8ffcc20-56c3-41f4-9567-9371e1ec3f74">
      <Value>Sterling</Value>
    </Product>
    <Practice xmlns="e8ffcc20-56c3-41f4-9567-9371e1ec3f74">DISDES-SCM</Practice>
    <Work_x0020_Experience xmlns="51c73462-e555-4e12-bbda-e183a5741aba" xsi:nil="true"/>
    <Country xmlns="e8ffcc20-56c3-41f4-9567-9371e1ec3f74">United States</Country>
    <Customer_x0020_Name xmlns="e8ffcc20-56c3-41f4-9567-9371e1ec3f74">JCPenney Information Systems</Customer_x0020_Name>
    <Role xmlns="51c73462-e555-4e12-bbda-e183a5741aba">Principal Technology Architect</Ro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B7B7D2AD109349829F219A2D9829BA" ma:contentTypeVersion="11" ma:contentTypeDescription="Create a new document." ma:contentTypeScope="" ma:versionID="508c52eaf82f0820bddc870fa4279d0a">
  <xsd:schema xmlns:xsd="http://www.w3.org/2001/XMLSchema" xmlns:xs="http://www.w3.org/2001/XMLSchema" xmlns:p="http://schemas.microsoft.com/office/2006/metadata/properties" xmlns:ns2="e8ffcc20-56c3-41f4-9567-9371e1ec3f74" xmlns:ns3="51c73462-e555-4e12-bbda-e183a5741aba" targetNamespace="http://schemas.microsoft.com/office/2006/metadata/properties" ma:root="true" ma:fieldsID="4b77142eaa22491db4ae79bf4577fa94" ns2:_="" ns3:_="">
    <xsd:import namespace="e8ffcc20-56c3-41f4-9567-9371e1ec3f74"/>
    <xsd:import namespace="51c73462-e555-4e12-bbda-e183a5741aba"/>
    <xsd:element name="properties">
      <xsd:complexType>
        <xsd:sequence>
          <xsd:element name="documentManagement">
            <xsd:complexType>
              <xsd:all>
                <xsd:element ref="ns2:Practice"/>
                <xsd:element ref="ns2:Product" minOccurs="0"/>
                <xsd:element ref="ns2:Customer_x0020_Name"/>
                <xsd:element ref="ns2:Country"/>
                <xsd:element ref="ns3:Work_x0020_Experience" minOccurs="0"/>
                <xsd:element ref="ns3:Rol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ffcc20-56c3-41f4-9567-9371e1ec3f74" elementFormDefault="qualified">
    <xsd:import namespace="http://schemas.microsoft.com/office/2006/documentManagement/types"/>
    <xsd:import namespace="http://schemas.microsoft.com/office/infopath/2007/PartnerControls"/>
    <xsd:element name="Practice" ma:index="8" ma:displayName="Practice" ma:default="DISDES-DOCM" ma:format="Dropdown" ma:internalName="Practice">
      <xsd:simpleType>
        <xsd:restriction base="dms:Choice">
          <xsd:enumeration value="DISDES-DOCM"/>
          <xsd:enumeration value="DISDES-DYNX"/>
          <xsd:enumeration value="DISDES-EAM"/>
          <xsd:enumeration value="DISDES-SCM"/>
          <xsd:enumeration value="DISDES-SFDC"/>
        </xsd:restriction>
      </xsd:simpleType>
    </xsd:element>
    <xsd:element name="Product" ma:index="9" nillable="true" ma:displayName="Product" ma:default="Adobe Analytics Omniture" ma:internalName="Product" ma:requiredMultiChoice="true">
      <xsd:complexType>
        <xsd:complexContent>
          <xsd:extension base="dms:MultiChoice">
            <xsd:sequence>
              <xsd:element name="Value" maxOccurs="unbounded" minOccurs="0" nillable="true">
                <xsd:simpleType>
                  <xsd:restriction base="dms:Choice">
                    <xsd:enumeration value="Adobe Analytics Omniture"/>
                    <xsd:enumeration value="Adobe Campaign Neolane"/>
                    <xsd:enumeration value="Aprimo"/>
                    <xsd:enumeration value="Ariba"/>
                    <xsd:enumeration value="Aris"/>
                    <xsd:enumeration value="Bizagi"/>
                    <xsd:enumeration value="BizTalk"/>
                    <xsd:enumeration value="Brite Bill"/>
                    <xsd:enumeration value="Dell Boomi"/>
                    <xsd:enumeration value="Documentum"/>
                    <xsd:enumeration value="eGain"/>
                    <xsd:enumeration value="FileNet"/>
                    <xsd:enumeration value="Force.com"/>
                    <xsd:enumeration value="IBM BPM Lombardi"/>
                    <xsd:enumeration value="IBM ESB/MQ/Datapower"/>
                    <xsd:enumeration value="Locanis"/>
                    <xsd:enumeration value="Manhattan"/>
                    <xsd:enumeration value="Maximo"/>
                    <xsd:enumeration value="MS Dynamics AX"/>
                    <xsd:enumeration value="MS Dynamics CRM"/>
                    <xsd:enumeration value="Oracle BPM"/>
                    <xsd:enumeration value="Pega"/>
                    <xsd:enumeration value="Red Prairie"/>
                    <xsd:enumeration value="SAG SOA"/>
                    <xsd:enumeration value="SAP"/>
                    <xsd:enumeration value="SAP XI"/>
                    <xsd:enumeration value="SFDC"/>
                    <xsd:enumeration value="Sterling"/>
                    <xsd:enumeration value="Tririga"/>
                    <xsd:enumeration value="Unica"/>
                    <xsd:enumeration value="Unica NetInsight"/>
                    <xsd:enumeration value="Vordel"/>
                    <xsd:enumeration value="Ventyx"/>
                    <xsd:enumeration value="Workday"/>
                    <xsd:enumeration value="WSO2"/>
                  </xsd:restriction>
                </xsd:simpleType>
              </xsd:element>
            </xsd:sequence>
          </xsd:extension>
        </xsd:complexContent>
      </xsd:complexType>
    </xsd:element>
    <xsd:element name="Customer_x0020_Name" ma:index="10" ma:displayName="Customer Name" ma:default="ABB Information Systems Ltd" ma:format="Dropdown" ma:internalName="Customer_x0020_Name">
      <xsd:simpleType>
        <xsd:union memberTypes="dms:Text">
          <xsd:simpleType>
            <xsd:restriction base="dms:Choice">
              <xsd:enumeration value="ABB Information Systems Ltd"/>
              <xsd:enumeration value="Abbot Laboratories"/>
              <xsd:enumeration value="ABInBev China"/>
              <xsd:enumeration value="ABN Amro Bank N.V. (BU NL)"/>
              <xsd:enumeration value="Abu Dhabi Systems &amp; Information Centre"/>
              <xsd:enumeration value="ACCOR"/>
              <xsd:enumeration value="Activision Blizzard Inc."/>
              <xsd:enumeration value="Adeo Services"/>
              <xsd:enumeration value="Adidas AG"/>
              <xsd:enumeration value="Advance Auto Parts"/>
              <xsd:enumeration value="Advanced Micro Devices, Inc."/>
              <xsd:enumeration value="Advent International Corporation"/>
              <xsd:enumeration value="Aer Lingus Group Plc"/>
              <xsd:enumeration value="AETNA INC."/>
              <xsd:enumeration value="Ahold Europe"/>
              <xsd:enumeration value="Ahold USA Inc."/>
              <xsd:enumeration value="Air Liquide - Shared European Servi"/>
              <xsd:enumeration value="Air Miles International Trading B.V"/>
              <xsd:enumeration value="Airbus France"/>
              <xsd:enumeration value="Al Maha Petroleum Products Marketin"/>
              <xsd:enumeration value="Al Makamin Commercial Projects LLC"/>
              <xsd:enumeration value="Albemarle Corporation"/>
              <xsd:enumeration value="Allianz Global Corporate &amp; Specialt"/>
              <xsd:enumeration value="ALSTOM Switzerland ltd"/>
              <xsd:enumeration value="Alyeska Pipeline Service Company"/>
              <xsd:enumeration value="American Express US"/>
              <xsd:enumeration value="American Family"/>
              <xsd:enumeration value="American Honda Motor Co. Inc"/>
              <xsd:enumeration value="Americas Styrenics LLC"/>
              <xsd:enumeration value="Ameriprise Financial Center"/>
              <xsd:enumeration value="Amgen, Inc."/>
              <xsd:enumeration value="AMP Services Limited"/>
              <xsd:enumeration value="Analog Devices Inc"/>
              <xsd:enumeration value="Anees Partners LLC -AMOUAGE"/>
              <xsd:enumeration value="Anglian Water"/>
              <xsd:enumeration value="ANZ Banking Group Limited"/>
              <xsd:enumeration value="ANZ Operations and Technology."/>
              <xsd:enumeration value="AON Consulting Worldwide."/>
              <xsd:enumeration value="APL Ltd."/>
              <xsd:enumeration value="Apple Inc."/>
              <xsd:enumeration value="Argos Ltd."/>
              <xsd:enumeration value="Arizona Public Service Company"/>
              <xsd:enumeration value="Arrow Electronics, Inc."/>
              <xsd:enumeration value="Arthrex"/>
              <xsd:enumeration value="ASR Nederland."/>
              <xsd:enumeration value="ASSA ABLOY AB"/>
              <xsd:enumeration value="AstraZeneca"/>
              <xsd:enumeration value="AT&amp;T services Inc."/>
              <xsd:enumeration value="Atlas Copco ASAP NV"/>
              <xsd:enumeration value="Atradius Credit Insurance N.V"/>
              <xsd:enumeration value="Avaya Inc."/>
              <xsd:enumeration value="Aventis Pharma Limited"/>
              <xsd:enumeration value="Avon Products, Inc."/>
              <xsd:enumeration value="Axa Assistance France"/>
              <xsd:enumeration value="Axalta Coating Systems, LLC"/>
              <xsd:enumeration value="Axis Capital Holdings"/>
              <xsd:enumeration value="B Shield of CA Life &amp; Health Ins. C"/>
              <xsd:enumeration value="B/E Aerospace"/>
              <xsd:enumeration value="Bacardi- Martini BV"/>
              <xsd:enumeration value="Baker Hughes Inc"/>
              <xsd:enumeration value="BANK OF AMERICA"/>
              <xsd:enumeration value="Bank of the West"/>
              <xsd:enumeration value="Barclays Bank PLC"/>
              <xsd:enumeration value="Barclays Technology Centre India Pr"/>
              <xsd:enumeration value="Becton, Dickinson and Company"/>
              <xsd:enumeration value="Bed Bath &amp; Beyond"/>
              <xsd:enumeration value="Belgacom SA"/>
              <xsd:enumeration value="Bell Canada"/>
              <xsd:enumeration value="Bell Helicopter Textron Inc."/>
              <xsd:enumeration value="Bertelsmann Music Group RightsManag"/>
              <xsd:enumeration value="Best Buy Europe"/>
              <xsd:enumeration value="BG Group plc"/>
              <xsd:enumeration value="BHP Billiton Petroleum (Deepwater) Inc."/>
              <xsd:enumeration value="BMW Group Financial Services"/>
              <xsd:enumeration value="BMW Leasing GmbH"/>
              <xsd:enumeration value="BNP Paribas Investment Partners"/>
              <xsd:enumeration value="Boliden Mineral AB"/>
              <xsd:enumeration value="Bombardier"/>
              <xsd:enumeration value="Bombardier Transportation"/>
              <xsd:enumeration value="Boots Plc"/>
              <xsd:enumeration value="BP IST UK"/>
              <xsd:enumeration value="Bristow Group Inc."/>
              <xsd:enumeration value="Brit Insurance"/>
              <xsd:enumeration value="Brown Brothers Harriman &amp; Co."/>
              <xsd:enumeration value="BT Accounts Payable Team"/>
              <xsd:enumeration value="BUPA Australia."/>
              <xsd:enumeration value="BUPA-UK"/>
              <xsd:enumeration value="Burlington Northern Santa Fe Rlwy."/>
              <xsd:enumeration value="CA Inc"/>
              <xsd:enumeration value="Canadian Pacific Railway Company"/>
              <xsd:enumeration value="Capital One Financial Corporation"/>
              <xsd:enumeration value="Cardinal Health, Inc."/>
              <xsd:enumeration value="Carrefour Banque"/>
              <xsd:enumeration value="Caterpillar Inc."/>
              <xsd:enumeration value="Celanese Corporation"/>
              <xsd:enumeration value="Cellular South Inc"/>
              <xsd:enumeration value="Centrica plc"/>
              <xsd:enumeration value="Charles Schwab &amp; Co., Inc."/>
              <xsd:enumeration value="Chartis Business Partners K.K."/>
              <xsd:enumeration value="CISCO"/>
              <xsd:enumeration value="Citigroup Inc"/>
              <xsd:enumeration value="Clariant International Ltd."/>
              <xsd:enumeration value="Clorox  Services Company"/>
              <xsd:enumeration value="Coach, Inc."/>
              <xsd:enumeration value="Coca Cola (China) Beverages Ltd.,"/>
              <xsd:enumeration value="Coda Automotive"/>
              <xsd:enumeration value="Comcast Cable, Inc."/>
              <xsd:enumeration value="Corporativo Bimbo S.A de C.V."/>
              <xsd:enumeration value="Costco Wholesale Corporation"/>
              <xsd:enumeration value="Cox Communications"/>
              <xsd:enumeration value="CReD Consortium"/>
              <xsd:enumeration value="CSC Holdings, Inc."/>
              <xsd:enumeration value="CSL Limited"/>
              <xsd:enumeration value="CSX"/>
              <xsd:enumeration value="Cummins Inc."/>
              <xsd:enumeration value="CVS Pharmacy, Inc."/>
              <xsd:enumeration value="Daiichi Sankyo Inc."/>
              <xsd:enumeration value="Daimler AG"/>
              <xsd:enumeration value="Dairy Crest Limited."/>
              <xsd:enumeration value="Dansk Supermarked A/S"/>
              <xsd:enumeration value="Darden Restaurants, Inc."/>
              <xsd:enumeration value="Delhaize America Shared Services Gr"/>
              <xsd:enumeration value="Dell International Ser. India Pvt L"/>
              <xsd:enumeration value="Depository Trust &amp; Clearing Corpora"/>
              <xsd:enumeration value="Det Norske VeritasAS"/>
              <xsd:enumeration value="Deutsche Bank UK"/>
              <xsd:enumeration value="Deutsche Post AG."/>
              <xsd:enumeration value="Devon Energy,"/>
              <xsd:enumeration value="DHL USA Global Forwarding - BIT"/>
              <xsd:enumeration value="Diageo Plc"/>
              <xsd:enumeration value="Diebold Incorporated"/>
              <xsd:enumeration value="Direct Wines Ltd"/>
              <xsd:enumeration value="DIRECTV Operations, LLC"/>
              <xsd:enumeration value="District of Columbia Access System"/>
              <xsd:enumeration value="DnB NOR Bank"/>
              <xsd:enumeration value="Doosan Power Systems"/>
              <xsd:enumeration value="Dow Jones &amp; Company Incorporated"/>
              <xsd:enumeration value="Dresser-Rand Group Inc."/>
              <xsd:enumeration value="DuPont Company"/>
              <xsd:enumeration value="E.ON EET"/>
              <xsd:enumeration value="EDF Energy Plc"/>
              <xsd:enumeration value="Edwards Lifesciences LLC"/>
              <xsd:enumeration value="Electricity North West Limited"/>
              <xsd:enumeration value="Emerson Climate Technologies"/>
              <xsd:enumeration value="EMIRATES BANK INTERNATIONAL"/>
              <xsd:enumeration value="Emirates Foodstuff and Mineral wate"/>
              <xsd:enumeration value="Enbridge"/>
              <xsd:enumeration value="Energizer Holdings"/>
              <xsd:enumeration value="Ericsson AB"/>
              <xsd:enumeration value="Essent IT BV"/>
              <xsd:enumeration value="Essilor USA"/>
              <xsd:enumeration value="Experian Services Corp"/>
              <xsd:enumeration value="Exterran Holdings"/>
              <xsd:enumeration value="Family Dollar Stores"/>
              <xsd:enumeration value="FedEx"/>
              <xsd:enumeration value="Fidelity Investments"/>
              <xsd:enumeration value="Firmenich SA"/>
              <xsd:enumeration value="First Data Corp"/>
              <xsd:enumeration value="Florida Power and Light Company"/>
              <xsd:enumeration value="Folksam Ömsesidig Sakförsäkring"/>
              <xsd:enumeration value="Follett Higher Education Group"/>
              <xsd:enumeration value="Forest Labs. Inc"/>
              <xsd:enumeration value="France Telecom SA"/>
              <xsd:enumeration value="FTS International, Inc."/>
              <xsd:enumeration value="Fuji Fire and Marine"/>
              <xsd:enumeration value="GameStop Corp"/>
              <xsd:enumeration value="General Motors Acceptance Corp"/>
              <xsd:enumeration value="Georgia-Pacific Corporation"/>
              <xsd:enumeration value="GlaxoSmithKline plc"/>
              <xsd:enumeration value="Global Footwear Services Pte. Ltd"/>
              <xsd:enumeration value="Goldman Sachs International"/>
              <xsd:enumeration value="Green Mountain Coffee Roasters, Inc."/>
              <xsd:enumeration value="GSI Commerce"/>
              <xsd:enumeration value="Hallmark cards"/>
              <xsd:enumeration value="Hannaford Bros. Co."/>
              <xsd:enumeration value="Harley-Davidson, Inc"/>
              <xsd:enumeration value="Harrah's Operating Company, Inc."/>
              <xsd:enumeration value="HITACHI DATA SYSTEMS"/>
              <xsd:enumeration value="Horizon Blue Cross."/>
              <xsd:enumeration value="Hospira Inc."/>
              <xsd:enumeration value="HSBC"/>
              <xsd:enumeration value="Huawei Technologies Co. Ltd., PROC"/>
              <xsd:enumeration value="Hudson Bay Company"/>
              <xsd:enumeration value="Hughes Telematics Limited"/>
              <xsd:enumeration value="Hyatt Hotels Corporation"/>
              <xsd:enumeration value="Hybris Japan K K"/>
              <xsd:enumeration value="HYUNDAI"/>
              <xsd:enumeration value="IBM Australia Limited"/>
              <xsd:enumeration value="ICA-AH"/>
              <xsd:enumeration value="IKON Office Solutions, Inc,"/>
              <xsd:enumeration value="INBEV"/>
              <xsd:enumeration value="ING Americas"/>
              <xsd:enumeration value="ING Bank N.V."/>
              <xsd:enumeration value="Ingram Micro Inc."/>
              <xsd:enumeration value="Insurance Australia Group (IAG)"/>
              <xsd:enumeration value="Intel Corporation"/>
              <xsd:enumeration value="Interface, Inc."/>
              <xsd:enumeration value="International Information Technology Com"/>
              <xsd:enumeration value="JCPenney Information Systems"/>
              <xsd:enumeration value="John Lewis plc"/>
              <xsd:enumeration value="Johnson Controls Inc."/>
              <xsd:enumeration value="JS Information Systems Ltd"/>
              <xsd:enumeration value="Kellogg Company"/>
              <xsd:enumeration value="KF"/>
              <xsd:enumeration value="Kleinwort Benson Bank Ltd."/>
              <xsd:enumeration value="Kraft Foods Group Inc"/>
              <xsd:enumeration value="Kraft Foods Inc"/>
              <xsd:enumeration value="LA REDOUTE"/>
              <xsd:enumeration value="Lebara Limited"/>
              <xsd:enumeration value="Level 3 Communications Inc"/>
              <xsd:enumeration value="LexisNexis, a division of"/>
              <xsd:enumeration value="Life Technologies"/>
              <xsd:enumeration value="Lifetouch National School Studios"/>
              <xsd:enumeration value="Limited Brands, Inc."/>
              <xsd:enumeration value="Lloyd's Register Group"/>
              <xsd:enumeration value="LODESTONE"/>
              <xsd:enumeration value="L'Oréal SA"/>
              <xsd:enumeration value="L'OREAL SINGAPORE Pte Ltd"/>
              <xsd:enumeration value="Lowes Companies, Inc"/>
              <xsd:enumeration value="MAN Nutzfahrzeuge AG"/>
              <xsd:enumeration value="Manulife Financial"/>
              <xsd:enumeration value="Massachusetts Mutual Life Insurance"/>
              <xsd:enumeration value="Maxis Communications Berhad"/>
              <xsd:enumeration value="McDermott International, Inc."/>
              <xsd:enumeration value="McKesson Corporation"/>
              <xsd:enumeration value="Merck (BPO)"/>
              <xsd:enumeration value="Merck KGaA"/>
              <xsd:enumeration value="METRO AG"/>
              <xsd:enumeration value="Metsä Board Oyj"/>
              <xsd:enumeration value="Michaels Stores, Inc."/>
              <xsd:enumeration value="Microsoft - Allstate"/>
              <xsd:enumeration value="Microsoft Corporation"/>
              <xsd:enumeration value="Microsoft Underwriters Laboratories"/>
              <xsd:enumeration value="Molina Healthcare Inc"/>
              <xsd:enumeration value="Moneygram International"/>
              <xsd:enumeration value="Monoprix"/>
              <xsd:enumeration value="Morgan Stanley &amp; Co. Incorporated"/>
              <xsd:enumeration value="Mothercare"/>
              <xsd:enumeration value="Motorola Inc."/>
              <xsd:enumeration value="Myer Pty Ltd"/>
              <xsd:enumeration value="Name"/>
              <xsd:enumeration value="National Australia Bank"/>
              <xsd:enumeration value="National Australia Group Europe Ltd."/>
              <xsd:enumeration value="National Commercial Bank Capital"/>
              <xsd:enumeration value="Nationwide"/>
              <xsd:enumeration value="Nationwide Building Society"/>
              <xsd:enumeration value="Neiman Marcus"/>
              <xsd:enumeration value="New York Life International Inc."/>
              <xsd:enumeration value="Nike Inc."/>
              <xsd:enumeration value="Nike Sports (China) Co, Ltd."/>
              <xsd:enumeration value="Nissan North America, Inc."/>
              <xsd:enumeration value="Nordstrom Inc."/>
              <xsd:enumeration value="Norfolk Southern Corporation"/>
              <xsd:enumeration value="Northeast Utilities"/>
              <xsd:enumeration value="Novartis Pharmaceuticals"/>
              <xsd:enumeration value="NovaSom Inc."/>
              <xsd:enumeration value="NSW Transport"/>
              <xsd:enumeration value="Office Depot, Inc"/>
              <xsd:enumeration value="Ontario Ministry of Transportation"/>
              <xsd:enumeration value="Osg Corporation"/>
              <xsd:enumeration value="OTE GmbH"/>
              <xsd:enumeration value="Pacific Gas and Electric"/>
              <xsd:enumeration value="Payless Shoe Source Inc."/>
              <xsd:enumeration value="Pearson Education (NA) Inc."/>
              <xsd:enumeration value="Pepsico"/>
              <xsd:enumeration value="PepsiCo International Pte Ltd."/>
              <xsd:enumeration value="Pfizer Global Pharmaceuticals"/>
              <xsd:enumeration value="Polo Ralph Lauren Asia Pacific Ltd"/>
              <xsd:enumeration value="Polo Ralph Lauren Corporation"/>
              <xsd:enumeration value="Portfolio Recovery Associates"/>
              <xsd:enumeration value="Poyry PLC"/>
              <xsd:enumeration value="PricewaterhouseCoopers LLP"/>
              <xsd:enumeration value="QBE Americas Inc d/b/a"/>
              <xsd:enumeration value="Reach Services Australia Pty Limite"/>
              <xsd:enumeration value="Reckitt Benckiser Corporate"/>
              <xsd:enumeration value="Reckitt Benckiser Inc."/>
              <xsd:enumeration value="Recreational Equipment, Inc"/>
              <xsd:enumeration value="Regions Bank"/>
              <xsd:enumeration value="Reliance Industries Limited"/>
              <xsd:enumeration value="RICOH EUROPE PLC."/>
              <xsd:enumeration value="Rio Tinto Alcan Engineered Products"/>
              <xsd:enumeration value="Riverbed Technology, Inc."/>
              <xsd:enumeration value="Road Transport Authority, Dubai"/>
              <xsd:enumeration value="Rolls-Royce plc"/>
              <xsd:enumeration value="Royal Bank of Scotland Insurance"/>
              <xsd:enumeration value="Royal Bank of Scotland PLC"/>
              <xsd:enumeration value="Royal Canin SAS"/>
              <xsd:enumeration value="RWE Service GmbH"/>
              <xsd:enumeration value="Ryohin Keikaku CO. Ltd."/>
              <xsd:enumeration value="Safeway"/>
              <xsd:enumeration value="Salesforce.com Inc."/>
              <xsd:enumeration value="Sanofi-Aventis France"/>
              <xsd:enumeration value="Scottish and Southern Energy plc"/>
              <xsd:enumeration value="Seagate Technology"/>
              <xsd:enumeration value="Sears Holdings Management Corporati"/>
              <xsd:enumeration value="Sempra Energy Co"/>
              <xsd:enumeration value="ServiceMaster Consumer Services, In"/>
              <xsd:enumeration value="Singapore Telecommunications Limited"/>
              <xsd:enumeration value="Software Systems LLC"/>
              <xsd:enumeration value="Sony Mobile Communications AB"/>
              <xsd:enumeration value="Southern California Edison Company"/>
              <xsd:enumeration value="SPC Al Nadhi"/>
              <xsd:enumeration value="SPC Fursan Travels"/>
              <xsd:enumeration value="SPC -Saudi Railways Organization"/>
              <xsd:enumeration value="SPC Saudi Telecom"/>
              <xsd:enumeration value="SPC-Gulffarabi"/>
              <xsd:enumeration value="Standard Chartered Bank Plc."/>
              <xsd:enumeration value="Staples Inc."/>
              <xsd:enumeration value="Starbucks Corporation"/>
              <xsd:enumeration value="SunTrust Bank"/>
              <xsd:enumeration value="Superior Energy Services"/>
              <xsd:enumeration value="Swedish Match North America"/>
              <xsd:enumeration value="SYARIKAT SAMLING TIMBER SDN BHD"/>
              <xsd:enumeration value="Syngenta Crop Protection AG"/>
              <xsd:enumeration value="Sysco corporation"/>
              <xsd:enumeration value="Target Technology Services (TTS)"/>
              <xsd:enumeration value="Tate N  Lyle plc"/>
              <xsd:enumeration value="TE Connectivity Ltd(Tyco ElectronicsCor)"/>
              <xsd:enumeration value="Teachers Insurance &amp; Annuity Associ"/>
              <xsd:enumeration value="TechnipNET"/>
              <xsd:enumeration value="Technological Resources Pty Ltd"/>
              <xsd:enumeration value="Telecom New Zealand"/>
              <xsd:enumeration value="Telenet N.V."/>
              <xsd:enumeration value="Telstra Corporation Limited"/>
              <xsd:enumeration value="TEREOS"/>
              <xsd:enumeration value="Tesco Stores Limited"/>
              <xsd:enumeration value="Texas Instruments Inc."/>
              <xsd:enumeration value="The  Northwestern Mutual Life"/>
              <xsd:enumeration value="The Allstate Corporation"/>
              <xsd:enumeration value="The Body Shop International PLC"/>
              <xsd:enumeration value="The Boeing Company"/>
              <xsd:enumeration value="The Capital Group Companies"/>
              <xsd:enumeration value="The Coca-Cola Company"/>
              <xsd:enumeration value="The Dairy Farm Co. Ltd"/>
              <xsd:enumeration value="The Gap, Inc"/>
              <xsd:enumeration value="The Gymboree Corporation"/>
              <xsd:enumeration value="The Procter &amp; Gamble Company"/>
              <xsd:enumeration value="The Travelers Indemnity Company"/>
              <xsd:enumeration value="Time Warner Cable Inc."/>
              <xsd:enumeration value="T-Mobile USA Inc."/>
              <xsd:enumeration value="TNT EXPRESS ICS LIMITED"/>
              <xsd:enumeration value="Toll Holdings Limited"/>
              <xsd:enumeration value="Toshiba Europe GmbH"/>
              <xsd:enumeration value="Toshiba Logistics Consulting Corpor"/>
              <xsd:enumeration value="Tourism Development &amp; Investment Company"/>
              <xsd:enumeration value="Toyota Financial"/>
              <xsd:enumeration value="Toyota Motor Europe NV/SA"/>
              <xsd:enumeration value="True Blue Inc."/>
              <xsd:enumeration value="TRUenergy Services Pty Ltd"/>
              <xsd:enumeration value="TYCO FIRE AND SECURITY"/>
              <xsd:enumeration value="UBS AG"/>
              <xsd:enumeration value="UBS Investment Bank"/>
              <xsd:enumeration value="Ulta Salon, Cosmetics &amp; Fragrance"/>
              <xsd:enumeration value="Underwriters Laboratories"/>
              <xsd:enumeration value="Unilever  Plc"/>
              <xsd:enumeration value="United Stationers"/>
              <xsd:enumeration value="United Utilities"/>
              <xsd:enumeration value="Veda"/>
              <xsd:enumeration value="Verizon"/>
              <xsd:enumeration value="ViaMichelin"/>
              <xsd:enumeration value="Visa International"/>
              <xsd:enumeration value="Vodafone"/>
              <xsd:enumeration value="Volkswagen of America, Inc."/>
              <xsd:enumeration value="Volvo Cars"/>
              <xsd:enumeration value="Wacker Chemie AG"/>
              <xsd:enumeration value="Waddell &amp; Reed"/>
              <xsd:enumeration value="Wal-Mart Stores, Inc"/>
              <xsd:enumeration value="Weatherford International"/>
              <xsd:enumeration value="Wellmark Inc."/>
              <xsd:enumeration value="Wellpoint Inc."/>
              <xsd:enumeration value="Wells Fargo &amp; Company"/>
              <xsd:enumeration value="Western Digital Technologies, Inc."/>
              <xsd:enumeration value="Westpac- Sydney"/>
              <xsd:enumeration value="WILLIAMS SONOMA INC."/>
              <xsd:enumeration value="Xerox Corporation"/>
              <xsd:enumeration value="Xilinx"/>
              <xsd:enumeration value="XL Global Services"/>
              <xsd:enumeration value="Yahoo Inc."/>
              <xsd:enumeration value="Zoetis"/>
            </xsd:restriction>
          </xsd:simpleType>
        </xsd:union>
      </xsd:simpleType>
    </xsd:element>
    <xsd:element name="Country" ma:index="11" ma:displayName="Location" ma:default="United States" ma:format="Dropdown" ma:internalName="Country">
      <xsd:simpleType>
        <xsd:union memberTypes="dms:Text">
          <xsd:simpleType>
            <xsd:restriction base="dms:Choice">
              <xsd:enumeration value="United States"/>
              <xsd:enumeration value="United Kingdom"/>
              <xsd:enumeration value="Afghanistan"/>
              <xsd:enumeration value="Akrotiri"/>
              <xsd:enumeration value="Albania"/>
              <xsd:enumeration value="Algeria"/>
              <xsd:enumeration value="American Samoa"/>
              <xsd:enumeration value="Andorra"/>
              <xsd:enumeration value="Angola"/>
              <xsd:enumeration value="Anguilla"/>
              <xsd:enumeration value="Antarctica"/>
              <xsd:enumeration value="Antigua and Barbuda"/>
              <xsd:enumeration value="Argentina"/>
              <xsd:enumeration value="Armenia"/>
              <xsd:enumeration value="Aruba"/>
              <xsd:enumeration value="Ashmore and Cartier Islands"/>
              <xsd:enumeration value="Australia"/>
              <xsd:enumeration value="Austria"/>
              <xsd:enumeration value="Azerbaijan"/>
              <xsd:enumeration value="Bahamas, The"/>
              <xsd:enumeration value="Bahrain"/>
              <xsd:enumeration value="Bangladesh"/>
              <xsd:enumeration value="Barbados"/>
              <xsd:enumeration value="Bassas da India"/>
              <xsd:enumeration value="Belarus"/>
              <xsd:enumeration value="Belgium"/>
              <xsd:enumeration value="Belize"/>
              <xsd:enumeration value="Benin"/>
              <xsd:enumeration value="Bermuda"/>
              <xsd:enumeration value="Bhutan"/>
              <xsd:enumeration value="Bolivia"/>
              <xsd:enumeration value="Bosnia and Herzegovina"/>
              <xsd:enumeration value="Botswana"/>
              <xsd:enumeration value="Bouvet Island"/>
              <xsd:enumeration value="Brazil"/>
              <xsd:enumeration value="British Indian Ocean Territory"/>
              <xsd:enumeration value="British Virgin Islands"/>
              <xsd:enumeration value="Brunei"/>
              <xsd:enumeration value="Bulgaria"/>
              <xsd:enumeration value="Burkina Faso"/>
              <xsd:enumeration value="Burma"/>
              <xsd:enumeration value="Burundi"/>
              <xsd:enumeration value="Cambodia"/>
              <xsd:enumeration value="Cameroon"/>
              <xsd:enumeration value="Canada"/>
              <xsd:enumeration value="Cape Verde"/>
              <xsd:enumeration value="Cayman Islands"/>
              <xsd:enumeration value="Central African Republic"/>
              <xsd:enumeration value="Chad"/>
              <xsd:enumeration value="Chile"/>
              <xsd:enumeration value="China"/>
              <xsd:enumeration value="Christmas Island"/>
              <xsd:enumeration value="Clipperton Island"/>
              <xsd:enumeration value="Cocos (Keeling) Islands"/>
              <xsd:enumeration value="Colombia"/>
              <xsd:enumeration value="Comoros"/>
              <xsd:enumeration value="Congo, Democratic Republic of the"/>
              <xsd:enumeration value="Congo, Republic of the"/>
              <xsd:enumeration value="Cook Islands"/>
              <xsd:enumeration value="Coral Sea Islands"/>
              <xsd:enumeration value="Costa Rica"/>
              <xsd:enumeration value="Cote d'Ivoire"/>
              <xsd:enumeration value="Croatia"/>
              <xsd:enumeration value="Cuba"/>
              <xsd:enumeration value="Cyprus"/>
              <xsd:enumeration value="Czech Republic"/>
              <xsd:enumeration value="Denmark"/>
              <xsd:enumeration value="Dhekelia"/>
              <xsd:enumeration value="Djibouti"/>
              <xsd:enumeration value="Dominica"/>
              <xsd:enumeration value="Dominican Republic"/>
              <xsd:enumeration value="Ecuador"/>
              <xsd:enumeration value="Egypt"/>
              <xsd:enumeration value="El Salvador"/>
              <xsd:enumeration value="Equatorial Guinea"/>
              <xsd:enumeration value="Eritrea"/>
              <xsd:enumeration value="Estonia"/>
              <xsd:enumeration value="Ethiopia"/>
              <xsd:enumeration value="Europa Island"/>
              <xsd:enumeration value="Falkland Islands (Islas Malvinas)"/>
              <xsd:enumeration value="Faroe Islands"/>
              <xsd:enumeration value="Fiji"/>
              <xsd:enumeration value="Finland"/>
              <xsd:enumeration value="France"/>
              <xsd:enumeration value="French Guiana"/>
              <xsd:enumeration value="French Polynesia"/>
              <xsd:enumeration value="French Southern and Antarctic Lands"/>
              <xsd:enumeration value="Gabon"/>
              <xsd:enumeration value="Gambia, The"/>
              <xsd:enumeration value="Gaza Strip"/>
              <xsd:enumeration value="Georgia"/>
              <xsd:enumeration value="Germany"/>
              <xsd:enumeration value="Ghana"/>
              <xsd:enumeration value="Gibraltar"/>
              <xsd:enumeration value="Glorioso Islands"/>
              <xsd:enumeration value="Greece"/>
              <xsd:enumeration value="Greenland"/>
              <xsd:enumeration value="Grenada"/>
              <xsd:enumeration value="Guadeloupe"/>
              <xsd:enumeration value="Guam"/>
              <xsd:enumeration value="Guatemala"/>
              <xsd:enumeration value="Guernsey"/>
              <xsd:enumeration value="Guinea"/>
              <xsd:enumeration value="Guinea-Bissau"/>
              <xsd:enumeration value="Guyana"/>
              <xsd:enumeration value="Haiti"/>
              <xsd:enumeration value="Heard Island and McDonald Islands"/>
              <xsd:enumeration value="Holy See (Vatican City)"/>
              <xsd:enumeration value="Honduras"/>
              <xsd:enumeration value="Hong Kong"/>
              <xsd:enumeration value="Hungary"/>
              <xsd:enumeration value="Iceland"/>
              <xsd:enumeration value="India"/>
              <xsd:enumeration value="Indonesia"/>
              <xsd:enumeration value="Iran"/>
              <xsd:enumeration value="Iraq"/>
              <xsd:enumeration value="Ireland"/>
              <xsd:enumeration value="Isle of Man"/>
              <xsd:enumeration value="Israel"/>
              <xsd:enumeration value="Italy"/>
              <xsd:enumeration value="Jamaica"/>
              <xsd:enumeration value="Jan Mayen"/>
              <xsd:enumeration value="Japan"/>
              <xsd:enumeration value="Jersey"/>
              <xsd:enumeration value="Jordan"/>
              <xsd:enumeration value="Juan de Nova Island"/>
              <xsd:enumeration value="Kazakhstan"/>
              <xsd:enumeration value="Kenya"/>
              <xsd:enumeration value="Kiribati"/>
              <xsd:enumeration value="Korea, North"/>
              <xsd:enumeration value="Korea, South"/>
              <xsd:enumeration value="Kuwait"/>
              <xsd:enumeration value="Kyrgyzstan"/>
              <xsd:enumeration value="Laos"/>
              <xsd:enumeration value="Latvia"/>
              <xsd:enumeration value="Lebanon"/>
              <xsd:enumeration value="Lesotho"/>
              <xsd:enumeration value="Liberia"/>
              <xsd:enumeration value="Libya"/>
              <xsd:enumeration value="Liechtenstein"/>
              <xsd:enumeration value="Lithuania"/>
              <xsd:enumeration value="Luxembourg"/>
              <xsd:enumeration value="Macau"/>
              <xsd:enumeration value="Macedonia"/>
              <xsd:enumeration value="Madagascar"/>
              <xsd:enumeration value="Malawi"/>
              <xsd:enumeration value="Malaysia"/>
              <xsd:enumeration value="Maldives"/>
              <xsd:enumeration value="Mali"/>
              <xsd:enumeration value="Malta"/>
              <xsd:enumeration value="Marshall Islands"/>
              <xsd:enumeration value="Martinique"/>
              <xsd:enumeration value="Mauritania"/>
              <xsd:enumeration value="Mauritius"/>
              <xsd:enumeration value="Mayotte"/>
              <xsd:enumeration value="Mexico"/>
              <xsd:enumeration value="Micronesia, Federated States of"/>
              <xsd:enumeration value="Moldova"/>
              <xsd:enumeration value="Monaco"/>
              <xsd:enumeration value="Mongolia"/>
              <xsd:enumeration value="Montserrat"/>
              <xsd:enumeration value="Morocco"/>
              <xsd:enumeration value="Mozambique"/>
              <xsd:enumeration value="Namibia"/>
              <xsd:enumeration value="Nauru"/>
              <xsd:enumeration value="Navassa Island"/>
              <xsd:enumeration value="Nepal"/>
              <xsd:enumeration value="Netherlands"/>
              <xsd:enumeration value="Netherlands Antilles"/>
              <xsd:enumeration value="New Caledonia"/>
              <xsd:enumeration value="New Zealand"/>
              <xsd:enumeration value="Nicaragua"/>
              <xsd:enumeration value="Niger"/>
              <xsd:enumeration value="Nigeria"/>
              <xsd:enumeration value="Niue"/>
              <xsd:enumeration value="Norfolk Island"/>
              <xsd:enumeration value="Northern Mariana Islands"/>
              <xsd:enumeration value="Norway"/>
              <xsd:enumeration value="Oman"/>
              <xsd:enumeration value="Pakistan"/>
              <xsd:enumeration value="Palau"/>
              <xsd:enumeration value="Panama"/>
              <xsd:enumeration value="Papua New Guinea"/>
              <xsd:enumeration value="Paracel Islands"/>
              <xsd:enumeration value="Paraguay"/>
              <xsd:enumeration value="Peru"/>
              <xsd:enumeration value="Philippines"/>
              <xsd:enumeration value="Pitcairn Islands"/>
              <xsd:enumeration value="Poland"/>
              <xsd:enumeration value="Portugal"/>
              <xsd:enumeration value="Puerto Rico"/>
              <xsd:enumeration value="Qatar"/>
              <xsd:enumeration value="Reunion"/>
              <xsd:enumeration value="Romania"/>
              <xsd:enumeration value="Russia"/>
              <xsd:enumeration value="Rwanda"/>
              <xsd:enumeration value="Saint Helena"/>
              <xsd:enumeration value="Saint Kitts and Nevis"/>
              <xsd:enumeration value="Saint Lucia"/>
              <xsd:enumeration value="Saint Pierre and Miquelon"/>
              <xsd:enumeration value="Saint Vincent and the Grenadines"/>
              <xsd:enumeration value="Samoa"/>
              <xsd:enumeration value="San Marino"/>
              <xsd:enumeration value="Sao Tome and Principe"/>
              <xsd:enumeration value="Saudi Arabia"/>
              <xsd:enumeration value="Senegal"/>
              <xsd:enumeration value="Serbia and Montenegro"/>
              <xsd:enumeration value="Seychelles"/>
              <xsd:enumeration value="Sierra Leone"/>
              <xsd:enumeration value="Singapore"/>
              <xsd:enumeration value="Slovakia"/>
              <xsd:enumeration value="Slovenia"/>
              <xsd:enumeration value="Solomon Islands"/>
              <xsd:enumeration value="Somalia"/>
              <xsd:enumeration value="South Africa"/>
              <xsd:enumeration value="South Georgia and the South Sandwich Islands"/>
              <xsd:enumeration value="Spain"/>
              <xsd:enumeration value="Spratly Islands"/>
              <xsd:enumeration value="Sri Lanka"/>
              <xsd:enumeration value="Sudan"/>
              <xsd:enumeration value="Suriname"/>
              <xsd:enumeration value="Svalbard"/>
              <xsd:enumeration value="Swaziland"/>
              <xsd:enumeration value="Sweden"/>
              <xsd:enumeration value="Switzerland"/>
              <xsd:enumeration value="Syria"/>
              <xsd:enumeration value="Taiwan"/>
              <xsd:enumeration value="Tajikistan"/>
              <xsd:enumeration value="Tanzania"/>
              <xsd:enumeration value="Thailand"/>
              <xsd:enumeration value="Timor-Leste"/>
              <xsd:enumeration value="Togo"/>
              <xsd:enumeration value="Tokelau"/>
              <xsd:enumeration value="Tonga"/>
              <xsd:enumeration value="Trinidad and Tobago"/>
              <xsd:enumeration value="Tromelin Island"/>
              <xsd:enumeration value="Tunisia"/>
              <xsd:enumeration value="Turkey"/>
              <xsd:enumeration value="Turkmenistan"/>
              <xsd:enumeration value="Turks and Caicos Islands"/>
              <xsd:enumeration value="Tuvalu"/>
              <xsd:enumeration value="Uganda"/>
              <xsd:enumeration value="Ukraine"/>
              <xsd:enumeration value="United Arab Emirates"/>
              <xsd:enumeration value="Uruguay"/>
              <xsd:enumeration value="Uzbekistan"/>
              <xsd:enumeration value="Vanuatu"/>
              <xsd:enumeration value="Venezuela"/>
              <xsd:enumeration value="Vietnam"/>
              <xsd:enumeration value="Virgin Islands"/>
              <xsd:enumeration value="Wake Island"/>
              <xsd:enumeration value="Wallis and Futuna"/>
              <xsd:enumeration value="West Bank"/>
              <xsd:enumeration value="Western Sahara"/>
              <xsd:enumeration value="Yemen"/>
              <xsd:enumeration value="Zambia"/>
              <xsd:enumeration value="Zimbabwe"/>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51c73462-e555-4e12-bbda-e183a5741aba" elementFormDefault="qualified">
    <xsd:import namespace="http://schemas.microsoft.com/office/2006/documentManagement/types"/>
    <xsd:import namespace="http://schemas.microsoft.com/office/infopath/2007/PartnerControls"/>
    <xsd:element name="Work_x0020_Experience" ma:index="12" nillable="true" ma:displayName="Work Experience" ma:decimals="1" ma:internalName="Work_x0020_Experience">
      <xsd:simpleType>
        <xsd:restriction base="dms:Number"/>
      </xsd:simpleType>
    </xsd:element>
    <xsd:element name="Role" ma:index="13" ma:displayName="Role" ma:default="Systems Engineer" ma:format="Dropdown" ma:internalName="Role">
      <xsd:simpleType>
        <xsd:restriction base="dms:Choice">
          <xsd:enumeration value="Systems Engineer"/>
          <xsd:enumeration value="Senior Systems Engineer"/>
          <xsd:enumeration value="Technology Analyst"/>
          <xsd:enumeration value="Technology Lead"/>
          <xsd:enumeration value="Project Manager"/>
          <xsd:enumeration value="Group Project Manager"/>
          <xsd:enumeration value="Senior Project Manager"/>
          <xsd:enumeration value="Delivery Manager"/>
          <xsd:enumeration value="Senior Delivery Manager"/>
          <xsd:enumeration value="Delivery Head"/>
          <xsd:enumeration value="Technology Architect"/>
          <xsd:enumeration value="Senior Technology Architect"/>
          <xsd:enumeration value="Principal Technology Architect"/>
          <xsd:enumeration value="Business Analyst"/>
          <xsd:enumeration value="Associate Consultant"/>
          <xsd:enumeration value="Senior Associate Consultant"/>
          <xsd:enumeration value="Consultant"/>
          <xsd:enumeration value="Senior Consultant"/>
          <xsd:enumeration value="Technical Specialist"/>
          <xsd:enumeration value="Principal Consultant"/>
          <xsd:enumeration value="Lead Consulta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6384CF-8D44-4FAD-867F-51CA34815E5C}">
  <ds:schemaRefs>
    <ds:schemaRef ds:uri="http://schemas.openxmlformats.org/package/2006/metadata/core-properties"/>
    <ds:schemaRef ds:uri="http://purl.org/dc/elements/1.1/"/>
    <ds:schemaRef ds:uri="http://purl.org/dc/dcmitype/"/>
    <ds:schemaRef ds:uri="http://schemas.microsoft.com/office/2006/documentManagement/types"/>
    <ds:schemaRef ds:uri="http://schemas.microsoft.com/office/infopath/2007/PartnerControls"/>
    <ds:schemaRef ds:uri="51c73462-e555-4e12-bbda-e183a5741aba"/>
    <ds:schemaRef ds:uri="http://schemas.microsoft.com/office/2006/metadata/properties"/>
    <ds:schemaRef ds:uri="e8ffcc20-56c3-41f4-9567-9371e1ec3f74"/>
    <ds:schemaRef ds:uri="http://www.w3.org/XML/1998/namespace"/>
    <ds:schemaRef ds:uri="http://purl.org/dc/terms/"/>
  </ds:schemaRefs>
</ds:datastoreItem>
</file>

<file path=customXml/itemProps2.xml><?xml version="1.0" encoding="utf-8"?>
<ds:datastoreItem xmlns:ds="http://schemas.openxmlformats.org/officeDocument/2006/customXml" ds:itemID="{FF1589BD-CC85-488B-95EA-6F63A2CE8101}">
  <ds:schemaRefs>
    <ds:schemaRef ds:uri="http://schemas.microsoft.com/sharepoint/v3/contenttype/forms"/>
  </ds:schemaRefs>
</ds:datastoreItem>
</file>

<file path=customXml/itemProps3.xml><?xml version="1.0" encoding="utf-8"?>
<ds:datastoreItem xmlns:ds="http://schemas.openxmlformats.org/officeDocument/2006/customXml" ds:itemID="{D10480E3-7FF2-4BB2-B67A-76B52D73C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ffcc20-56c3-41f4-9567-9371e1ec3f74"/>
    <ds:schemaRef ds:uri="51c73462-e555-4e12-bbda-e183a5741a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304</TotalTime>
  <Words>274</Words>
  <Application>Microsoft Office PowerPoint</Application>
  <PresentationFormat>Widescreen</PresentationFormat>
  <Paragraphs>57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宋体</vt:lpstr>
      <vt:lpstr>Arial</vt:lpstr>
      <vt:lpstr>Calibri</vt:lpstr>
      <vt:lpstr>Wingdings</vt:lpstr>
      <vt:lpstr>1_Office Theme</vt:lpstr>
      <vt:lpstr>PowerPoint Presentation</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Saravanan Balaraj</dc:creator>
  <cp:lastModifiedBy>Chetanya Goyal</cp:lastModifiedBy>
  <cp:revision>118</cp:revision>
  <dcterms:created xsi:type="dcterms:W3CDTF">2014-09-30T10:12:59Z</dcterms:created>
  <dcterms:modified xsi:type="dcterms:W3CDTF">2019-03-20T11:32:00Z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0x01010009B7B7D2AD109349829F219A2D9829BA</vt:lpwstr>
  </property>
  <property fmtid="{D5CDD505-2E9C-101B-9397-08002B2CF9AE}" pid="3" name="Order">
    <vt:r8>1100</vt:r8>
  </property>
  <property fmtid="{D5CDD505-2E9C-101B-9397-08002B2CF9AE}" pid="4" name="MSIP_Label_be4b3411-284d-4d31-bd4f-bc13ef7f1fd6_Enabled">
    <vt:lpwstr>True</vt:lpwstr>
  </property>
  <property fmtid="{D5CDD505-2E9C-101B-9397-08002B2CF9AE}" pid="5" name="MSIP_Label_be4b3411-284d-4d31-bd4f-bc13ef7f1fd6_SiteId">
    <vt:lpwstr>63ce7d59-2f3e-42cd-a8cc-be764cff5eb6</vt:lpwstr>
  </property>
  <property fmtid="{D5CDD505-2E9C-101B-9397-08002B2CF9AE}" pid="6" name="MSIP_Label_be4b3411-284d-4d31-bd4f-bc13ef7f1fd6_Owner">
    <vt:lpwstr>kunigiri.ganesh@ad.infosys.com</vt:lpwstr>
  </property>
  <property fmtid="{D5CDD505-2E9C-101B-9397-08002B2CF9AE}" pid="7" name="MSIP_Label_be4b3411-284d-4d31-bd4f-bc13ef7f1fd6_SetDate">
    <vt:lpwstr>2018-10-09T04:41:12.3574268Z</vt:lpwstr>
  </property>
  <property fmtid="{D5CDD505-2E9C-101B-9397-08002B2CF9AE}" pid="8" name="MSIP_Label_be4b3411-284d-4d31-bd4f-bc13ef7f1fd6_Name">
    <vt:lpwstr>Internal</vt:lpwstr>
  </property>
  <property fmtid="{D5CDD505-2E9C-101B-9397-08002B2CF9AE}" pid="9" name="MSIP_Label_be4b3411-284d-4d31-bd4f-bc13ef7f1fd6_Application">
    <vt:lpwstr>Microsoft Azure Information Protection</vt:lpwstr>
  </property>
  <property fmtid="{D5CDD505-2E9C-101B-9397-08002B2CF9AE}" pid="10" name="MSIP_Label_be4b3411-284d-4d31-bd4f-bc13ef7f1fd6_Extended_MSFT_Method">
    <vt:lpwstr>Automatic</vt:lpwstr>
  </property>
  <property fmtid="{D5CDD505-2E9C-101B-9397-08002B2CF9AE}" pid="11" name="MSIP_Label_a0819fa7-4367-4500-ba88-dd630d977609_Enabled">
    <vt:lpwstr>True</vt:lpwstr>
  </property>
  <property fmtid="{D5CDD505-2E9C-101B-9397-08002B2CF9AE}" pid="12" name="MSIP_Label_a0819fa7-4367-4500-ba88-dd630d977609_SiteId">
    <vt:lpwstr>63ce7d59-2f3e-42cd-a8cc-be764cff5eb6</vt:lpwstr>
  </property>
  <property fmtid="{D5CDD505-2E9C-101B-9397-08002B2CF9AE}" pid="13" name="MSIP_Label_a0819fa7-4367-4500-ba88-dd630d977609_Owner">
    <vt:lpwstr>kunigiri.ganesh@ad.infosys.com</vt:lpwstr>
  </property>
  <property fmtid="{D5CDD505-2E9C-101B-9397-08002B2CF9AE}" pid="14" name="MSIP_Label_a0819fa7-4367-4500-ba88-dd630d977609_SetDate">
    <vt:lpwstr>2018-10-09T04:41:12.3574268Z</vt:lpwstr>
  </property>
  <property fmtid="{D5CDD505-2E9C-101B-9397-08002B2CF9AE}" pid="15" name="MSIP_Label_a0819fa7-4367-4500-ba88-dd630d977609_Name">
    <vt:lpwstr>Companywide usage</vt:lpwstr>
  </property>
  <property fmtid="{D5CDD505-2E9C-101B-9397-08002B2CF9AE}" pid="16" name="MSIP_Label_a0819fa7-4367-4500-ba88-dd630d977609_Application">
    <vt:lpwstr>Microsoft Azure Information Protection</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