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9" r:id="rId2"/>
    <p:sldId id="288" r:id="rId3"/>
    <p:sldId id="260" r:id="rId4"/>
    <p:sldId id="261" r:id="rId5"/>
    <p:sldId id="262" r:id="rId6"/>
    <p:sldId id="264" r:id="rId7"/>
    <p:sldId id="265" r:id="rId8"/>
    <p:sldId id="266" r:id="rId9"/>
    <p:sldId id="284" r:id="rId10"/>
    <p:sldId id="268" r:id="rId11"/>
    <p:sldId id="269" r:id="rId12"/>
    <p:sldId id="270" r:id="rId13"/>
    <p:sldId id="272" r:id="rId14"/>
    <p:sldId id="271" r:id="rId15"/>
    <p:sldId id="273" r:id="rId16"/>
    <p:sldId id="274" r:id="rId17"/>
    <p:sldId id="287" r:id="rId18"/>
    <p:sldId id="275" r:id="rId19"/>
    <p:sldId id="276" r:id="rId20"/>
    <p:sldId id="277" r:id="rId21"/>
    <p:sldId id="278" r:id="rId22"/>
    <p:sldId id="285" r:id="rId23"/>
    <p:sldId id="279" r:id="rId24"/>
    <p:sldId id="280"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66CC"/>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61" autoAdjust="0"/>
    <p:restoredTop sz="94660"/>
  </p:normalViewPr>
  <p:slideViewPr>
    <p:cSldViewPr snapToGrid="0" showGuides="1">
      <p:cViewPr varScale="1">
        <p:scale>
          <a:sx n="49" d="100"/>
          <a:sy n="49" d="100"/>
        </p:scale>
        <p:origin x="67" y="74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i Kalghatgi" userId="f5afc239c3d42bd1" providerId="LiveId" clId="{5C794D41-2418-4D0A-97B7-C4285D229D64}"/>
    <pc:docChg chg="custSel modSld">
      <pc:chgData name="Shivani Kalghatgi" userId="f5afc239c3d42bd1" providerId="LiveId" clId="{5C794D41-2418-4D0A-97B7-C4285D229D64}" dt="2025-08-14T12:59:09.231" v="43" actId="20577"/>
      <pc:docMkLst>
        <pc:docMk/>
      </pc:docMkLst>
      <pc:sldChg chg="modSp mod">
        <pc:chgData name="Shivani Kalghatgi" userId="f5afc239c3d42bd1" providerId="LiveId" clId="{5C794D41-2418-4D0A-97B7-C4285D229D64}" dt="2025-08-14T12:54:39.158" v="16" actId="20577"/>
        <pc:sldMkLst>
          <pc:docMk/>
          <pc:sldMk cId="0" sldId="262"/>
        </pc:sldMkLst>
        <pc:spChg chg="mod">
          <ac:chgData name="Shivani Kalghatgi" userId="f5afc239c3d42bd1" providerId="LiveId" clId="{5C794D41-2418-4D0A-97B7-C4285D229D64}" dt="2025-08-14T12:54:39.158" v="16" actId="20577"/>
          <ac:spMkLst>
            <pc:docMk/>
            <pc:sldMk cId="0" sldId="262"/>
            <ac:spMk id="3" creationId="{00000000-0000-0000-0000-000000000000}"/>
          </ac:spMkLst>
        </pc:spChg>
      </pc:sldChg>
      <pc:sldChg chg="modSp mod">
        <pc:chgData name="Shivani Kalghatgi" userId="f5afc239c3d42bd1" providerId="LiveId" clId="{5C794D41-2418-4D0A-97B7-C4285D229D64}" dt="2025-08-14T12:59:09.231" v="43" actId="20577"/>
        <pc:sldMkLst>
          <pc:docMk/>
          <pc:sldMk cId="0" sldId="268"/>
        </pc:sldMkLst>
        <pc:spChg chg="mod">
          <ac:chgData name="Shivani Kalghatgi" userId="f5afc239c3d42bd1" providerId="LiveId" clId="{5C794D41-2418-4D0A-97B7-C4285D229D64}" dt="2025-08-14T12:59:09.231" v="43" actId="20577"/>
          <ac:spMkLst>
            <pc:docMk/>
            <pc:sldMk cId="0" sldId="268"/>
            <ac:spMk id="7" creationId="{00000000-0000-0000-0000-000000000000}"/>
          </ac:spMkLst>
        </pc:spChg>
      </pc:sldChg>
      <pc:sldChg chg="modSp mod">
        <pc:chgData name="Shivani Kalghatgi" userId="f5afc239c3d42bd1" providerId="LiveId" clId="{5C794D41-2418-4D0A-97B7-C4285D229D64}" dt="2025-08-14T12:56:29.689" v="27" actId="20577"/>
        <pc:sldMkLst>
          <pc:docMk/>
          <pc:sldMk cId="0" sldId="276"/>
        </pc:sldMkLst>
        <pc:spChg chg="mod">
          <ac:chgData name="Shivani Kalghatgi" userId="f5afc239c3d42bd1" providerId="LiveId" clId="{5C794D41-2418-4D0A-97B7-C4285D229D64}" dt="2025-08-14T12:56:29.689" v="27" actId="20577"/>
          <ac:spMkLst>
            <pc:docMk/>
            <pc:sldMk cId="0" sldId="276"/>
            <ac:spMk id="3" creationId="{00000000-0000-0000-0000-000000000000}"/>
          </ac:spMkLst>
        </pc:spChg>
      </pc:sldChg>
      <pc:sldChg chg="modSp mod">
        <pc:chgData name="Shivani Kalghatgi" userId="f5afc239c3d42bd1" providerId="LiveId" clId="{5C794D41-2418-4D0A-97B7-C4285D229D64}" dt="2025-08-14T12:55:53.042" v="26" actId="6549"/>
        <pc:sldMkLst>
          <pc:docMk/>
          <pc:sldMk cId="0" sldId="278"/>
        </pc:sldMkLst>
        <pc:spChg chg="mod">
          <ac:chgData name="Shivani Kalghatgi" userId="f5afc239c3d42bd1" providerId="LiveId" clId="{5C794D41-2418-4D0A-97B7-C4285D229D64}" dt="2025-08-14T12:55:53.042" v="26" actId="6549"/>
          <ac:spMkLst>
            <pc:docMk/>
            <pc:sldMk cId="0" sldId="278"/>
            <ac:spMk id="3" creationId="{00000000-0000-0000-0000-000000000000}"/>
          </ac:spMkLst>
        </pc:spChg>
      </pc:sldChg>
      <pc:sldChg chg="modSp mod">
        <pc:chgData name="Shivani Kalghatgi" userId="f5afc239c3d42bd1" providerId="LiveId" clId="{5C794D41-2418-4D0A-97B7-C4285D229D64}" dt="2025-08-14T12:58:01.812" v="35" actId="20577"/>
        <pc:sldMkLst>
          <pc:docMk/>
          <pc:sldMk cId="0" sldId="284"/>
        </pc:sldMkLst>
        <pc:spChg chg="mod">
          <ac:chgData name="Shivani Kalghatgi" userId="f5afc239c3d42bd1" providerId="LiveId" clId="{5C794D41-2418-4D0A-97B7-C4285D229D64}" dt="2025-08-14T12:58:01.812" v="35" actId="20577"/>
          <ac:spMkLst>
            <pc:docMk/>
            <pc:sldMk cId="0" sldId="284"/>
            <ac:spMk id="4" creationId="{00000000-0000-0000-0000-000000000000}"/>
          </ac:spMkLst>
        </pc:spChg>
      </pc:sldChg>
      <pc:sldChg chg="modSp mod">
        <pc:chgData name="Shivani Kalghatgi" userId="f5afc239c3d42bd1" providerId="LiveId" clId="{5C794D41-2418-4D0A-97B7-C4285D229D64}" dt="2025-08-14T12:53:26.436" v="9" actId="20577"/>
        <pc:sldMkLst>
          <pc:docMk/>
          <pc:sldMk cId="0" sldId="288"/>
        </pc:sldMkLst>
        <pc:spChg chg="mod">
          <ac:chgData name="Shivani Kalghatgi" userId="f5afc239c3d42bd1" providerId="LiveId" clId="{5C794D41-2418-4D0A-97B7-C4285D229D64}" dt="2025-08-14T12:53:26.436" v="9" actId="20577"/>
          <ac:spMkLst>
            <pc:docMk/>
            <pc:sldMk cId="0" sldId="288"/>
            <ac:spMk id="3" creationId="{00000000-0000-0000-0000-000000000000}"/>
          </ac:spMkLst>
        </pc:spChg>
        <pc:spChg chg="mod">
          <ac:chgData name="Shivani Kalghatgi" userId="f5afc239c3d42bd1" providerId="LiveId" clId="{5C794D41-2418-4D0A-97B7-C4285D229D64}" dt="2025-08-14T12:52:17.976" v="1" actId="20577"/>
          <ac:spMkLst>
            <pc:docMk/>
            <pc:sldMk cId="0" sldId="288"/>
            <ac:spMk id="5"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PJMW_MW (Daily Avg)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23"/>
            <c:marker>
              <c:symbol val="circle"/>
              <c:size val="5"/>
              <c:spPr>
                <a:solidFill>
                  <a:schemeClr val="accent1"/>
                </a:solidFill>
                <a:ln w="9525">
                  <a:solidFill>
                    <a:schemeClr val="accent1"/>
                  </a:solidFill>
                </a:ln>
                <a:effectLst/>
              </c:spPr>
            </c:marker>
            <c:bubble3D val="0"/>
            <c:spPr>
              <a:ln w="28575" cap="rnd">
                <a:solidFill>
                  <a:srgbClr val="0066CC"/>
                </a:solidFill>
                <a:round/>
              </a:ln>
              <a:effectLst/>
            </c:spPr>
            <c:extLst>
              <c:ext xmlns:c16="http://schemas.microsoft.com/office/drawing/2014/chart" uri="{C3380CC4-5D6E-409C-BE32-E72D297353CC}">
                <c16:uniqueId val="{00000001-432E-47C5-8F9B-AA06295B4B6B}"/>
              </c:ext>
            </c:extLst>
          </c:dPt>
          <c:cat>
            <c:numRef>
              <c:f>Sheet1!$A$2:$A$39</c:f>
              <c:numCache>
                <c:formatCode>dd/mm/yyyy</c:formatCode>
                <c:ptCount val="38"/>
                <c:pt idx="0">
                  <c:v>37347</c:v>
                </c:pt>
                <c:pt idx="1">
                  <c:v>37348</c:v>
                </c:pt>
                <c:pt idx="2">
                  <c:v>37349</c:v>
                </c:pt>
                <c:pt idx="3">
                  <c:v>37350</c:v>
                </c:pt>
                <c:pt idx="4">
                  <c:v>37351</c:v>
                </c:pt>
                <c:pt idx="5">
                  <c:v>37352</c:v>
                </c:pt>
                <c:pt idx="6">
                  <c:v>37353</c:v>
                </c:pt>
                <c:pt idx="7">
                  <c:v>37354</c:v>
                </c:pt>
                <c:pt idx="8">
                  <c:v>37355</c:v>
                </c:pt>
                <c:pt idx="9">
                  <c:v>37356</c:v>
                </c:pt>
                <c:pt idx="10">
                  <c:v>37357</c:v>
                </c:pt>
                <c:pt idx="11">
                  <c:v>37358</c:v>
                </c:pt>
                <c:pt idx="12">
                  <c:v>37359</c:v>
                </c:pt>
                <c:pt idx="13">
                  <c:v>37360</c:v>
                </c:pt>
                <c:pt idx="14">
                  <c:v>37361</c:v>
                </c:pt>
                <c:pt idx="15">
                  <c:v>37362</c:v>
                </c:pt>
                <c:pt idx="16">
                  <c:v>37363</c:v>
                </c:pt>
                <c:pt idx="17">
                  <c:v>37364</c:v>
                </c:pt>
                <c:pt idx="18">
                  <c:v>37365</c:v>
                </c:pt>
                <c:pt idx="19">
                  <c:v>37366</c:v>
                </c:pt>
                <c:pt idx="20">
                  <c:v>37367</c:v>
                </c:pt>
                <c:pt idx="21">
                  <c:v>37368</c:v>
                </c:pt>
                <c:pt idx="22">
                  <c:v>37369</c:v>
                </c:pt>
                <c:pt idx="23">
                  <c:v>37370</c:v>
                </c:pt>
                <c:pt idx="24">
                  <c:v>37371</c:v>
                </c:pt>
                <c:pt idx="25">
                  <c:v>37372</c:v>
                </c:pt>
                <c:pt idx="26">
                  <c:v>37373</c:v>
                </c:pt>
                <c:pt idx="27">
                  <c:v>37374</c:v>
                </c:pt>
                <c:pt idx="28">
                  <c:v>37375</c:v>
                </c:pt>
                <c:pt idx="29">
                  <c:v>37376</c:v>
                </c:pt>
              </c:numCache>
            </c:numRef>
          </c:cat>
          <c:val>
            <c:numRef>
              <c:f>Sheet1!$B$2:$B$39</c:f>
              <c:numCache>
                <c:formatCode>General</c:formatCode>
                <c:ptCount val="38"/>
                <c:pt idx="0">
                  <c:v>4410</c:v>
                </c:pt>
                <c:pt idx="1">
                  <c:v>4565</c:v>
                </c:pt>
                <c:pt idx="2">
                  <c:v>4702</c:v>
                </c:pt>
                <c:pt idx="3">
                  <c:v>4789</c:v>
                </c:pt>
                <c:pt idx="4">
                  <c:v>4623</c:v>
                </c:pt>
                <c:pt idx="5">
                  <c:v>4501</c:v>
                </c:pt>
                <c:pt idx="6">
                  <c:v>4432</c:v>
                </c:pt>
                <c:pt idx="7">
                  <c:v>4526</c:v>
                </c:pt>
                <c:pt idx="8">
                  <c:v>4689</c:v>
                </c:pt>
                <c:pt idx="9">
                  <c:v>4720</c:v>
                </c:pt>
                <c:pt idx="10">
                  <c:v>4605</c:v>
                </c:pt>
                <c:pt idx="11">
                  <c:v>4558</c:v>
                </c:pt>
                <c:pt idx="12">
                  <c:v>4479</c:v>
                </c:pt>
                <c:pt idx="13">
                  <c:v>4398</c:v>
                </c:pt>
                <c:pt idx="14">
                  <c:v>4510</c:v>
                </c:pt>
                <c:pt idx="15">
                  <c:v>4628</c:v>
                </c:pt>
                <c:pt idx="16">
                  <c:v>4712</c:v>
                </c:pt>
                <c:pt idx="17">
                  <c:v>4779</c:v>
                </c:pt>
                <c:pt idx="18">
                  <c:v>4694</c:v>
                </c:pt>
                <c:pt idx="19">
                  <c:v>4552</c:v>
                </c:pt>
                <c:pt idx="20">
                  <c:v>4488</c:v>
                </c:pt>
                <c:pt idx="21">
                  <c:v>4575</c:v>
                </c:pt>
                <c:pt idx="22">
                  <c:v>4638</c:v>
                </c:pt>
                <c:pt idx="23">
                  <c:v>4719</c:v>
                </c:pt>
                <c:pt idx="24">
                  <c:v>4765</c:v>
                </c:pt>
                <c:pt idx="25">
                  <c:v>4691</c:v>
                </c:pt>
                <c:pt idx="26">
                  <c:v>4547</c:v>
                </c:pt>
                <c:pt idx="27">
                  <c:v>4499</c:v>
                </c:pt>
                <c:pt idx="28">
                  <c:v>4578</c:v>
                </c:pt>
                <c:pt idx="29">
                  <c:v>4650</c:v>
                </c:pt>
              </c:numCache>
            </c:numRef>
          </c:val>
          <c:smooth val="0"/>
          <c:extLst>
            <c:ext xmlns:c16="http://schemas.microsoft.com/office/drawing/2014/chart" uri="{C3380CC4-5D6E-409C-BE32-E72D297353CC}">
              <c16:uniqueId val="{00000002-432E-47C5-8F9B-AA06295B4B6B}"/>
            </c:ext>
          </c:extLst>
        </c:ser>
        <c:ser>
          <c:idx val="2"/>
          <c:order val="1"/>
          <c:tx>
            <c:strRef>
              <c:f>Sheet1!$C$1</c:f>
              <c:strCache>
                <c:ptCount val="1"/>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Sheet1!$A$2:$A$39</c:f>
              <c:numCache>
                <c:formatCode>dd/mm/yyyy</c:formatCode>
                <c:ptCount val="38"/>
                <c:pt idx="0">
                  <c:v>37347</c:v>
                </c:pt>
                <c:pt idx="1">
                  <c:v>37348</c:v>
                </c:pt>
                <c:pt idx="2">
                  <c:v>37349</c:v>
                </c:pt>
                <c:pt idx="3">
                  <c:v>37350</c:v>
                </c:pt>
                <c:pt idx="4">
                  <c:v>37351</c:v>
                </c:pt>
                <c:pt idx="5">
                  <c:v>37352</c:v>
                </c:pt>
                <c:pt idx="6">
                  <c:v>37353</c:v>
                </c:pt>
                <c:pt idx="7">
                  <c:v>37354</c:v>
                </c:pt>
                <c:pt idx="8">
                  <c:v>37355</c:v>
                </c:pt>
                <c:pt idx="9">
                  <c:v>37356</c:v>
                </c:pt>
                <c:pt idx="10">
                  <c:v>37357</c:v>
                </c:pt>
                <c:pt idx="11">
                  <c:v>37358</c:v>
                </c:pt>
                <c:pt idx="12">
                  <c:v>37359</c:v>
                </c:pt>
                <c:pt idx="13">
                  <c:v>37360</c:v>
                </c:pt>
                <c:pt idx="14">
                  <c:v>37361</c:v>
                </c:pt>
                <c:pt idx="15">
                  <c:v>37362</c:v>
                </c:pt>
                <c:pt idx="16">
                  <c:v>37363</c:v>
                </c:pt>
                <c:pt idx="17">
                  <c:v>37364</c:v>
                </c:pt>
                <c:pt idx="18">
                  <c:v>37365</c:v>
                </c:pt>
                <c:pt idx="19">
                  <c:v>37366</c:v>
                </c:pt>
                <c:pt idx="20">
                  <c:v>37367</c:v>
                </c:pt>
                <c:pt idx="21">
                  <c:v>37368</c:v>
                </c:pt>
                <c:pt idx="22">
                  <c:v>37369</c:v>
                </c:pt>
                <c:pt idx="23">
                  <c:v>37370</c:v>
                </c:pt>
                <c:pt idx="24">
                  <c:v>37371</c:v>
                </c:pt>
                <c:pt idx="25">
                  <c:v>37372</c:v>
                </c:pt>
                <c:pt idx="26">
                  <c:v>37373</c:v>
                </c:pt>
                <c:pt idx="27">
                  <c:v>37374</c:v>
                </c:pt>
                <c:pt idx="28">
                  <c:v>37375</c:v>
                </c:pt>
                <c:pt idx="29">
                  <c:v>37376</c:v>
                </c:pt>
              </c:numCache>
            </c:numRef>
          </c:cat>
          <c:val>
            <c:numRef>
              <c:f>Sheet1!$C$2:$C$39</c:f>
              <c:numCache>
                <c:formatCode>General</c:formatCode>
                <c:ptCount val="38"/>
              </c:numCache>
            </c:numRef>
          </c:val>
          <c:smooth val="0"/>
          <c:extLst>
            <c:ext xmlns:c16="http://schemas.microsoft.com/office/drawing/2014/chart" uri="{C3380CC4-5D6E-409C-BE32-E72D297353CC}">
              <c16:uniqueId val="{00000003-432E-47C5-8F9B-AA06295B4B6B}"/>
            </c:ext>
          </c:extLst>
        </c:ser>
        <c:dLbls>
          <c:showLegendKey val="0"/>
          <c:showVal val="0"/>
          <c:showCatName val="0"/>
          <c:showSerName val="0"/>
          <c:showPercent val="0"/>
          <c:showBubbleSize val="0"/>
        </c:dLbls>
        <c:marker val="1"/>
        <c:smooth val="0"/>
        <c:axId val="426570232"/>
        <c:axId val="426563032"/>
      </c:lineChart>
      <c:dateAx>
        <c:axId val="426570232"/>
        <c:scaling>
          <c:orientation val="minMax"/>
        </c:scaling>
        <c:delete val="0"/>
        <c:axPos val="b"/>
        <c:numFmt formatCode="dd/mm/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en-US"/>
          </a:p>
        </c:txPr>
        <c:crossAx val="426563032"/>
        <c:crosses val="autoZero"/>
        <c:auto val="1"/>
        <c:lblOffset val="100"/>
        <c:baseTimeUnit val="days"/>
      </c:dateAx>
      <c:valAx>
        <c:axId val="426563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en-US"/>
          </a:p>
        </c:txPr>
        <c:crossAx val="426570232"/>
        <c:crosses val="autoZero"/>
        <c:crossBetween val="between"/>
      </c:valAx>
      <c:spPr>
        <a:noFill/>
        <a:ln>
          <a:solidFill>
            <a:srgbClr val="404040"/>
          </a:solidFill>
        </a:ln>
        <a:effectLst/>
      </c:spPr>
    </c:plotArea>
    <c:legend>
      <c:legendPos val="b"/>
      <c:legendEntry>
        <c:idx val="1"/>
        <c:delete val="1"/>
      </c:legendEntry>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da0122fa-9ada-4169-b051-239186ecdf5b}"/>
      </c:ext>
    </c:extLst>
  </c:chart>
  <c:spPr>
    <a:noFill/>
    <a:ln>
      <a:solidFill>
        <a:srgbClr val="404040"/>
      </a:solidFill>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284F95-37EA-4A4A-8B5D-6A9E77A07683}" type="datetimeFigureOut">
              <a:rPr lang="en-IN" smtClean="0"/>
              <a:t>14-08-2025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54AC9-4A0A-47E5-9FAA-C51FF1CF72C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654AC9-4A0A-47E5-9FAA-C51FF1CF72C2}" type="slidenum">
              <a:rPr lang="en-IN" smtClean="0"/>
              <a:t>15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959C218-C805-4044-BEB8-D912DCD94E90}" type="datetimeFigureOut">
              <a:rPr lang="en-IN" smtClean="0"/>
              <a:t>14-08-2025</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E43C7B-8545-4870-92A2-52E2D07B82F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959C218-C805-4044-BEB8-D912DCD94E90}" type="datetimeFigureOut">
              <a:rPr lang="en-IN" smtClean="0"/>
              <a:t>14-08-2025</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E43C7B-8545-4870-92A2-52E2D07B82F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959C218-C805-4044-BEB8-D912DCD94E90}" type="datetimeFigureOut">
              <a:rPr lang="en-IN" smtClean="0"/>
              <a:t>14-08-2025</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E43C7B-8545-4870-92A2-52E2D07B82F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959C218-C805-4044-BEB8-D912DCD94E90}" type="datetimeFigureOut">
              <a:rPr lang="en-IN" smtClean="0"/>
              <a:t>14-08-2025</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E43C7B-8545-4870-92A2-52E2D07B82F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D959C218-C805-4044-BEB8-D912DCD94E90}" type="datetimeFigureOut">
              <a:rPr lang="en-IN" smtClean="0"/>
              <a:t>14-08-2025</a:t>
            </a:fld>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3E43C7B-8545-4870-92A2-52E2D07B82F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D959C218-C805-4044-BEB8-D912DCD94E90}" type="datetimeFigureOut">
              <a:rPr lang="en-IN" smtClean="0"/>
              <a:t>14-08-2025</a:t>
            </a:fld>
            <a:endParaRPr lang="en-IN"/>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3E43C7B-8545-4870-92A2-52E2D07B82F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D959C218-C805-4044-BEB8-D912DCD94E90}" type="datetimeFigureOut">
              <a:rPr lang="en-IN" smtClean="0"/>
              <a:t>14-08-2025</a:t>
            </a:fld>
            <a:endParaRPr lang="en-IN"/>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3E43C7B-8545-4870-92A2-52E2D07B82F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959C218-C805-4044-BEB8-D912DCD94E90}" type="datetimeFigureOut">
              <a:rPr lang="en-IN" smtClean="0"/>
              <a:t>14-08-2025</a:t>
            </a:fld>
            <a:endParaRPr lang="en-IN"/>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B3E43C7B-8545-4870-92A2-52E2D07B82F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D959C218-C805-4044-BEB8-D912DCD94E90}" type="datetimeFigureOut">
              <a:rPr lang="en-IN" smtClean="0"/>
              <a:t>14-08-2025</a:t>
            </a:fld>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3E43C7B-8545-4870-92A2-52E2D07B82F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D959C218-C805-4044-BEB8-D912DCD94E90}" type="datetimeFigureOut">
              <a:rPr lang="en-IN" smtClean="0"/>
              <a:t>14-08-2025</a:t>
            </a:fld>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3E43C7B-8545-4870-92A2-52E2D07B82F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800" kern="1200">
          <a:solidFill>
            <a:srgbClr val="003366"/>
          </a:solidFill>
          <a:latin typeface="Calibri Bold" panose="020F0702030404030204" pitchFamily="34" charset="0"/>
          <a:ea typeface="Calibri Bold" panose="020F0702030404030204" pitchFamily="34" charset="0"/>
          <a:cs typeface="Calibri Bold" panose="020F07020304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04040"/>
          </a:solidFill>
          <a:latin typeface="Calibri" panose="020F0502020204030204"/>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404040"/>
          </a:solidFill>
          <a:latin typeface="Calibri" panose="020F050202020403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404040"/>
          </a:solidFill>
          <a:latin typeface="Calibri" panose="020F050202020403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404040"/>
          </a:solidFill>
          <a:latin typeface="Calibri" panose="020F050202020403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404040"/>
          </a:solidFill>
          <a:latin typeface="Calibri" panose="020F050202020403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4500" b="1" dirty="0">
                <a:solidFill>
                  <a:srgbClr val="003366"/>
                </a:solidFill>
                <a:effectLst>
                  <a:outerShdw blurRad="38100" dist="38100" dir="2700000" algn="tl">
                    <a:srgbClr val="000000">
                      <a:alpha val="43137"/>
                    </a:srgbClr>
                  </a:outerShdw>
                </a:effectLst>
                <a:latin typeface="Calibri Bold" panose="020F0702030404030204" pitchFamily="34" charset="0"/>
                <a:ea typeface="Calibri Bold" panose="020F0702030404030204" pitchFamily="34" charset="0"/>
                <a:cs typeface="Calibri Bold" panose="020F0702030404030204" pitchFamily="34" charset="0"/>
              </a:rPr>
              <a:t>ENERGY CONSUMPTION FORECAST</a:t>
            </a:r>
          </a:p>
        </p:txBody>
      </p:sp>
      <p:sp>
        <p:nvSpPr>
          <p:cNvPr id="3" name="Subtitle 2"/>
          <p:cNvSpPr>
            <a:spLocks noGrp="1"/>
          </p:cNvSpPr>
          <p:nvPr>
            <p:ph type="subTitle" idx="1"/>
          </p:nvPr>
        </p:nvSpPr>
        <p:spPr/>
        <p:txBody>
          <a:bodyPr>
            <a:normAutofit/>
          </a:bodyPr>
          <a:lstStyle/>
          <a:p>
            <a:r>
              <a:rPr lang="en-US" sz="2500" i="1" dirty="0">
                <a:solidFill>
                  <a:srgbClr val="0066CC"/>
                </a:solidFill>
                <a:latin typeface="Calibri" panose="020F0502020204030204" charset="0"/>
                <a:ea typeface="Calibri" panose="020F0502020204030204" charset="0"/>
                <a:cs typeface="Calibri" panose="020F0502020204030204" charset="0"/>
              </a:rPr>
              <a:t>(A Machine Learning &amp; Time Series Forecasting Project)</a:t>
            </a:r>
            <a:endParaRPr lang="en-IN" sz="2500" i="1" dirty="0">
              <a:solidFill>
                <a:srgbClr val="0066CC"/>
              </a:solidFill>
              <a:latin typeface="Calibri" panose="020F0502020204030204" charset="0"/>
              <a:ea typeface="Calibri" panose="020F0502020204030204" charset="0"/>
              <a:cs typeface="Calibri" panose="020F0502020204030204" charset="0"/>
            </a:endParaRPr>
          </a:p>
        </p:txBody>
      </p:sp>
      <p:cxnSp>
        <p:nvCxnSpPr>
          <p:cNvPr id="12" name="Straight Connector 11"/>
          <p:cNvCxnSpPr/>
          <p:nvPr/>
        </p:nvCxnSpPr>
        <p:spPr>
          <a:xfrm>
            <a:off x="0" y="6304887"/>
            <a:ext cx="12192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225786"/>
            <a:ext cx="10515600" cy="1325563"/>
          </a:xfrm>
        </p:spPr>
        <p:txBody>
          <a:bodyPr>
            <a:normAutofit/>
          </a:bodyPr>
          <a:lstStyle/>
          <a:p>
            <a:r>
              <a:rPr lang="en-IN"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rPr>
              <a:t>EDA: Daily Patterns</a:t>
            </a:r>
          </a:p>
        </p:txBody>
      </p:sp>
      <p:sp>
        <p:nvSpPr>
          <p:cNvPr id="7" name="Rectangle 1"/>
          <p:cNvSpPr>
            <a:spLocks noGrp="1" noChangeArrowheads="1"/>
          </p:cNvSpPr>
          <p:nvPr>
            <p:ph sz="half" idx="1"/>
          </p:nvPr>
        </p:nvSpPr>
        <p:spPr bwMode="auto">
          <a:xfrm>
            <a:off x="838198" y="1686196"/>
            <a:ext cx="5181600" cy="4102533"/>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2200" b="0" i="0" u="none" strike="noStrike" cap="none" normalizeH="0" baseline="0" dirty="0">
                <a:ln>
                  <a:noFill/>
                </a:ln>
                <a:solidFill>
                  <a:srgbClr val="404040"/>
                </a:solidFill>
                <a:effectLst/>
              </a:rPr>
              <a:t> </a:t>
            </a:r>
            <a:r>
              <a:rPr kumimoji="0" lang="en-US" altLang="en-US" sz="2200" b="1" i="0" u="none" strike="noStrike" cap="none" normalizeH="0" baseline="0" dirty="0">
                <a:ln>
                  <a:noFill/>
                </a:ln>
                <a:solidFill>
                  <a:srgbClr val="404040"/>
                </a:solidFill>
                <a:effectLst/>
              </a:rPr>
              <a:t>Time Range </a:t>
            </a:r>
            <a:r>
              <a:rPr kumimoji="0" lang="en-US" altLang="en-US" sz="2200" b="0" i="0" u="none" strike="noStrike" cap="none" normalizeH="0" baseline="0" dirty="0">
                <a:ln>
                  <a:noFill/>
                </a:ln>
                <a:solidFill>
                  <a:srgbClr val="404040"/>
                </a:solidFill>
                <a:effectLst/>
              </a:rPr>
              <a:t>: 2002–2018 hourly data.</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2200" b="0" i="0" u="none" strike="noStrike" cap="none" normalizeH="0" baseline="0" dirty="0">
                <a:ln>
                  <a:noFill/>
                </a:ln>
                <a:solidFill>
                  <a:srgbClr val="404040"/>
                </a:solidFill>
                <a:effectLst/>
              </a:rPr>
              <a:t> </a:t>
            </a:r>
            <a:r>
              <a:rPr kumimoji="0" lang="en-US" altLang="en-US" sz="2200" b="1" i="0" u="none" strike="noStrike" cap="none" normalizeH="0" baseline="0" dirty="0">
                <a:ln>
                  <a:noFill/>
                </a:ln>
                <a:solidFill>
                  <a:srgbClr val="404040"/>
                </a:solidFill>
                <a:effectLst/>
              </a:rPr>
              <a:t>Pattern </a:t>
            </a:r>
            <a:r>
              <a:rPr kumimoji="0" lang="en-US" altLang="en-US" sz="2200" b="0" i="0" u="none" strike="noStrike" cap="none" normalizeH="0" baseline="0" dirty="0">
                <a:ln>
                  <a:noFill/>
                </a:ln>
                <a:solidFill>
                  <a:srgbClr val="404040"/>
                </a:solidFill>
                <a:effectLst/>
              </a:rPr>
              <a:t>: Clear seasonal cycle (summer/winter peaks, spring/fall dips).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2200" b="0" i="0" u="none" strike="noStrike" cap="none" normalizeH="0" baseline="0" dirty="0">
                <a:ln>
                  <a:noFill/>
                </a:ln>
                <a:solidFill>
                  <a:srgbClr val="404040"/>
                </a:solidFill>
                <a:effectLst/>
              </a:rPr>
              <a:t> </a:t>
            </a:r>
            <a:r>
              <a:rPr kumimoji="0" lang="en-US" altLang="en-US" sz="2200" b="1" i="0" u="none" strike="noStrike" cap="none" normalizeH="0" baseline="0" dirty="0">
                <a:ln>
                  <a:noFill/>
                </a:ln>
                <a:solidFill>
                  <a:srgbClr val="404040"/>
                </a:solidFill>
                <a:effectLst/>
              </a:rPr>
              <a:t>Average Load </a:t>
            </a:r>
            <a:r>
              <a:rPr kumimoji="0" lang="en-US" altLang="en-US" sz="2200" b="0" i="0" u="none" strike="noStrike" cap="none" normalizeH="0" baseline="0" dirty="0">
                <a:ln>
                  <a:noFill/>
                </a:ln>
                <a:solidFill>
                  <a:srgbClr val="404040"/>
                </a:solidFill>
                <a:effectLst/>
              </a:rPr>
              <a:t>: Mostly 4,000–7,000 MW.</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2200" b="0" i="0" u="none" strike="noStrike" cap="none" normalizeH="0" baseline="0" dirty="0">
                <a:ln>
                  <a:noFill/>
                </a:ln>
                <a:solidFill>
                  <a:srgbClr val="404040"/>
                </a:solidFill>
                <a:effectLst/>
              </a:rPr>
              <a:t> </a:t>
            </a:r>
            <a:r>
              <a:rPr kumimoji="0" lang="en-US" altLang="en-US" sz="2200" b="1" i="0" u="none" strike="noStrike" cap="none" normalizeH="0" baseline="0" dirty="0">
                <a:ln>
                  <a:noFill/>
                </a:ln>
                <a:solidFill>
                  <a:srgbClr val="404040"/>
                </a:solidFill>
                <a:effectLst/>
              </a:rPr>
              <a:t>Outliers </a:t>
            </a:r>
            <a:r>
              <a:rPr kumimoji="0" lang="en-US" altLang="en-US" sz="2200" b="0" i="0" u="none" strike="noStrike" cap="none" normalizeH="0" baseline="0" dirty="0">
                <a:ln>
                  <a:noFill/>
                </a:ln>
                <a:solidFill>
                  <a:srgbClr val="404040"/>
                </a:solidFill>
                <a:effectLst/>
              </a:rPr>
              <a:t>: </a:t>
            </a:r>
            <a:r>
              <a:rPr lang="en-US" altLang="en-US" sz="2200" dirty="0"/>
              <a:t>some</a:t>
            </a:r>
            <a:r>
              <a:rPr kumimoji="0" lang="en-US" altLang="en-US" sz="2200" b="0" i="0" u="none" strike="noStrike" cap="none" normalizeH="0" baseline="0" dirty="0">
                <a:ln>
                  <a:noFill/>
                </a:ln>
                <a:solidFill>
                  <a:srgbClr val="404040"/>
                </a:solidFill>
                <a:effectLst/>
              </a:rPr>
              <a:t> sudden drops (data errors/missing values).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2200" b="0" i="0" u="none" strike="noStrike" cap="none" normalizeH="0" baseline="0" dirty="0">
                <a:ln>
                  <a:noFill/>
                </a:ln>
                <a:solidFill>
                  <a:srgbClr val="404040"/>
                </a:solidFill>
                <a:effectLst/>
              </a:rPr>
              <a:t> </a:t>
            </a:r>
            <a:r>
              <a:rPr kumimoji="0" lang="en-US" altLang="en-US" sz="2200" b="1" i="0" u="none" strike="noStrike" cap="none" normalizeH="0" baseline="0" dirty="0">
                <a:ln>
                  <a:noFill/>
                </a:ln>
                <a:solidFill>
                  <a:srgbClr val="404040"/>
                </a:solidFill>
                <a:effectLst/>
              </a:rPr>
              <a:t>Trend </a:t>
            </a:r>
            <a:r>
              <a:rPr kumimoji="0" lang="en-US" altLang="en-US" sz="2200" b="0" i="0" u="none" strike="noStrike" cap="none" normalizeH="0" baseline="0" dirty="0">
                <a:ln>
                  <a:noFill/>
                </a:ln>
                <a:solidFill>
                  <a:srgbClr val="404040"/>
                </a:solidFill>
                <a:effectLst/>
              </a:rPr>
              <a:t>: Long-term mostly stable with seasonal variations.</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rcRect l="649" b="1322"/>
          <a:stretch>
            <a:fillRect/>
          </a:stretch>
        </p:blipFill>
        <p:spPr>
          <a:xfrm>
            <a:off x="6172204" y="1686196"/>
            <a:ext cx="5181600" cy="4102533"/>
          </a:xfrm>
          <a:ln>
            <a:solidFill>
              <a:srgbClr val="404040"/>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0043"/>
            <a:ext cx="10515600" cy="1325563"/>
          </a:xfrm>
        </p:spPr>
        <p:txBody>
          <a:bodyPr>
            <a:normAutofit/>
          </a:bodyPr>
          <a:lstStyle/>
          <a:p>
            <a:r>
              <a:rPr lang="en-US"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rPr>
              <a:t>EDA: Noise Removal Before and After</a:t>
            </a:r>
            <a:endParaRPr lang="en-IN"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endParaRPr>
          </a:p>
        </p:txBody>
      </p:sp>
      <p:sp>
        <p:nvSpPr>
          <p:cNvPr id="4" name="Content Placeholder 3"/>
          <p:cNvSpPr>
            <a:spLocks noGrp="1"/>
          </p:cNvSpPr>
          <p:nvPr>
            <p:ph sz="half" idx="2"/>
          </p:nvPr>
        </p:nvSpPr>
        <p:spPr>
          <a:xfrm>
            <a:off x="838200" y="1686235"/>
            <a:ext cx="5181600" cy="4645152"/>
          </a:xfrm>
          <a:ln>
            <a:solidFill>
              <a:schemeClr val="bg2"/>
            </a:solidFill>
          </a:ln>
        </p:spPr>
        <p:txBody>
          <a:bodyPr>
            <a:noAutofit/>
          </a:bodyPr>
          <a:lstStyle/>
          <a:p>
            <a:pPr>
              <a:lnSpc>
                <a:spcPct val="150000"/>
              </a:lnSpc>
              <a:buFont typeface="Wingdings" panose="05000000000000000000" pitchFamily="2" charset="2"/>
              <a:buChar char="Ø"/>
            </a:pPr>
            <a:r>
              <a:rPr lang="en-US" sz="2200" dirty="0">
                <a:solidFill>
                  <a:srgbClr val="404040"/>
                </a:solidFill>
              </a:rPr>
              <a:t> Raw data graph shows </a:t>
            </a:r>
            <a:r>
              <a:rPr lang="en-US" sz="2200" b="1" dirty="0">
                <a:solidFill>
                  <a:srgbClr val="404040"/>
                </a:solidFill>
              </a:rPr>
              <a:t>spikes and irregular fluctuations</a:t>
            </a:r>
            <a:r>
              <a:rPr lang="en-US" sz="2200" dirty="0">
                <a:solidFill>
                  <a:srgbClr val="404040"/>
                </a:solidFill>
              </a:rPr>
              <a:t> caused by noise.</a:t>
            </a:r>
          </a:p>
          <a:p>
            <a:pPr>
              <a:lnSpc>
                <a:spcPct val="150000"/>
              </a:lnSpc>
              <a:buFont typeface="Wingdings" panose="05000000000000000000" pitchFamily="2" charset="2"/>
              <a:buChar char="Ø"/>
            </a:pPr>
            <a:r>
              <a:rPr lang="en-US" sz="2200" dirty="0">
                <a:solidFill>
                  <a:srgbClr val="404040"/>
                </a:solidFill>
              </a:rPr>
              <a:t> Applied </a:t>
            </a:r>
            <a:r>
              <a:rPr lang="en-US" sz="2200" b="1" dirty="0">
                <a:solidFill>
                  <a:srgbClr val="404040"/>
                </a:solidFill>
              </a:rPr>
              <a:t>rolling mean smoothing with a 7-day window </a:t>
            </a:r>
            <a:r>
              <a:rPr lang="en-US" sz="2200" dirty="0">
                <a:solidFill>
                  <a:srgbClr val="404040"/>
                </a:solidFill>
              </a:rPr>
              <a:t>to reduce noise.</a:t>
            </a:r>
          </a:p>
          <a:p>
            <a:pPr>
              <a:lnSpc>
                <a:spcPct val="150000"/>
              </a:lnSpc>
              <a:buFont typeface="Wingdings" panose="05000000000000000000" pitchFamily="2" charset="2"/>
              <a:buChar char="Ø"/>
            </a:pPr>
            <a:r>
              <a:rPr lang="en-US" sz="2200" dirty="0">
                <a:solidFill>
                  <a:srgbClr val="404040"/>
                </a:solidFill>
              </a:rPr>
              <a:t> Noise removal </a:t>
            </a:r>
            <a:r>
              <a:rPr lang="en-US" sz="2200" b="1" dirty="0">
                <a:solidFill>
                  <a:srgbClr val="404040"/>
                </a:solidFill>
              </a:rPr>
              <a:t>enhances clarity and reveals underlying trends</a:t>
            </a:r>
            <a:r>
              <a:rPr lang="en-US" sz="2200" dirty="0">
                <a:solidFill>
                  <a:srgbClr val="404040"/>
                </a:solidFill>
              </a:rPr>
              <a:t>.</a:t>
            </a:r>
          </a:p>
          <a:p>
            <a:pPr>
              <a:lnSpc>
                <a:spcPct val="150000"/>
              </a:lnSpc>
              <a:buFont typeface="Wingdings" panose="05000000000000000000" pitchFamily="2" charset="2"/>
              <a:buChar char="Ø"/>
            </a:pPr>
            <a:r>
              <a:rPr lang="en-US" sz="2200" dirty="0">
                <a:solidFill>
                  <a:srgbClr val="404040"/>
                </a:solidFill>
              </a:rPr>
              <a:t> Cleaned data helps </a:t>
            </a:r>
            <a:r>
              <a:rPr lang="en-US" sz="2200" b="1" dirty="0">
                <a:solidFill>
                  <a:srgbClr val="404040"/>
                </a:solidFill>
              </a:rPr>
              <a:t>improve the accuracy and reliability</a:t>
            </a:r>
            <a:r>
              <a:rPr lang="en-US" sz="2200" dirty="0">
                <a:solidFill>
                  <a:srgbClr val="404040"/>
                </a:solidFill>
              </a:rPr>
              <a:t> of forecasting models.</a:t>
            </a:r>
            <a:endParaRPr lang="en-IN" sz="2200" dirty="0">
              <a:solidFill>
                <a:srgbClr val="404040"/>
              </a:solidFill>
            </a:endParaRPr>
          </a:p>
        </p:txBody>
      </p:sp>
      <p:pic>
        <p:nvPicPr>
          <p:cNvPr id="16" name="Content Placeholder 15"/>
          <p:cNvPicPr>
            <a:picLocks noGrp="1" noChangeAspect="1"/>
          </p:cNvPicPr>
          <p:nvPr>
            <p:ph sz="half" idx="1"/>
          </p:nvPr>
        </p:nvPicPr>
        <p:blipFill>
          <a:blip r:embed="rId2">
            <a:extLst>
              <a:ext uri="{28A0092B-C50C-407E-A947-70E740481C1C}">
                <a14:useLocalDpi xmlns:a14="http://schemas.microsoft.com/office/drawing/2010/main" val="0"/>
              </a:ext>
            </a:extLst>
          </a:blip>
          <a:srcRect t="986" b="906"/>
          <a:stretch>
            <a:fillRect/>
          </a:stretch>
        </p:blipFill>
        <p:spPr>
          <a:xfrm>
            <a:off x="6172200" y="1688812"/>
            <a:ext cx="5181600" cy="4645152"/>
          </a:xfrm>
          <a:ln>
            <a:solidFill>
              <a:srgbClr val="404040"/>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870"/>
            <a:ext cx="10671628" cy="1325563"/>
          </a:xfrm>
        </p:spPr>
        <p:txBody>
          <a:bodyPr>
            <a:normAutofit/>
          </a:bodyPr>
          <a:lstStyle/>
          <a:p>
            <a:r>
              <a:rPr lang="en-IN"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rPr>
              <a:t>Feature Engineering Overview</a:t>
            </a:r>
          </a:p>
        </p:txBody>
      </p:sp>
      <p:sp>
        <p:nvSpPr>
          <p:cNvPr id="3" name="Content Placeholder 2"/>
          <p:cNvSpPr>
            <a:spLocks noGrp="1"/>
          </p:cNvSpPr>
          <p:nvPr>
            <p:ph idx="1"/>
          </p:nvPr>
        </p:nvSpPr>
        <p:spPr>
          <a:xfrm>
            <a:off x="838200" y="1524433"/>
            <a:ext cx="10671629" cy="4689330"/>
          </a:xfrm>
          <a:ln>
            <a:solidFill>
              <a:schemeClr val="bg2"/>
            </a:solidFill>
          </a:ln>
        </p:spPr>
        <p:txBody>
          <a:bodyPr>
            <a:noAutofit/>
          </a:bodyPr>
          <a:lstStyle/>
          <a:p>
            <a:pPr>
              <a:lnSpc>
                <a:spcPct val="150000"/>
              </a:lnSpc>
              <a:buFont typeface="Wingdings" panose="05000000000000000000" pitchFamily="2" charset="2"/>
              <a:buChar char="Ø"/>
            </a:pPr>
            <a:r>
              <a:rPr lang="en-US" sz="2200" dirty="0">
                <a:solidFill>
                  <a:srgbClr val="404040"/>
                </a:solidFill>
              </a:rPr>
              <a:t> Created extra features after EDA to capture data patterns.</a:t>
            </a:r>
          </a:p>
          <a:p>
            <a:pPr>
              <a:lnSpc>
                <a:spcPct val="150000"/>
              </a:lnSpc>
              <a:buFont typeface="Wingdings" panose="05000000000000000000" pitchFamily="2" charset="2"/>
              <a:buChar char="Ø"/>
            </a:pPr>
            <a:r>
              <a:rPr lang="en-US" sz="2200" dirty="0">
                <a:solidFill>
                  <a:srgbClr val="404040"/>
                </a:solidFill>
              </a:rPr>
              <a:t> Added </a:t>
            </a:r>
            <a:r>
              <a:rPr lang="en-US" sz="2200" b="1" dirty="0">
                <a:solidFill>
                  <a:srgbClr val="404040"/>
                </a:solidFill>
              </a:rPr>
              <a:t>lag_1</a:t>
            </a:r>
            <a:r>
              <a:rPr lang="en-US" sz="2200" dirty="0">
                <a:solidFill>
                  <a:srgbClr val="404040"/>
                </a:solidFill>
              </a:rPr>
              <a:t> and </a:t>
            </a:r>
            <a:r>
              <a:rPr lang="en-US" sz="2200" b="1" dirty="0">
                <a:solidFill>
                  <a:srgbClr val="404040"/>
                </a:solidFill>
              </a:rPr>
              <a:t>lag_2</a:t>
            </a:r>
            <a:r>
              <a:rPr lang="en-US" sz="2200" dirty="0">
                <a:solidFill>
                  <a:srgbClr val="404040"/>
                </a:solidFill>
              </a:rPr>
              <a:t> to include recent consumption history.</a:t>
            </a:r>
          </a:p>
          <a:p>
            <a:pPr>
              <a:lnSpc>
                <a:spcPct val="150000"/>
              </a:lnSpc>
              <a:buFont typeface="Wingdings" panose="05000000000000000000" pitchFamily="2" charset="2"/>
              <a:buChar char="Ø"/>
            </a:pPr>
            <a:r>
              <a:rPr lang="en-US" sz="2200" dirty="0">
                <a:solidFill>
                  <a:srgbClr val="404040"/>
                </a:solidFill>
              </a:rPr>
              <a:t>Used a </a:t>
            </a:r>
            <a:r>
              <a:rPr lang="en-US" sz="2200" b="1" dirty="0">
                <a:solidFill>
                  <a:srgbClr val="404040"/>
                </a:solidFill>
              </a:rPr>
              <a:t>3-day rolling average</a:t>
            </a:r>
            <a:r>
              <a:rPr lang="en-US" sz="2200" dirty="0">
                <a:solidFill>
                  <a:srgbClr val="404040"/>
                </a:solidFill>
              </a:rPr>
              <a:t> to smooth sudden changes.</a:t>
            </a:r>
          </a:p>
          <a:p>
            <a:pPr>
              <a:lnSpc>
                <a:spcPct val="150000"/>
              </a:lnSpc>
              <a:buFont typeface="Wingdings" panose="05000000000000000000" pitchFamily="2" charset="2"/>
              <a:buChar char="Ø"/>
            </a:pPr>
            <a:r>
              <a:rPr lang="en-US" sz="2200" dirty="0">
                <a:solidFill>
                  <a:srgbClr val="404040"/>
                </a:solidFill>
              </a:rPr>
              <a:t> Added </a:t>
            </a:r>
            <a:r>
              <a:rPr lang="en-US" sz="2200" b="1" dirty="0">
                <a:solidFill>
                  <a:srgbClr val="404040"/>
                </a:solidFill>
              </a:rPr>
              <a:t>Day of Week</a:t>
            </a:r>
            <a:r>
              <a:rPr lang="en-US" sz="2200" dirty="0">
                <a:solidFill>
                  <a:srgbClr val="404040"/>
                </a:solidFill>
              </a:rPr>
              <a:t> to capture weekly patterns.</a:t>
            </a:r>
          </a:p>
          <a:p>
            <a:pPr>
              <a:lnSpc>
                <a:spcPct val="150000"/>
              </a:lnSpc>
              <a:buFont typeface="Wingdings" panose="05000000000000000000" pitchFamily="2" charset="2"/>
              <a:buChar char="Ø"/>
            </a:pPr>
            <a:r>
              <a:rPr lang="en-US" sz="2200" dirty="0">
                <a:solidFill>
                  <a:srgbClr val="404040"/>
                </a:solidFill>
              </a:rPr>
              <a:t> Added </a:t>
            </a:r>
            <a:r>
              <a:rPr lang="en-US" sz="2200" b="1" dirty="0">
                <a:solidFill>
                  <a:srgbClr val="404040"/>
                </a:solidFill>
              </a:rPr>
              <a:t>Month</a:t>
            </a:r>
            <a:r>
              <a:rPr lang="en-US" sz="2200" dirty="0">
                <a:solidFill>
                  <a:srgbClr val="404040"/>
                </a:solidFill>
              </a:rPr>
              <a:t> to capture seasonal trends.</a:t>
            </a:r>
          </a:p>
          <a:p>
            <a:pPr>
              <a:lnSpc>
                <a:spcPct val="150000"/>
              </a:lnSpc>
              <a:buFont typeface="Wingdings" panose="05000000000000000000" pitchFamily="2" charset="2"/>
              <a:buChar char="Ø"/>
            </a:pPr>
            <a:r>
              <a:rPr lang="en-US" sz="2200" dirty="0">
                <a:solidFill>
                  <a:srgbClr val="404040"/>
                </a:solidFill>
              </a:rPr>
              <a:t> Removed missing values during feature creation.</a:t>
            </a:r>
          </a:p>
          <a:p>
            <a:pPr>
              <a:lnSpc>
                <a:spcPct val="150000"/>
              </a:lnSpc>
              <a:buFont typeface="Wingdings" panose="05000000000000000000" pitchFamily="2" charset="2"/>
              <a:buChar char="Ø"/>
            </a:pPr>
            <a:r>
              <a:rPr lang="en-US" sz="2200" dirty="0">
                <a:solidFill>
                  <a:srgbClr val="404040"/>
                </a:solidFill>
              </a:rPr>
              <a:t> Combined short-term (lags) and long-term (seasonal) patterns for better model accuracy.</a:t>
            </a:r>
            <a:endParaRPr lang="en-IN" sz="2200" dirty="0">
              <a:solidFill>
                <a:srgbClr val="40404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2820"/>
            <a:ext cx="10934700" cy="1325563"/>
          </a:xfrm>
        </p:spPr>
        <p:txBody>
          <a:bodyPr>
            <a:normAutofit/>
          </a:bodyPr>
          <a:lstStyle/>
          <a:p>
            <a:r>
              <a:rPr lang="en-IN"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rPr>
              <a:t>Feature Details</a:t>
            </a:r>
          </a:p>
        </p:txBody>
      </p:sp>
      <p:graphicFrame>
        <p:nvGraphicFramePr>
          <p:cNvPr id="6" name="Content Placeholder 5"/>
          <p:cNvGraphicFramePr>
            <a:graphicFrameLocks noGrp="1"/>
          </p:cNvGraphicFramePr>
          <p:nvPr>
            <p:ph sz="half" idx="1"/>
            <p:custDataLst>
              <p:tags r:id="rId1"/>
            </p:custDataLst>
          </p:nvPr>
        </p:nvGraphicFramePr>
        <p:xfrm>
          <a:off x="6226810" y="1052195"/>
          <a:ext cx="5336540" cy="5585460"/>
        </p:xfrm>
        <a:graphic>
          <a:graphicData uri="http://schemas.openxmlformats.org/drawingml/2006/table">
            <a:tbl>
              <a:tblPr/>
              <a:tblGrid>
                <a:gridCol w="1605280">
                  <a:extLst>
                    <a:ext uri="{9D8B030D-6E8A-4147-A177-3AD203B41FA5}">
                      <a16:colId xmlns:a16="http://schemas.microsoft.com/office/drawing/2014/main" val="20000"/>
                    </a:ext>
                  </a:extLst>
                </a:gridCol>
                <a:gridCol w="3731260">
                  <a:extLst>
                    <a:ext uri="{9D8B030D-6E8A-4147-A177-3AD203B41FA5}">
                      <a16:colId xmlns:a16="http://schemas.microsoft.com/office/drawing/2014/main" val="20001"/>
                    </a:ext>
                  </a:extLst>
                </a:gridCol>
              </a:tblGrid>
              <a:tr h="459105">
                <a:tc>
                  <a:txBody>
                    <a:bodyPr/>
                    <a:lstStyle/>
                    <a:p>
                      <a:pPr>
                        <a:lnSpc>
                          <a:spcPct val="150000"/>
                        </a:lnSpc>
                        <a:buNone/>
                      </a:pPr>
                      <a:r>
                        <a:rPr lang="en-IN" sz="1800" b="1" dirty="0">
                          <a:solidFill>
                            <a:srgbClr val="404040"/>
                          </a:solidFill>
                          <a:latin typeface="Calibri" panose="020F0502020204030204"/>
                          <a:ea typeface="Calibri Bold" panose="020F0702030404030204" pitchFamily="34" charset="0"/>
                          <a:cs typeface="Calibri Bold" panose="020F0702030404030204" pitchFamily="34" charset="0"/>
                        </a:rPr>
                        <a:t>Feature</a:t>
                      </a:r>
                      <a:r>
                        <a:rPr lang="en-IN" sz="1800" dirty="0">
                          <a:solidFill>
                            <a:srgbClr val="404040"/>
                          </a:solidFill>
                          <a:latin typeface="Calibri" panose="020F0502020204030204"/>
                          <a:ea typeface="Calibri Bold" panose="020F0702030404030204" pitchFamily="34" charset="0"/>
                          <a:cs typeface="Calibri Bold" panose="020F0702030404030204" pitchFamily="34" charset="0"/>
                        </a:rPr>
                        <a:t> </a:t>
                      </a:r>
                      <a:r>
                        <a:rPr lang="en-IN" sz="1800" b="1" dirty="0">
                          <a:solidFill>
                            <a:srgbClr val="404040"/>
                          </a:solidFill>
                          <a:latin typeface="Calibri" panose="020F0502020204030204"/>
                          <a:ea typeface="Calibri Bold" panose="020F0702030404030204" pitchFamily="34" charset="0"/>
                          <a:cs typeface="Calibri Bold" panose="020F0702030404030204" pitchFamily="34" charset="0"/>
                        </a:rPr>
                        <a:t>Name</a:t>
                      </a:r>
                    </a:p>
                  </a:txBody>
                  <a:tcPr marL="45057" marR="45057" marT="22529" marB="22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buNone/>
                      </a:pPr>
                      <a:r>
                        <a:rPr lang="en-IN" sz="1800" b="1" dirty="0">
                          <a:solidFill>
                            <a:srgbClr val="404040"/>
                          </a:solidFill>
                          <a:latin typeface="Calibri" panose="020F0502020204030204"/>
                          <a:ea typeface="Calibri Bold" panose="020F0702030404030204" pitchFamily="34" charset="0"/>
                          <a:cs typeface="Calibri Bold" panose="020F0702030404030204" pitchFamily="34" charset="0"/>
                        </a:rPr>
                        <a:t>Description</a:t>
                      </a:r>
                    </a:p>
                  </a:txBody>
                  <a:tcPr marL="45057" marR="45057" marT="22529" marB="22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991235">
                <a:tc>
                  <a:txBody>
                    <a:bodyPr/>
                    <a:lstStyle/>
                    <a:p>
                      <a:pPr>
                        <a:lnSpc>
                          <a:spcPct val="150000"/>
                        </a:lnSpc>
                        <a:buNone/>
                      </a:pPr>
                      <a:r>
                        <a:rPr lang="en-IN" sz="1800" b="1" dirty="0">
                          <a:solidFill>
                            <a:srgbClr val="404040"/>
                          </a:solidFill>
                          <a:latin typeface="Calibri" panose="020F0502020204030204"/>
                          <a:ea typeface="Calibri Bold" panose="020F0702030404030204" pitchFamily="34" charset="0"/>
                          <a:cs typeface="Calibri Bold" panose="020F0702030404030204" pitchFamily="34" charset="0"/>
                        </a:rPr>
                        <a:t>lag_1</a:t>
                      </a:r>
                      <a:endParaRPr lang="en-IN" sz="1800" dirty="0">
                        <a:solidFill>
                          <a:srgbClr val="404040"/>
                        </a:solidFill>
                        <a:latin typeface="Calibri" panose="020F0502020204030204"/>
                        <a:ea typeface="Calibri Bold" panose="020F0702030404030204" pitchFamily="34" charset="0"/>
                        <a:cs typeface="Calibri Bold" panose="020F0702030404030204" pitchFamily="34" charset="0"/>
                      </a:endParaRPr>
                    </a:p>
                  </a:txBody>
                  <a:tcPr marL="45057" marR="45057" marT="22529" marB="22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buNone/>
                      </a:pPr>
                      <a:r>
                        <a:rPr lang="en-US" sz="1800" dirty="0">
                          <a:solidFill>
                            <a:srgbClr val="404040"/>
                          </a:solidFill>
                          <a:latin typeface="Calibri" panose="020F0502020204030204"/>
                          <a:ea typeface="Calibri Bold" panose="020F0702030404030204" pitchFamily="34" charset="0"/>
                          <a:cs typeface="Calibri Bold" panose="020F0702030404030204" pitchFamily="34" charset="0"/>
                        </a:rPr>
                        <a:t>Previous day’s energy consumption (MW) – captures immediate trend.</a:t>
                      </a:r>
                    </a:p>
                  </a:txBody>
                  <a:tcPr marL="45057" marR="45057" marT="22529" marB="22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912495">
                <a:tc>
                  <a:txBody>
                    <a:bodyPr/>
                    <a:lstStyle/>
                    <a:p>
                      <a:pPr>
                        <a:lnSpc>
                          <a:spcPct val="150000"/>
                        </a:lnSpc>
                        <a:buNone/>
                      </a:pPr>
                      <a:r>
                        <a:rPr lang="en-IN" sz="1800" b="1" dirty="0">
                          <a:solidFill>
                            <a:srgbClr val="404040"/>
                          </a:solidFill>
                          <a:latin typeface="Calibri" panose="020F0502020204030204"/>
                          <a:ea typeface="Calibri Bold" panose="020F0702030404030204" pitchFamily="34" charset="0"/>
                          <a:cs typeface="Calibri Bold" panose="020F0702030404030204" pitchFamily="34" charset="0"/>
                        </a:rPr>
                        <a:t>lag_2</a:t>
                      </a:r>
                      <a:endParaRPr lang="en-IN" sz="1800" dirty="0">
                        <a:solidFill>
                          <a:srgbClr val="404040"/>
                        </a:solidFill>
                        <a:latin typeface="Calibri" panose="020F0502020204030204"/>
                        <a:ea typeface="Calibri Bold" panose="020F0702030404030204" pitchFamily="34" charset="0"/>
                        <a:cs typeface="Calibri Bold" panose="020F0702030404030204" pitchFamily="34" charset="0"/>
                      </a:endParaRPr>
                    </a:p>
                  </a:txBody>
                  <a:tcPr marL="45057" marR="45057" marT="22529" marB="22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buNone/>
                      </a:pPr>
                      <a:r>
                        <a:rPr lang="en-US" sz="1800" dirty="0">
                          <a:solidFill>
                            <a:srgbClr val="404040"/>
                          </a:solidFill>
                          <a:latin typeface="Calibri" panose="020F0502020204030204"/>
                          <a:ea typeface="Calibri Bold" panose="020F0702030404030204" pitchFamily="34" charset="0"/>
                          <a:cs typeface="Calibri Bold" panose="020F0702030404030204" pitchFamily="34" charset="0"/>
                        </a:rPr>
                        <a:t>Energy consumption from 2 days ago – helps track short-term shifts.</a:t>
                      </a:r>
                    </a:p>
                  </a:txBody>
                  <a:tcPr marL="45057" marR="45057" marT="22529" marB="22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991235">
                <a:tc>
                  <a:txBody>
                    <a:bodyPr/>
                    <a:lstStyle/>
                    <a:p>
                      <a:pPr>
                        <a:lnSpc>
                          <a:spcPct val="150000"/>
                        </a:lnSpc>
                        <a:buNone/>
                      </a:pPr>
                      <a:r>
                        <a:rPr lang="en-IN" sz="1800" b="1" dirty="0">
                          <a:solidFill>
                            <a:srgbClr val="404040"/>
                          </a:solidFill>
                          <a:latin typeface="Calibri" panose="020F0502020204030204"/>
                          <a:ea typeface="Calibri Bold" panose="020F0702030404030204" pitchFamily="34" charset="0"/>
                          <a:cs typeface="Calibri Bold" panose="020F0702030404030204" pitchFamily="34" charset="0"/>
                        </a:rPr>
                        <a:t>rolling_mean_3</a:t>
                      </a:r>
                      <a:endParaRPr lang="en-IN" sz="1800" dirty="0">
                        <a:solidFill>
                          <a:srgbClr val="404040"/>
                        </a:solidFill>
                        <a:latin typeface="Calibri" panose="020F0502020204030204"/>
                        <a:ea typeface="Calibri Bold" panose="020F0702030404030204" pitchFamily="34" charset="0"/>
                        <a:cs typeface="Calibri Bold" panose="020F0702030404030204" pitchFamily="34" charset="0"/>
                      </a:endParaRPr>
                    </a:p>
                  </a:txBody>
                  <a:tcPr marL="45057" marR="45057" marT="22529" marB="22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buNone/>
                      </a:pPr>
                      <a:r>
                        <a:rPr lang="en-US" sz="1800" dirty="0">
                          <a:solidFill>
                            <a:srgbClr val="404040"/>
                          </a:solidFill>
                          <a:latin typeface="Calibri" panose="020F0502020204030204"/>
                          <a:ea typeface="Calibri Bold" panose="020F0702030404030204" pitchFamily="34" charset="0"/>
                          <a:cs typeface="Calibri Bold" panose="020F0702030404030204" pitchFamily="34" charset="0"/>
                        </a:rPr>
                        <a:t>Average of last 3 days’ consumption – smooths sudden changes.</a:t>
                      </a:r>
                    </a:p>
                  </a:txBody>
                  <a:tcPr marL="45057" marR="45057" marT="22529" marB="22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928370">
                <a:tc>
                  <a:txBody>
                    <a:bodyPr/>
                    <a:lstStyle/>
                    <a:p>
                      <a:pPr>
                        <a:lnSpc>
                          <a:spcPct val="150000"/>
                        </a:lnSpc>
                        <a:buNone/>
                      </a:pPr>
                      <a:r>
                        <a:rPr lang="en-IN" sz="1800" b="1">
                          <a:solidFill>
                            <a:srgbClr val="404040"/>
                          </a:solidFill>
                          <a:latin typeface="Calibri" panose="020F0502020204030204"/>
                          <a:ea typeface="Calibri Bold" panose="020F0702030404030204" pitchFamily="34" charset="0"/>
                          <a:cs typeface="Calibri Bold" panose="020F0702030404030204" pitchFamily="34" charset="0"/>
                        </a:rPr>
                        <a:t>dayofweek</a:t>
                      </a:r>
                      <a:endParaRPr lang="en-IN" sz="1800">
                        <a:solidFill>
                          <a:srgbClr val="404040"/>
                        </a:solidFill>
                        <a:latin typeface="Calibri" panose="020F0502020204030204"/>
                        <a:ea typeface="Calibri Bold" panose="020F0702030404030204" pitchFamily="34" charset="0"/>
                        <a:cs typeface="Calibri Bold" panose="020F0702030404030204" pitchFamily="34" charset="0"/>
                      </a:endParaRPr>
                    </a:p>
                  </a:txBody>
                  <a:tcPr marL="45057" marR="45057" marT="22529" marB="22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buNone/>
                      </a:pPr>
                      <a:r>
                        <a:rPr lang="en-US" sz="1800" dirty="0">
                          <a:solidFill>
                            <a:srgbClr val="404040"/>
                          </a:solidFill>
                          <a:latin typeface="Calibri" panose="020F0502020204030204"/>
                          <a:ea typeface="Calibri Bold" panose="020F0702030404030204" pitchFamily="34" charset="0"/>
                          <a:cs typeface="Calibri Bold" panose="020F0702030404030204" pitchFamily="34" charset="0"/>
                        </a:rPr>
                        <a:t>Day of the week (0=Mon … 6=Sun) – captures weekly usage patterns.</a:t>
                      </a:r>
                    </a:p>
                  </a:txBody>
                  <a:tcPr marL="45057" marR="45057" marT="22529" marB="22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303020">
                <a:tc>
                  <a:txBody>
                    <a:bodyPr/>
                    <a:lstStyle/>
                    <a:p>
                      <a:pPr>
                        <a:lnSpc>
                          <a:spcPct val="150000"/>
                        </a:lnSpc>
                        <a:buNone/>
                      </a:pPr>
                      <a:r>
                        <a:rPr lang="en-IN" sz="1800" b="1" dirty="0">
                          <a:solidFill>
                            <a:srgbClr val="404040"/>
                          </a:solidFill>
                          <a:latin typeface="Calibri" panose="020F0502020204030204"/>
                          <a:ea typeface="Calibri Bold" panose="020F0702030404030204" pitchFamily="34" charset="0"/>
                          <a:cs typeface="Calibri Bold" panose="020F0702030404030204" pitchFamily="34" charset="0"/>
                        </a:rPr>
                        <a:t>month</a:t>
                      </a:r>
                      <a:endParaRPr lang="en-IN" sz="1800" dirty="0">
                        <a:solidFill>
                          <a:srgbClr val="404040"/>
                        </a:solidFill>
                        <a:latin typeface="Calibri" panose="020F0502020204030204"/>
                        <a:ea typeface="Calibri Bold" panose="020F0702030404030204" pitchFamily="34" charset="0"/>
                        <a:cs typeface="Calibri Bold" panose="020F0702030404030204" pitchFamily="34" charset="0"/>
                      </a:endParaRPr>
                    </a:p>
                  </a:txBody>
                  <a:tcPr marL="45057" marR="45057" marT="22529" marB="22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buNone/>
                      </a:pPr>
                      <a:r>
                        <a:rPr lang="en-US" sz="1800" dirty="0">
                          <a:solidFill>
                            <a:srgbClr val="404040"/>
                          </a:solidFill>
                          <a:latin typeface="Calibri" panose="020F0502020204030204"/>
                          <a:ea typeface="Calibri Bold" panose="020F0702030404030204" pitchFamily="34" charset="0"/>
                          <a:cs typeface="Calibri Bold" panose="020F0702030404030204" pitchFamily="34" charset="0"/>
                        </a:rPr>
                        <a:t>Month of the year (1–12) – captures seasonal variations (summer/winter demand).</a:t>
                      </a:r>
                    </a:p>
                  </a:txBody>
                  <a:tcPr marL="45057" marR="45057" marT="22529" marB="22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2" name="Rectangle 3"/>
          <p:cNvSpPr>
            <a:spLocks noChangeArrowheads="1"/>
          </p:cNvSpPr>
          <p:nvPr/>
        </p:nvSpPr>
        <p:spPr bwMode="auto">
          <a:xfrm>
            <a:off x="628650" y="1052182"/>
            <a:ext cx="5467350" cy="5584606"/>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2000" b="0" i="0" u="none" strike="noStrike" cap="none" normalizeH="0" baseline="0" dirty="0">
                <a:ln>
                  <a:noFill/>
                </a:ln>
                <a:solidFill>
                  <a:srgbClr val="404040"/>
                </a:solidFill>
                <a:effectLst/>
              </a:rPr>
              <a:t> </a:t>
            </a:r>
            <a:r>
              <a:rPr kumimoji="0" lang="en-US" altLang="en-US" sz="2000" b="1" i="0" u="none" strike="noStrike" cap="none" normalizeH="0" baseline="0" dirty="0">
                <a:ln>
                  <a:noFill/>
                </a:ln>
                <a:solidFill>
                  <a:srgbClr val="404040"/>
                </a:solidFill>
                <a:effectLst/>
              </a:rPr>
              <a:t>Short-term lags (lag_1, lag_2)</a:t>
            </a:r>
            <a:r>
              <a:rPr kumimoji="0" lang="en-US" altLang="en-US" sz="2000" b="0" i="0" u="none" strike="noStrike" cap="none" normalizeH="0" baseline="0" dirty="0">
                <a:ln>
                  <a:noFill/>
                </a:ln>
                <a:solidFill>
                  <a:srgbClr val="404040"/>
                </a:solidFill>
                <a:effectLst/>
              </a:rPr>
              <a:t> capture immediate trends—most influential for near-future prediction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2000" b="1" i="0" u="none" strike="noStrike" cap="none" normalizeH="0" baseline="0" dirty="0">
                <a:ln>
                  <a:noFill/>
                </a:ln>
                <a:solidFill>
                  <a:srgbClr val="404040"/>
                </a:solidFill>
                <a:effectLst/>
              </a:rPr>
              <a:t>Seasonal &amp; weekly patterns (month, dayofweek)</a:t>
            </a:r>
            <a:r>
              <a:rPr kumimoji="0" lang="en-US" altLang="en-US" sz="2000" b="0" i="0" u="none" strike="noStrike" cap="none" normalizeH="0" baseline="0" dirty="0">
                <a:ln>
                  <a:noFill/>
                </a:ln>
                <a:solidFill>
                  <a:srgbClr val="404040"/>
                </a:solidFill>
                <a:effectLst/>
              </a:rPr>
              <a:t> boost long-term accuracy by modeling recurring cycles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2000" b="0" i="0" u="none" strike="noStrike" cap="none" normalizeH="0" baseline="0" dirty="0">
                <a:ln>
                  <a:noFill/>
                </a:ln>
                <a:solidFill>
                  <a:srgbClr val="404040"/>
                </a:solidFill>
                <a:effectLst/>
              </a:rPr>
              <a:t> </a:t>
            </a:r>
            <a:r>
              <a:rPr kumimoji="0" lang="en-US" altLang="en-US" sz="2000" b="1" i="0" u="none" strike="noStrike" cap="none" normalizeH="0" baseline="0" dirty="0">
                <a:ln>
                  <a:noFill/>
                </a:ln>
                <a:solidFill>
                  <a:srgbClr val="404040"/>
                </a:solidFill>
                <a:effectLst/>
              </a:rPr>
              <a:t>Rolling averages</a:t>
            </a:r>
            <a:r>
              <a:rPr kumimoji="0" lang="en-US" altLang="en-US" sz="2000" b="0" i="0" u="none" strike="noStrike" cap="none" normalizeH="0" baseline="0" dirty="0">
                <a:ln>
                  <a:noFill/>
                </a:ln>
                <a:solidFill>
                  <a:srgbClr val="404040"/>
                </a:solidFill>
                <a:effectLst/>
              </a:rPr>
              <a:t> smooth out noise—help stabilize predictions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2000" b="0" i="0" u="none" strike="noStrike" cap="none" normalizeH="0" baseline="0" dirty="0">
                <a:ln>
                  <a:noFill/>
                </a:ln>
                <a:solidFill>
                  <a:srgbClr val="404040"/>
                </a:solidFill>
                <a:effectLst/>
              </a:rPr>
              <a:t> </a:t>
            </a:r>
            <a:r>
              <a:rPr kumimoji="0" lang="en-US" altLang="en-US" sz="2000" b="1" i="0" u="none" strike="noStrike" cap="none" normalizeH="0" baseline="0" dirty="0">
                <a:ln>
                  <a:noFill/>
                </a:ln>
                <a:solidFill>
                  <a:srgbClr val="404040"/>
                </a:solidFill>
                <a:effectLst/>
              </a:rPr>
              <a:t>Hour of day</a:t>
            </a:r>
            <a:r>
              <a:rPr kumimoji="0" lang="en-US" altLang="en-US" sz="2000" b="0" i="0" u="none" strike="noStrike" cap="none" normalizeH="0" baseline="0" dirty="0">
                <a:ln>
                  <a:noFill/>
                </a:ln>
                <a:solidFill>
                  <a:srgbClr val="404040"/>
                </a:solidFill>
                <a:effectLst/>
              </a:rPr>
              <a:t> adds granularity—captures daily usage peaks and troughs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2000" b="0" i="0" u="none" strike="noStrike" cap="none" normalizeH="0" baseline="0" dirty="0">
                <a:ln>
                  <a:noFill/>
                </a:ln>
                <a:solidFill>
                  <a:srgbClr val="404040"/>
                </a:solidFill>
                <a:effectLst/>
              </a:rPr>
              <a:t> </a:t>
            </a:r>
            <a:r>
              <a:rPr kumimoji="0" lang="en-US" altLang="en-US" sz="2000" b="1" i="0" u="none" strike="noStrike" cap="none" normalizeH="0" baseline="0" dirty="0">
                <a:ln>
                  <a:noFill/>
                </a:ln>
                <a:solidFill>
                  <a:srgbClr val="404040"/>
                </a:solidFill>
                <a:effectLst/>
              </a:rPr>
              <a:t>Previous day’s same hour value</a:t>
            </a:r>
            <a:r>
              <a:rPr kumimoji="0" lang="en-US" altLang="en-US" sz="2000" b="0" i="0" u="none" strike="noStrike" cap="none" normalizeH="0" baseline="0" dirty="0">
                <a:ln>
                  <a:noFill/>
                </a:ln>
                <a:solidFill>
                  <a:srgbClr val="404040"/>
                </a:solidFill>
                <a:effectLst/>
              </a:rPr>
              <a:t> (e.g., lag_24) helps model daily repetition patterns.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9425"/>
            <a:ext cx="10308771" cy="1325563"/>
          </a:xfrm>
        </p:spPr>
        <p:txBody>
          <a:bodyPr>
            <a:normAutofit/>
          </a:bodyPr>
          <a:lstStyle/>
          <a:p>
            <a:r>
              <a:rPr lang="en-IN"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rPr>
              <a:t>Model Building Process </a:t>
            </a:r>
          </a:p>
        </p:txBody>
      </p:sp>
      <p:sp>
        <p:nvSpPr>
          <p:cNvPr id="4" name="Rectangle 1"/>
          <p:cNvSpPr>
            <a:spLocks noGrp="1" noChangeArrowheads="1"/>
          </p:cNvSpPr>
          <p:nvPr>
            <p:ph idx="1"/>
          </p:nvPr>
        </p:nvSpPr>
        <p:spPr bwMode="auto">
          <a:xfrm>
            <a:off x="838200" y="2026468"/>
            <a:ext cx="10308771" cy="2805063"/>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2400" b="0" i="0" u="none" strike="noStrike" cap="none" normalizeH="0" baseline="0" dirty="0">
                <a:ln>
                  <a:noFill/>
                </a:ln>
                <a:solidFill>
                  <a:srgbClr val="404040"/>
                </a:solidFill>
                <a:effectLst/>
                <a:latin typeface="Calibri" panose="020F0502020204030204"/>
              </a:rPr>
              <a:t>Data preprocessing and feature engineering.</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2400" b="0" i="0" u="none" strike="noStrike" cap="none" normalizeH="0" baseline="0" dirty="0">
                <a:ln>
                  <a:noFill/>
                </a:ln>
                <a:solidFill>
                  <a:srgbClr val="404040"/>
                </a:solidFill>
                <a:effectLst/>
                <a:latin typeface="Calibri" panose="020F0502020204030204"/>
              </a:rPr>
              <a:t>Train-test split for model evaluation.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2400" b="0" i="0" u="none" strike="noStrike" cap="none" normalizeH="0" baseline="0" dirty="0">
                <a:ln>
                  <a:noFill/>
                </a:ln>
                <a:solidFill>
                  <a:srgbClr val="404040"/>
                </a:solidFill>
                <a:effectLst/>
                <a:latin typeface="Calibri" panose="020F0502020204030204"/>
              </a:rPr>
              <a:t>Model selection and hyperparameter tuning.</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2400" b="0" i="0" u="none" strike="noStrike" cap="none" normalizeH="0" baseline="0" dirty="0">
                <a:ln>
                  <a:noFill/>
                </a:ln>
                <a:solidFill>
                  <a:srgbClr val="404040"/>
                </a:solidFill>
                <a:effectLst/>
                <a:latin typeface="Calibri" panose="020F0502020204030204"/>
              </a:rPr>
              <a:t>Model training and validation.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2400" b="0" i="0" u="none" strike="noStrike" cap="none" normalizeH="0" baseline="0" dirty="0">
                <a:ln>
                  <a:noFill/>
                </a:ln>
                <a:solidFill>
                  <a:srgbClr val="404040"/>
                </a:solidFill>
                <a:effectLst/>
                <a:latin typeface="Calibri" panose="020F0502020204030204"/>
              </a:rPr>
              <a:t>Performance evaluation using relevant metrics.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291" y="232930"/>
            <a:ext cx="10723418" cy="1325563"/>
          </a:xfrm>
        </p:spPr>
        <p:txBody>
          <a:bodyPr>
            <a:normAutofit/>
          </a:bodyPr>
          <a:lstStyle/>
          <a:p>
            <a:r>
              <a:rPr lang="en-US"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rPr>
              <a:t>ARIMA Model</a:t>
            </a:r>
            <a:endParaRPr lang="en-IN"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endParaRPr>
          </a:p>
        </p:txBody>
      </p:sp>
      <p:sp>
        <p:nvSpPr>
          <p:cNvPr id="4" name="Content Placeholder 3"/>
          <p:cNvSpPr>
            <a:spLocks noGrp="1"/>
          </p:cNvSpPr>
          <p:nvPr>
            <p:ph sz="half" idx="2"/>
          </p:nvPr>
        </p:nvSpPr>
        <p:spPr>
          <a:xfrm>
            <a:off x="734291" y="1558493"/>
            <a:ext cx="10723418" cy="4429557"/>
          </a:xfrm>
          <a:ln>
            <a:solidFill>
              <a:schemeClr val="bg2"/>
            </a:solidFill>
          </a:ln>
        </p:spPr>
        <p:txBody>
          <a:bodyPr>
            <a:noAutofit/>
          </a:bodyPr>
          <a:lstStyle/>
          <a:p>
            <a:pPr>
              <a:lnSpc>
                <a:spcPct val="150000"/>
              </a:lnSpc>
              <a:buFont typeface="Wingdings" panose="05000000000000000000" pitchFamily="2" charset="2"/>
              <a:buChar char="Ø"/>
            </a:pPr>
            <a:r>
              <a:rPr lang="en-US" b="1" dirty="0"/>
              <a:t> ARIMA</a:t>
            </a:r>
            <a:r>
              <a:rPr lang="en-US" dirty="0"/>
              <a:t> was tuned with optimal p, d, q values using AIC minimization. It performed well on stationary data and captured linear trends effectively. Forecasts were stable, and it handled short-term predictions with decent accuracy.</a:t>
            </a:r>
          </a:p>
          <a:p>
            <a:pPr>
              <a:lnSpc>
                <a:spcPct val="150000"/>
              </a:lnSpc>
              <a:buFont typeface="Wingdings" panose="05000000000000000000" pitchFamily="2" charset="2"/>
              <a:buChar char="Ø"/>
            </a:pPr>
            <a:r>
              <a:rPr lang="en-US" dirty="0"/>
              <a:t> </a:t>
            </a:r>
            <a:r>
              <a:rPr lang="en-US" b="1" dirty="0"/>
              <a:t>But it was rejected because :</a:t>
            </a:r>
          </a:p>
          <a:p>
            <a:pPr lvl="1">
              <a:lnSpc>
                <a:spcPct val="150000"/>
              </a:lnSpc>
            </a:pPr>
            <a:r>
              <a:rPr lang="en-US" dirty="0"/>
              <a:t> </a:t>
            </a:r>
            <a:r>
              <a:rPr lang="en-US" b="1" dirty="0"/>
              <a:t>Struggled with seasonality</a:t>
            </a:r>
            <a:r>
              <a:rPr lang="en-US" dirty="0"/>
              <a:t> needed manual seasonal adjustments or SARIMA.</a:t>
            </a:r>
          </a:p>
          <a:p>
            <a:pPr lvl="1">
              <a:lnSpc>
                <a:spcPct val="150000"/>
              </a:lnSpc>
            </a:pPr>
            <a:r>
              <a:rPr lang="en-US" dirty="0"/>
              <a:t> </a:t>
            </a:r>
            <a:r>
              <a:rPr lang="en-US" b="1" dirty="0"/>
              <a:t>Missed non-linear patterns</a:t>
            </a:r>
            <a:r>
              <a:rPr lang="en-US" dirty="0"/>
              <a:t> couldn’t capture complex fluctuations in the data.</a:t>
            </a:r>
          </a:p>
          <a:p>
            <a:pPr lvl="1">
              <a:lnSpc>
                <a:spcPct val="150000"/>
              </a:lnSpc>
            </a:pPr>
            <a:r>
              <a:rPr lang="en-US" dirty="0"/>
              <a:t> </a:t>
            </a:r>
            <a:r>
              <a:rPr lang="en-US" b="1" dirty="0"/>
              <a:t>Preprocessing-heavy </a:t>
            </a:r>
            <a:r>
              <a:rPr lang="en-US" dirty="0"/>
              <a:t>required stationarity checks, differencing, and tuning.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65364"/>
            <a:ext cx="10972799" cy="1325563"/>
          </a:xfrm>
        </p:spPr>
        <p:txBody>
          <a:bodyPr>
            <a:normAutofit/>
          </a:bodyPr>
          <a:lstStyle/>
          <a:p>
            <a:r>
              <a:rPr lang="en-US"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rPr>
              <a:t>Holt-Winters Model</a:t>
            </a:r>
            <a:endParaRPr lang="en-IN"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endParaRPr>
          </a:p>
        </p:txBody>
      </p:sp>
      <p:sp>
        <p:nvSpPr>
          <p:cNvPr id="6" name="Rectangle 2"/>
          <p:cNvSpPr>
            <a:spLocks noGrp="1" noChangeArrowheads="1"/>
          </p:cNvSpPr>
          <p:nvPr>
            <p:ph sz="half" idx="1"/>
          </p:nvPr>
        </p:nvSpPr>
        <p:spPr bwMode="auto">
          <a:xfrm>
            <a:off x="609600" y="1527980"/>
            <a:ext cx="10972800" cy="4787657"/>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nSpc>
                <a:spcPct val="150000"/>
              </a:lnSpc>
              <a:buFont typeface="Wingdings" panose="05000000000000000000" pitchFamily="2" charset="2"/>
              <a:buChar char="Ø"/>
            </a:pPr>
            <a:r>
              <a:rPr lang="en-US" dirty="0"/>
              <a:t> </a:t>
            </a:r>
            <a:r>
              <a:rPr lang="en-US" b="1" dirty="0"/>
              <a:t>Holt-Winters</a:t>
            </a:r>
            <a:r>
              <a:rPr lang="en-US" dirty="0"/>
              <a:t> was applied with additive seasonality and trend components. It handled level, trend, and seasonality well, and gave stable predictions with low error metrics. It was super fast to train and easy to implement no scaling or reshaping needed.</a:t>
            </a:r>
          </a:p>
          <a:p>
            <a:pPr>
              <a:lnSpc>
                <a:spcPct val="150000"/>
              </a:lnSpc>
              <a:buFont typeface="Wingdings" panose="05000000000000000000" pitchFamily="2" charset="2"/>
              <a:buChar char="Ø"/>
            </a:pPr>
            <a:r>
              <a:rPr lang="en-US" b="1" dirty="0"/>
              <a:t> But it was rejected because :</a:t>
            </a:r>
          </a:p>
          <a:p>
            <a:pPr lvl="1">
              <a:lnSpc>
                <a:spcPct val="150000"/>
              </a:lnSpc>
            </a:pPr>
            <a:r>
              <a:rPr lang="en-US" b="1" dirty="0"/>
              <a:t>Underfitted sudden spikes or drops</a:t>
            </a:r>
            <a:r>
              <a:rPr lang="en-US" dirty="0"/>
              <a:t> couldn’t adapt to abrupt changes in the data.</a:t>
            </a:r>
          </a:p>
          <a:p>
            <a:pPr lvl="1">
              <a:lnSpc>
                <a:spcPct val="150000"/>
              </a:lnSpc>
            </a:pPr>
            <a:r>
              <a:rPr lang="en-US" b="1" dirty="0"/>
              <a:t>Lacked flexibility</a:t>
            </a:r>
            <a:r>
              <a:rPr lang="en-US" dirty="0"/>
              <a:t> fixed seasonal structure didn’t capture evolving patterns.</a:t>
            </a:r>
          </a:p>
          <a:p>
            <a:pPr lvl="1">
              <a:lnSpc>
                <a:spcPct val="150000"/>
              </a:lnSpc>
            </a:pPr>
            <a:r>
              <a:rPr lang="en-US" b="1" dirty="0"/>
              <a:t>Limited long-term forecasting</a:t>
            </a:r>
            <a:r>
              <a:rPr lang="en-US" dirty="0"/>
              <a:t> performance dropped when predicting far ahead.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Prophet Model</a:t>
            </a:r>
            <a:endParaRPr lang="en-IN" dirty="0"/>
          </a:p>
        </p:txBody>
      </p:sp>
      <p:sp>
        <p:nvSpPr>
          <p:cNvPr id="3" name="Content Placeholder 2"/>
          <p:cNvSpPr>
            <a:spLocks noGrp="1"/>
          </p:cNvSpPr>
          <p:nvPr>
            <p:ph idx="1"/>
          </p:nvPr>
        </p:nvSpPr>
        <p:spPr>
          <a:ln>
            <a:solidFill>
              <a:schemeClr val="bg2"/>
            </a:solidFill>
          </a:ln>
        </p:spPr>
        <p:txBody>
          <a:bodyPr>
            <a:normAutofit/>
          </a:bodyPr>
          <a:lstStyle/>
          <a:p>
            <a:pPr>
              <a:lnSpc>
                <a:spcPct val="150000"/>
              </a:lnSpc>
              <a:buFont typeface="Wingdings" panose="05000000000000000000" pitchFamily="2" charset="2"/>
              <a:buChar char="Ø"/>
            </a:pPr>
            <a:r>
              <a:rPr lang="en-US" b="1" dirty="0"/>
              <a:t>Prophet</a:t>
            </a:r>
            <a:r>
              <a:rPr lang="en-US" dirty="0"/>
              <a:t> was applied with automatic </a:t>
            </a:r>
            <a:r>
              <a:rPr lang="en-US" b="1" dirty="0"/>
              <a:t>trend</a:t>
            </a:r>
            <a:r>
              <a:rPr lang="en-US" dirty="0"/>
              <a:t>, </a:t>
            </a:r>
            <a:r>
              <a:rPr lang="en-US" b="1" dirty="0"/>
              <a:t>seasonality</a:t>
            </a:r>
            <a:r>
              <a:rPr lang="en-US" dirty="0"/>
              <a:t>, and </a:t>
            </a:r>
            <a:r>
              <a:rPr lang="en-US" b="1" dirty="0"/>
              <a:t>holiday detection</a:t>
            </a:r>
            <a:r>
              <a:rPr lang="en-US" dirty="0"/>
              <a:t>. It worked well for </a:t>
            </a:r>
            <a:r>
              <a:rPr lang="en-US" b="1" dirty="0"/>
              <a:t>recurring patterns</a:t>
            </a:r>
            <a:r>
              <a:rPr lang="en-US" dirty="0"/>
              <a:t> and gave </a:t>
            </a:r>
            <a:r>
              <a:rPr lang="en-US" b="1" dirty="0"/>
              <a:t>clear, interpretable components</a:t>
            </a:r>
            <a:r>
              <a:rPr lang="en-US" dirty="0"/>
              <a:t>. No complex preprocessing was required.</a:t>
            </a:r>
          </a:p>
          <a:p>
            <a:pPr>
              <a:lnSpc>
                <a:spcPct val="150000"/>
              </a:lnSpc>
              <a:buFont typeface="Wingdings" panose="05000000000000000000" pitchFamily="2" charset="2"/>
              <a:buChar char="Ø"/>
            </a:pPr>
            <a:r>
              <a:rPr lang="en-US" b="1" dirty="0"/>
              <a:t>But it was rejected because:</a:t>
            </a:r>
            <a:endParaRPr lang="en-US" dirty="0"/>
          </a:p>
          <a:p>
            <a:pPr lvl="1">
              <a:lnSpc>
                <a:spcPct val="150000"/>
              </a:lnSpc>
            </a:pPr>
            <a:r>
              <a:rPr lang="en-US" dirty="0"/>
              <a:t>Missed </a:t>
            </a:r>
            <a:r>
              <a:rPr lang="en-US" b="1" dirty="0"/>
              <a:t>sudden spikes</a:t>
            </a:r>
            <a:r>
              <a:rPr lang="en-US" dirty="0"/>
              <a:t> or </a:t>
            </a:r>
            <a:r>
              <a:rPr lang="en-US" b="1" dirty="0"/>
              <a:t>drops in demand</a:t>
            </a:r>
            <a:r>
              <a:rPr lang="en-US" dirty="0"/>
              <a:t>.</a:t>
            </a:r>
          </a:p>
          <a:p>
            <a:pPr lvl="1">
              <a:lnSpc>
                <a:spcPct val="150000"/>
              </a:lnSpc>
            </a:pPr>
            <a:r>
              <a:rPr lang="en-US" dirty="0"/>
              <a:t>Less accurate than </a:t>
            </a:r>
            <a:r>
              <a:rPr lang="en-US" b="1" dirty="0"/>
              <a:t>XGBoost</a:t>
            </a:r>
            <a:r>
              <a:rPr lang="en-US" dirty="0"/>
              <a:t> and </a:t>
            </a:r>
            <a:r>
              <a:rPr lang="en-US" b="1" dirty="0"/>
              <a:t>LSTM</a:t>
            </a:r>
            <a:r>
              <a:rPr lang="en-US" dirty="0"/>
              <a:t> for </a:t>
            </a:r>
            <a:r>
              <a:rPr lang="en-US" b="1" dirty="0"/>
              <a:t>hourly forecasts</a:t>
            </a:r>
            <a:r>
              <a:rPr lang="en-US" dirty="0"/>
              <a:t>.</a:t>
            </a:r>
          </a:p>
          <a:p>
            <a:pPr lvl="1">
              <a:lnSpc>
                <a:spcPct val="150000"/>
              </a:lnSpc>
            </a:pPr>
            <a:r>
              <a:rPr lang="en-US" b="1" dirty="0"/>
              <a:t>Performance weakened</a:t>
            </a:r>
            <a:r>
              <a:rPr lang="en-US" dirty="0"/>
              <a:t> for </a:t>
            </a:r>
            <a:r>
              <a:rPr lang="en-US" b="1" dirty="0"/>
              <a:t>longer-term predictions</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271" y="166914"/>
            <a:ext cx="11005456" cy="1325563"/>
          </a:xfrm>
        </p:spPr>
        <p:txBody>
          <a:bodyPr>
            <a:normAutofit/>
          </a:bodyPr>
          <a:lstStyle/>
          <a:p>
            <a:r>
              <a:rPr lang="en-US"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rPr>
              <a:t>LSTM Model</a:t>
            </a:r>
            <a:endParaRPr lang="en-IN"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endParaRPr>
          </a:p>
        </p:txBody>
      </p:sp>
      <p:sp>
        <p:nvSpPr>
          <p:cNvPr id="3" name="Content Placeholder 2"/>
          <p:cNvSpPr>
            <a:spLocks noGrp="1"/>
          </p:cNvSpPr>
          <p:nvPr>
            <p:ph sz="half" idx="1"/>
          </p:nvPr>
        </p:nvSpPr>
        <p:spPr>
          <a:xfrm>
            <a:off x="593271" y="1373558"/>
            <a:ext cx="11005458" cy="5317528"/>
          </a:xfrm>
          <a:ln>
            <a:solidFill>
              <a:schemeClr val="bg2"/>
            </a:solidFill>
          </a:ln>
        </p:spPr>
        <p:txBody>
          <a:bodyPr>
            <a:noAutofit/>
          </a:bodyPr>
          <a:lstStyle/>
          <a:p>
            <a:pPr>
              <a:lnSpc>
                <a:spcPct val="150000"/>
              </a:lnSpc>
              <a:buFont typeface="Wingdings" panose="05000000000000000000" pitchFamily="2" charset="2"/>
              <a:buChar char="Ø"/>
            </a:pPr>
            <a:r>
              <a:rPr lang="en-US" b="1" dirty="0"/>
              <a:t> LSTM </a:t>
            </a:r>
            <a:r>
              <a:rPr lang="en-US" dirty="0"/>
              <a:t>model was built using a 24-hour lag input and a single layer with 32 neurons. It captured short-term dependencies well and showed decent performance in terms of MAE and RMSE. With scaled data, it trained quickly and converged efficiently.</a:t>
            </a:r>
          </a:p>
          <a:p>
            <a:pPr>
              <a:lnSpc>
                <a:spcPct val="150000"/>
              </a:lnSpc>
              <a:buFont typeface="Wingdings" panose="05000000000000000000" pitchFamily="2" charset="2"/>
              <a:buChar char="Ø"/>
            </a:pPr>
            <a:r>
              <a:rPr lang="en-US" dirty="0"/>
              <a:t> </a:t>
            </a:r>
            <a:r>
              <a:rPr lang="en-US" b="1" dirty="0"/>
              <a:t>But it was rejected because :</a:t>
            </a:r>
          </a:p>
          <a:p>
            <a:pPr lvl="1">
              <a:lnSpc>
                <a:spcPct val="150000"/>
              </a:lnSpc>
            </a:pPr>
            <a:r>
              <a:rPr lang="en-US" b="1" dirty="0"/>
              <a:t>Slower inference time </a:t>
            </a:r>
            <a:r>
              <a:rPr lang="en-US" dirty="0"/>
              <a:t>not ideal for real-time or fast predictions.</a:t>
            </a:r>
          </a:p>
          <a:p>
            <a:pPr lvl="1">
              <a:lnSpc>
                <a:spcPct val="150000"/>
              </a:lnSpc>
            </a:pPr>
            <a:r>
              <a:rPr lang="en-US" b="1" dirty="0"/>
              <a:t>No complex patterns in the dataset</a:t>
            </a:r>
            <a:r>
              <a:rPr lang="en-US" dirty="0"/>
              <a:t> simpler models like Holt-Winters gave similar accuracy.</a:t>
            </a:r>
          </a:p>
          <a:p>
            <a:pPr lvl="1">
              <a:lnSpc>
                <a:spcPct val="150000"/>
              </a:lnSpc>
            </a:pPr>
            <a:r>
              <a:rPr lang="en-US" b="1" dirty="0"/>
              <a:t>Higher implementation complexity</a:t>
            </a:r>
            <a:r>
              <a:rPr lang="en-US" dirty="0"/>
              <a:t> required more effort (scaling, reshaping, tuning) for comparable results.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rPr>
              <a:t>XGBoost </a:t>
            </a:r>
            <a:r>
              <a:rPr lang="en-US" dirty="0"/>
              <a:t>Model</a:t>
            </a:r>
            <a:endParaRPr lang="en-IN"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endParaRPr>
          </a:p>
        </p:txBody>
      </p:sp>
      <p:sp>
        <p:nvSpPr>
          <p:cNvPr id="3" name="Content Placeholder 2"/>
          <p:cNvSpPr>
            <a:spLocks noGrp="1"/>
          </p:cNvSpPr>
          <p:nvPr>
            <p:ph sz="half" idx="1"/>
          </p:nvPr>
        </p:nvSpPr>
        <p:spPr>
          <a:xfrm>
            <a:off x="838201" y="1649350"/>
            <a:ext cx="10515599" cy="4843525"/>
          </a:xfrm>
          <a:ln>
            <a:solidFill>
              <a:schemeClr val="bg2"/>
            </a:solidFill>
          </a:ln>
        </p:spPr>
        <p:txBody>
          <a:bodyPr>
            <a:noAutofit/>
          </a:bodyPr>
          <a:lstStyle/>
          <a:p>
            <a:pPr>
              <a:lnSpc>
                <a:spcPct val="150000"/>
              </a:lnSpc>
              <a:buFont typeface="Wingdings" panose="05000000000000000000" pitchFamily="2" charset="2"/>
              <a:buChar char="Ø"/>
            </a:pPr>
            <a:r>
              <a:rPr lang="en-US" b="1" dirty="0"/>
              <a:t>XGBoost</a:t>
            </a:r>
            <a:r>
              <a:rPr lang="en-US" dirty="0"/>
              <a:t> used the last 24 hours as lag features and trained with 100 estimators. It delivered low MAE and RMSE, showing strong predictive power. It handled non-linear patterns and sudden shifts far better than traditional models.</a:t>
            </a:r>
          </a:p>
          <a:p>
            <a:pPr>
              <a:lnSpc>
                <a:spcPct val="150000"/>
              </a:lnSpc>
              <a:buFont typeface="Wingdings" panose="05000000000000000000" pitchFamily="2" charset="2"/>
              <a:buChar char="Ø"/>
            </a:pPr>
            <a:r>
              <a:rPr lang="en-US" dirty="0"/>
              <a:t> </a:t>
            </a:r>
            <a:r>
              <a:rPr lang="en-US" b="1" dirty="0"/>
              <a:t>It was selected Because :</a:t>
            </a:r>
          </a:p>
          <a:p>
            <a:pPr lvl="1">
              <a:lnSpc>
                <a:spcPct val="150000"/>
              </a:lnSpc>
            </a:pPr>
            <a:r>
              <a:rPr lang="en-US" b="1" dirty="0"/>
              <a:t>Captured complex patterns</a:t>
            </a:r>
            <a:r>
              <a:rPr lang="en-US" dirty="0"/>
              <a:t> great at modeling non-linear relationships.</a:t>
            </a:r>
          </a:p>
          <a:p>
            <a:pPr lvl="1">
              <a:lnSpc>
                <a:spcPct val="150000"/>
              </a:lnSpc>
            </a:pPr>
            <a:r>
              <a:rPr lang="en-US" b="1" dirty="0"/>
              <a:t>Consistently low errors</a:t>
            </a:r>
            <a:r>
              <a:rPr lang="en-US" dirty="0"/>
              <a:t> outperformed others in both MAE and RMSE.</a:t>
            </a:r>
          </a:p>
          <a:p>
            <a:pPr lvl="1">
              <a:lnSpc>
                <a:spcPct val="150000"/>
              </a:lnSpc>
            </a:pPr>
            <a:r>
              <a:rPr lang="en-US" b="1" dirty="0"/>
              <a:t>Fast &amp; scalable</a:t>
            </a:r>
            <a:r>
              <a:rPr lang="en-US" dirty="0"/>
              <a:t> quick training and efficient inference.</a:t>
            </a:r>
          </a:p>
          <a:p>
            <a:pPr lvl="1">
              <a:lnSpc>
                <a:spcPct val="150000"/>
              </a:lnSpc>
            </a:pPr>
            <a:r>
              <a:rPr lang="en-US" b="1" dirty="0"/>
              <a:t>No need for scaling or stationarity checks</a:t>
            </a:r>
            <a:r>
              <a:rPr lang="en-US" dirty="0"/>
              <a:t> plug-and-play with raw data</a:t>
            </a:r>
            <a:r>
              <a:rPr lang="en-IN" dirty="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9176" y="2531111"/>
            <a:ext cx="6097656" cy="3969385"/>
          </a:xfrm>
          <a:prstGeom prst="rect">
            <a:avLst/>
          </a:prstGeom>
          <a:noFill/>
          <a:ln>
            <a:solidFill>
              <a:schemeClr val="bg2"/>
            </a:solidFill>
          </a:ln>
        </p:spPr>
        <p:txBody>
          <a:bodyPr wrap="square">
            <a:spAutoFit/>
          </a:bodyPr>
          <a:lstStyle/>
          <a:p>
            <a:pPr>
              <a:lnSpc>
                <a:spcPct val="150000"/>
              </a:lnSpc>
            </a:pPr>
            <a:r>
              <a:rPr lang="en-IN" sz="2400" b="1" cap="none" dirty="0">
                <a:solidFill>
                  <a:schemeClr val="tx1"/>
                </a:solidFill>
                <a:latin typeface="Calibri" panose="020F0502020204030204" charset="0"/>
                <a:ea typeface="Calibri" panose="020F0502020204030204" charset="0"/>
                <a:cs typeface="Calibri" panose="020F0502020204030204" charset="0"/>
              </a:rPr>
              <a:t>Team </a:t>
            </a:r>
            <a:r>
              <a:rPr lang="en-IN" sz="2400" b="1" dirty="0">
                <a:solidFill>
                  <a:schemeClr val="tx1"/>
                </a:solidFill>
                <a:latin typeface="Calibri" panose="020F0502020204030204" charset="0"/>
                <a:ea typeface="Calibri" panose="020F0502020204030204" charset="0"/>
                <a:cs typeface="Calibri" panose="020F0502020204030204" charset="0"/>
              </a:rPr>
              <a:t>Members:</a:t>
            </a:r>
          </a:p>
          <a:p>
            <a:pPr marL="342900" indent="-342900">
              <a:lnSpc>
                <a:spcPct val="150000"/>
              </a:lnSpc>
              <a:buFont typeface="Wingdings" panose="05000000000000000000" pitchFamily="2" charset="2"/>
              <a:buChar char="Ø"/>
            </a:pPr>
            <a:r>
              <a:rPr lang="en-IN" sz="2400" cap="none" dirty="0">
                <a:solidFill>
                  <a:schemeClr val="tx1"/>
                </a:solidFill>
                <a:latin typeface="Calibri" panose="020F0502020204030204" charset="0"/>
                <a:ea typeface="Calibri" panose="020F0502020204030204" charset="0"/>
                <a:cs typeface="Calibri" panose="020F0502020204030204" charset="0"/>
              </a:rPr>
              <a:t>Chetan Yogesh Wagh.</a:t>
            </a:r>
          </a:p>
          <a:p>
            <a:pPr marL="342900" indent="-342900">
              <a:lnSpc>
                <a:spcPct val="150000"/>
              </a:lnSpc>
              <a:buFont typeface="Wingdings" panose="05000000000000000000" pitchFamily="2" charset="2"/>
              <a:buChar char="Ø"/>
            </a:pPr>
            <a:r>
              <a:rPr lang="en-IN" sz="2400" cap="none" dirty="0">
                <a:solidFill>
                  <a:schemeClr val="tx1"/>
                </a:solidFill>
                <a:latin typeface="Calibri" panose="020F0502020204030204" charset="0"/>
                <a:ea typeface="Calibri" panose="020F0502020204030204" charset="0"/>
                <a:cs typeface="Calibri" panose="020F0502020204030204" charset="0"/>
              </a:rPr>
              <a:t>Shivani Rakesh Kalghatgi.</a:t>
            </a:r>
          </a:p>
          <a:p>
            <a:pPr marL="342900" indent="-342900">
              <a:lnSpc>
                <a:spcPct val="150000"/>
              </a:lnSpc>
              <a:buFont typeface="Wingdings" panose="05000000000000000000" pitchFamily="2" charset="2"/>
              <a:buChar char="Ø"/>
            </a:pPr>
            <a:r>
              <a:rPr lang="en-IN" sz="2400" cap="none" dirty="0">
                <a:solidFill>
                  <a:schemeClr val="tx1"/>
                </a:solidFill>
                <a:latin typeface="Calibri" panose="020F0502020204030204" charset="0"/>
                <a:ea typeface="Calibri" panose="020F0502020204030204" charset="0"/>
                <a:cs typeface="Calibri" panose="020F0502020204030204" charset="0"/>
              </a:rPr>
              <a:t>T. Goutham</a:t>
            </a:r>
          </a:p>
          <a:p>
            <a:pPr marL="342900" indent="-342900">
              <a:lnSpc>
                <a:spcPct val="150000"/>
              </a:lnSpc>
              <a:buFont typeface="Wingdings" panose="05000000000000000000" pitchFamily="2" charset="2"/>
              <a:buChar char="Ø"/>
            </a:pPr>
            <a:r>
              <a:rPr lang="en-IN" sz="2400" cap="none" dirty="0">
                <a:solidFill>
                  <a:schemeClr val="tx1"/>
                </a:solidFill>
                <a:latin typeface="Calibri" panose="020F0502020204030204" charset="0"/>
                <a:ea typeface="Calibri" panose="020F0502020204030204" charset="0"/>
                <a:cs typeface="Calibri" panose="020F0502020204030204" charset="0"/>
              </a:rPr>
              <a:t>Manojkumar M Gondakar.</a:t>
            </a:r>
            <a:endParaRPr lang="en-IN" sz="2400" dirty="0">
              <a:solidFill>
                <a:schemeClr val="tx1"/>
              </a:solidFill>
              <a:latin typeface="Calibri" panose="020F0502020204030204" charset="0"/>
              <a:ea typeface="Calibri" panose="020F0502020204030204" charset="0"/>
              <a:cs typeface="Calibri" panose="020F0502020204030204" charset="0"/>
            </a:endParaRPr>
          </a:p>
          <a:p>
            <a:pPr marL="342900" indent="-342900">
              <a:lnSpc>
                <a:spcPct val="150000"/>
              </a:lnSpc>
              <a:buFont typeface="Wingdings" panose="05000000000000000000" pitchFamily="2" charset="2"/>
              <a:buChar char="Ø"/>
            </a:pPr>
            <a:r>
              <a:rPr lang="en-IN" sz="2400" cap="none" dirty="0">
                <a:solidFill>
                  <a:schemeClr val="tx1"/>
                </a:solidFill>
                <a:latin typeface="Calibri" panose="020F0502020204030204" charset="0"/>
                <a:ea typeface="Calibri" panose="020F0502020204030204" charset="0"/>
                <a:cs typeface="Calibri" panose="020F0502020204030204" charset="0"/>
              </a:rPr>
              <a:t>Sahil Gottimukkala.</a:t>
            </a:r>
            <a:endParaRPr lang="en-IN" sz="2400" dirty="0">
              <a:solidFill>
                <a:schemeClr val="tx1"/>
              </a:solidFill>
              <a:latin typeface="Calibri" panose="020F0502020204030204" charset="0"/>
              <a:ea typeface="Calibri" panose="020F0502020204030204" charset="0"/>
              <a:cs typeface="Calibri" panose="020F0502020204030204" charset="0"/>
            </a:endParaRPr>
          </a:p>
          <a:p>
            <a:pPr marL="342900" indent="-342900">
              <a:lnSpc>
                <a:spcPct val="150000"/>
              </a:lnSpc>
              <a:buFont typeface="Wingdings" panose="05000000000000000000" pitchFamily="2" charset="2"/>
              <a:buChar char="Ø"/>
            </a:pPr>
            <a:r>
              <a:rPr lang="en-IN" sz="2400" cap="none" dirty="0">
                <a:solidFill>
                  <a:schemeClr val="tx1"/>
                </a:solidFill>
                <a:latin typeface="Calibri" panose="020F0502020204030204" charset="0"/>
                <a:ea typeface="Calibri" panose="020F0502020204030204" charset="0"/>
                <a:cs typeface="Calibri" panose="020F0502020204030204" charset="0"/>
              </a:rPr>
              <a:t>Akhil T.</a:t>
            </a:r>
          </a:p>
        </p:txBody>
      </p:sp>
      <p:sp>
        <p:nvSpPr>
          <p:cNvPr id="5" name="TextBox 4"/>
          <p:cNvSpPr txBox="1"/>
          <p:nvPr/>
        </p:nvSpPr>
        <p:spPr>
          <a:xfrm>
            <a:off x="1359176" y="673292"/>
            <a:ext cx="6097656" cy="1697068"/>
          </a:xfrm>
          <a:prstGeom prst="rect">
            <a:avLst/>
          </a:prstGeom>
          <a:noFill/>
          <a:ln>
            <a:solidFill>
              <a:schemeClr val="bg2"/>
            </a:solidFill>
          </a:ln>
        </p:spPr>
        <p:txBody>
          <a:bodyPr wrap="square">
            <a:spAutoFit/>
          </a:bodyPr>
          <a:lstStyle/>
          <a:p>
            <a:pPr>
              <a:lnSpc>
                <a:spcPct val="150000"/>
              </a:lnSpc>
            </a:pPr>
            <a:r>
              <a:rPr lang="en-US" sz="2400" b="1" dirty="0">
                <a:solidFill>
                  <a:schemeClr val="tx1"/>
                </a:solidFill>
                <a:latin typeface="Calibri" panose="020F0502020204030204" charset="0"/>
                <a:ea typeface="Calibri" panose="020F0502020204030204" charset="0"/>
                <a:cs typeface="Calibri" panose="020F0502020204030204" charset="0"/>
              </a:rPr>
              <a:t>Mentor’s :  </a:t>
            </a:r>
          </a:p>
          <a:p>
            <a:pPr marL="285750" indent="-285750">
              <a:lnSpc>
                <a:spcPct val="150000"/>
              </a:lnSpc>
              <a:buFont typeface="Wingdings" panose="05000000000000000000" pitchFamily="2" charset="2"/>
              <a:buChar char="Ø"/>
            </a:pPr>
            <a:r>
              <a:rPr lang="en-IN" sz="2400" dirty="0">
                <a:solidFill>
                  <a:schemeClr val="tx1"/>
                </a:solidFill>
                <a:latin typeface="Calibri" panose="020F0502020204030204" charset="0"/>
                <a:ea typeface="Calibri" panose="020F0502020204030204" charset="0"/>
                <a:cs typeface="Calibri" panose="020F0502020204030204" charset="0"/>
              </a:rPr>
              <a:t>Prajwal A N.</a:t>
            </a:r>
          </a:p>
          <a:p>
            <a:pPr marL="285750" indent="-285750">
              <a:lnSpc>
                <a:spcPct val="150000"/>
              </a:lnSpc>
              <a:buFont typeface="Wingdings" panose="05000000000000000000" pitchFamily="2" charset="2"/>
              <a:buChar char="Ø"/>
            </a:pPr>
            <a:r>
              <a:rPr lang="en-IN" sz="2400" dirty="0">
                <a:solidFill>
                  <a:schemeClr val="tx1"/>
                </a:solidFill>
                <a:latin typeface="Calibri" panose="020F0502020204030204" charset="0"/>
                <a:ea typeface="Calibri" panose="020F0502020204030204" charset="0"/>
                <a:cs typeface="Calibri" panose="020F0502020204030204" charset="0"/>
              </a:rPr>
              <a:t>Karthik Muskula.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799" y="235917"/>
            <a:ext cx="11328403" cy="868589"/>
          </a:xfrm>
        </p:spPr>
        <p:txBody>
          <a:bodyPr>
            <a:normAutofit/>
          </a:bodyPr>
          <a:lstStyle/>
          <a:p>
            <a:r>
              <a:rPr lang="en-IN"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rPr>
              <a:t>Model Comparison Table</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rcRect l="877" t="1244" r="1"/>
          <a:stretch>
            <a:fillRect/>
          </a:stretch>
        </p:blipFill>
        <p:spPr>
          <a:xfrm>
            <a:off x="431799" y="1233715"/>
            <a:ext cx="5568124" cy="4832092"/>
          </a:xfrm>
          <a:ln>
            <a:solidFill>
              <a:srgbClr val="404040"/>
            </a:solidFill>
          </a:ln>
        </p:spPr>
      </p:pic>
      <p:sp>
        <p:nvSpPr>
          <p:cNvPr id="10" name="TextBox 9"/>
          <p:cNvSpPr txBox="1"/>
          <p:nvPr/>
        </p:nvSpPr>
        <p:spPr>
          <a:xfrm>
            <a:off x="6192078" y="1233715"/>
            <a:ext cx="5568124" cy="4832092"/>
          </a:xfrm>
          <a:prstGeom prst="rect">
            <a:avLst/>
          </a:prstGeom>
          <a:noFill/>
          <a:ln>
            <a:solidFill>
              <a:schemeClr val="bg2"/>
            </a:solidFill>
          </a:ln>
        </p:spPr>
        <p:txBody>
          <a:bodyPr wrap="square">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200" b="1" i="0" u="none" strike="noStrike" cap="none" normalizeH="0" baseline="0" dirty="0">
                <a:ln>
                  <a:noFill/>
                </a:ln>
                <a:solidFill>
                  <a:srgbClr val="404040"/>
                </a:solidFill>
                <a:effectLst/>
                <a:latin typeface="Calibri" panose="020F0502020204030204"/>
              </a:rPr>
              <a:t> XGBoost</a:t>
            </a:r>
            <a:r>
              <a:rPr kumimoji="0" lang="en-US" altLang="en-US" sz="2200" b="0" i="0" u="none" strike="noStrike" cap="none" normalizeH="0" baseline="0" dirty="0">
                <a:ln>
                  <a:noFill/>
                </a:ln>
                <a:solidFill>
                  <a:srgbClr val="404040"/>
                </a:solidFill>
                <a:effectLst/>
                <a:latin typeface="Calibri" panose="020F0502020204030204"/>
              </a:rPr>
              <a:t> achieved the </a:t>
            </a:r>
            <a:r>
              <a:rPr kumimoji="0" lang="en-US" altLang="en-US" sz="2200" b="1" i="0" u="none" strike="noStrike" cap="none" normalizeH="0" baseline="0" dirty="0">
                <a:ln>
                  <a:noFill/>
                </a:ln>
                <a:solidFill>
                  <a:srgbClr val="404040"/>
                </a:solidFill>
                <a:effectLst/>
                <a:latin typeface="Calibri" panose="020F0502020204030204"/>
              </a:rPr>
              <a:t>lowest error</a:t>
            </a:r>
            <a:r>
              <a:rPr kumimoji="0" lang="en-US" altLang="en-US" sz="2200" b="0" i="0" u="none" strike="noStrike" cap="none" normalizeH="0" baseline="0" dirty="0">
                <a:ln>
                  <a:noFill/>
                </a:ln>
                <a:solidFill>
                  <a:srgbClr val="404040"/>
                </a:solidFill>
                <a:effectLst/>
                <a:latin typeface="Calibri" panose="020F0502020204030204"/>
              </a:rPr>
              <a:t> (both MAE &amp; RMSE), making it the </a:t>
            </a:r>
            <a:r>
              <a:rPr kumimoji="0" lang="en-US" altLang="en-US" sz="2200" b="1" i="0" u="none" strike="noStrike" cap="none" normalizeH="0" baseline="0" dirty="0">
                <a:ln>
                  <a:noFill/>
                </a:ln>
                <a:solidFill>
                  <a:srgbClr val="404040"/>
                </a:solidFill>
                <a:effectLst/>
                <a:latin typeface="Calibri" panose="020F0502020204030204"/>
              </a:rPr>
              <a:t>best performing model</a:t>
            </a:r>
            <a:r>
              <a:rPr kumimoji="0" lang="en-US" altLang="en-US" sz="2200" b="0" i="0" u="none" strike="noStrike" cap="none" normalizeH="0" baseline="0" dirty="0">
                <a:ln>
                  <a:noFill/>
                </a:ln>
                <a:solidFill>
                  <a:srgbClr val="404040"/>
                </a:solidFill>
                <a:effectLst/>
                <a:latin typeface="Calibri" panose="020F0502020204030204"/>
              </a:rPr>
              <a:t> overall.</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200" b="1" i="0" u="none" strike="noStrike" cap="none" normalizeH="0" baseline="0" dirty="0">
                <a:ln>
                  <a:noFill/>
                </a:ln>
                <a:solidFill>
                  <a:srgbClr val="404040"/>
                </a:solidFill>
                <a:effectLst/>
                <a:latin typeface="Calibri" panose="020F0502020204030204"/>
              </a:rPr>
              <a:t> LSTM</a:t>
            </a:r>
            <a:r>
              <a:rPr kumimoji="0" lang="en-US" altLang="en-US" sz="2200" b="0" i="0" u="none" strike="noStrike" cap="none" normalizeH="0" baseline="0" dirty="0">
                <a:ln>
                  <a:noFill/>
                </a:ln>
                <a:solidFill>
                  <a:srgbClr val="404040"/>
                </a:solidFill>
                <a:effectLst/>
                <a:latin typeface="Calibri" panose="020F0502020204030204"/>
              </a:rPr>
              <a:t> also performed well, slightly behind XGBoost, but with </a:t>
            </a:r>
            <a:r>
              <a:rPr kumimoji="0" lang="en-US" altLang="en-US" sz="2200" b="1" i="0" u="none" strike="noStrike" cap="none" normalizeH="0" baseline="0" dirty="0">
                <a:ln>
                  <a:noFill/>
                </a:ln>
                <a:solidFill>
                  <a:srgbClr val="404040"/>
                </a:solidFill>
                <a:effectLst/>
                <a:latin typeface="Calibri" panose="020F0502020204030204"/>
              </a:rPr>
              <a:t>low errors</a:t>
            </a:r>
            <a:r>
              <a:rPr kumimoji="0" lang="en-US" altLang="en-US" sz="2200" b="0" i="0" u="none" strike="noStrike" cap="none" normalizeH="0" baseline="0" dirty="0">
                <a:ln>
                  <a:noFill/>
                </a:ln>
                <a:solidFill>
                  <a:srgbClr val="404040"/>
                </a:solidFill>
                <a:effectLst/>
                <a:latin typeface="Calibri" panose="020F0502020204030204"/>
              </a:rPr>
              <a:t> compared to traditional statistical models.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200" b="1" i="0" u="none" strike="noStrike" cap="none" normalizeH="0" baseline="0" dirty="0">
                <a:ln>
                  <a:noFill/>
                </a:ln>
                <a:solidFill>
                  <a:srgbClr val="404040"/>
                </a:solidFill>
                <a:effectLst/>
                <a:latin typeface="Calibri" panose="020F0502020204030204"/>
              </a:rPr>
              <a:t> Prophet</a:t>
            </a:r>
            <a:r>
              <a:rPr kumimoji="0" lang="en-US" altLang="en-US" sz="2200" b="0" i="0" u="none" strike="noStrike" cap="none" normalizeH="0" baseline="0" dirty="0">
                <a:ln>
                  <a:noFill/>
                </a:ln>
                <a:solidFill>
                  <a:srgbClr val="404040"/>
                </a:solidFill>
                <a:effectLst/>
                <a:latin typeface="Calibri" panose="020F0502020204030204"/>
              </a:rPr>
              <a:t> had </a:t>
            </a:r>
            <a:r>
              <a:rPr kumimoji="0" lang="en-US" altLang="en-US" sz="2200" b="1" i="0" u="none" strike="noStrike" cap="none" normalizeH="0" baseline="0" dirty="0">
                <a:ln>
                  <a:noFill/>
                </a:ln>
                <a:solidFill>
                  <a:srgbClr val="404040"/>
                </a:solidFill>
                <a:effectLst/>
                <a:latin typeface="Calibri" panose="020F0502020204030204"/>
              </a:rPr>
              <a:t>moderate errors</a:t>
            </a:r>
            <a:r>
              <a:rPr kumimoji="0" lang="en-US" altLang="en-US" sz="2200" b="0" i="0" u="none" strike="noStrike" cap="none" normalizeH="0" baseline="0" dirty="0">
                <a:ln>
                  <a:noFill/>
                </a:ln>
                <a:solidFill>
                  <a:srgbClr val="404040"/>
                </a:solidFill>
                <a:effectLst/>
                <a:latin typeface="Calibri" panose="020F0502020204030204"/>
              </a:rPr>
              <a:t>, better than Holt-Winters and ARIMA, but significantly worse than XGBoost and LSTM.</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200" b="1" i="0" u="none" strike="noStrike" cap="none" normalizeH="0" baseline="0" dirty="0">
                <a:ln>
                  <a:noFill/>
                </a:ln>
                <a:solidFill>
                  <a:srgbClr val="404040"/>
                </a:solidFill>
                <a:effectLst/>
                <a:latin typeface="Calibri" panose="020F0502020204030204"/>
              </a:rPr>
              <a:t> Holt-Winters (Tuned)</a:t>
            </a:r>
            <a:r>
              <a:rPr kumimoji="0" lang="en-US" altLang="en-US" sz="2200" b="0" i="0" u="none" strike="noStrike" cap="none" normalizeH="0" baseline="0" dirty="0">
                <a:ln>
                  <a:noFill/>
                </a:ln>
                <a:solidFill>
                  <a:srgbClr val="404040"/>
                </a:solidFill>
                <a:effectLst/>
                <a:latin typeface="Calibri" panose="020F0502020204030204"/>
              </a:rPr>
              <a:t> performed worse, with </a:t>
            </a:r>
            <a:r>
              <a:rPr kumimoji="0" lang="en-US" altLang="en-US" sz="2200" b="1" i="0" u="none" strike="noStrike" cap="none" normalizeH="0" baseline="0" dirty="0">
                <a:ln>
                  <a:noFill/>
                </a:ln>
                <a:solidFill>
                  <a:srgbClr val="404040"/>
                </a:solidFill>
                <a:effectLst/>
                <a:latin typeface="Calibri" panose="020F0502020204030204"/>
              </a:rPr>
              <a:t>high MAE &amp; RMSE</a:t>
            </a:r>
            <a:r>
              <a:rPr kumimoji="0" lang="en-US" altLang="en-US" sz="2200" b="0" i="0" u="none" strike="noStrike" cap="none" normalizeH="0" baseline="0" dirty="0">
                <a:ln>
                  <a:noFill/>
                </a:ln>
                <a:solidFill>
                  <a:srgbClr val="404040"/>
                </a:solidFill>
                <a:effectLst/>
                <a:latin typeface="Calibri" panose="020F0502020204030204"/>
              </a:rPr>
              <a:t>, showing difficulty in handling sudden demand changes.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200" b="1" i="0" u="none" strike="noStrike" cap="none" normalizeH="0" baseline="0" dirty="0">
                <a:ln>
                  <a:noFill/>
                </a:ln>
                <a:solidFill>
                  <a:srgbClr val="404040"/>
                </a:solidFill>
                <a:effectLst/>
                <a:latin typeface="Calibri" panose="020F0502020204030204"/>
              </a:rPr>
              <a:t> ARIMA</a:t>
            </a:r>
            <a:r>
              <a:rPr kumimoji="0" lang="en-US" altLang="en-US" sz="2200" b="0" i="0" u="none" strike="noStrike" cap="none" normalizeH="0" baseline="0" dirty="0">
                <a:ln>
                  <a:noFill/>
                </a:ln>
                <a:solidFill>
                  <a:srgbClr val="404040"/>
                </a:solidFill>
                <a:effectLst/>
                <a:latin typeface="Calibri" panose="020F0502020204030204"/>
              </a:rPr>
              <a:t> had the </a:t>
            </a:r>
            <a:r>
              <a:rPr kumimoji="0" lang="en-US" altLang="en-US" sz="2200" b="1" i="0" u="none" strike="noStrike" cap="none" normalizeH="0" baseline="0" dirty="0">
                <a:ln>
                  <a:noFill/>
                </a:ln>
                <a:solidFill>
                  <a:srgbClr val="404040"/>
                </a:solidFill>
                <a:effectLst/>
                <a:latin typeface="Calibri" panose="020F0502020204030204"/>
              </a:rPr>
              <a:t>highest errors</a:t>
            </a:r>
            <a:r>
              <a:rPr kumimoji="0" lang="en-US" altLang="en-US" sz="2200" b="0" i="0" u="none" strike="noStrike" cap="none" normalizeH="0" baseline="0" dirty="0">
                <a:ln>
                  <a:noFill/>
                </a:ln>
                <a:solidFill>
                  <a:srgbClr val="404040"/>
                </a:solidFill>
                <a:effectLst/>
                <a:latin typeface="Calibri" panose="020F0502020204030204"/>
              </a:rPr>
              <a:t>, indicating it’s the </a:t>
            </a:r>
            <a:r>
              <a:rPr kumimoji="0" lang="en-US" altLang="en-US" sz="2200" b="1" i="0" u="none" strike="noStrike" cap="none" normalizeH="0" baseline="0" dirty="0">
                <a:ln>
                  <a:noFill/>
                </a:ln>
                <a:solidFill>
                  <a:srgbClr val="404040"/>
                </a:solidFill>
                <a:effectLst/>
                <a:latin typeface="Calibri" panose="020F0502020204030204"/>
              </a:rPr>
              <a:t>least suitable</a:t>
            </a:r>
            <a:r>
              <a:rPr kumimoji="0" lang="en-US" altLang="en-US" sz="2200" b="0" i="0" u="none" strike="noStrike" cap="none" normalizeH="0" baseline="0" dirty="0">
                <a:ln>
                  <a:noFill/>
                </a:ln>
                <a:solidFill>
                  <a:srgbClr val="404040"/>
                </a:solidFill>
                <a:effectLst/>
                <a:latin typeface="Calibri" panose="020F0502020204030204"/>
              </a:rPr>
              <a:t> for this dataset.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998"/>
            <a:ext cx="10515600" cy="1325563"/>
          </a:xfrm>
        </p:spPr>
        <p:txBody>
          <a:bodyPr>
            <a:normAutofit/>
          </a:bodyPr>
          <a:lstStyle/>
          <a:p>
            <a:r>
              <a:rPr lang="en-IN"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rPr>
              <a:t>Deployment Overview</a:t>
            </a:r>
          </a:p>
        </p:txBody>
      </p:sp>
      <p:sp>
        <p:nvSpPr>
          <p:cNvPr id="3" name="Content Placeholder 2"/>
          <p:cNvSpPr>
            <a:spLocks noGrp="1"/>
          </p:cNvSpPr>
          <p:nvPr>
            <p:ph idx="1"/>
          </p:nvPr>
        </p:nvSpPr>
        <p:spPr>
          <a:xfrm>
            <a:off x="838200" y="1588882"/>
            <a:ext cx="10515600" cy="4351338"/>
          </a:xfrm>
          <a:ln>
            <a:solidFill>
              <a:schemeClr val="bg2"/>
            </a:solidFill>
          </a:ln>
        </p:spPr>
        <p:txBody>
          <a:bodyPr>
            <a:normAutofit fontScale="92500" lnSpcReduction="10000"/>
          </a:bodyPr>
          <a:lstStyle/>
          <a:p>
            <a:pPr>
              <a:lnSpc>
                <a:spcPct val="150000"/>
              </a:lnSpc>
              <a:buFont typeface="Wingdings" panose="05000000000000000000" pitchFamily="2" charset="2"/>
              <a:buChar char="Ø"/>
            </a:pPr>
            <a:r>
              <a:rPr lang="en-US" dirty="0"/>
              <a:t>The trained </a:t>
            </a:r>
            <a:r>
              <a:rPr lang="en-US" b="1" dirty="0"/>
              <a:t>XGBoost model</a:t>
            </a:r>
            <a:r>
              <a:rPr lang="en-US" dirty="0"/>
              <a:t> is saved and integrated into a </a:t>
            </a:r>
            <a:r>
              <a:rPr lang="en-US" b="1" dirty="0"/>
              <a:t>pipeline</a:t>
            </a:r>
            <a:r>
              <a:rPr lang="en-US" dirty="0"/>
              <a:t> for real-time or batch forecasting. Input data is preprocessed with lag features, sent to the model, and predictions are returned instantly.</a:t>
            </a:r>
          </a:p>
          <a:p>
            <a:pPr>
              <a:lnSpc>
                <a:spcPct val="150000"/>
              </a:lnSpc>
              <a:buFont typeface="Wingdings" panose="05000000000000000000" pitchFamily="2" charset="2"/>
              <a:buChar char="Ø"/>
            </a:pPr>
            <a:r>
              <a:rPr lang="en-US" b="1" dirty="0"/>
              <a:t> </a:t>
            </a:r>
            <a:r>
              <a:rPr lang="en-US" dirty="0"/>
              <a:t>Key Highlights:</a:t>
            </a:r>
          </a:p>
          <a:p>
            <a:pPr lvl="1">
              <a:lnSpc>
                <a:spcPct val="150000"/>
              </a:lnSpc>
            </a:pPr>
            <a:r>
              <a:rPr lang="en-US" dirty="0"/>
              <a:t> </a:t>
            </a:r>
            <a:r>
              <a:rPr lang="en-US" b="1" dirty="0"/>
              <a:t>Model saved</a:t>
            </a:r>
            <a:r>
              <a:rPr lang="en-US" dirty="0"/>
              <a:t> using joblib for reuse.</a:t>
            </a:r>
          </a:p>
          <a:p>
            <a:pPr lvl="1">
              <a:lnSpc>
                <a:spcPct val="150000"/>
              </a:lnSpc>
            </a:pPr>
            <a:r>
              <a:rPr lang="en-US" dirty="0"/>
              <a:t> </a:t>
            </a:r>
            <a:r>
              <a:rPr lang="en-US" b="1" dirty="0"/>
              <a:t>Reusable pipeline</a:t>
            </a:r>
            <a:r>
              <a:rPr lang="en-US" dirty="0"/>
              <a:t> ensures consistent preprocessing and prediction.</a:t>
            </a:r>
          </a:p>
          <a:p>
            <a:pPr lvl="1">
              <a:lnSpc>
                <a:spcPct val="150000"/>
              </a:lnSpc>
            </a:pPr>
            <a:r>
              <a:rPr lang="en-US" dirty="0"/>
              <a:t> </a:t>
            </a:r>
            <a:r>
              <a:rPr lang="en-US" b="1" dirty="0"/>
              <a:t>API ready </a:t>
            </a:r>
            <a:r>
              <a:rPr lang="en-US" dirty="0"/>
              <a:t>for deployment via Flask/FastAPI in real-time scenarious.</a:t>
            </a:r>
          </a:p>
          <a:p>
            <a:pPr lvl="1">
              <a:lnSpc>
                <a:spcPct val="150000"/>
              </a:lnSpc>
            </a:pPr>
            <a:r>
              <a:rPr lang="en-US" dirty="0"/>
              <a:t> </a:t>
            </a:r>
            <a:r>
              <a:rPr lang="en-US" b="1" dirty="0"/>
              <a:t>Monitoring setup</a:t>
            </a:r>
            <a:r>
              <a:rPr lang="en-US" dirty="0"/>
              <a:t> tracka MAE/RMSE and detects data drift over time.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847" y="248457"/>
            <a:ext cx="10924306" cy="1325563"/>
          </a:xfrm>
        </p:spPr>
        <p:txBody>
          <a:bodyPr>
            <a:normAutofit/>
          </a:bodyPr>
          <a:lstStyle/>
          <a:p>
            <a:r>
              <a:rPr lang="en-IN"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rPr>
              <a:t>Deployment </a:t>
            </a:r>
          </a:p>
        </p:txBody>
      </p:sp>
      <p:pic>
        <p:nvPicPr>
          <p:cNvPr id="5" name="Content Placeholder 4"/>
          <p:cNvPicPr>
            <a:picLocks noGrp="1" noChangeAspect="1"/>
          </p:cNvPicPr>
          <p:nvPr>
            <p:ph idx="1"/>
          </p:nvPr>
        </p:nvPicPr>
        <p:blipFill>
          <a:blip r:embed="rId2"/>
          <a:stretch>
            <a:fillRect/>
          </a:stretch>
        </p:blipFill>
        <p:spPr>
          <a:xfrm>
            <a:off x="6300353" y="1285008"/>
            <a:ext cx="5257800" cy="2555471"/>
          </a:xfrm>
          <a:prstGeom prst="rect">
            <a:avLst/>
          </a:prstGeom>
          <a:ln>
            <a:solidFill>
              <a:srgbClr val="404040"/>
            </a:solidFill>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355" y="3944982"/>
            <a:ext cx="5257798" cy="2756893"/>
          </a:xfrm>
          <a:prstGeom prst="rect">
            <a:avLst/>
          </a:prstGeom>
          <a:ln>
            <a:solidFill>
              <a:srgbClr val="404040"/>
            </a:solidFill>
          </a:ln>
        </p:spPr>
      </p:pic>
      <p:sp>
        <p:nvSpPr>
          <p:cNvPr id="4" name="TextBox 3"/>
          <p:cNvSpPr txBox="1"/>
          <p:nvPr/>
        </p:nvSpPr>
        <p:spPr>
          <a:xfrm>
            <a:off x="633847" y="1285008"/>
            <a:ext cx="5462149" cy="5416868"/>
          </a:xfrm>
          <a:prstGeom prst="rect">
            <a:avLst/>
          </a:prstGeom>
          <a:noFill/>
          <a:ln>
            <a:solidFill>
              <a:schemeClr val="bg2"/>
            </a:solidFill>
          </a:ln>
        </p:spPr>
        <p:txBody>
          <a:bodyPr wrap="square">
            <a:spAutoFit/>
          </a:bodyPr>
          <a:lstStyle/>
          <a:p>
            <a:r>
              <a:rPr lang="en-US" sz="2400" b="1" dirty="0">
                <a:solidFill>
                  <a:srgbClr val="404040"/>
                </a:solidFill>
                <a:latin typeface="Calibri" panose="020F0502020204030204"/>
              </a:rPr>
              <a:t>Key </a:t>
            </a:r>
            <a:r>
              <a:rPr lang="en-IN" sz="2400" b="1" dirty="0">
                <a:solidFill>
                  <a:srgbClr val="404040"/>
                </a:solidFill>
                <a:latin typeface="Calibri" panose="020F0502020204030204"/>
              </a:rPr>
              <a:t>Insights </a:t>
            </a:r>
            <a:r>
              <a:rPr lang="en-US" sz="2400" b="1" dirty="0">
                <a:solidFill>
                  <a:srgbClr val="404040"/>
                </a:solidFill>
                <a:latin typeface="Calibri" panose="020F0502020204030204"/>
              </a:rPr>
              <a:t>:</a:t>
            </a:r>
            <a:endParaRPr lang="en-US" sz="2400" dirty="0">
              <a:solidFill>
                <a:srgbClr val="404040"/>
              </a:solidFill>
              <a:latin typeface="Calibri" panose="020F0502020204030204"/>
            </a:endParaRPr>
          </a:p>
          <a:p>
            <a:pPr marL="342900" indent="-342900">
              <a:buFont typeface="Wingdings" panose="05000000000000000000" pitchFamily="2" charset="2"/>
              <a:buChar char="Ø"/>
            </a:pPr>
            <a:r>
              <a:rPr lang="en-US" sz="2200" b="1" dirty="0">
                <a:solidFill>
                  <a:srgbClr val="404040"/>
                </a:solidFill>
                <a:latin typeface="Calibri" panose="020F0502020204030204"/>
              </a:rPr>
              <a:t>Forecast Visualization : </a:t>
            </a:r>
            <a:r>
              <a:rPr lang="en-US" sz="2100" dirty="0">
                <a:solidFill>
                  <a:srgbClr val="404040"/>
                </a:solidFill>
                <a:latin typeface="Calibri" panose="020F0502020204030204"/>
              </a:rPr>
              <a:t>The app shows actual vs. forecasted energy demand, helping track prediction accuracy in real-time.</a:t>
            </a:r>
          </a:p>
          <a:p>
            <a:pPr marL="342900" indent="-342900">
              <a:buFont typeface="Wingdings" panose="05000000000000000000" pitchFamily="2" charset="2"/>
              <a:buChar char="Ø"/>
            </a:pPr>
            <a:r>
              <a:rPr lang="en-US" sz="2200" b="1" dirty="0">
                <a:solidFill>
                  <a:srgbClr val="404040"/>
                </a:solidFill>
                <a:latin typeface="Calibri" panose="020F0502020204030204"/>
              </a:rPr>
              <a:t>Summary Metrics :</a:t>
            </a:r>
            <a:r>
              <a:rPr lang="en-US" sz="2100" dirty="0">
                <a:solidFill>
                  <a:srgbClr val="404040"/>
                </a:solidFill>
                <a:latin typeface="Calibri" panose="020F0502020204030204"/>
              </a:rPr>
              <a:t> Displays maximum, minimum, and average forecasted demand for the selected period.</a:t>
            </a:r>
          </a:p>
          <a:p>
            <a:pPr marL="342900" indent="-342900">
              <a:buFont typeface="Wingdings" panose="05000000000000000000" pitchFamily="2" charset="2"/>
              <a:buChar char="Ø"/>
            </a:pPr>
            <a:r>
              <a:rPr lang="en-US" sz="2200" b="1" dirty="0">
                <a:solidFill>
                  <a:srgbClr val="404040"/>
                </a:solidFill>
                <a:latin typeface="Calibri" panose="020F0502020204030204"/>
              </a:rPr>
              <a:t>Custom Forecasting :</a:t>
            </a:r>
            <a:r>
              <a:rPr lang="en-US" sz="2100" dirty="0">
                <a:solidFill>
                  <a:srgbClr val="404040"/>
                </a:solidFill>
                <a:latin typeface="Calibri" panose="020F0502020204030204"/>
              </a:rPr>
              <a:t> User can choose forecast start date, time granularity, and number of days to predict.</a:t>
            </a:r>
          </a:p>
          <a:p>
            <a:pPr marL="342900" indent="-342900">
              <a:buFont typeface="Wingdings" panose="05000000000000000000" pitchFamily="2" charset="2"/>
              <a:buChar char="Ø"/>
            </a:pPr>
            <a:r>
              <a:rPr lang="en-US" sz="2200" b="1" dirty="0">
                <a:solidFill>
                  <a:srgbClr val="404040"/>
                </a:solidFill>
                <a:latin typeface="Calibri" panose="020F0502020204030204"/>
              </a:rPr>
              <a:t>Forecast Table :</a:t>
            </a:r>
            <a:r>
              <a:rPr lang="en-US" sz="2200" dirty="0">
                <a:solidFill>
                  <a:srgbClr val="404040"/>
                </a:solidFill>
                <a:latin typeface="Calibri" panose="020F0502020204030204"/>
              </a:rPr>
              <a:t> </a:t>
            </a:r>
            <a:r>
              <a:rPr lang="en-US" sz="2100" dirty="0">
                <a:solidFill>
                  <a:srgbClr val="404040"/>
                </a:solidFill>
                <a:latin typeface="Calibri" panose="020F0502020204030204"/>
              </a:rPr>
              <a:t>Tabular output provides day-wise predicted values for transparent analysis.</a:t>
            </a:r>
          </a:p>
          <a:p>
            <a:pPr marL="342900" indent="-342900">
              <a:buFont typeface="Wingdings" panose="05000000000000000000" pitchFamily="2" charset="2"/>
              <a:buChar char="Ø"/>
            </a:pPr>
            <a:r>
              <a:rPr lang="en-US" sz="2200" b="1" dirty="0">
                <a:solidFill>
                  <a:srgbClr val="404040"/>
                </a:solidFill>
                <a:latin typeface="Calibri" panose="020F0502020204030204"/>
              </a:rPr>
              <a:t>Scalable Design :</a:t>
            </a:r>
            <a:r>
              <a:rPr lang="en-US" sz="2200" dirty="0">
                <a:solidFill>
                  <a:srgbClr val="404040"/>
                </a:solidFill>
                <a:latin typeface="Calibri" panose="020F0502020204030204"/>
              </a:rPr>
              <a:t> </a:t>
            </a:r>
            <a:r>
              <a:rPr lang="en-US" sz="2100" dirty="0">
                <a:solidFill>
                  <a:srgbClr val="404040"/>
                </a:solidFill>
                <a:latin typeface="Calibri" panose="020F0502020204030204"/>
              </a:rPr>
              <a:t>Supports both short-term (7-day) and extended (30-day) forecasts for operational flexibility.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715" y="256203"/>
            <a:ext cx="11248570" cy="1006540"/>
          </a:xfrm>
          <a:ln>
            <a:noFill/>
          </a:ln>
        </p:spPr>
        <p:txBody>
          <a:bodyPr>
            <a:normAutofit/>
          </a:bodyPr>
          <a:lstStyle/>
          <a:p>
            <a:r>
              <a:rPr lang="en-IN"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rPr>
              <a:t>Challenges &amp; Solutions</a:t>
            </a:r>
          </a:p>
        </p:txBody>
      </p:sp>
      <p:graphicFrame>
        <p:nvGraphicFramePr>
          <p:cNvPr id="7" name="Table 6"/>
          <p:cNvGraphicFramePr>
            <a:graphicFrameLocks noGrp="1"/>
          </p:cNvGraphicFramePr>
          <p:nvPr/>
        </p:nvGraphicFramePr>
        <p:xfrm>
          <a:off x="471715" y="1456809"/>
          <a:ext cx="11248570" cy="5040362"/>
        </p:xfrm>
        <a:graphic>
          <a:graphicData uri="http://schemas.openxmlformats.org/drawingml/2006/table">
            <a:tbl>
              <a:tblPr/>
              <a:tblGrid>
                <a:gridCol w="5624285">
                  <a:extLst>
                    <a:ext uri="{9D8B030D-6E8A-4147-A177-3AD203B41FA5}">
                      <a16:colId xmlns:a16="http://schemas.microsoft.com/office/drawing/2014/main" val="20000"/>
                    </a:ext>
                  </a:extLst>
                </a:gridCol>
                <a:gridCol w="5624285">
                  <a:extLst>
                    <a:ext uri="{9D8B030D-6E8A-4147-A177-3AD203B41FA5}">
                      <a16:colId xmlns:a16="http://schemas.microsoft.com/office/drawing/2014/main" val="20001"/>
                    </a:ext>
                  </a:extLst>
                </a:gridCol>
              </a:tblGrid>
              <a:tr h="529453">
                <a:tc>
                  <a:txBody>
                    <a:bodyPr/>
                    <a:lstStyle/>
                    <a:p>
                      <a:pPr>
                        <a:lnSpc>
                          <a:spcPct val="100000"/>
                        </a:lnSpc>
                        <a:buNone/>
                      </a:pPr>
                      <a:r>
                        <a:rPr lang="en-IN" sz="2400" b="1" dirty="0">
                          <a:solidFill>
                            <a:schemeClr val="tx1"/>
                          </a:solidFill>
                          <a:latin typeface="Calibri" panose="020F0502020204030204" charset="0"/>
                          <a:ea typeface="Calibri" panose="020F0502020204030204" charset="0"/>
                          <a:cs typeface="Calibri" panose="020F0502020204030204" charset="0"/>
                        </a:rPr>
                        <a:t>Challenges</a:t>
                      </a:r>
                      <a:endParaRPr lang="en-IN" sz="2400" dirty="0">
                        <a:solidFill>
                          <a:schemeClr val="tx1"/>
                        </a:solidFill>
                        <a:latin typeface="Calibri" panose="020F0502020204030204" charset="0"/>
                        <a:ea typeface="Calibri" panose="020F0502020204030204" charset="0"/>
                        <a:cs typeface="Calibri" panose="020F050202020403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buNone/>
                      </a:pPr>
                      <a:r>
                        <a:rPr lang="en-IN" sz="2400" b="1" dirty="0">
                          <a:solidFill>
                            <a:schemeClr val="tx1"/>
                          </a:solidFill>
                          <a:latin typeface="Calibri" panose="020F0502020204030204" charset="0"/>
                          <a:ea typeface="Calibri" panose="020F0502020204030204" charset="0"/>
                          <a:cs typeface="Calibri" panose="020F0502020204030204" charset="0"/>
                        </a:rPr>
                        <a:t>Solutions</a:t>
                      </a:r>
                      <a:endParaRPr lang="en-IN" sz="2400" dirty="0">
                        <a:solidFill>
                          <a:schemeClr val="tx1"/>
                        </a:solidFill>
                        <a:latin typeface="Calibri" panose="020F0502020204030204" charset="0"/>
                        <a:ea typeface="Calibri" panose="020F0502020204030204" charset="0"/>
                        <a:cs typeface="Calibri" panose="020F050202020403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898215">
                <a:tc>
                  <a:txBody>
                    <a:bodyPr/>
                    <a:lstStyle/>
                    <a:p>
                      <a:pPr>
                        <a:lnSpc>
                          <a:spcPct val="100000"/>
                        </a:lnSpc>
                        <a:buNone/>
                      </a:pPr>
                      <a:r>
                        <a:rPr lang="en-US" sz="2400" b="1" dirty="0">
                          <a:solidFill>
                            <a:srgbClr val="404040"/>
                          </a:solidFill>
                          <a:latin typeface="Calibri" panose="020F0502020204030204" charset="0"/>
                          <a:ea typeface="Calibri" panose="020F0502020204030204" charset="0"/>
                          <a:cs typeface="Calibri" panose="020F0502020204030204" charset="0"/>
                        </a:rPr>
                        <a:t>Overfitting risk :</a:t>
                      </a:r>
                      <a:r>
                        <a:rPr lang="en-US" sz="2400" dirty="0">
                          <a:solidFill>
                            <a:srgbClr val="404040"/>
                          </a:solidFill>
                          <a:latin typeface="Calibri" panose="020F0502020204030204" charset="0"/>
                          <a:ea typeface="Calibri" panose="020F0502020204030204" charset="0"/>
                          <a:cs typeface="Calibri" panose="020F0502020204030204" charset="0"/>
                        </a:rPr>
                        <a:t> XGBoost can overfit if not tuned properly.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buNone/>
                      </a:pPr>
                      <a:r>
                        <a:rPr lang="en-US" sz="2400" dirty="0">
                          <a:solidFill>
                            <a:srgbClr val="404040"/>
                          </a:solidFill>
                          <a:latin typeface="Calibri" panose="020F0502020204030204" charset="0"/>
                          <a:ea typeface="Calibri" panose="020F0502020204030204" charset="0"/>
                          <a:cs typeface="Calibri" panose="020F0502020204030204" charset="0"/>
                        </a:rPr>
                        <a:t>Used early stopping and cross-validation to reduce overfitting.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810821">
                <a:tc>
                  <a:txBody>
                    <a:bodyPr/>
                    <a:lstStyle/>
                    <a:p>
                      <a:pPr>
                        <a:lnSpc>
                          <a:spcPct val="100000"/>
                        </a:lnSpc>
                        <a:buNone/>
                      </a:pPr>
                      <a:r>
                        <a:rPr lang="en-US" sz="2400" b="1" dirty="0">
                          <a:solidFill>
                            <a:srgbClr val="404040"/>
                          </a:solidFill>
                          <a:latin typeface="Calibri" panose="020F0502020204030204" charset="0"/>
                          <a:ea typeface="Calibri" panose="020F0502020204030204" charset="0"/>
                          <a:cs typeface="Calibri" panose="020F0502020204030204" charset="0"/>
                        </a:rPr>
                        <a:t>Missing values :</a:t>
                      </a:r>
                      <a:r>
                        <a:rPr lang="en-US" sz="2400" dirty="0">
                          <a:solidFill>
                            <a:srgbClr val="404040"/>
                          </a:solidFill>
                          <a:latin typeface="Calibri" panose="020F0502020204030204" charset="0"/>
                          <a:ea typeface="Calibri" panose="020F0502020204030204" charset="0"/>
                          <a:cs typeface="Calibri" panose="020F0502020204030204" charset="0"/>
                        </a:rPr>
                        <a:t> Gaps in time series can break lag creation.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buNone/>
                      </a:pPr>
                      <a:r>
                        <a:rPr lang="en-US" sz="2400" dirty="0">
                          <a:solidFill>
                            <a:srgbClr val="404040"/>
                          </a:solidFill>
                          <a:latin typeface="Calibri" panose="020F0502020204030204" charset="0"/>
                          <a:ea typeface="Calibri" panose="020F0502020204030204" charset="0"/>
                          <a:cs typeface="Calibri" panose="020F0502020204030204" charset="0"/>
                        </a:rPr>
                        <a:t>Cleaned data before lag creation to fix missing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825027">
                <a:tc>
                  <a:txBody>
                    <a:bodyPr/>
                    <a:lstStyle/>
                    <a:p>
                      <a:pPr>
                        <a:lnSpc>
                          <a:spcPct val="100000"/>
                        </a:lnSpc>
                        <a:buNone/>
                      </a:pPr>
                      <a:r>
                        <a:rPr lang="en-US" sz="2400" b="1" dirty="0">
                          <a:solidFill>
                            <a:srgbClr val="404040"/>
                          </a:solidFill>
                          <a:latin typeface="Calibri" panose="020F0502020204030204" charset="0"/>
                          <a:ea typeface="Calibri" panose="020F0502020204030204" charset="0"/>
                          <a:cs typeface="Calibri" panose="020F0502020204030204" charset="0"/>
                        </a:rPr>
                        <a:t>Model interpretability :</a:t>
                      </a:r>
                      <a:r>
                        <a:rPr lang="en-US" sz="2400" dirty="0">
                          <a:solidFill>
                            <a:srgbClr val="404040"/>
                          </a:solidFill>
                          <a:latin typeface="Calibri" panose="020F0502020204030204" charset="0"/>
                          <a:ea typeface="Calibri" panose="020F0502020204030204" charset="0"/>
                          <a:cs typeface="Calibri" panose="020F0502020204030204" charset="0"/>
                        </a:rPr>
                        <a:t> Hard to explain predictions to non-technical stakeholders.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buNone/>
                      </a:pPr>
                      <a:r>
                        <a:rPr lang="en-US" sz="2400" dirty="0">
                          <a:solidFill>
                            <a:srgbClr val="404040"/>
                          </a:solidFill>
                          <a:latin typeface="Calibri" panose="020F0502020204030204" charset="0"/>
                          <a:ea typeface="Calibri" panose="020F0502020204030204" charset="0"/>
                          <a:cs typeface="Calibri" panose="020F0502020204030204" charset="0"/>
                        </a:rPr>
                        <a:t>Used XGBoost feature importance to explain model behavior.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944354">
                <a:tc>
                  <a:txBody>
                    <a:bodyPr/>
                    <a:lstStyle/>
                    <a:p>
                      <a:pPr>
                        <a:lnSpc>
                          <a:spcPct val="100000"/>
                        </a:lnSpc>
                        <a:buNone/>
                      </a:pPr>
                      <a:r>
                        <a:rPr lang="en-US" sz="2400" b="1" dirty="0">
                          <a:solidFill>
                            <a:srgbClr val="404040"/>
                          </a:solidFill>
                          <a:latin typeface="Calibri" panose="020F0502020204030204" charset="0"/>
                          <a:ea typeface="Calibri" panose="020F0502020204030204" charset="0"/>
                          <a:cs typeface="Calibri" panose="020F0502020204030204" charset="0"/>
                        </a:rPr>
                        <a:t>Evaluation bias :</a:t>
                      </a:r>
                      <a:r>
                        <a:rPr lang="en-US" sz="2400" dirty="0">
                          <a:solidFill>
                            <a:srgbClr val="404040"/>
                          </a:solidFill>
                          <a:latin typeface="Calibri" panose="020F0502020204030204" charset="0"/>
                          <a:ea typeface="Calibri" panose="020F0502020204030204" charset="0"/>
                          <a:cs typeface="Calibri" panose="020F0502020204030204" charset="0"/>
                        </a:rPr>
                        <a:t> Metrics can mislead if test set isn’t representative.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buNone/>
                      </a:pPr>
                      <a:r>
                        <a:rPr lang="en-US" sz="2400">
                          <a:solidFill>
                            <a:srgbClr val="404040"/>
                          </a:solidFill>
                          <a:latin typeface="Calibri" panose="020F0502020204030204" charset="0"/>
                          <a:ea typeface="Calibri" panose="020F0502020204030204" charset="0"/>
                          <a:cs typeface="Calibri" panose="020F0502020204030204" charset="0"/>
                        </a:rPr>
                        <a:t>Ensured realistic forecasting scenario with continuous test 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020353">
                <a:tc>
                  <a:txBody>
                    <a:bodyPr/>
                    <a:lstStyle/>
                    <a:p>
                      <a:pPr>
                        <a:lnSpc>
                          <a:spcPct val="100000"/>
                        </a:lnSpc>
                        <a:buNone/>
                      </a:pPr>
                      <a:r>
                        <a:rPr lang="en-US" sz="2400" b="1" dirty="0">
                          <a:solidFill>
                            <a:srgbClr val="404040"/>
                          </a:solidFill>
                          <a:latin typeface="Calibri" panose="020F0502020204030204" charset="0"/>
                          <a:ea typeface="Calibri" panose="020F0502020204030204" charset="0"/>
                          <a:cs typeface="Calibri" panose="020F0502020204030204" charset="0"/>
                        </a:rPr>
                        <a:t>Scalability : </a:t>
                      </a:r>
                      <a:r>
                        <a:rPr lang="en-US" sz="2400" dirty="0">
                          <a:solidFill>
                            <a:srgbClr val="404040"/>
                          </a:solidFill>
                          <a:latin typeface="Calibri" panose="020F0502020204030204" charset="0"/>
                          <a:ea typeface="Calibri" panose="020F0502020204030204" charset="0"/>
                          <a:cs typeface="Calibri" panose="020F0502020204030204" charset="0"/>
                        </a:rPr>
                        <a:t>Larger datasets or longer lag windows increase complexity.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buNone/>
                      </a:pPr>
                      <a:r>
                        <a:rPr lang="en-US" sz="2400" dirty="0">
                          <a:solidFill>
                            <a:srgbClr val="404040"/>
                          </a:solidFill>
                          <a:latin typeface="Calibri" panose="020F0502020204030204" charset="0"/>
                          <a:ea typeface="Calibri" panose="020F0502020204030204" charset="0"/>
                          <a:cs typeface="Calibri" panose="020F0502020204030204" charset="0"/>
                        </a:rPr>
                        <a:t>Designed modular pipeline for easy scaling and tuning.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206"/>
            <a:ext cx="10515600" cy="1325563"/>
          </a:xfrm>
        </p:spPr>
        <p:txBody>
          <a:bodyPr>
            <a:normAutofit/>
          </a:bodyPr>
          <a:lstStyle/>
          <a:p>
            <a:r>
              <a:rPr lang="en-IN"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rPr>
              <a:t>Conclusion</a:t>
            </a:r>
          </a:p>
        </p:txBody>
      </p:sp>
      <p:sp>
        <p:nvSpPr>
          <p:cNvPr id="3" name="Content Placeholder 2"/>
          <p:cNvSpPr>
            <a:spLocks noGrp="1"/>
          </p:cNvSpPr>
          <p:nvPr>
            <p:ph idx="1"/>
          </p:nvPr>
        </p:nvSpPr>
        <p:spPr>
          <a:xfrm>
            <a:off x="838200" y="1544769"/>
            <a:ext cx="10515600" cy="4959371"/>
          </a:xfrm>
          <a:ln>
            <a:solidFill>
              <a:schemeClr val="bg2"/>
            </a:solidFill>
          </a:ln>
        </p:spPr>
        <p:txBody>
          <a:bodyPr>
            <a:noAutofit/>
          </a:bodyPr>
          <a:lstStyle/>
          <a:p>
            <a:pPr>
              <a:lnSpc>
                <a:spcPct val="100000"/>
              </a:lnSpc>
              <a:buFont typeface="Wingdings" panose="05000000000000000000" pitchFamily="2" charset="2"/>
              <a:buChar char="Ø"/>
            </a:pPr>
            <a:r>
              <a:rPr lang="en-US" sz="2000" dirty="0"/>
              <a:t>We built a </a:t>
            </a:r>
            <a:r>
              <a:rPr lang="en-US" sz="2000" b="1" dirty="0"/>
              <a:t>strong and reliable time series forecasting system</a:t>
            </a:r>
            <a:r>
              <a:rPr lang="en-US" sz="2000" dirty="0"/>
              <a:t> using </a:t>
            </a:r>
            <a:r>
              <a:rPr lang="en-US" sz="2000" b="1" dirty="0"/>
              <a:t>XGBoost</a:t>
            </a:r>
            <a:r>
              <a:rPr lang="en-US" sz="2000" dirty="0"/>
              <a:t> with lag-based features.</a:t>
            </a:r>
          </a:p>
          <a:p>
            <a:pPr lvl="1">
              <a:lnSpc>
                <a:spcPct val="100000"/>
              </a:lnSpc>
            </a:pPr>
            <a:r>
              <a:rPr lang="en-US" sz="2000" dirty="0"/>
              <a:t>The model learned from past data patterns to make accurate predictions.</a:t>
            </a:r>
          </a:p>
          <a:p>
            <a:pPr lvl="1">
              <a:lnSpc>
                <a:spcPct val="100000"/>
              </a:lnSpc>
            </a:pPr>
            <a:r>
              <a:rPr lang="en-US" sz="2000" dirty="0"/>
              <a:t>Delivered </a:t>
            </a:r>
            <a:r>
              <a:rPr lang="en-US" sz="2000" b="1" dirty="0"/>
              <a:t>low MAE and RMSE</a:t>
            </a:r>
            <a:r>
              <a:rPr lang="en-US" sz="2000" dirty="0"/>
              <a:t>, proving it can handle complex and changing trends in energy demand.</a:t>
            </a:r>
          </a:p>
          <a:p>
            <a:pPr>
              <a:lnSpc>
                <a:spcPct val="100000"/>
              </a:lnSpc>
              <a:buFont typeface="Wingdings" panose="05000000000000000000" pitchFamily="2" charset="2"/>
              <a:buChar char="Ø"/>
            </a:pPr>
            <a:r>
              <a:rPr lang="en-US" sz="2000" dirty="0"/>
              <a:t>From data preparation to deployment, our step-by-step workflow was:</a:t>
            </a:r>
          </a:p>
          <a:p>
            <a:pPr lvl="1">
              <a:lnSpc>
                <a:spcPct val="100000"/>
              </a:lnSpc>
            </a:pPr>
            <a:r>
              <a:rPr lang="en-US" sz="2000" dirty="0"/>
              <a:t>Created </a:t>
            </a:r>
            <a:r>
              <a:rPr lang="en-US" sz="2000" b="1" dirty="0"/>
              <a:t>lag features</a:t>
            </a:r>
            <a:r>
              <a:rPr lang="en-US" sz="2000" dirty="0"/>
              <a:t> to give the model temporal context.</a:t>
            </a:r>
          </a:p>
          <a:p>
            <a:pPr lvl="1">
              <a:lnSpc>
                <a:spcPct val="100000"/>
              </a:lnSpc>
            </a:pPr>
            <a:r>
              <a:rPr lang="en-US" sz="2000" dirty="0"/>
              <a:t>Trained </a:t>
            </a:r>
            <a:r>
              <a:rPr lang="en-US" sz="2000" b="1" dirty="0"/>
              <a:t>XGBoost</a:t>
            </a:r>
            <a:r>
              <a:rPr lang="en-US" sz="2000" dirty="0"/>
              <a:t> with tuned parameters for best performance.</a:t>
            </a:r>
          </a:p>
          <a:p>
            <a:pPr lvl="1">
              <a:lnSpc>
                <a:spcPct val="100000"/>
              </a:lnSpc>
            </a:pPr>
            <a:r>
              <a:rPr lang="en-US" sz="2000" dirty="0"/>
              <a:t>Achieved accurate predictions backed by strong evaluation metrics.</a:t>
            </a:r>
          </a:p>
          <a:p>
            <a:pPr lvl="1">
              <a:lnSpc>
                <a:spcPct val="100000"/>
              </a:lnSpc>
            </a:pPr>
            <a:r>
              <a:rPr lang="en-US" sz="2000" dirty="0"/>
              <a:t>Designed a </a:t>
            </a:r>
            <a:r>
              <a:rPr lang="en-US" sz="2000" b="1" dirty="0"/>
              <a:t>deployment-ready pipeline</a:t>
            </a:r>
            <a:r>
              <a:rPr lang="en-US" sz="2000" dirty="0"/>
              <a:t> that can be integrated into real-world systems.</a:t>
            </a:r>
          </a:p>
          <a:p>
            <a:pPr>
              <a:lnSpc>
                <a:spcPct val="100000"/>
              </a:lnSpc>
              <a:buFont typeface="Wingdings" panose="05000000000000000000" pitchFamily="2" charset="2"/>
              <a:buChar char="Ø"/>
            </a:pPr>
            <a:r>
              <a:rPr lang="en-US" sz="2000" b="1" dirty="0"/>
              <a:t>In short:</a:t>
            </a:r>
            <a:endParaRPr lang="en-US" sz="2000" dirty="0"/>
          </a:p>
          <a:p>
            <a:pPr lvl="1">
              <a:lnSpc>
                <a:spcPct val="100000"/>
              </a:lnSpc>
            </a:pPr>
            <a:r>
              <a:rPr lang="en-US" sz="2000" dirty="0"/>
              <a:t>We now have a </a:t>
            </a:r>
            <a:r>
              <a:rPr lang="en-US" sz="2000" b="1" dirty="0"/>
              <a:t>scalable, high-performance forecasting solution</a:t>
            </a:r>
            <a:r>
              <a:rPr lang="en-US" sz="2000" dirty="0"/>
              <a:t> that’s ready for production.</a:t>
            </a:r>
          </a:p>
          <a:p>
            <a:pPr lvl="1">
              <a:lnSpc>
                <a:spcPct val="100000"/>
              </a:lnSpc>
            </a:pPr>
            <a:r>
              <a:rPr lang="en-US" sz="2000" dirty="0"/>
              <a:t>Can be further improved with </a:t>
            </a:r>
            <a:r>
              <a:rPr lang="en-US" sz="2000" b="1" dirty="0"/>
              <a:t>hyperparameter tuning</a:t>
            </a:r>
            <a:r>
              <a:rPr lang="en-US" sz="2000" dirty="0"/>
              <a:t> or </a:t>
            </a:r>
            <a:r>
              <a:rPr lang="en-US" sz="2000" b="1" dirty="0"/>
              <a:t>ensemble methods</a:t>
            </a:r>
            <a:r>
              <a:rPr lang="en-US" sz="2000" dirty="0"/>
              <a:t> in the future.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a:solidFill>
                  <a:srgbClr val="002060"/>
                </a:solidFill>
                <a:effectLst>
                  <a:outerShdw blurRad="38100" dist="38100" dir="2700000" algn="tl">
                    <a:srgbClr val="000000">
                      <a:alpha val="43137"/>
                    </a:srgbClr>
                  </a:outerShdw>
                </a:effectLst>
              </a:rPr>
              <a:t>Thank you.</a:t>
            </a:r>
            <a:endParaRPr lang="en-IN" sz="4400" dirty="0"/>
          </a:p>
        </p:txBody>
      </p:sp>
      <p:sp>
        <p:nvSpPr>
          <p:cNvPr id="3" name="Subtitle 2"/>
          <p:cNvSpPr>
            <a:spLocks noGrp="1"/>
          </p:cNvSpPr>
          <p:nvPr>
            <p:ph type="subTitle" idx="1"/>
          </p:nvPr>
        </p:nvSpPr>
        <p:spPr>
          <a:xfrm>
            <a:off x="1524000" y="3602038"/>
            <a:ext cx="9144000" cy="857228"/>
          </a:xfrm>
          <a:ln>
            <a:solidFill>
              <a:schemeClr val="bg2"/>
            </a:solidFill>
          </a:ln>
        </p:spPr>
        <p:txBody>
          <a:bodyPr/>
          <a:lstStyle/>
          <a:p>
            <a:r>
              <a:rPr lang="en-US" i="1" dirty="0">
                <a:solidFill>
                  <a:srgbClr val="00B0F0"/>
                </a:solidFill>
                <a:cs typeface="Segoe UI" panose="020B0502040204020203" pitchFamily="34" charset="0"/>
              </a:rPr>
              <a:t>For your time and attention. It was a pleasure presenting our project. We look forward to your feedback suggestions.</a:t>
            </a:r>
            <a:endParaRPr lang="en-US" i="1" dirty="0">
              <a:solidFill>
                <a:srgbClr val="00B0F0"/>
              </a:solidFill>
              <a:effectLst>
                <a:outerShdw blurRad="38100" dist="38100" dir="2700000" algn="tl">
                  <a:srgbClr val="000000">
                    <a:alpha val="43137"/>
                  </a:srgbClr>
                </a:outerShdw>
              </a:effectLst>
              <a:cs typeface="Segoe UI"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136"/>
            <a:ext cx="10515600" cy="1580476"/>
          </a:xfrm>
        </p:spPr>
        <p:txBody>
          <a:bodyPr>
            <a:normAutofit/>
          </a:bodyPr>
          <a:lstStyle/>
          <a:p>
            <a:r>
              <a:rPr lang="en-US" sz="3800" b="1" dirty="0">
                <a:solidFill>
                  <a:srgbClr val="003366"/>
                </a:solidFill>
                <a:latin typeface="Calibri Bold" panose="020F0702030404030204" pitchFamily="34" charset="0"/>
                <a:ea typeface="Calibri Bold" panose="020F0702030404030204" pitchFamily="34" charset="0"/>
                <a:cs typeface="Calibri Bold" panose="020F0702030404030204" pitchFamily="34" charset="0"/>
              </a:rPr>
              <a:t>Project Overview</a:t>
            </a:r>
            <a:endParaRPr lang="en-IN"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endParaRPr>
          </a:p>
        </p:txBody>
      </p:sp>
      <p:sp>
        <p:nvSpPr>
          <p:cNvPr id="3" name="Content Placeholder 2"/>
          <p:cNvSpPr>
            <a:spLocks noGrp="1"/>
          </p:cNvSpPr>
          <p:nvPr>
            <p:ph idx="1"/>
          </p:nvPr>
        </p:nvSpPr>
        <p:spPr>
          <a:xfrm>
            <a:off x="838200" y="1758612"/>
            <a:ext cx="10515600" cy="3340776"/>
          </a:xfrm>
          <a:ln>
            <a:solidFill>
              <a:schemeClr val="bg2"/>
            </a:solidFill>
          </a:ln>
        </p:spPr>
        <p:txBody>
          <a:bodyPr>
            <a:normAutofit/>
          </a:bodyPr>
          <a:lstStyle/>
          <a:p>
            <a:pPr>
              <a:lnSpc>
                <a:spcPct val="150000"/>
              </a:lnSpc>
              <a:buFont typeface="Wingdings" panose="05000000000000000000" pitchFamily="2" charset="2"/>
              <a:buChar char="Ø"/>
            </a:pPr>
            <a:r>
              <a:rPr lang="en-US" sz="2400" dirty="0">
                <a:solidFill>
                  <a:srgbClr val="404040"/>
                </a:solidFill>
                <a:latin typeface="Calibri" panose="020F0502020204030204"/>
              </a:rPr>
              <a:t> Forecasting daily energy demand is essential for </a:t>
            </a:r>
            <a:r>
              <a:rPr lang="en-US" sz="2400" b="1" dirty="0">
                <a:solidFill>
                  <a:srgbClr val="404040"/>
                </a:solidFill>
                <a:latin typeface="Calibri" panose="020F0502020204030204"/>
              </a:rPr>
              <a:t>managing electricity supply</a:t>
            </a:r>
            <a:r>
              <a:rPr lang="en-US" sz="2400" dirty="0">
                <a:solidFill>
                  <a:srgbClr val="404040"/>
                </a:solidFill>
                <a:latin typeface="Calibri" panose="020F0502020204030204"/>
              </a:rPr>
              <a:t>.</a:t>
            </a:r>
          </a:p>
          <a:p>
            <a:pPr>
              <a:lnSpc>
                <a:spcPct val="150000"/>
              </a:lnSpc>
              <a:buFont typeface="Wingdings" panose="05000000000000000000" pitchFamily="2" charset="2"/>
              <a:buChar char="Ø"/>
            </a:pPr>
            <a:r>
              <a:rPr lang="en-US" sz="2400" dirty="0">
                <a:solidFill>
                  <a:srgbClr val="404040"/>
                </a:solidFill>
                <a:latin typeface="Calibri" panose="020F0502020204030204"/>
              </a:rPr>
              <a:t> Helps prevent </a:t>
            </a:r>
            <a:r>
              <a:rPr lang="en-US" sz="2400" b="1" dirty="0">
                <a:solidFill>
                  <a:srgbClr val="404040"/>
                </a:solidFill>
                <a:latin typeface="Calibri" panose="020F0502020204030204"/>
              </a:rPr>
              <a:t>power outages</a:t>
            </a:r>
            <a:r>
              <a:rPr lang="en-US" sz="2400" dirty="0">
                <a:solidFill>
                  <a:srgbClr val="404040"/>
                </a:solidFill>
                <a:latin typeface="Calibri" panose="020F0502020204030204"/>
              </a:rPr>
              <a:t> and supports </a:t>
            </a:r>
            <a:r>
              <a:rPr lang="en-US" sz="2400" b="1" dirty="0">
                <a:solidFill>
                  <a:srgbClr val="404040"/>
                </a:solidFill>
                <a:latin typeface="Calibri" panose="020F0502020204030204"/>
              </a:rPr>
              <a:t>efficient resource planning</a:t>
            </a:r>
            <a:r>
              <a:rPr lang="en-US" sz="2400" dirty="0">
                <a:solidFill>
                  <a:srgbClr val="404040"/>
                </a:solidFill>
                <a:latin typeface="Calibri" panose="020F0502020204030204"/>
              </a:rPr>
              <a:t>.</a:t>
            </a:r>
          </a:p>
          <a:p>
            <a:pPr>
              <a:lnSpc>
                <a:spcPct val="150000"/>
              </a:lnSpc>
              <a:buFont typeface="Wingdings" panose="05000000000000000000" pitchFamily="2" charset="2"/>
              <a:buChar char="Ø"/>
            </a:pPr>
            <a:r>
              <a:rPr lang="en-US" sz="2400" dirty="0">
                <a:solidFill>
                  <a:srgbClr val="404040"/>
                </a:solidFill>
                <a:latin typeface="Calibri" panose="020F0502020204030204"/>
              </a:rPr>
              <a:t> Uses </a:t>
            </a:r>
            <a:r>
              <a:rPr lang="en-US" sz="2400" b="1" dirty="0">
                <a:solidFill>
                  <a:srgbClr val="404040"/>
                </a:solidFill>
                <a:latin typeface="Calibri" panose="020F0502020204030204"/>
              </a:rPr>
              <a:t>historical hourly consumption data</a:t>
            </a:r>
            <a:r>
              <a:rPr lang="en-US" sz="2400" dirty="0">
                <a:solidFill>
                  <a:srgbClr val="404040"/>
                </a:solidFill>
                <a:latin typeface="Calibri" panose="020F0502020204030204"/>
              </a:rPr>
              <a:t> from PJM Interconnection (USA).</a:t>
            </a:r>
          </a:p>
          <a:p>
            <a:pPr>
              <a:lnSpc>
                <a:spcPct val="150000"/>
              </a:lnSpc>
              <a:buFont typeface="Wingdings" panose="05000000000000000000" pitchFamily="2" charset="2"/>
              <a:buChar char="Ø"/>
            </a:pPr>
            <a:r>
              <a:rPr lang="en-US" sz="2400" dirty="0">
                <a:solidFill>
                  <a:srgbClr val="404040"/>
                </a:solidFill>
                <a:latin typeface="Calibri" panose="020F0502020204030204"/>
              </a:rPr>
              <a:t> Applies </a:t>
            </a:r>
            <a:r>
              <a:rPr lang="en-US" sz="2400" b="1" dirty="0">
                <a:solidFill>
                  <a:srgbClr val="404040"/>
                </a:solidFill>
                <a:latin typeface="Calibri" panose="020F0502020204030204"/>
              </a:rPr>
              <a:t>machine learning &amp; time-series forecasting techniques</a:t>
            </a:r>
            <a:r>
              <a:rPr lang="en-US" sz="2400" dirty="0">
                <a:solidFill>
                  <a:srgbClr val="404040"/>
                </a:solidFill>
                <a:latin typeface="Calibri" panose="020F0502020204030204"/>
              </a:rPr>
              <a:t>.</a:t>
            </a:r>
          </a:p>
          <a:p>
            <a:pPr>
              <a:lnSpc>
                <a:spcPct val="150000"/>
              </a:lnSpc>
              <a:buFont typeface="Wingdings" panose="05000000000000000000" pitchFamily="2" charset="2"/>
              <a:buChar char="Ø"/>
            </a:pPr>
            <a:r>
              <a:rPr lang="en-US" sz="2400" dirty="0">
                <a:solidFill>
                  <a:srgbClr val="404040"/>
                </a:solidFill>
                <a:latin typeface="Calibri" panose="020F0502020204030204"/>
              </a:rPr>
              <a:t> Deployed as an </a:t>
            </a:r>
            <a:r>
              <a:rPr lang="en-US" sz="2400" b="1" dirty="0">
                <a:solidFill>
                  <a:srgbClr val="404040"/>
                </a:solidFill>
                <a:latin typeface="Calibri" panose="020F0502020204030204"/>
              </a:rPr>
              <a:t>interactive Streamlit web app</a:t>
            </a:r>
            <a:r>
              <a:rPr lang="en-US" sz="2400" dirty="0">
                <a:solidFill>
                  <a:srgbClr val="404040"/>
                </a:solidFill>
                <a:latin typeface="Calibri" panose="020F0502020204030204"/>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448" y="548639"/>
            <a:ext cx="10239103" cy="1324800"/>
          </a:xfrm>
        </p:spPr>
        <p:txBody>
          <a:bodyPr>
            <a:normAutofit/>
          </a:bodyPr>
          <a:lstStyle/>
          <a:p>
            <a:r>
              <a:rPr lang="en-IN"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rPr>
              <a:t>Goal</a:t>
            </a:r>
          </a:p>
        </p:txBody>
      </p:sp>
      <p:sp>
        <p:nvSpPr>
          <p:cNvPr id="3" name="Content Placeholder 2"/>
          <p:cNvSpPr>
            <a:spLocks noGrp="1"/>
          </p:cNvSpPr>
          <p:nvPr>
            <p:ph idx="1"/>
          </p:nvPr>
        </p:nvSpPr>
        <p:spPr>
          <a:xfrm>
            <a:off x="976449" y="1873439"/>
            <a:ext cx="10239103" cy="3259358"/>
          </a:xfrm>
          <a:ln>
            <a:solidFill>
              <a:schemeClr val="bg2"/>
            </a:solidFill>
          </a:ln>
        </p:spPr>
        <p:txBody>
          <a:bodyPr>
            <a:normAutofit/>
          </a:bodyPr>
          <a:lstStyle/>
          <a:p>
            <a:pPr>
              <a:lnSpc>
                <a:spcPct val="150000"/>
              </a:lnSpc>
              <a:buFont typeface="Wingdings" panose="05000000000000000000" pitchFamily="2" charset="2"/>
              <a:buChar char="Ø"/>
            </a:pPr>
            <a:r>
              <a:rPr lang="en-US" sz="2400" dirty="0">
                <a:solidFill>
                  <a:srgbClr val="404040"/>
                </a:solidFill>
                <a:latin typeface="Calibri" panose="020F0502020204030204"/>
              </a:rPr>
              <a:t> Build an </a:t>
            </a:r>
            <a:r>
              <a:rPr lang="en-US" sz="2400" b="1" dirty="0">
                <a:solidFill>
                  <a:srgbClr val="404040"/>
                </a:solidFill>
                <a:latin typeface="Calibri" panose="020F0502020204030204"/>
              </a:rPr>
              <a:t>accurate and reliable machine learning model</a:t>
            </a:r>
            <a:r>
              <a:rPr lang="en-US" sz="2400" dirty="0">
                <a:solidFill>
                  <a:srgbClr val="404040"/>
                </a:solidFill>
                <a:latin typeface="Calibri" panose="020F0502020204030204"/>
              </a:rPr>
              <a:t> to forecast daily energy consumption for the PJM region.</a:t>
            </a:r>
          </a:p>
          <a:p>
            <a:pPr>
              <a:lnSpc>
                <a:spcPct val="150000"/>
              </a:lnSpc>
              <a:buFont typeface="Wingdings" panose="05000000000000000000" pitchFamily="2" charset="2"/>
              <a:buChar char="Ø"/>
            </a:pPr>
            <a:r>
              <a:rPr lang="en-US" sz="2400" dirty="0">
                <a:solidFill>
                  <a:srgbClr val="404040"/>
                </a:solidFill>
                <a:latin typeface="Calibri" panose="020F0502020204030204"/>
              </a:rPr>
              <a:t> Support </a:t>
            </a:r>
            <a:r>
              <a:rPr lang="en-US" sz="2400" b="1" dirty="0">
                <a:solidFill>
                  <a:srgbClr val="404040"/>
                </a:solidFill>
                <a:latin typeface="Calibri" panose="020F0502020204030204"/>
              </a:rPr>
              <a:t>energy providers &amp; planners</a:t>
            </a:r>
            <a:r>
              <a:rPr lang="en-US" sz="2400" dirty="0">
                <a:solidFill>
                  <a:srgbClr val="404040"/>
                </a:solidFill>
                <a:latin typeface="Calibri" panose="020F0502020204030204"/>
              </a:rPr>
              <a:t> in optimizing supply.</a:t>
            </a:r>
          </a:p>
          <a:p>
            <a:pPr>
              <a:lnSpc>
                <a:spcPct val="150000"/>
              </a:lnSpc>
              <a:buFont typeface="Wingdings" panose="05000000000000000000" pitchFamily="2" charset="2"/>
              <a:buChar char="Ø"/>
            </a:pPr>
            <a:r>
              <a:rPr lang="en-IN" sz="2400" dirty="0">
                <a:solidFill>
                  <a:srgbClr val="404040"/>
                </a:solidFill>
                <a:latin typeface="Calibri" panose="020F0502020204030204"/>
              </a:rPr>
              <a:t> Reduce operational costs.</a:t>
            </a:r>
          </a:p>
          <a:p>
            <a:pPr>
              <a:lnSpc>
                <a:spcPct val="150000"/>
              </a:lnSpc>
              <a:buFont typeface="Wingdings" panose="05000000000000000000" pitchFamily="2" charset="2"/>
              <a:buChar char="Ø"/>
            </a:pPr>
            <a:r>
              <a:rPr lang="en-IN" sz="2400" dirty="0">
                <a:solidFill>
                  <a:srgbClr val="404040"/>
                </a:solidFill>
                <a:latin typeface="Calibri" panose="020F0502020204030204"/>
              </a:rPr>
              <a:t> Prevent power shortages.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6297"/>
            <a:ext cx="10515600" cy="1325563"/>
          </a:xfrm>
        </p:spPr>
        <p:txBody>
          <a:bodyPr>
            <a:normAutofit/>
          </a:bodyPr>
          <a:lstStyle/>
          <a:p>
            <a:r>
              <a:rPr lang="en-IN"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rPr>
              <a:t>Objectives</a:t>
            </a:r>
          </a:p>
        </p:txBody>
      </p:sp>
      <p:sp>
        <p:nvSpPr>
          <p:cNvPr id="3" name="Content Placeholder 2"/>
          <p:cNvSpPr>
            <a:spLocks noGrp="1"/>
          </p:cNvSpPr>
          <p:nvPr>
            <p:ph idx="1"/>
          </p:nvPr>
        </p:nvSpPr>
        <p:spPr>
          <a:xfrm>
            <a:off x="838200" y="2014797"/>
            <a:ext cx="10515600" cy="3491087"/>
          </a:xfrm>
          <a:ln>
            <a:solidFill>
              <a:schemeClr val="bg2"/>
            </a:solidFill>
          </a:ln>
        </p:spPr>
        <p:txBody>
          <a:bodyPr>
            <a:normAutofit fontScale="92500"/>
          </a:bodyPr>
          <a:lstStyle/>
          <a:p>
            <a:pPr>
              <a:lnSpc>
                <a:spcPct val="150000"/>
              </a:lnSpc>
              <a:buFont typeface="Wingdings" panose="05000000000000000000" pitchFamily="2" charset="2"/>
              <a:buChar char="Ø"/>
            </a:pPr>
            <a:r>
              <a:rPr lang="en-IN" sz="2400" b="1" dirty="0"/>
              <a:t> Analyze &amp; preprocess</a:t>
            </a:r>
            <a:r>
              <a:rPr lang="en-IN" sz="2400" dirty="0"/>
              <a:t> historical hourly data.</a:t>
            </a:r>
          </a:p>
          <a:p>
            <a:pPr>
              <a:lnSpc>
                <a:spcPct val="150000"/>
              </a:lnSpc>
              <a:buFont typeface="Wingdings" panose="05000000000000000000" pitchFamily="2" charset="2"/>
              <a:buChar char="Ø"/>
            </a:pPr>
            <a:r>
              <a:rPr lang="en-IN" sz="2400" b="1" dirty="0"/>
              <a:t> Resample</a:t>
            </a:r>
            <a:r>
              <a:rPr lang="en-IN" sz="2400" dirty="0"/>
              <a:t> to daily format for stability.</a:t>
            </a:r>
          </a:p>
          <a:p>
            <a:pPr>
              <a:lnSpc>
                <a:spcPct val="150000"/>
              </a:lnSpc>
              <a:buFont typeface="Wingdings" panose="05000000000000000000" pitchFamily="2" charset="2"/>
              <a:buChar char="Ø"/>
            </a:pPr>
            <a:r>
              <a:rPr lang="en-IN" sz="2400" b="1" dirty="0"/>
              <a:t> Engineer time-based features</a:t>
            </a:r>
            <a:r>
              <a:rPr lang="en-IN" sz="2400" dirty="0"/>
              <a:t>: lag values, rolling averages, day-of-week  and month.</a:t>
            </a:r>
          </a:p>
          <a:p>
            <a:pPr>
              <a:lnSpc>
                <a:spcPct val="150000"/>
              </a:lnSpc>
              <a:buFont typeface="Wingdings" panose="05000000000000000000" pitchFamily="2" charset="2"/>
              <a:buChar char="Ø"/>
            </a:pPr>
            <a:r>
              <a:rPr lang="en-IN" sz="2400" b="1" dirty="0"/>
              <a:t> Evaluate multiple forecasting models</a:t>
            </a:r>
            <a:r>
              <a:rPr lang="en-IN" sz="2400" dirty="0"/>
              <a:t> for accuracy &amp; efficiency.</a:t>
            </a:r>
          </a:p>
          <a:p>
            <a:pPr>
              <a:lnSpc>
                <a:spcPct val="150000"/>
              </a:lnSpc>
              <a:buFont typeface="Wingdings" panose="05000000000000000000" pitchFamily="2" charset="2"/>
              <a:buChar char="Ø"/>
            </a:pPr>
            <a:r>
              <a:rPr lang="en-IN" sz="2400" b="1" dirty="0"/>
              <a:t> Deploy</a:t>
            </a:r>
            <a:r>
              <a:rPr lang="en-IN" sz="2400" dirty="0"/>
              <a:t> a user-friendly Streamlit app for forecasting &amp; visualization.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515601" cy="1325563"/>
          </a:xfrm>
        </p:spPr>
        <p:txBody>
          <a:bodyPr>
            <a:normAutofit/>
          </a:bodyPr>
          <a:lstStyle/>
          <a:p>
            <a:r>
              <a:rPr lang="en-IN"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rPr>
              <a:t>Dataset Overview</a:t>
            </a:r>
          </a:p>
        </p:txBody>
      </p:sp>
      <p:graphicFrame>
        <p:nvGraphicFramePr>
          <p:cNvPr id="9" name="Content Placeholder 8"/>
          <p:cNvGraphicFramePr>
            <a:graphicFrameLocks noGrp="1"/>
          </p:cNvGraphicFramePr>
          <p:nvPr>
            <p:ph sz="half" idx="2"/>
          </p:nvPr>
        </p:nvGraphicFramePr>
        <p:xfrm>
          <a:off x="6172200" y="1814137"/>
          <a:ext cx="5181600" cy="4594948"/>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6"/>
          <p:cNvSpPr>
            <a:spLocks noGrp="1"/>
          </p:cNvSpPr>
          <p:nvPr>
            <p:ph sz="half" idx="1"/>
          </p:nvPr>
        </p:nvSpPr>
        <p:spPr>
          <a:xfrm>
            <a:off x="838200" y="1802673"/>
            <a:ext cx="5181600" cy="4606411"/>
          </a:xfrm>
          <a:ln>
            <a:solidFill>
              <a:schemeClr val="bg2"/>
            </a:solidFill>
          </a:ln>
        </p:spPr>
        <p:txBody>
          <a:bodyPr/>
          <a:lstStyle/>
          <a:p>
            <a:pPr eaLnBrk="0" fontAlgn="base" hangingPunct="0">
              <a:lnSpc>
                <a:spcPct val="150000"/>
              </a:lnSpc>
              <a:spcBef>
                <a:spcPct val="0"/>
              </a:spcBef>
              <a:spcAft>
                <a:spcPct val="0"/>
              </a:spcAft>
              <a:buFont typeface="Wingdings" panose="05000000000000000000" pitchFamily="2" charset="2"/>
              <a:buChar char="Ø"/>
            </a:pPr>
            <a:r>
              <a:rPr lang="en-US" altLang="en-US" b="1" dirty="0"/>
              <a:t> Source : </a:t>
            </a:r>
            <a:r>
              <a:rPr lang="en-US" dirty="0"/>
              <a:t>PJMW_MW_Hourly</a:t>
            </a:r>
          </a:p>
          <a:p>
            <a:pPr lvl="0" eaLnBrk="0" fontAlgn="base" hangingPunct="0">
              <a:lnSpc>
                <a:spcPct val="150000"/>
              </a:lnSpc>
              <a:spcBef>
                <a:spcPct val="0"/>
              </a:spcBef>
              <a:spcAft>
                <a:spcPct val="0"/>
              </a:spcAft>
              <a:buFont typeface="Wingdings" panose="05000000000000000000" pitchFamily="2" charset="2"/>
              <a:buChar char="Ø"/>
            </a:pPr>
            <a:r>
              <a:rPr lang="en-US" altLang="en-US" b="1" dirty="0"/>
              <a:t> Period :</a:t>
            </a:r>
            <a:r>
              <a:rPr lang="en-US" altLang="en-US" dirty="0"/>
              <a:t> April 1, 2002 - August 3, 2018.</a:t>
            </a:r>
          </a:p>
          <a:p>
            <a:pPr eaLnBrk="0" fontAlgn="base" hangingPunct="0">
              <a:lnSpc>
                <a:spcPct val="150000"/>
              </a:lnSpc>
              <a:spcBef>
                <a:spcPct val="0"/>
              </a:spcBef>
              <a:spcAft>
                <a:spcPct val="0"/>
              </a:spcAft>
              <a:buFont typeface="Wingdings" panose="05000000000000000000" pitchFamily="2" charset="2"/>
              <a:buChar char="Ø"/>
            </a:pPr>
            <a:r>
              <a:rPr lang="en-US" altLang="en-US" b="1" dirty="0"/>
              <a:t> Size :</a:t>
            </a:r>
            <a:r>
              <a:rPr lang="en-US" altLang="en-US" dirty="0"/>
              <a:t> </a:t>
            </a:r>
            <a:r>
              <a:rPr lang="en-IN" dirty="0"/>
              <a:t>143,206 rows, 1 columns</a:t>
            </a:r>
          </a:p>
          <a:p>
            <a:pPr eaLnBrk="0" fontAlgn="base" hangingPunct="0">
              <a:lnSpc>
                <a:spcPct val="150000"/>
              </a:lnSpc>
              <a:spcBef>
                <a:spcPct val="0"/>
              </a:spcBef>
              <a:spcAft>
                <a:spcPct val="0"/>
              </a:spcAft>
              <a:buFont typeface="Wingdings" panose="05000000000000000000" pitchFamily="2" charset="2"/>
              <a:buChar char="Ø"/>
            </a:pPr>
            <a:r>
              <a:rPr lang="en-IN" b="1" dirty="0"/>
              <a:t> Features : </a:t>
            </a:r>
            <a:r>
              <a:rPr lang="en-US" dirty="0"/>
              <a:t>Datetime (hourly), PJMW_MW (MW demand)</a:t>
            </a:r>
            <a:endParaRPr lang="en-IN" b="1" dirty="0"/>
          </a:p>
          <a:p>
            <a:pPr eaLnBrk="0" fontAlgn="base" hangingPunct="0">
              <a:lnSpc>
                <a:spcPct val="150000"/>
              </a:lnSpc>
              <a:spcBef>
                <a:spcPct val="0"/>
              </a:spcBef>
              <a:spcAft>
                <a:spcPct val="0"/>
              </a:spcAft>
              <a:buFont typeface="Wingdings" panose="05000000000000000000" pitchFamily="2" charset="2"/>
              <a:buChar char="Ø"/>
            </a:pPr>
            <a:r>
              <a:rPr lang="en-IN" b="1" dirty="0"/>
              <a:t> Missing Values : </a:t>
            </a:r>
            <a:r>
              <a:rPr lang="en-IN" dirty="0"/>
              <a:t>None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365125"/>
            <a:ext cx="10639425" cy="1325563"/>
          </a:xfrm>
        </p:spPr>
        <p:txBody>
          <a:bodyPr>
            <a:normAutofit/>
          </a:bodyPr>
          <a:lstStyle/>
          <a:p>
            <a:r>
              <a:rPr lang="en-IN"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rPr>
              <a:t>Dataset Features</a:t>
            </a:r>
          </a:p>
        </p:txBody>
      </p:sp>
      <p:graphicFrame>
        <p:nvGraphicFramePr>
          <p:cNvPr id="6" name="Content Placeholder 5"/>
          <p:cNvGraphicFramePr>
            <a:graphicFrameLocks noGrp="1"/>
          </p:cNvGraphicFramePr>
          <p:nvPr>
            <p:ph sz="half" idx="2"/>
          </p:nvPr>
        </p:nvGraphicFramePr>
        <p:xfrm>
          <a:off x="6172200" y="1499545"/>
          <a:ext cx="5181600" cy="4993332"/>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832222">
                <a:tc>
                  <a:txBody>
                    <a:bodyPr/>
                    <a:lstStyle/>
                    <a:p>
                      <a:pPr>
                        <a:buNone/>
                      </a:pPr>
                      <a:r>
                        <a:rPr lang="en-IN" sz="2200" b="1" dirty="0">
                          <a:latin typeface="Calibri" panose="020F0502020204030204"/>
                        </a:rPr>
                        <a:t>Datetime</a:t>
                      </a:r>
                    </a:p>
                  </a:txBody>
                  <a:tcPr marL="45057" marR="45057" marT="22529" marB="22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2200" b="1" dirty="0">
                          <a:latin typeface="Calibri" panose="020F0502020204030204"/>
                        </a:rPr>
                        <a:t>PJMW_MW</a:t>
                      </a:r>
                    </a:p>
                  </a:txBody>
                  <a:tcPr marL="45057" marR="45057" marT="22529" marB="22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32222">
                <a:tc>
                  <a:txBody>
                    <a:bodyPr/>
                    <a:lstStyle/>
                    <a:p>
                      <a:pPr>
                        <a:buNone/>
                      </a:pPr>
                      <a:r>
                        <a:rPr lang="en-IN" sz="2200">
                          <a:latin typeface="Calibri" panose="020F0502020204030204"/>
                        </a:rPr>
                        <a:t>2002-04-01 01:00:00</a:t>
                      </a:r>
                    </a:p>
                  </a:txBody>
                  <a:tcPr marL="45057" marR="45057" marT="22529" marB="22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2200">
                          <a:latin typeface="Calibri" panose="020F0502020204030204"/>
                        </a:rPr>
                        <a:t>4374</a:t>
                      </a:r>
                    </a:p>
                  </a:txBody>
                  <a:tcPr marL="45057" marR="45057" marT="22529" marB="22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832222">
                <a:tc>
                  <a:txBody>
                    <a:bodyPr/>
                    <a:lstStyle/>
                    <a:p>
                      <a:pPr>
                        <a:buNone/>
                      </a:pPr>
                      <a:r>
                        <a:rPr lang="en-IN" sz="2200" dirty="0">
                          <a:latin typeface="Calibri" panose="020F0502020204030204"/>
                        </a:rPr>
                        <a:t>2002-04-01 02:00:00</a:t>
                      </a:r>
                    </a:p>
                  </a:txBody>
                  <a:tcPr marL="45057" marR="45057" marT="22529" marB="22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2200">
                          <a:latin typeface="Calibri" panose="020F0502020204030204"/>
                        </a:rPr>
                        <a:t>4306</a:t>
                      </a:r>
                    </a:p>
                  </a:txBody>
                  <a:tcPr marL="45057" marR="45057" marT="22529" marB="22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832222">
                <a:tc>
                  <a:txBody>
                    <a:bodyPr/>
                    <a:lstStyle/>
                    <a:p>
                      <a:pPr>
                        <a:buNone/>
                      </a:pPr>
                      <a:r>
                        <a:rPr lang="en-IN" sz="2200">
                          <a:latin typeface="Calibri" panose="020F0502020204030204"/>
                        </a:rPr>
                        <a:t>2002-04-01 03:00:00</a:t>
                      </a:r>
                    </a:p>
                  </a:txBody>
                  <a:tcPr marL="45057" marR="45057" marT="22529" marB="22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2200">
                          <a:latin typeface="Calibri" panose="020F0502020204030204"/>
                        </a:rPr>
                        <a:t>4322</a:t>
                      </a:r>
                    </a:p>
                  </a:txBody>
                  <a:tcPr marL="45057" marR="45057" marT="22529" marB="22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832222">
                <a:tc>
                  <a:txBody>
                    <a:bodyPr/>
                    <a:lstStyle/>
                    <a:p>
                      <a:pPr>
                        <a:buNone/>
                      </a:pPr>
                      <a:r>
                        <a:rPr lang="en-IN" sz="2200">
                          <a:latin typeface="Calibri" panose="020F0502020204030204"/>
                        </a:rPr>
                        <a:t>2002-04-01 04:00:00</a:t>
                      </a:r>
                    </a:p>
                  </a:txBody>
                  <a:tcPr marL="45057" marR="45057" marT="22529" marB="22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2200">
                          <a:latin typeface="Calibri" panose="020F0502020204030204"/>
                        </a:rPr>
                        <a:t>4359</a:t>
                      </a:r>
                    </a:p>
                  </a:txBody>
                  <a:tcPr marL="45057" marR="45057" marT="22529" marB="22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832222">
                <a:tc>
                  <a:txBody>
                    <a:bodyPr/>
                    <a:lstStyle/>
                    <a:p>
                      <a:pPr>
                        <a:buNone/>
                      </a:pPr>
                      <a:r>
                        <a:rPr lang="en-IN" sz="2200" dirty="0">
                          <a:latin typeface="Calibri" panose="020F0502020204030204"/>
                        </a:rPr>
                        <a:t>2002-04-01 05:00:00</a:t>
                      </a:r>
                    </a:p>
                  </a:txBody>
                  <a:tcPr marL="45057" marR="45057" marT="22529" marB="22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2200" dirty="0">
                          <a:latin typeface="Calibri" panose="020F0502020204030204"/>
                        </a:rPr>
                        <a:t>4436</a:t>
                      </a:r>
                    </a:p>
                  </a:txBody>
                  <a:tcPr marL="45057" marR="45057" marT="22529" marB="22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5" name="Rectangle 1"/>
          <p:cNvSpPr>
            <a:spLocks noGrp="1" noChangeArrowheads="1"/>
          </p:cNvSpPr>
          <p:nvPr>
            <p:ph sz="half" idx="1"/>
          </p:nvPr>
        </p:nvSpPr>
        <p:spPr bwMode="auto">
          <a:xfrm>
            <a:off x="714375" y="1499546"/>
            <a:ext cx="5305426" cy="5021055"/>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b="1" i="0" u="none" strike="noStrike" cap="none" normalizeH="0" baseline="0" dirty="0">
                <a:ln>
                  <a:noFill/>
                </a:ln>
                <a:solidFill>
                  <a:srgbClr val="404040"/>
                </a:solidFill>
                <a:effectLst/>
                <a:latin typeface="Calibri" panose="020F0502020204030204"/>
              </a:rPr>
              <a:t> Datetime : </a:t>
            </a:r>
            <a:r>
              <a:rPr kumimoji="0" lang="en-US" altLang="en-US" b="0" i="0" u="none" strike="noStrike" cap="none" normalizeH="0" baseline="0" dirty="0">
                <a:ln>
                  <a:noFill/>
                </a:ln>
                <a:solidFill>
                  <a:srgbClr val="404040"/>
                </a:solidFill>
                <a:effectLst/>
                <a:latin typeface="Calibri" panose="020F0502020204030204"/>
              </a:rPr>
              <a:t>Timestamp of hourly readings (YYYY-MM-DD HH:MM:SS format).</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b="1" i="0" u="none" strike="noStrike" cap="none" normalizeH="0" baseline="0" dirty="0">
                <a:ln>
                  <a:noFill/>
                </a:ln>
                <a:solidFill>
                  <a:srgbClr val="404040"/>
                </a:solidFill>
                <a:effectLst/>
                <a:latin typeface="Calibri" panose="020F0502020204030204"/>
              </a:rPr>
              <a:t> PJMW_MW :</a:t>
            </a:r>
            <a:r>
              <a:rPr kumimoji="0" lang="en-US" altLang="en-US" b="0" i="0" u="none" strike="noStrike" cap="none" normalizeH="0" baseline="0" dirty="0">
                <a:ln>
                  <a:noFill/>
                </a:ln>
                <a:solidFill>
                  <a:srgbClr val="404040"/>
                </a:solidFill>
                <a:effectLst/>
                <a:latin typeface="Calibri" panose="020F0502020204030204"/>
              </a:rPr>
              <a:t> Electricity demand in megawatts (MW).</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b="1" i="0" u="none" strike="noStrike" cap="none" normalizeH="0" baseline="0" dirty="0">
                <a:ln>
                  <a:noFill/>
                </a:ln>
                <a:solidFill>
                  <a:srgbClr val="404040"/>
                </a:solidFill>
                <a:effectLst/>
                <a:latin typeface="Calibri" panose="020F0502020204030204"/>
              </a:rPr>
              <a:t> Frequency :</a:t>
            </a:r>
            <a:r>
              <a:rPr kumimoji="0" lang="en-US" altLang="en-US" b="0" i="0" u="none" strike="noStrike" cap="none" normalizeH="0" baseline="0" dirty="0">
                <a:ln>
                  <a:noFill/>
                </a:ln>
                <a:solidFill>
                  <a:srgbClr val="404040"/>
                </a:solidFill>
                <a:effectLst/>
                <a:latin typeface="Calibri" panose="020F0502020204030204"/>
              </a:rPr>
              <a:t> Hourly observations.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b="1" i="0" u="none" strike="noStrike" cap="none" normalizeH="0" baseline="0" dirty="0">
                <a:ln>
                  <a:noFill/>
                </a:ln>
                <a:solidFill>
                  <a:srgbClr val="404040"/>
                </a:solidFill>
                <a:effectLst/>
                <a:latin typeface="Calibri" panose="020F0502020204030204"/>
              </a:rPr>
              <a:t> Time Range :</a:t>
            </a:r>
            <a:r>
              <a:rPr kumimoji="0" lang="en-US" altLang="en-US" b="0" i="0" u="none" strike="noStrike" cap="none" normalizeH="0" baseline="0" dirty="0">
                <a:ln>
                  <a:noFill/>
                </a:ln>
                <a:solidFill>
                  <a:srgbClr val="404040"/>
                </a:solidFill>
                <a:effectLst/>
                <a:latin typeface="Calibri" panose="020F0502020204030204"/>
              </a:rPr>
              <a:t> April 1, 2002 </a:t>
            </a:r>
            <a:r>
              <a:rPr lang="en-US" altLang="en-US" dirty="0">
                <a:solidFill>
                  <a:srgbClr val="404040"/>
                </a:solidFill>
                <a:latin typeface="Calibri" panose="020F0502020204030204"/>
              </a:rPr>
              <a:t>-</a:t>
            </a:r>
            <a:r>
              <a:rPr kumimoji="0" lang="en-US" altLang="en-US" b="0" i="0" u="none" strike="noStrike" cap="none" normalizeH="0" baseline="0" dirty="0">
                <a:ln>
                  <a:noFill/>
                </a:ln>
                <a:solidFill>
                  <a:srgbClr val="404040"/>
                </a:solidFill>
                <a:effectLst/>
                <a:latin typeface="Calibri" panose="020F0502020204030204"/>
              </a:rPr>
              <a:t> August 3, 2018.</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b="1" i="0" u="none" strike="noStrike" cap="none" normalizeH="0" baseline="0" dirty="0">
                <a:ln>
                  <a:noFill/>
                </a:ln>
                <a:solidFill>
                  <a:srgbClr val="404040"/>
                </a:solidFill>
                <a:effectLst/>
                <a:latin typeface="Calibri" panose="020F0502020204030204"/>
              </a:rPr>
              <a:t> Units:</a:t>
            </a:r>
            <a:r>
              <a:rPr kumimoji="0" lang="en-US" altLang="en-US" b="0" i="0" u="none" strike="noStrike" cap="none" normalizeH="0" baseline="0" dirty="0">
                <a:ln>
                  <a:noFill/>
                </a:ln>
                <a:solidFill>
                  <a:srgbClr val="404040"/>
                </a:solidFill>
                <a:effectLst/>
                <a:latin typeface="Calibri" panose="020F0502020204030204"/>
              </a:rPr>
              <a:t> MW (megawatts).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rPr>
              <a:t>EDA: Seasonal Trends</a:t>
            </a:r>
          </a:p>
        </p:txBody>
      </p:sp>
      <p:sp>
        <p:nvSpPr>
          <p:cNvPr id="5" name="Rectangle 1"/>
          <p:cNvSpPr>
            <a:spLocks noGrp="1" noChangeArrowheads="1"/>
          </p:cNvSpPr>
          <p:nvPr>
            <p:ph sz="half" idx="1"/>
          </p:nvPr>
        </p:nvSpPr>
        <p:spPr bwMode="auto">
          <a:xfrm>
            <a:off x="838200" y="1843461"/>
            <a:ext cx="5257800" cy="4467057"/>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b="0" i="0" u="none" strike="noStrike" cap="none" normalizeH="0" baseline="0" dirty="0">
                <a:ln>
                  <a:noFill/>
                </a:ln>
                <a:solidFill>
                  <a:srgbClr val="404040"/>
                </a:solidFill>
                <a:effectLst/>
                <a:latin typeface="Calibri" panose="020F0502020204030204"/>
              </a:rPr>
              <a:t>Demand peaks in </a:t>
            </a:r>
            <a:r>
              <a:rPr kumimoji="0" lang="en-US" altLang="en-US" b="1" i="0" u="none" strike="noStrike" cap="none" normalizeH="0" baseline="0" dirty="0">
                <a:ln>
                  <a:noFill/>
                </a:ln>
                <a:solidFill>
                  <a:srgbClr val="404040"/>
                </a:solidFill>
                <a:effectLst/>
                <a:latin typeface="Calibri" panose="020F0502020204030204"/>
              </a:rPr>
              <a:t>summer months</a:t>
            </a:r>
            <a:r>
              <a:rPr kumimoji="0" lang="en-US" altLang="en-US" b="0" i="0" u="none" strike="noStrike" cap="none" normalizeH="0" baseline="0" dirty="0">
                <a:ln>
                  <a:noFill/>
                </a:ln>
                <a:solidFill>
                  <a:srgbClr val="404040"/>
                </a:solidFill>
                <a:effectLst/>
                <a:latin typeface="Calibri" panose="020F0502020204030204"/>
              </a:rPr>
              <a:t> due to increased cooling needs.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lang="en-US" altLang="en-US" dirty="0">
                <a:solidFill>
                  <a:srgbClr val="404040"/>
                </a:solidFill>
                <a:latin typeface="Calibri" panose="020F0502020204030204"/>
              </a:rPr>
              <a:t>D</a:t>
            </a:r>
            <a:r>
              <a:rPr kumimoji="0" lang="en-US" altLang="en-US" b="0" i="0" u="none" strike="noStrike" cap="none" normalizeH="0" baseline="0" dirty="0">
                <a:ln>
                  <a:noFill/>
                </a:ln>
                <a:solidFill>
                  <a:srgbClr val="404040"/>
                </a:solidFill>
                <a:effectLst/>
                <a:latin typeface="Calibri" panose="020F0502020204030204"/>
              </a:rPr>
              <a:t>emand drops in </a:t>
            </a:r>
            <a:r>
              <a:rPr kumimoji="0" lang="en-US" altLang="en-US" b="1" i="0" u="none" strike="noStrike" cap="none" normalizeH="0" baseline="0" dirty="0">
                <a:ln>
                  <a:noFill/>
                </a:ln>
                <a:solidFill>
                  <a:srgbClr val="404040"/>
                </a:solidFill>
                <a:effectLst/>
                <a:latin typeface="Calibri" panose="020F0502020204030204"/>
              </a:rPr>
              <a:t>spring and fall</a:t>
            </a:r>
            <a:r>
              <a:rPr kumimoji="0" lang="en-US" altLang="en-US" b="0" i="0" u="none" strike="noStrike" cap="none" normalizeH="0" baseline="0" dirty="0">
                <a:ln>
                  <a:noFill/>
                </a:ln>
                <a:solidFill>
                  <a:srgbClr val="404040"/>
                </a:solidFill>
                <a:effectLst/>
                <a:latin typeface="Calibri" panose="020F0502020204030204"/>
              </a:rPr>
              <a:t>.</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lang="en-US" altLang="en-US" dirty="0">
                <a:solidFill>
                  <a:srgbClr val="404040"/>
                </a:solidFill>
                <a:latin typeface="Calibri" panose="020F0502020204030204"/>
              </a:rPr>
              <a:t>Annual p</a:t>
            </a:r>
            <a:r>
              <a:rPr kumimoji="0" lang="en-US" altLang="en-US" b="0" i="0" u="none" strike="noStrike" cap="none" normalizeH="0" baseline="0" dirty="0">
                <a:ln>
                  <a:noFill/>
                </a:ln>
                <a:solidFill>
                  <a:srgbClr val="404040"/>
                </a:solidFill>
                <a:effectLst/>
                <a:latin typeface="Calibri" panose="020F0502020204030204"/>
              </a:rPr>
              <a:t>atterns repeat </a:t>
            </a:r>
            <a:r>
              <a:rPr lang="en-US" altLang="en-US" dirty="0">
                <a:solidFill>
                  <a:srgbClr val="404040"/>
                </a:solidFill>
                <a:latin typeface="Calibri" panose="020F0502020204030204"/>
              </a:rPr>
              <a:t>c</a:t>
            </a:r>
            <a:r>
              <a:rPr kumimoji="0" lang="en-US" altLang="en-US" b="0" i="0" u="none" strike="noStrike" cap="none" normalizeH="0" baseline="0" dirty="0">
                <a:ln>
                  <a:noFill/>
                </a:ln>
                <a:solidFill>
                  <a:srgbClr val="404040"/>
                </a:solidFill>
                <a:effectLst/>
                <a:latin typeface="Calibri" panose="020F0502020204030204"/>
              </a:rPr>
              <a:t>onsistenly, indicating </a:t>
            </a:r>
            <a:r>
              <a:rPr kumimoji="0" lang="en-US" altLang="en-US" b="1" i="0" u="none" strike="noStrike" cap="none" normalizeH="0" baseline="0" dirty="0">
                <a:ln>
                  <a:noFill/>
                </a:ln>
                <a:solidFill>
                  <a:srgbClr val="404040"/>
                </a:solidFill>
                <a:effectLst/>
                <a:latin typeface="Calibri" panose="020F0502020204030204"/>
              </a:rPr>
              <a:t>strong seasonality</a:t>
            </a:r>
            <a:r>
              <a:rPr kumimoji="0" lang="en-US" altLang="en-US" b="0" i="0" u="none" strike="noStrike" cap="none" normalizeH="0" baseline="0" dirty="0">
                <a:ln>
                  <a:noFill/>
                </a:ln>
                <a:solidFill>
                  <a:srgbClr val="404040"/>
                </a:solidFill>
                <a:effectLst/>
                <a:latin typeface="Calibri" panose="020F0502020204030204"/>
              </a:rPr>
              <a:t>.</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b="0" i="0" u="none" strike="noStrike" cap="none" normalizeH="0" baseline="0" dirty="0">
                <a:ln>
                  <a:noFill/>
                </a:ln>
                <a:solidFill>
                  <a:srgbClr val="404040"/>
                </a:solidFill>
                <a:effectLst/>
                <a:latin typeface="Calibri" panose="020F0502020204030204"/>
              </a:rPr>
              <a:t>Seasonal insights support effective </a:t>
            </a:r>
            <a:r>
              <a:rPr kumimoji="0" lang="en-US" altLang="en-US" b="1" i="0" u="none" strike="noStrike" cap="none" normalizeH="0" baseline="0" dirty="0">
                <a:ln>
                  <a:noFill/>
                </a:ln>
                <a:solidFill>
                  <a:srgbClr val="404040"/>
                </a:solidFill>
                <a:effectLst/>
                <a:latin typeface="Calibri" panose="020F0502020204030204"/>
              </a:rPr>
              <a:t>feature engineering</a:t>
            </a:r>
            <a:r>
              <a:rPr kumimoji="0" lang="en-US" altLang="en-US" b="0" i="0" u="none" strike="noStrike" cap="none" normalizeH="0" baseline="0" dirty="0">
                <a:ln>
                  <a:noFill/>
                </a:ln>
                <a:solidFill>
                  <a:srgbClr val="404040"/>
                </a:solidFill>
                <a:effectLst/>
                <a:latin typeface="Calibri" panose="020F0502020204030204"/>
              </a:rPr>
              <a:t> and </a:t>
            </a:r>
            <a:r>
              <a:rPr kumimoji="0" lang="en-US" altLang="en-US" b="1" i="0" u="none" strike="noStrike" cap="none" normalizeH="0" baseline="0" dirty="0">
                <a:ln>
                  <a:noFill/>
                </a:ln>
                <a:solidFill>
                  <a:srgbClr val="404040"/>
                </a:solidFill>
                <a:effectLst/>
                <a:latin typeface="Calibri" panose="020F0502020204030204"/>
              </a:rPr>
              <a:t>model selection.</a:t>
            </a:r>
            <a:endParaRPr kumimoji="0" lang="en-US" altLang="en-US" b="0" i="0" u="none" strike="noStrike" cap="none" normalizeH="0" baseline="0" dirty="0">
              <a:ln>
                <a:noFill/>
              </a:ln>
              <a:solidFill>
                <a:srgbClr val="404040"/>
              </a:solidFill>
              <a:effectLst/>
              <a:latin typeface="Calibri" panose="020F0502020204030204"/>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t="6043"/>
          <a:stretch>
            <a:fillRect/>
          </a:stretch>
        </p:blipFill>
        <p:spPr>
          <a:xfrm>
            <a:off x="6200384" y="1843462"/>
            <a:ext cx="5153416" cy="4467056"/>
          </a:xfrm>
          <a:prstGeom prst="rect">
            <a:avLst/>
          </a:prstGeom>
          <a:ln>
            <a:solidFill>
              <a:srgbClr val="404040"/>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800" dirty="0">
                <a:solidFill>
                  <a:srgbClr val="003366"/>
                </a:solidFill>
                <a:latin typeface="Calibri Bold" panose="020F0702030404030204" pitchFamily="34" charset="0"/>
                <a:ea typeface="Calibri Bold" panose="020F0702030404030204" pitchFamily="34" charset="0"/>
                <a:cs typeface="Calibri Bold" panose="020F0702030404030204" pitchFamily="34" charset="0"/>
              </a:rPr>
              <a:t>EDA: Visualizations</a:t>
            </a:r>
          </a:p>
        </p:txBody>
      </p:sp>
      <p:sp>
        <p:nvSpPr>
          <p:cNvPr id="4" name="Content Placeholder 3"/>
          <p:cNvSpPr>
            <a:spLocks noGrp="1"/>
          </p:cNvSpPr>
          <p:nvPr>
            <p:ph sz="half" idx="1"/>
          </p:nvPr>
        </p:nvSpPr>
        <p:spPr>
          <a:xfrm>
            <a:off x="838200" y="1825625"/>
            <a:ext cx="5181600" cy="4277995"/>
          </a:xfrm>
          <a:ln>
            <a:solidFill>
              <a:schemeClr val="bg2"/>
            </a:solidFill>
          </a:ln>
        </p:spPr>
        <p:txBody>
          <a:bodyPr>
            <a:noAutofit/>
          </a:bodyPr>
          <a:lstStyle/>
          <a:p>
            <a:pPr>
              <a:lnSpc>
                <a:spcPct val="150000"/>
              </a:lnSpc>
              <a:buFont typeface="Wingdings" panose="05000000000000000000" pitchFamily="2" charset="2"/>
              <a:buChar char="Ø"/>
            </a:pPr>
            <a:r>
              <a:rPr lang="en-US" sz="2200" b="1" dirty="0"/>
              <a:t> Trend </a:t>
            </a:r>
            <a:r>
              <a:rPr lang="en-US" sz="2200" dirty="0"/>
              <a:t>: Long-term pattern mostly stable with slight seasonal fluctuations.</a:t>
            </a:r>
          </a:p>
          <a:p>
            <a:pPr>
              <a:lnSpc>
                <a:spcPct val="150000"/>
              </a:lnSpc>
              <a:buFont typeface="Wingdings" panose="05000000000000000000" pitchFamily="2" charset="2"/>
              <a:buChar char="Ø"/>
            </a:pPr>
            <a:r>
              <a:rPr lang="en-US" sz="2200" b="1" dirty="0"/>
              <a:t> Season </a:t>
            </a:r>
            <a:r>
              <a:rPr lang="en-US" sz="2200" dirty="0"/>
              <a:t>: Clear repeating yearly cycles (higher in winters/summers, lower in springs/falls).</a:t>
            </a:r>
          </a:p>
          <a:p>
            <a:pPr>
              <a:lnSpc>
                <a:spcPct val="150000"/>
              </a:lnSpc>
              <a:buFont typeface="Wingdings" panose="05000000000000000000" pitchFamily="2" charset="2"/>
              <a:buChar char="Ø"/>
            </a:pPr>
            <a:r>
              <a:rPr lang="en-US" sz="2200" b="1" dirty="0"/>
              <a:t> Residual </a:t>
            </a:r>
            <a:r>
              <a:rPr lang="en-US" sz="2200" dirty="0"/>
              <a:t>: Mostly small random noise, some spikes indicate unusual events.</a:t>
            </a:r>
            <a:endParaRPr lang="en-IN" sz="2200" dirty="0"/>
          </a:p>
        </p:txBody>
      </p:sp>
      <p:pic>
        <p:nvPicPr>
          <p:cNvPr id="12" name="Content Placeholder 11"/>
          <p:cNvPicPr>
            <a:picLocks noGrp="1" noChangeAspect="1"/>
          </p:cNvPicPr>
          <p:nvPr>
            <p:ph sz="half" idx="2"/>
          </p:nvPr>
        </p:nvPicPr>
        <p:blipFill>
          <a:blip r:embed="rId2"/>
          <a:srcRect l="919" r="919" b="1685"/>
          <a:stretch>
            <a:fillRect/>
          </a:stretch>
        </p:blipFill>
        <p:spPr>
          <a:xfrm>
            <a:off x="6172200" y="1825624"/>
            <a:ext cx="5181600" cy="4277995"/>
          </a:xfrm>
          <a:prstGeom prst="rect">
            <a:avLst/>
          </a:prstGeom>
          <a:ln>
            <a:solidFill>
              <a:schemeClr val="tx1"/>
            </a:solid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20*439"/>
  <p:tag name="TABLE_ENDDRAG_RECT" val="490*82*420*4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1776</Words>
  <Application>Microsoft Office PowerPoint</Application>
  <PresentationFormat>Widescreen</PresentationFormat>
  <Paragraphs>184</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Bold</vt:lpstr>
      <vt:lpstr>Segoe UI</vt:lpstr>
      <vt:lpstr>Wingdings</vt:lpstr>
      <vt:lpstr>Office Theme</vt:lpstr>
      <vt:lpstr>ENERGY CONSUMPTION FORECAST</vt:lpstr>
      <vt:lpstr>PowerPoint Presentation</vt:lpstr>
      <vt:lpstr>Project Overview</vt:lpstr>
      <vt:lpstr>Goal</vt:lpstr>
      <vt:lpstr>Objectives</vt:lpstr>
      <vt:lpstr>Dataset Overview</vt:lpstr>
      <vt:lpstr>Dataset Features</vt:lpstr>
      <vt:lpstr>EDA: Seasonal Trends</vt:lpstr>
      <vt:lpstr>EDA: Visualizations</vt:lpstr>
      <vt:lpstr>EDA: Daily Patterns</vt:lpstr>
      <vt:lpstr>EDA: Noise Removal Before and After</vt:lpstr>
      <vt:lpstr>Feature Engineering Overview</vt:lpstr>
      <vt:lpstr>Feature Details</vt:lpstr>
      <vt:lpstr>Model Building Process </vt:lpstr>
      <vt:lpstr>ARIMA Model</vt:lpstr>
      <vt:lpstr>Holt-Winters Model</vt:lpstr>
      <vt:lpstr>Prophet Model</vt:lpstr>
      <vt:lpstr>LSTM Model</vt:lpstr>
      <vt:lpstr>XGBoost Model</vt:lpstr>
      <vt:lpstr>Model Comparison Table</vt:lpstr>
      <vt:lpstr>Deployment Overview</vt:lpstr>
      <vt:lpstr>Deployment </vt:lpstr>
      <vt:lpstr>Challenges &amp; Solutions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Shivani Kalghatgi</dc:creator>
  <cp:lastModifiedBy>Shivani Kalghatgi</cp:lastModifiedBy>
  <cp:revision>19</cp:revision>
  <dcterms:created xsi:type="dcterms:W3CDTF">2025-08-11T15:57:00Z</dcterms:created>
  <dcterms:modified xsi:type="dcterms:W3CDTF">2025-08-14T12:59:31Z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E461DB5C102A4A3285796FBA41353B55_13</vt:lpwstr>
  </property>
  <property fmtid="{D5CDD505-2E9C-101B-9397-08002B2CF9AE}" pid="3" name="KSOProductBuildVer">
    <vt:lpwstr>1033-12.2.0.21931</vt:lpwstr>
  </property>
</Properties>
</file>