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74" r:id="rId4"/>
    <p:sldId id="271" r:id="rId5"/>
    <p:sldId id="259" r:id="rId6"/>
    <p:sldId id="257" r:id="rId7"/>
    <p:sldId id="258" r:id="rId8"/>
    <p:sldId id="266" r:id="rId9"/>
    <p:sldId id="267"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77" d="100"/>
          <a:sy n="77" d="100"/>
        </p:scale>
        <p:origin x="1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2C953-3D77-4E38-8321-114EC1310E5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D3AADF6-05BE-4797-8BBC-69E95690296A}">
      <dgm:prSet/>
      <dgm:spPr/>
      <dgm:t>
        <a:bodyPr/>
        <a:lstStyle/>
        <a:p>
          <a:r>
            <a:rPr lang="en-US"/>
            <a:t>Which phase of flight causes a greater number of accidents?</a:t>
          </a:r>
        </a:p>
      </dgm:t>
    </dgm:pt>
    <dgm:pt modelId="{391416D7-4A72-426E-BAFF-486609C2DCFA}" type="parTrans" cxnId="{39A9AB3E-9BFA-45B2-BE88-392E5E37D986}">
      <dgm:prSet/>
      <dgm:spPr/>
      <dgm:t>
        <a:bodyPr/>
        <a:lstStyle/>
        <a:p>
          <a:endParaRPr lang="en-US"/>
        </a:p>
      </dgm:t>
    </dgm:pt>
    <dgm:pt modelId="{FE818D58-60E8-4334-B09E-164B968D011C}" type="sibTrans" cxnId="{39A9AB3E-9BFA-45B2-BE88-392E5E37D986}">
      <dgm:prSet/>
      <dgm:spPr/>
      <dgm:t>
        <a:bodyPr/>
        <a:lstStyle/>
        <a:p>
          <a:endParaRPr lang="en-US"/>
        </a:p>
      </dgm:t>
    </dgm:pt>
    <dgm:pt modelId="{C60F76EB-D488-46F8-AA64-464DDD442D1E}">
      <dgm:prSet/>
      <dgm:spPr/>
      <dgm:t>
        <a:bodyPr/>
        <a:lstStyle/>
        <a:p>
          <a:r>
            <a:rPr lang="en-US"/>
            <a:t>Which part of the flight is most damaged?</a:t>
          </a:r>
        </a:p>
      </dgm:t>
    </dgm:pt>
    <dgm:pt modelId="{D3C3E9F1-A90C-4FF0-9956-8E327AB7A939}" type="parTrans" cxnId="{F0BEDB39-2D90-433F-BB6E-9EDC90AB863D}">
      <dgm:prSet/>
      <dgm:spPr/>
      <dgm:t>
        <a:bodyPr/>
        <a:lstStyle/>
        <a:p>
          <a:endParaRPr lang="en-US"/>
        </a:p>
      </dgm:t>
    </dgm:pt>
    <dgm:pt modelId="{9399A666-01B2-4F3D-8C7A-BFC2FCCF4554}" type="sibTrans" cxnId="{F0BEDB39-2D90-433F-BB6E-9EDC90AB863D}">
      <dgm:prSet/>
      <dgm:spPr/>
      <dgm:t>
        <a:bodyPr/>
        <a:lstStyle/>
        <a:p>
          <a:endParaRPr lang="en-US"/>
        </a:p>
      </dgm:t>
    </dgm:pt>
    <dgm:pt modelId="{C49EDD78-C0E0-4AB4-8AB8-D3D93AE512C9}">
      <dgm:prSet/>
      <dgm:spPr/>
      <dgm:t>
        <a:bodyPr/>
        <a:lstStyle/>
        <a:p>
          <a:r>
            <a:rPr lang="en-US"/>
            <a:t>Which part of the flight has the highest number of aggregate cost of damages?</a:t>
          </a:r>
        </a:p>
      </dgm:t>
    </dgm:pt>
    <dgm:pt modelId="{1BEADF8B-C526-4DF8-85A7-FEE9F21E209B}" type="parTrans" cxnId="{0C400E7B-A71A-4AEC-B731-A4A17A89E356}">
      <dgm:prSet/>
      <dgm:spPr/>
      <dgm:t>
        <a:bodyPr/>
        <a:lstStyle/>
        <a:p>
          <a:endParaRPr lang="en-US"/>
        </a:p>
      </dgm:t>
    </dgm:pt>
    <dgm:pt modelId="{F20B0B1A-1486-438C-8F35-84C938576AEF}" type="sibTrans" cxnId="{0C400E7B-A71A-4AEC-B731-A4A17A89E356}">
      <dgm:prSet/>
      <dgm:spPr/>
      <dgm:t>
        <a:bodyPr/>
        <a:lstStyle/>
        <a:p>
          <a:endParaRPr lang="en-US"/>
        </a:p>
      </dgm:t>
    </dgm:pt>
    <dgm:pt modelId="{CDAC1740-DE18-4123-8DDC-13FAECBCC893}">
      <dgm:prSet/>
      <dgm:spPr/>
      <dgm:t>
        <a:bodyPr/>
        <a:lstStyle/>
        <a:p>
          <a:r>
            <a:rPr lang="en-US"/>
            <a:t>Which region has the greatest number of incidents?</a:t>
          </a:r>
        </a:p>
      </dgm:t>
    </dgm:pt>
    <dgm:pt modelId="{85F4AC5B-8EFA-4DD8-82B2-525687606BDE}" type="parTrans" cxnId="{A627C2E5-133D-4D21-AE29-14E07248C9E1}">
      <dgm:prSet/>
      <dgm:spPr/>
      <dgm:t>
        <a:bodyPr/>
        <a:lstStyle/>
        <a:p>
          <a:endParaRPr lang="en-US"/>
        </a:p>
      </dgm:t>
    </dgm:pt>
    <dgm:pt modelId="{C2B2196A-1F5E-47CD-9E37-25B20C30FB78}" type="sibTrans" cxnId="{A627C2E5-133D-4D21-AE29-14E07248C9E1}">
      <dgm:prSet/>
      <dgm:spPr/>
      <dgm:t>
        <a:bodyPr/>
        <a:lstStyle/>
        <a:p>
          <a:endParaRPr lang="en-US"/>
        </a:p>
      </dgm:t>
    </dgm:pt>
    <dgm:pt modelId="{8EBE0DCE-37AB-45C9-B498-423B72B65D58}">
      <dgm:prSet/>
      <dgm:spPr/>
      <dgm:t>
        <a:bodyPr/>
        <a:lstStyle/>
        <a:p>
          <a:r>
            <a:rPr lang="en-US"/>
            <a:t>Which season has a greater number of crashes?</a:t>
          </a:r>
        </a:p>
      </dgm:t>
    </dgm:pt>
    <dgm:pt modelId="{49E00DD1-4666-4A56-9104-674D228D1685}" type="parTrans" cxnId="{4241C3EE-39B4-4DDA-8CE2-C185013F0A38}">
      <dgm:prSet/>
      <dgm:spPr/>
      <dgm:t>
        <a:bodyPr/>
        <a:lstStyle/>
        <a:p>
          <a:endParaRPr lang="en-US"/>
        </a:p>
      </dgm:t>
    </dgm:pt>
    <dgm:pt modelId="{06FE82C1-5655-48B5-B063-EB1C3A1D86DC}" type="sibTrans" cxnId="{4241C3EE-39B4-4DDA-8CE2-C185013F0A38}">
      <dgm:prSet/>
      <dgm:spPr/>
      <dgm:t>
        <a:bodyPr/>
        <a:lstStyle/>
        <a:p>
          <a:endParaRPr lang="en-US"/>
        </a:p>
      </dgm:t>
    </dgm:pt>
    <dgm:pt modelId="{576D8747-5C50-AC44-B169-131CBCBCBDCF}" type="pres">
      <dgm:prSet presAssocID="{9E02C953-3D77-4E38-8321-114EC1310E5E}" presName="vert0" presStyleCnt="0">
        <dgm:presLayoutVars>
          <dgm:dir/>
          <dgm:animOne val="branch"/>
          <dgm:animLvl val="lvl"/>
        </dgm:presLayoutVars>
      </dgm:prSet>
      <dgm:spPr/>
    </dgm:pt>
    <dgm:pt modelId="{E62EB8AE-2F14-854C-99F1-96E2DC9A5DFB}" type="pres">
      <dgm:prSet presAssocID="{CD3AADF6-05BE-4797-8BBC-69E95690296A}" presName="thickLine" presStyleLbl="alignNode1" presStyleIdx="0" presStyleCnt="5"/>
      <dgm:spPr/>
    </dgm:pt>
    <dgm:pt modelId="{5D5CE575-5118-3E4E-9022-5A4E1A592CB9}" type="pres">
      <dgm:prSet presAssocID="{CD3AADF6-05BE-4797-8BBC-69E95690296A}" presName="horz1" presStyleCnt="0"/>
      <dgm:spPr/>
    </dgm:pt>
    <dgm:pt modelId="{5E15AA12-2811-8A4C-AE7C-0C9DEFC990AA}" type="pres">
      <dgm:prSet presAssocID="{CD3AADF6-05BE-4797-8BBC-69E95690296A}" presName="tx1" presStyleLbl="revTx" presStyleIdx="0" presStyleCnt="5"/>
      <dgm:spPr/>
    </dgm:pt>
    <dgm:pt modelId="{4DF431A2-ED79-0D47-9960-546BFE59F8D0}" type="pres">
      <dgm:prSet presAssocID="{CD3AADF6-05BE-4797-8BBC-69E95690296A}" presName="vert1" presStyleCnt="0"/>
      <dgm:spPr/>
    </dgm:pt>
    <dgm:pt modelId="{54677F63-B8BA-5947-97DB-A5C085A53EF1}" type="pres">
      <dgm:prSet presAssocID="{C60F76EB-D488-46F8-AA64-464DDD442D1E}" presName="thickLine" presStyleLbl="alignNode1" presStyleIdx="1" presStyleCnt="5"/>
      <dgm:spPr/>
    </dgm:pt>
    <dgm:pt modelId="{9BDCDB69-74EB-BE46-A4DB-51CAA8AC335A}" type="pres">
      <dgm:prSet presAssocID="{C60F76EB-D488-46F8-AA64-464DDD442D1E}" presName="horz1" presStyleCnt="0"/>
      <dgm:spPr/>
    </dgm:pt>
    <dgm:pt modelId="{E92B33C1-A034-1142-A404-CC22E69C3CF2}" type="pres">
      <dgm:prSet presAssocID="{C60F76EB-D488-46F8-AA64-464DDD442D1E}" presName="tx1" presStyleLbl="revTx" presStyleIdx="1" presStyleCnt="5"/>
      <dgm:spPr/>
    </dgm:pt>
    <dgm:pt modelId="{882D2C96-44F1-DC43-AB96-045928B6059E}" type="pres">
      <dgm:prSet presAssocID="{C60F76EB-D488-46F8-AA64-464DDD442D1E}" presName="vert1" presStyleCnt="0"/>
      <dgm:spPr/>
    </dgm:pt>
    <dgm:pt modelId="{3EF66672-47F4-1A44-B101-890B210A69AE}" type="pres">
      <dgm:prSet presAssocID="{C49EDD78-C0E0-4AB4-8AB8-D3D93AE512C9}" presName="thickLine" presStyleLbl="alignNode1" presStyleIdx="2" presStyleCnt="5"/>
      <dgm:spPr/>
    </dgm:pt>
    <dgm:pt modelId="{C7A0D3A7-14AD-A248-A2F3-94683308918E}" type="pres">
      <dgm:prSet presAssocID="{C49EDD78-C0E0-4AB4-8AB8-D3D93AE512C9}" presName="horz1" presStyleCnt="0"/>
      <dgm:spPr/>
    </dgm:pt>
    <dgm:pt modelId="{5D835517-74FF-2C42-934C-02411A956094}" type="pres">
      <dgm:prSet presAssocID="{C49EDD78-C0E0-4AB4-8AB8-D3D93AE512C9}" presName="tx1" presStyleLbl="revTx" presStyleIdx="2" presStyleCnt="5"/>
      <dgm:spPr/>
    </dgm:pt>
    <dgm:pt modelId="{1EA7F3BC-0CD0-8C40-96B6-2D477FDF6602}" type="pres">
      <dgm:prSet presAssocID="{C49EDD78-C0E0-4AB4-8AB8-D3D93AE512C9}" presName="vert1" presStyleCnt="0"/>
      <dgm:spPr/>
    </dgm:pt>
    <dgm:pt modelId="{8CF6BBAC-5BEA-3640-9BE2-0C2F4DFD8603}" type="pres">
      <dgm:prSet presAssocID="{CDAC1740-DE18-4123-8DDC-13FAECBCC893}" presName="thickLine" presStyleLbl="alignNode1" presStyleIdx="3" presStyleCnt="5"/>
      <dgm:spPr/>
    </dgm:pt>
    <dgm:pt modelId="{0AE01039-898F-EA4A-92DC-6052DD89E93A}" type="pres">
      <dgm:prSet presAssocID="{CDAC1740-DE18-4123-8DDC-13FAECBCC893}" presName="horz1" presStyleCnt="0"/>
      <dgm:spPr/>
    </dgm:pt>
    <dgm:pt modelId="{8A3304EB-9BCF-204B-B4C3-893B30F74BB2}" type="pres">
      <dgm:prSet presAssocID="{CDAC1740-DE18-4123-8DDC-13FAECBCC893}" presName="tx1" presStyleLbl="revTx" presStyleIdx="3" presStyleCnt="5"/>
      <dgm:spPr/>
    </dgm:pt>
    <dgm:pt modelId="{B3DBBD31-1B5F-FF42-9620-83E0CFFE7B59}" type="pres">
      <dgm:prSet presAssocID="{CDAC1740-DE18-4123-8DDC-13FAECBCC893}" presName="vert1" presStyleCnt="0"/>
      <dgm:spPr/>
    </dgm:pt>
    <dgm:pt modelId="{1D6B7E11-5B8B-A54C-AEB3-95B910F1BC3C}" type="pres">
      <dgm:prSet presAssocID="{8EBE0DCE-37AB-45C9-B498-423B72B65D58}" presName="thickLine" presStyleLbl="alignNode1" presStyleIdx="4" presStyleCnt="5"/>
      <dgm:spPr/>
    </dgm:pt>
    <dgm:pt modelId="{9190A94A-5151-EC46-BCA2-887E3081FD6D}" type="pres">
      <dgm:prSet presAssocID="{8EBE0DCE-37AB-45C9-B498-423B72B65D58}" presName="horz1" presStyleCnt="0"/>
      <dgm:spPr/>
    </dgm:pt>
    <dgm:pt modelId="{7AF0E5FF-3845-BB4E-BE1B-FCC98EEB8290}" type="pres">
      <dgm:prSet presAssocID="{8EBE0DCE-37AB-45C9-B498-423B72B65D58}" presName="tx1" presStyleLbl="revTx" presStyleIdx="4" presStyleCnt="5"/>
      <dgm:spPr/>
    </dgm:pt>
    <dgm:pt modelId="{63103561-9DB2-E549-B03B-F2762D362791}" type="pres">
      <dgm:prSet presAssocID="{8EBE0DCE-37AB-45C9-B498-423B72B65D58}" presName="vert1" presStyleCnt="0"/>
      <dgm:spPr/>
    </dgm:pt>
  </dgm:ptLst>
  <dgm:cxnLst>
    <dgm:cxn modelId="{A5C77F13-46C3-F447-AF1F-36C82B815FC2}" type="presOf" srcId="{9E02C953-3D77-4E38-8321-114EC1310E5E}" destId="{576D8747-5C50-AC44-B169-131CBCBCBDCF}" srcOrd="0" destOrd="0" presId="urn:microsoft.com/office/officeart/2008/layout/LinedList"/>
    <dgm:cxn modelId="{04292116-6C26-6F48-A03A-E39CFDA4FE5A}" type="presOf" srcId="{C60F76EB-D488-46F8-AA64-464DDD442D1E}" destId="{E92B33C1-A034-1142-A404-CC22E69C3CF2}" srcOrd="0" destOrd="0" presId="urn:microsoft.com/office/officeart/2008/layout/LinedList"/>
    <dgm:cxn modelId="{F0BEDB39-2D90-433F-BB6E-9EDC90AB863D}" srcId="{9E02C953-3D77-4E38-8321-114EC1310E5E}" destId="{C60F76EB-D488-46F8-AA64-464DDD442D1E}" srcOrd="1" destOrd="0" parTransId="{D3C3E9F1-A90C-4FF0-9956-8E327AB7A939}" sibTransId="{9399A666-01B2-4F3D-8C7A-BFC2FCCF4554}"/>
    <dgm:cxn modelId="{39A9AB3E-9BFA-45B2-BE88-392E5E37D986}" srcId="{9E02C953-3D77-4E38-8321-114EC1310E5E}" destId="{CD3AADF6-05BE-4797-8BBC-69E95690296A}" srcOrd="0" destOrd="0" parTransId="{391416D7-4A72-426E-BAFF-486609C2DCFA}" sibTransId="{FE818D58-60E8-4334-B09E-164B968D011C}"/>
    <dgm:cxn modelId="{B87B8C7A-912E-2248-A48C-EE913CF420D1}" type="presOf" srcId="{CD3AADF6-05BE-4797-8BBC-69E95690296A}" destId="{5E15AA12-2811-8A4C-AE7C-0C9DEFC990AA}" srcOrd="0" destOrd="0" presId="urn:microsoft.com/office/officeart/2008/layout/LinedList"/>
    <dgm:cxn modelId="{0C400E7B-A71A-4AEC-B731-A4A17A89E356}" srcId="{9E02C953-3D77-4E38-8321-114EC1310E5E}" destId="{C49EDD78-C0E0-4AB4-8AB8-D3D93AE512C9}" srcOrd="2" destOrd="0" parTransId="{1BEADF8B-C526-4DF8-85A7-FEE9F21E209B}" sibTransId="{F20B0B1A-1486-438C-8F35-84C938576AEF}"/>
    <dgm:cxn modelId="{E01A61A6-E695-B245-A162-9478E6F9AE1A}" type="presOf" srcId="{8EBE0DCE-37AB-45C9-B498-423B72B65D58}" destId="{7AF0E5FF-3845-BB4E-BE1B-FCC98EEB8290}" srcOrd="0" destOrd="0" presId="urn:microsoft.com/office/officeart/2008/layout/LinedList"/>
    <dgm:cxn modelId="{0E494BC2-B4FA-C342-8D73-E609C7AA6268}" type="presOf" srcId="{CDAC1740-DE18-4123-8DDC-13FAECBCC893}" destId="{8A3304EB-9BCF-204B-B4C3-893B30F74BB2}" srcOrd="0" destOrd="0" presId="urn:microsoft.com/office/officeart/2008/layout/LinedList"/>
    <dgm:cxn modelId="{A627C2E5-133D-4D21-AE29-14E07248C9E1}" srcId="{9E02C953-3D77-4E38-8321-114EC1310E5E}" destId="{CDAC1740-DE18-4123-8DDC-13FAECBCC893}" srcOrd="3" destOrd="0" parTransId="{85F4AC5B-8EFA-4DD8-82B2-525687606BDE}" sibTransId="{C2B2196A-1F5E-47CD-9E37-25B20C30FB78}"/>
    <dgm:cxn modelId="{9A2718E9-758D-F94D-B2E7-27FF7F3D0FE9}" type="presOf" srcId="{C49EDD78-C0E0-4AB4-8AB8-D3D93AE512C9}" destId="{5D835517-74FF-2C42-934C-02411A956094}" srcOrd="0" destOrd="0" presId="urn:microsoft.com/office/officeart/2008/layout/LinedList"/>
    <dgm:cxn modelId="{4241C3EE-39B4-4DDA-8CE2-C185013F0A38}" srcId="{9E02C953-3D77-4E38-8321-114EC1310E5E}" destId="{8EBE0DCE-37AB-45C9-B498-423B72B65D58}" srcOrd="4" destOrd="0" parTransId="{49E00DD1-4666-4A56-9104-674D228D1685}" sibTransId="{06FE82C1-5655-48B5-B063-EB1C3A1D86DC}"/>
    <dgm:cxn modelId="{28F2928F-AF13-AA4A-AA08-BED518C676CB}" type="presParOf" srcId="{576D8747-5C50-AC44-B169-131CBCBCBDCF}" destId="{E62EB8AE-2F14-854C-99F1-96E2DC9A5DFB}" srcOrd="0" destOrd="0" presId="urn:microsoft.com/office/officeart/2008/layout/LinedList"/>
    <dgm:cxn modelId="{7A22A59C-CB30-2A48-8545-A83961FF49CF}" type="presParOf" srcId="{576D8747-5C50-AC44-B169-131CBCBCBDCF}" destId="{5D5CE575-5118-3E4E-9022-5A4E1A592CB9}" srcOrd="1" destOrd="0" presId="urn:microsoft.com/office/officeart/2008/layout/LinedList"/>
    <dgm:cxn modelId="{0D852424-552D-6A43-BF2D-CA537F1E28B2}" type="presParOf" srcId="{5D5CE575-5118-3E4E-9022-5A4E1A592CB9}" destId="{5E15AA12-2811-8A4C-AE7C-0C9DEFC990AA}" srcOrd="0" destOrd="0" presId="urn:microsoft.com/office/officeart/2008/layout/LinedList"/>
    <dgm:cxn modelId="{B0485F98-521D-5F44-98F1-218B01AF6D12}" type="presParOf" srcId="{5D5CE575-5118-3E4E-9022-5A4E1A592CB9}" destId="{4DF431A2-ED79-0D47-9960-546BFE59F8D0}" srcOrd="1" destOrd="0" presId="urn:microsoft.com/office/officeart/2008/layout/LinedList"/>
    <dgm:cxn modelId="{3EA9BFB3-4BB8-434B-A1EA-58BD71AEEDE2}" type="presParOf" srcId="{576D8747-5C50-AC44-B169-131CBCBCBDCF}" destId="{54677F63-B8BA-5947-97DB-A5C085A53EF1}" srcOrd="2" destOrd="0" presId="urn:microsoft.com/office/officeart/2008/layout/LinedList"/>
    <dgm:cxn modelId="{41B22096-EE72-DD4A-B756-E7074DF1A55B}" type="presParOf" srcId="{576D8747-5C50-AC44-B169-131CBCBCBDCF}" destId="{9BDCDB69-74EB-BE46-A4DB-51CAA8AC335A}" srcOrd="3" destOrd="0" presId="urn:microsoft.com/office/officeart/2008/layout/LinedList"/>
    <dgm:cxn modelId="{F74F9866-DE1D-F44D-BC43-BF3D45D7F0D0}" type="presParOf" srcId="{9BDCDB69-74EB-BE46-A4DB-51CAA8AC335A}" destId="{E92B33C1-A034-1142-A404-CC22E69C3CF2}" srcOrd="0" destOrd="0" presId="urn:microsoft.com/office/officeart/2008/layout/LinedList"/>
    <dgm:cxn modelId="{FBCFCBB4-C634-474A-9D73-7229A1D9E0D4}" type="presParOf" srcId="{9BDCDB69-74EB-BE46-A4DB-51CAA8AC335A}" destId="{882D2C96-44F1-DC43-AB96-045928B6059E}" srcOrd="1" destOrd="0" presId="urn:microsoft.com/office/officeart/2008/layout/LinedList"/>
    <dgm:cxn modelId="{E7F13DBD-5424-CE41-A61F-B8D4E04640F7}" type="presParOf" srcId="{576D8747-5C50-AC44-B169-131CBCBCBDCF}" destId="{3EF66672-47F4-1A44-B101-890B210A69AE}" srcOrd="4" destOrd="0" presId="urn:microsoft.com/office/officeart/2008/layout/LinedList"/>
    <dgm:cxn modelId="{4D0F3EF1-5C16-9E4E-BADF-AE309806A98E}" type="presParOf" srcId="{576D8747-5C50-AC44-B169-131CBCBCBDCF}" destId="{C7A0D3A7-14AD-A248-A2F3-94683308918E}" srcOrd="5" destOrd="0" presId="urn:microsoft.com/office/officeart/2008/layout/LinedList"/>
    <dgm:cxn modelId="{3DA2D780-0286-C344-988F-D3EC4C9CB94B}" type="presParOf" srcId="{C7A0D3A7-14AD-A248-A2F3-94683308918E}" destId="{5D835517-74FF-2C42-934C-02411A956094}" srcOrd="0" destOrd="0" presId="urn:microsoft.com/office/officeart/2008/layout/LinedList"/>
    <dgm:cxn modelId="{0460DFC1-1F82-874E-AAD5-877D9453E8B9}" type="presParOf" srcId="{C7A0D3A7-14AD-A248-A2F3-94683308918E}" destId="{1EA7F3BC-0CD0-8C40-96B6-2D477FDF6602}" srcOrd="1" destOrd="0" presId="urn:microsoft.com/office/officeart/2008/layout/LinedList"/>
    <dgm:cxn modelId="{3D775315-0863-BE4B-B409-814092C5710C}" type="presParOf" srcId="{576D8747-5C50-AC44-B169-131CBCBCBDCF}" destId="{8CF6BBAC-5BEA-3640-9BE2-0C2F4DFD8603}" srcOrd="6" destOrd="0" presId="urn:microsoft.com/office/officeart/2008/layout/LinedList"/>
    <dgm:cxn modelId="{12EA0A94-1C41-3744-B508-54D5F1F2FCFF}" type="presParOf" srcId="{576D8747-5C50-AC44-B169-131CBCBCBDCF}" destId="{0AE01039-898F-EA4A-92DC-6052DD89E93A}" srcOrd="7" destOrd="0" presId="urn:microsoft.com/office/officeart/2008/layout/LinedList"/>
    <dgm:cxn modelId="{BFF138CD-3884-ED49-9C61-B1A40590AF2C}" type="presParOf" srcId="{0AE01039-898F-EA4A-92DC-6052DD89E93A}" destId="{8A3304EB-9BCF-204B-B4C3-893B30F74BB2}" srcOrd="0" destOrd="0" presId="urn:microsoft.com/office/officeart/2008/layout/LinedList"/>
    <dgm:cxn modelId="{68F838F9-B432-3040-A831-9990A0EC9483}" type="presParOf" srcId="{0AE01039-898F-EA4A-92DC-6052DD89E93A}" destId="{B3DBBD31-1B5F-FF42-9620-83E0CFFE7B59}" srcOrd="1" destOrd="0" presId="urn:microsoft.com/office/officeart/2008/layout/LinedList"/>
    <dgm:cxn modelId="{A93CA19D-CD76-CF49-9B3D-9C0BA62E77E0}" type="presParOf" srcId="{576D8747-5C50-AC44-B169-131CBCBCBDCF}" destId="{1D6B7E11-5B8B-A54C-AEB3-95B910F1BC3C}" srcOrd="8" destOrd="0" presId="urn:microsoft.com/office/officeart/2008/layout/LinedList"/>
    <dgm:cxn modelId="{C209587F-0511-1345-8AD0-703A23FFCEB4}" type="presParOf" srcId="{576D8747-5C50-AC44-B169-131CBCBCBDCF}" destId="{9190A94A-5151-EC46-BCA2-887E3081FD6D}" srcOrd="9" destOrd="0" presId="urn:microsoft.com/office/officeart/2008/layout/LinedList"/>
    <dgm:cxn modelId="{9CEBDAD9-DB92-B745-B396-9BFDB950C0E1}" type="presParOf" srcId="{9190A94A-5151-EC46-BCA2-887E3081FD6D}" destId="{7AF0E5FF-3845-BB4E-BE1B-FCC98EEB8290}" srcOrd="0" destOrd="0" presId="urn:microsoft.com/office/officeart/2008/layout/LinedList"/>
    <dgm:cxn modelId="{FBB22817-178B-C24E-9F0E-15497B411C10}" type="presParOf" srcId="{9190A94A-5151-EC46-BCA2-887E3081FD6D}" destId="{63103561-9DB2-E549-B03B-F2762D36279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60998-2332-47B4-818C-8847078B32D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1EE2A6C-7354-4F21-A6ED-50E674DDF2AE}">
      <dgm:prSet/>
      <dgm:spPr/>
      <dgm:t>
        <a:bodyPr/>
        <a:lstStyle/>
        <a:p>
          <a:r>
            <a:rPr lang="en-US"/>
            <a:t>--The relevant departments of the airport can observe the bird activity on the ground and above the airport at any time. If many birds gather and move, they can close the runway in time, stop the takeoff and landing of the aircraft, or raise the altitude, to reduce the probability of a bird strike. Crew members should also pay attention to birds during takeoff and landing, and control flight speed at low altitudes to reduce the damage of impact.</a:t>
          </a:r>
        </a:p>
      </dgm:t>
    </dgm:pt>
    <dgm:pt modelId="{A146378C-E12A-4ED2-8B6C-9C8236020D9E}" type="parTrans" cxnId="{DE88A4E6-E0C9-4DAA-B9C3-4D908BEDD86D}">
      <dgm:prSet/>
      <dgm:spPr/>
      <dgm:t>
        <a:bodyPr/>
        <a:lstStyle/>
        <a:p>
          <a:endParaRPr lang="en-US"/>
        </a:p>
      </dgm:t>
    </dgm:pt>
    <dgm:pt modelId="{6FD7937C-3789-4FA0-936B-5CC7F3645A42}" type="sibTrans" cxnId="{DE88A4E6-E0C9-4DAA-B9C3-4D908BEDD86D}">
      <dgm:prSet/>
      <dgm:spPr/>
      <dgm:t>
        <a:bodyPr/>
        <a:lstStyle/>
        <a:p>
          <a:endParaRPr lang="en-US"/>
        </a:p>
      </dgm:t>
    </dgm:pt>
    <dgm:pt modelId="{C5102749-1EF7-4652-8203-44B004DC68AF}">
      <dgm:prSet/>
      <dgm:spPr/>
      <dgm:t>
        <a:bodyPr/>
        <a:lstStyle/>
        <a:p>
          <a:r>
            <a:rPr lang="en-US"/>
            <a:t>-- Establishing targeted protected areas in areas away from the airport for the main bird species responsible for airport bird strikes and creating habitats to attract birds near the airport.</a:t>
          </a:r>
        </a:p>
      </dgm:t>
    </dgm:pt>
    <dgm:pt modelId="{D8E99DF8-7DA7-4A70-A624-CB74069E0316}" type="parTrans" cxnId="{02902849-D254-4643-B9F4-D4962FD49EB3}">
      <dgm:prSet/>
      <dgm:spPr/>
      <dgm:t>
        <a:bodyPr/>
        <a:lstStyle/>
        <a:p>
          <a:endParaRPr lang="en-US"/>
        </a:p>
      </dgm:t>
    </dgm:pt>
    <dgm:pt modelId="{29AD4237-0E24-47DE-966F-C65F59DDE9CF}" type="sibTrans" cxnId="{02902849-D254-4643-B9F4-D4962FD49EB3}">
      <dgm:prSet/>
      <dgm:spPr/>
      <dgm:t>
        <a:bodyPr/>
        <a:lstStyle/>
        <a:p>
          <a:endParaRPr lang="en-US"/>
        </a:p>
      </dgm:t>
    </dgm:pt>
    <dgm:pt modelId="{5D87DAF1-5EDA-4CBB-8847-F3BA5EE32542}">
      <dgm:prSet/>
      <dgm:spPr/>
      <dgm:t>
        <a:bodyPr/>
        <a:lstStyle/>
        <a:p>
          <a:r>
            <a:rPr lang="en-US"/>
            <a:t>--Modern commercial aircrafts are faster and quieter, and hence are harder for birds to spot, leading to bird strikes. The aviation industry could add pulsating lights to aircraft wings to grab the attention of birds.</a:t>
          </a:r>
        </a:p>
      </dgm:t>
    </dgm:pt>
    <dgm:pt modelId="{64FA3F54-69F8-45CE-9198-1381B0A02833}" type="parTrans" cxnId="{BFB460D0-6477-4277-A682-F59171CDA5FB}">
      <dgm:prSet/>
      <dgm:spPr/>
      <dgm:t>
        <a:bodyPr/>
        <a:lstStyle/>
        <a:p>
          <a:endParaRPr lang="en-US"/>
        </a:p>
      </dgm:t>
    </dgm:pt>
    <dgm:pt modelId="{87FCA3E5-A6C1-49CC-BB88-DE4C544D1D0B}" type="sibTrans" cxnId="{BFB460D0-6477-4277-A682-F59171CDA5FB}">
      <dgm:prSet/>
      <dgm:spPr/>
      <dgm:t>
        <a:bodyPr/>
        <a:lstStyle/>
        <a:p>
          <a:endParaRPr lang="en-US"/>
        </a:p>
      </dgm:t>
    </dgm:pt>
    <dgm:pt modelId="{1A52C54E-14B2-B44F-8005-CFFC886F7F2A}" type="pres">
      <dgm:prSet presAssocID="{E3760998-2332-47B4-818C-8847078B32D6}" presName="vert0" presStyleCnt="0">
        <dgm:presLayoutVars>
          <dgm:dir/>
          <dgm:animOne val="branch"/>
          <dgm:animLvl val="lvl"/>
        </dgm:presLayoutVars>
      </dgm:prSet>
      <dgm:spPr/>
    </dgm:pt>
    <dgm:pt modelId="{13127570-8FFE-E543-9E0B-6E24536C6811}" type="pres">
      <dgm:prSet presAssocID="{51EE2A6C-7354-4F21-A6ED-50E674DDF2AE}" presName="thickLine" presStyleLbl="alignNode1" presStyleIdx="0" presStyleCnt="3"/>
      <dgm:spPr/>
    </dgm:pt>
    <dgm:pt modelId="{892C1D63-02BB-F443-B62A-C6248A4401D3}" type="pres">
      <dgm:prSet presAssocID="{51EE2A6C-7354-4F21-A6ED-50E674DDF2AE}" presName="horz1" presStyleCnt="0"/>
      <dgm:spPr/>
    </dgm:pt>
    <dgm:pt modelId="{9F3CFBD2-EA37-B745-B10C-3C551CF09892}" type="pres">
      <dgm:prSet presAssocID="{51EE2A6C-7354-4F21-A6ED-50E674DDF2AE}" presName="tx1" presStyleLbl="revTx" presStyleIdx="0" presStyleCnt="3"/>
      <dgm:spPr/>
    </dgm:pt>
    <dgm:pt modelId="{C6E128C6-5DB5-1546-A921-48958030A54F}" type="pres">
      <dgm:prSet presAssocID="{51EE2A6C-7354-4F21-A6ED-50E674DDF2AE}" presName="vert1" presStyleCnt="0"/>
      <dgm:spPr/>
    </dgm:pt>
    <dgm:pt modelId="{C7A7912E-BC1C-954B-ADC4-86C0025161AE}" type="pres">
      <dgm:prSet presAssocID="{C5102749-1EF7-4652-8203-44B004DC68AF}" presName="thickLine" presStyleLbl="alignNode1" presStyleIdx="1" presStyleCnt="3"/>
      <dgm:spPr/>
    </dgm:pt>
    <dgm:pt modelId="{197E4771-6AE7-4F47-BBB8-C79B421AE123}" type="pres">
      <dgm:prSet presAssocID="{C5102749-1EF7-4652-8203-44B004DC68AF}" presName="horz1" presStyleCnt="0"/>
      <dgm:spPr/>
    </dgm:pt>
    <dgm:pt modelId="{DF4819BB-888F-FD46-9C0E-14D9832C25B1}" type="pres">
      <dgm:prSet presAssocID="{C5102749-1EF7-4652-8203-44B004DC68AF}" presName="tx1" presStyleLbl="revTx" presStyleIdx="1" presStyleCnt="3"/>
      <dgm:spPr/>
    </dgm:pt>
    <dgm:pt modelId="{DB2A0C5D-EAFB-9040-8778-2E77EEAE0B20}" type="pres">
      <dgm:prSet presAssocID="{C5102749-1EF7-4652-8203-44B004DC68AF}" presName="vert1" presStyleCnt="0"/>
      <dgm:spPr/>
    </dgm:pt>
    <dgm:pt modelId="{15A572E2-9AEE-8840-8665-CC9EF6A4A19D}" type="pres">
      <dgm:prSet presAssocID="{5D87DAF1-5EDA-4CBB-8847-F3BA5EE32542}" presName="thickLine" presStyleLbl="alignNode1" presStyleIdx="2" presStyleCnt="3"/>
      <dgm:spPr/>
    </dgm:pt>
    <dgm:pt modelId="{BC1FCE85-6111-BA4E-9276-6FB91575ED98}" type="pres">
      <dgm:prSet presAssocID="{5D87DAF1-5EDA-4CBB-8847-F3BA5EE32542}" presName="horz1" presStyleCnt="0"/>
      <dgm:spPr/>
    </dgm:pt>
    <dgm:pt modelId="{702886B1-AD9D-A041-A15F-E879E0DB6915}" type="pres">
      <dgm:prSet presAssocID="{5D87DAF1-5EDA-4CBB-8847-F3BA5EE32542}" presName="tx1" presStyleLbl="revTx" presStyleIdx="2" presStyleCnt="3"/>
      <dgm:spPr/>
    </dgm:pt>
    <dgm:pt modelId="{6EE1AD8B-D00B-5A4C-932B-4D029BEEB62F}" type="pres">
      <dgm:prSet presAssocID="{5D87DAF1-5EDA-4CBB-8847-F3BA5EE32542}" presName="vert1" presStyleCnt="0"/>
      <dgm:spPr/>
    </dgm:pt>
  </dgm:ptLst>
  <dgm:cxnLst>
    <dgm:cxn modelId="{9839F108-D9FA-C049-8345-B37224ED77EF}" type="presOf" srcId="{C5102749-1EF7-4652-8203-44B004DC68AF}" destId="{DF4819BB-888F-FD46-9C0E-14D9832C25B1}" srcOrd="0" destOrd="0" presId="urn:microsoft.com/office/officeart/2008/layout/LinedList"/>
    <dgm:cxn modelId="{02902849-D254-4643-B9F4-D4962FD49EB3}" srcId="{E3760998-2332-47B4-818C-8847078B32D6}" destId="{C5102749-1EF7-4652-8203-44B004DC68AF}" srcOrd="1" destOrd="0" parTransId="{D8E99DF8-7DA7-4A70-A624-CB74069E0316}" sibTransId="{29AD4237-0E24-47DE-966F-C65F59DDE9CF}"/>
    <dgm:cxn modelId="{F78CDB75-C8C7-7C4C-9D99-E6DB9C3984CD}" type="presOf" srcId="{5D87DAF1-5EDA-4CBB-8847-F3BA5EE32542}" destId="{702886B1-AD9D-A041-A15F-E879E0DB6915}" srcOrd="0" destOrd="0" presId="urn:microsoft.com/office/officeart/2008/layout/LinedList"/>
    <dgm:cxn modelId="{69698B80-224A-044F-BAE3-ECB3A38D443C}" type="presOf" srcId="{E3760998-2332-47B4-818C-8847078B32D6}" destId="{1A52C54E-14B2-B44F-8005-CFFC886F7F2A}" srcOrd="0" destOrd="0" presId="urn:microsoft.com/office/officeart/2008/layout/LinedList"/>
    <dgm:cxn modelId="{083943B8-8B46-5742-AF17-385A2D5B7BE0}" type="presOf" srcId="{51EE2A6C-7354-4F21-A6ED-50E674DDF2AE}" destId="{9F3CFBD2-EA37-B745-B10C-3C551CF09892}" srcOrd="0" destOrd="0" presId="urn:microsoft.com/office/officeart/2008/layout/LinedList"/>
    <dgm:cxn modelId="{BFB460D0-6477-4277-A682-F59171CDA5FB}" srcId="{E3760998-2332-47B4-818C-8847078B32D6}" destId="{5D87DAF1-5EDA-4CBB-8847-F3BA5EE32542}" srcOrd="2" destOrd="0" parTransId="{64FA3F54-69F8-45CE-9198-1381B0A02833}" sibTransId="{87FCA3E5-A6C1-49CC-BB88-DE4C544D1D0B}"/>
    <dgm:cxn modelId="{DE88A4E6-E0C9-4DAA-B9C3-4D908BEDD86D}" srcId="{E3760998-2332-47B4-818C-8847078B32D6}" destId="{51EE2A6C-7354-4F21-A6ED-50E674DDF2AE}" srcOrd="0" destOrd="0" parTransId="{A146378C-E12A-4ED2-8B6C-9C8236020D9E}" sibTransId="{6FD7937C-3789-4FA0-936B-5CC7F3645A42}"/>
    <dgm:cxn modelId="{10CA3482-E5F8-0D49-90DA-FD7B564D5BE9}" type="presParOf" srcId="{1A52C54E-14B2-B44F-8005-CFFC886F7F2A}" destId="{13127570-8FFE-E543-9E0B-6E24536C6811}" srcOrd="0" destOrd="0" presId="urn:microsoft.com/office/officeart/2008/layout/LinedList"/>
    <dgm:cxn modelId="{C0BAB3F7-0E29-AB47-BBCE-D13CE13BC658}" type="presParOf" srcId="{1A52C54E-14B2-B44F-8005-CFFC886F7F2A}" destId="{892C1D63-02BB-F443-B62A-C6248A4401D3}" srcOrd="1" destOrd="0" presId="urn:microsoft.com/office/officeart/2008/layout/LinedList"/>
    <dgm:cxn modelId="{ECA3B5CF-4FE7-944B-B977-F9064D2E873E}" type="presParOf" srcId="{892C1D63-02BB-F443-B62A-C6248A4401D3}" destId="{9F3CFBD2-EA37-B745-B10C-3C551CF09892}" srcOrd="0" destOrd="0" presId="urn:microsoft.com/office/officeart/2008/layout/LinedList"/>
    <dgm:cxn modelId="{A4AFE8C9-CF52-864C-85B8-1F18375D7F87}" type="presParOf" srcId="{892C1D63-02BB-F443-B62A-C6248A4401D3}" destId="{C6E128C6-5DB5-1546-A921-48958030A54F}" srcOrd="1" destOrd="0" presId="urn:microsoft.com/office/officeart/2008/layout/LinedList"/>
    <dgm:cxn modelId="{9E195437-591F-2B45-9598-440F5FA324DB}" type="presParOf" srcId="{1A52C54E-14B2-B44F-8005-CFFC886F7F2A}" destId="{C7A7912E-BC1C-954B-ADC4-86C0025161AE}" srcOrd="2" destOrd="0" presId="urn:microsoft.com/office/officeart/2008/layout/LinedList"/>
    <dgm:cxn modelId="{0CDABBB7-494E-B64A-85FE-B6C197A29F97}" type="presParOf" srcId="{1A52C54E-14B2-B44F-8005-CFFC886F7F2A}" destId="{197E4771-6AE7-4F47-BBB8-C79B421AE123}" srcOrd="3" destOrd="0" presId="urn:microsoft.com/office/officeart/2008/layout/LinedList"/>
    <dgm:cxn modelId="{0D9EF885-34A2-844A-BFF3-2753C113379F}" type="presParOf" srcId="{197E4771-6AE7-4F47-BBB8-C79B421AE123}" destId="{DF4819BB-888F-FD46-9C0E-14D9832C25B1}" srcOrd="0" destOrd="0" presId="urn:microsoft.com/office/officeart/2008/layout/LinedList"/>
    <dgm:cxn modelId="{E74C12BB-A16E-E748-B013-F10E6E92802A}" type="presParOf" srcId="{197E4771-6AE7-4F47-BBB8-C79B421AE123}" destId="{DB2A0C5D-EAFB-9040-8778-2E77EEAE0B20}" srcOrd="1" destOrd="0" presId="urn:microsoft.com/office/officeart/2008/layout/LinedList"/>
    <dgm:cxn modelId="{7627444F-234D-704B-8258-EB71675B15CD}" type="presParOf" srcId="{1A52C54E-14B2-B44F-8005-CFFC886F7F2A}" destId="{15A572E2-9AEE-8840-8665-CC9EF6A4A19D}" srcOrd="4" destOrd="0" presId="urn:microsoft.com/office/officeart/2008/layout/LinedList"/>
    <dgm:cxn modelId="{8DA87807-3E91-2741-AB59-56A7C6F2A047}" type="presParOf" srcId="{1A52C54E-14B2-B44F-8005-CFFC886F7F2A}" destId="{BC1FCE85-6111-BA4E-9276-6FB91575ED98}" srcOrd="5" destOrd="0" presId="urn:microsoft.com/office/officeart/2008/layout/LinedList"/>
    <dgm:cxn modelId="{3A2C8ECD-5391-5546-ABF0-11A7EBA0D0B7}" type="presParOf" srcId="{BC1FCE85-6111-BA4E-9276-6FB91575ED98}" destId="{702886B1-AD9D-A041-A15F-E879E0DB6915}" srcOrd="0" destOrd="0" presId="urn:microsoft.com/office/officeart/2008/layout/LinedList"/>
    <dgm:cxn modelId="{F7456D64-6CAB-5D44-9AF2-91C6728ADB96}" type="presParOf" srcId="{BC1FCE85-6111-BA4E-9276-6FB91575ED98}" destId="{6EE1AD8B-D00B-5A4C-932B-4D029BEEB6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EB8AE-2F14-854C-99F1-96E2DC9A5DFB}">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5AA12-2811-8A4C-AE7C-0C9DEFC990AA}">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Which phase of flight causes a greater number of accidents?</a:t>
          </a:r>
        </a:p>
      </dsp:txBody>
      <dsp:txXfrm>
        <a:off x="0" y="531"/>
        <a:ext cx="10515600" cy="870055"/>
      </dsp:txXfrm>
    </dsp:sp>
    <dsp:sp modelId="{54677F63-B8BA-5947-97DB-A5C085A53EF1}">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B33C1-A034-1142-A404-CC22E69C3CF2}">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Which part of the flight is most damaged?</a:t>
          </a:r>
        </a:p>
      </dsp:txBody>
      <dsp:txXfrm>
        <a:off x="0" y="870586"/>
        <a:ext cx="10515600" cy="870055"/>
      </dsp:txXfrm>
    </dsp:sp>
    <dsp:sp modelId="{3EF66672-47F4-1A44-B101-890B210A69AE}">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35517-74FF-2C42-934C-02411A956094}">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Which part of the flight has the highest number of aggregate cost of damages?</a:t>
          </a:r>
        </a:p>
      </dsp:txBody>
      <dsp:txXfrm>
        <a:off x="0" y="1740641"/>
        <a:ext cx="10515600" cy="870055"/>
      </dsp:txXfrm>
    </dsp:sp>
    <dsp:sp modelId="{8CF6BBAC-5BEA-3640-9BE2-0C2F4DFD8603}">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304EB-9BCF-204B-B4C3-893B30F74BB2}">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Which region has the greatest number of incidents?</a:t>
          </a:r>
        </a:p>
      </dsp:txBody>
      <dsp:txXfrm>
        <a:off x="0" y="2610696"/>
        <a:ext cx="10515600" cy="870055"/>
      </dsp:txXfrm>
    </dsp:sp>
    <dsp:sp modelId="{1D6B7E11-5B8B-A54C-AEB3-95B910F1BC3C}">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0E5FF-3845-BB4E-BE1B-FCC98EEB8290}">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Which season has a greater number of crashes?</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27570-8FFE-E543-9E0B-6E24536C6811}">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3CFBD2-EA37-B745-B10C-3C551CF09892}">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relevant departments of the airport can observe the bird activity on the ground and above the airport at any time. If many birds gather and move, they can close the runway in time, stop the takeoff and landing of the aircraft, or raise the altitude, to reduce the probability of a bird strike. Crew members should also pay attention to birds during takeoff and landing, and control flight speed at low altitudes to reduce the damage of impact.</a:t>
          </a:r>
        </a:p>
      </dsp:txBody>
      <dsp:txXfrm>
        <a:off x="0" y="2124"/>
        <a:ext cx="10515600" cy="1449029"/>
      </dsp:txXfrm>
    </dsp:sp>
    <dsp:sp modelId="{C7A7912E-BC1C-954B-ADC4-86C0025161AE}">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819BB-888F-FD46-9C0E-14D9832C25B1}">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 Establishing targeted protected areas in areas away from the airport for the main bird species responsible for airport bird strikes and creating habitats to attract birds near the airport.</a:t>
          </a:r>
        </a:p>
      </dsp:txBody>
      <dsp:txXfrm>
        <a:off x="0" y="1451154"/>
        <a:ext cx="10515600" cy="1449029"/>
      </dsp:txXfrm>
    </dsp:sp>
    <dsp:sp modelId="{15A572E2-9AEE-8840-8665-CC9EF6A4A19D}">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86B1-AD9D-A041-A15F-E879E0DB6915}">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--Modern commercial aircrafts are faster and quieter, and hence are harder for birds to spot, leading to bird strikes. The aviation industry could add pulsating lights to aircraft wings to grab the attention of birds.</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4/10/2023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4/10/2023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63103A2-C6F9-9F72-D684-D3C279AF2437}"/>
              </a:ext>
            </a:extLst>
          </p:cNvPr>
          <p:cNvSpPr txBox="1"/>
          <p:nvPr/>
        </p:nvSpPr>
        <p:spPr>
          <a:xfrm>
            <a:off x="7255564" y="834888"/>
            <a:ext cx="4314645" cy="1268958"/>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2700" b="0" i="0" u="none" strike="noStrike" baseline="0">
              <a:latin typeface="+mj-lt"/>
              <a:ea typeface="+mj-ea"/>
              <a:cs typeface="+mj-cs"/>
            </a:endParaRPr>
          </a:p>
          <a:p>
            <a:pPr>
              <a:lnSpc>
                <a:spcPct val="90000"/>
              </a:lnSpc>
              <a:spcBef>
                <a:spcPct val="0"/>
              </a:spcBef>
              <a:spcAft>
                <a:spcPts val="600"/>
              </a:spcAft>
            </a:pPr>
            <a:r>
              <a:rPr lang="en-US" sz="2700" b="0" i="0" u="none" strike="noStrike" baseline="0">
                <a:latin typeface="+mj-lt"/>
                <a:ea typeface="+mj-ea"/>
                <a:cs typeface="+mj-cs"/>
              </a:rPr>
              <a:t> </a:t>
            </a:r>
            <a:r>
              <a:rPr lang="en-US" sz="2700" b="1" i="0" u="none" strike="noStrike" baseline="0">
                <a:latin typeface="+mj-lt"/>
                <a:ea typeface="+mj-ea"/>
                <a:cs typeface="+mj-cs"/>
              </a:rPr>
              <a:t>BIRDSTRIKE DATA ANALYSIS</a:t>
            </a:r>
            <a:endParaRPr lang="en-US" sz="2700">
              <a:latin typeface="+mj-lt"/>
              <a:ea typeface="+mj-ea"/>
              <a:cs typeface="+mj-cs"/>
            </a:endParaRPr>
          </a:p>
        </p:txBody>
      </p:sp>
      <p:pic>
        <p:nvPicPr>
          <p:cNvPr id="3" name="Picture 2" descr="A group of birds flying in the sky&#10;&#10;Description automatically generated with low confidence">
            <a:extLst>
              <a:ext uri="{FF2B5EF4-FFF2-40B4-BE49-F238E27FC236}">
                <a16:creationId xmlns:a16="http://schemas.microsoft.com/office/drawing/2014/main" id="{1F284600-0B18-3FE1-37A5-11108DC90301}"/>
              </a:ext>
            </a:extLst>
          </p:cNvPr>
          <p:cNvPicPr>
            <a:picLocks noChangeAspect="1"/>
          </p:cNvPicPr>
          <p:nvPr/>
        </p:nvPicPr>
        <p:blipFill rotWithShape="1">
          <a:blip r:embed="rId2">
            <a:extLst>
              <a:ext uri="{28A0092B-C50C-407E-A947-70E740481C1C}">
                <a14:useLocalDpi xmlns:a14="http://schemas.microsoft.com/office/drawing/2010/main" val="0"/>
              </a:ext>
            </a:extLst>
          </a:blip>
          <a:srcRect l="80" r="1970"/>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6" name="Rectangle 1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Subtitle 2">
            <a:extLst>
              <a:ext uri="{FF2B5EF4-FFF2-40B4-BE49-F238E27FC236}">
                <a16:creationId xmlns:a16="http://schemas.microsoft.com/office/drawing/2014/main" id="{899BA555-C849-C9CB-31C0-AA35AC78C0AE}"/>
              </a:ext>
            </a:extLst>
          </p:cNvPr>
          <p:cNvSpPr txBox="1">
            <a:spLocks/>
          </p:cNvSpPr>
          <p:nvPr/>
        </p:nvSpPr>
        <p:spPr>
          <a:xfrm>
            <a:off x="7255563" y="2557587"/>
            <a:ext cx="4314645" cy="37173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0" u="none" strike="noStrike" baseline="0" dirty="0"/>
              <a:t>CIS 505: Intro to Enterprise Analytics</a:t>
            </a:r>
            <a:r>
              <a:rPr lang="en-US" altLang="zh-CN" sz="2400" b="1" dirty="0"/>
              <a:t> Team Assignment</a:t>
            </a:r>
          </a:p>
          <a:p>
            <a:pPr marL="0"/>
            <a:endParaRPr lang="en-US" altLang="zh-CN" sz="1800" b="1" dirty="0"/>
          </a:p>
          <a:p>
            <a:pPr marL="0" indent="0">
              <a:buNone/>
            </a:pPr>
            <a:r>
              <a:rPr lang="en-US" altLang="zh-CN" sz="1800" b="1" dirty="0"/>
              <a:t>TEAM BUSI RAIDERS</a:t>
            </a:r>
          </a:p>
          <a:p>
            <a:r>
              <a:rPr lang="en-US" altLang="zh-CN" sz="1800" b="1" dirty="0"/>
              <a:t>Rushabh</a:t>
            </a:r>
          </a:p>
          <a:p>
            <a:r>
              <a:rPr lang="en-US" altLang="zh-CN" sz="1800" b="1" dirty="0"/>
              <a:t>Gaurav</a:t>
            </a:r>
          </a:p>
          <a:p>
            <a:r>
              <a:rPr lang="en-US" altLang="zh-CN" sz="1800" b="1" dirty="0"/>
              <a:t>Chetas</a:t>
            </a:r>
          </a:p>
          <a:p>
            <a:r>
              <a:rPr lang="en-US" altLang="zh-CN" sz="1800" b="1" dirty="0"/>
              <a:t>Namaskrutha</a:t>
            </a:r>
          </a:p>
          <a:p>
            <a:r>
              <a:rPr lang="en-US" altLang="zh-CN" sz="1800" b="1" dirty="0"/>
              <a:t>Tian</a:t>
            </a:r>
            <a:r>
              <a:rPr lang="en-US" altLang="zh-CN" sz="1800" dirty="0"/>
              <a:t> </a:t>
            </a:r>
            <a:br>
              <a:rPr lang="en-US" altLang="zh-CN" sz="1800" dirty="0"/>
            </a:br>
            <a:endParaRPr lang="en-US" sz="1800" dirty="0"/>
          </a:p>
        </p:txBody>
      </p:sp>
    </p:spTree>
    <p:extLst>
      <p:ext uri="{BB962C8B-B14F-4D97-AF65-F5344CB8AC3E}">
        <p14:creationId xmlns:p14="http://schemas.microsoft.com/office/powerpoint/2010/main" val="21007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D41C-8090-50E1-D905-A6589333AFEA}"/>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RECOMMENDATION</a:t>
            </a:r>
          </a:p>
        </p:txBody>
      </p:sp>
      <p:graphicFrame>
        <p:nvGraphicFramePr>
          <p:cNvPr id="9" name="Content Placeholder 6">
            <a:extLst>
              <a:ext uri="{FF2B5EF4-FFF2-40B4-BE49-F238E27FC236}">
                <a16:creationId xmlns:a16="http://schemas.microsoft.com/office/drawing/2014/main" id="{18C4FF04-E7DE-14A3-BCFC-2E58BD8BA0A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77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5732788-9C61-250F-A7F5-1D55D79B187F}"/>
              </a:ext>
            </a:extLst>
          </p:cNvPr>
          <p:cNvSpPr>
            <a:spLocks noGrp="1"/>
          </p:cNvSpPr>
          <p:nvPr>
            <p:ph idx="1"/>
          </p:nvPr>
        </p:nvSpPr>
        <p:spPr>
          <a:xfrm>
            <a:off x="5434149" y="932688"/>
            <a:ext cx="5916603" cy="4992624"/>
          </a:xfrm>
        </p:spPr>
        <p:txBody>
          <a:bodyPr anchor="ctr">
            <a:normAutofit/>
          </a:bodyPr>
          <a:lstStyle/>
          <a:p>
            <a:pPr marL="0" indent="0">
              <a:buNone/>
            </a:pPr>
            <a:r>
              <a:rPr lang="en-US" sz="6000" dirty="0"/>
              <a:t>THANK YOU!</a:t>
            </a:r>
          </a:p>
        </p:txBody>
      </p:sp>
    </p:spTree>
    <p:extLst>
      <p:ext uri="{BB962C8B-B14F-4D97-AF65-F5344CB8AC3E}">
        <p14:creationId xmlns:p14="http://schemas.microsoft.com/office/powerpoint/2010/main" val="44972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6EC8-6994-96A6-EFF3-FD8BE8B40C1F}"/>
              </a:ext>
            </a:extLst>
          </p:cNvPr>
          <p:cNvSpPr>
            <a:spLocks noGrp="1"/>
          </p:cNvSpPr>
          <p:nvPr>
            <p:ph type="title"/>
          </p:nvPr>
        </p:nvSpPr>
        <p:spPr>
          <a:xfrm>
            <a:off x="315686" y="150862"/>
            <a:ext cx="10515600" cy="1325563"/>
          </a:xfrm>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3A440A-F04C-609D-8404-6BE67BCF7CE1}"/>
              </a:ext>
            </a:extLst>
          </p:cNvPr>
          <p:cNvSpPr>
            <a:spLocks noGrp="1"/>
          </p:cNvSpPr>
          <p:nvPr>
            <p:ph idx="1"/>
          </p:nvPr>
        </p:nvSpPr>
        <p:spPr>
          <a:xfrm>
            <a:off x="6096000" y="1676399"/>
            <a:ext cx="5591629" cy="4210277"/>
          </a:xfrm>
        </p:spPr>
        <p:txBody>
          <a:bodyPr>
            <a:normAutofit fontScale="77500" lnSpcReduction="20000"/>
          </a:bodyPr>
          <a:lstStyle/>
          <a:p>
            <a:pPr>
              <a:lnSpc>
                <a:spcPct val="150000"/>
              </a:lnSpc>
            </a:pPr>
            <a:r>
              <a:rPr lang="en-US" altLang="zh-CN" sz="2000" b="1" dirty="0">
                <a:latin typeface="Times New Roman" panose="02020603050405020304" pitchFamily="18" charset="0"/>
                <a:cs typeface="Times New Roman" panose="02020603050405020304" pitchFamily="18" charset="0"/>
              </a:rPr>
              <a:t>Background</a:t>
            </a:r>
            <a:r>
              <a:rPr lang="en-US" altLang="zh-CN" sz="2000" dirty="0">
                <a:latin typeface="Times New Roman" panose="02020603050405020304" pitchFamily="18" charset="0"/>
                <a:cs typeface="Times New Roman" panose="02020603050405020304" pitchFamily="18" charset="0"/>
              </a:rPr>
              <a:t>--Data focuses on records of US flights between the years 2019 and 2021 where a bird has been struck by a plane while in flight.</a:t>
            </a:r>
          </a:p>
          <a:p>
            <a:pPr>
              <a:lnSpc>
                <a:spcPct val="150000"/>
              </a:lnSpc>
            </a:pPr>
            <a:r>
              <a:rPr lang="en-US" altLang="zh-CN" sz="2000" b="1" dirty="0">
                <a:latin typeface="Times New Roman" panose="02020603050405020304" pitchFamily="18" charset="0"/>
                <a:cs typeface="Times New Roman" panose="02020603050405020304" pitchFamily="18" charset="0"/>
              </a:rPr>
              <a:t>Problem Statement</a:t>
            </a:r>
            <a:r>
              <a:rPr lang="en-US" altLang="zh-CN" sz="2000" dirty="0">
                <a:latin typeface="Times New Roman" panose="02020603050405020304" pitchFamily="18" charset="0"/>
                <a:cs typeface="Times New Roman" panose="02020603050405020304" pitchFamily="18" charset="0"/>
              </a:rPr>
              <a:t>--Focusing on prevention of bird strikes, can not only save people and birds but also reduce the damage to the aircrafts.</a:t>
            </a:r>
          </a:p>
          <a:p>
            <a:pPr>
              <a:lnSpc>
                <a:spcPct val="150000"/>
              </a:lnSpc>
            </a:pPr>
            <a:r>
              <a:rPr lang="en-US" altLang="zh-CN" sz="2000" b="1" dirty="0">
                <a:latin typeface="Times New Roman" panose="02020603050405020304" pitchFamily="18" charset="0"/>
                <a:cs typeface="Times New Roman" panose="02020603050405020304" pitchFamily="18" charset="0"/>
              </a:rPr>
              <a:t>Features of Dataset--</a:t>
            </a:r>
            <a:r>
              <a:rPr lang="en-US" altLang="zh-CN" sz="2000" dirty="0">
                <a:latin typeface="Times New Roman" panose="02020603050405020304" pitchFamily="18" charset="0"/>
                <a:cs typeface="Times New Roman" panose="02020603050405020304" pitchFamily="18" charset="0"/>
              </a:rPr>
              <a:t>Consists of various features such as location of the airport, incident occurring during the departure or approach, type of engine, number of engines, incident date, amount of damage, repair costs, part of the aircraft where the bird struck, and the damage caused due to each part along with its expenses etc.</a:t>
            </a:r>
            <a:endParaRPr lang="en-IN" altLang="zh-CN" sz="2000" b="0" i="0" u="none" strike="noStrike" dirty="0">
              <a:solidFill>
                <a:schemeClr val="bg1"/>
              </a:solidFill>
              <a:effectLst/>
              <a:latin typeface="Calibri" panose="020F0502020204030204" pitchFamily="34" charset="0"/>
            </a:endParaRPr>
          </a:p>
          <a:p>
            <a:pPr>
              <a:lnSpc>
                <a:spcPct val="150000"/>
              </a:lnSpc>
            </a:pPr>
            <a:endParaRPr lang="en-US" altLang="zh-CN" sz="2000" b="1" dirty="0">
              <a:latin typeface="Times New Roman" panose="02020603050405020304" pitchFamily="18" charset="0"/>
              <a:cs typeface="Times New Roman" panose="02020603050405020304" pitchFamily="18" charset="0"/>
            </a:endParaRPr>
          </a:p>
          <a:p>
            <a:pPr>
              <a:lnSpc>
                <a:spcPct val="150000"/>
              </a:lnSpc>
            </a:pPr>
            <a:endParaRPr lang="en-US" altLang="zh-CN" sz="2000" dirty="0">
              <a:latin typeface="Times New Roman" panose="02020603050405020304" pitchFamily="18" charset="0"/>
              <a:cs typeface="Times New Roman" panose="02020603050405020304" pitchFamily="18" charset="0"/>
            </a:endParaRPr>
          </a:p>
          <a:p>
            <a:pPr>
              <a:lnSpc>
                <a:spcPct val="150000"/>
              </a:lnSpc>
            </a:pPr>
            <a:endParaRPr lang="en-US" altLang="zh-CN" sz="2000" dirty="0">
              <a:latin typeface="Times New Roman" panose="02020603050405020304" pitchFamily="18" charset="0"/>
              <a:cs typeface="Times New Roman" panose="02020603050405020304" pitchFamily="18" charset="0"/>
            </a:endParaRPr>
          </a:p>
          <a:p>
            <a:pPr>
              <a:lnSpc>
                <a:spcPct val="150000"/>
              </a:lnSpc>
            </a:pPr>
            <a:endParaRPr lang="en-US" altLang="zh-CN" sz="2000" dirty="0">
              <a:latin typeface="Times New Roman" panose="02020603050405020304" pitchFamily="18" charset="0"/>
              <a:cs typeface="Times New Roman" panose="02020603050405020304" pitchFamily="18" charset="0"/>
            </a:endParaRPr>
          </a:p>
          <a:p>
            <a:pPr>
              <a:lnSpc>
                <a:spcPct val="150000"/>
              </a:lnSpc>
            </a:pPr>
            <a:endParaRPr lang="en-US" altLang="zh-CN" sz="2000" dirty="0">
              <a:latin typeface="Times New Roman" panose="02020603050405020304" pitchFamily="18" charset="0"/>
              <a:cs typeface="Times New Roman" panose="02020603050405020304" pitchFamily="18" charset="0"/>
            </a:endParaRPr>
          </a:p>
          <a:p>
            <a:endParaRPr lang="zh-CN" altLang="en-US" dirty="0"/>
          </a:p>
        </p:txBody>
      </p:sp>
      <p:pic>
        <p:nvPicPr>
          <p:cNvPr id="6" name="Picture 5" descr="A picture containing aircraft, airplane, transport&#10;&#10;Description automatically generated">
            <a:extLst>
              <a:ext uri="{FF2B5EF4-FFF2-40B4-BE49-F238E27FC236}">
                <a16:creationId xmlns:a16="http://schemas.microsoft.com/office/drawing/2014/main" id="{95747E92-55D9-D7AC-4C97-F1B6D7981EE0}"/>
              </a:ext>
            </a:extLst>
          </p:cNvPr>
          <p:cNvPicPr>
            <a:picLocks noChangeAspect="1"/>
          </p:cNvPicPr>
          <p:nvPr/>
        </p:nvPicPr>
        <p:blipFill>
          <a:blip r:embed="rId2"/>
          <a:stretch>
            <a:fillRect/>
          </a:stretch>
        </p:blipFill>
        <p:spPr>
          <a:xfrm>
            <a:off x="315686" y="1738859"/>
            <a:ext cx="5591629" cy="3770026"/>
          </a:xfrm>
          <a:prstGeom prst="rect">
            <a:avLst/>
          </a:prstGeom>
        </p:spPr>
      </p:pic>
    </p:spTree>
    <p:extLst>
      <p:ext uri="{BB962C8B-B14F-4D97-AF65-F5344CB8AC3E}">
        <p14:creationId xmlns:p14="http://schemas.microsoft.com/office/powerpoint/2010/main" val="415782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0726-1611-FAFC-813F-DF9F7537286D}"/>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RESEARCH QUESTIONS?</a:t>
            </a:r>
            <a:endParaRPr lang="en-US" b="1"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8D4BC879-823C-4526-DCA7-D9DAE15B27C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16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830EE11-88B7-DF4D-B815-37A5C3E43340}"/>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7200" b="1" kern="1200">
                <a:solidFill>
                  <a:schemeClr val="tx1"/>
                </a:solidFill>
                <a:latin typeface="+mj-lt"/>
                <a:ea typeface="+mj-ea"/>
                <a:cs typeface="+mj-cs"/>
              </a:rPr>
              <a:t>DATA  ANALYSIS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457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48C2D7B-39E8-FFA3-EB23-D0DC7725F46C}"/>
              </a:ext>
            </a:extLst>
          </p:cNvPr>
          <p:cNvSpPr/>
          <p:nvPr/>
        </p:nvSpPr>
        <p:spPr>
          <a:xfrm>
            <a:off x="2823099" y="385905"/>
            <a:ext cx="6196613" cy="405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2B6452C-DA2F-3808-3D17-364DA303FA89}"/>
              </a:ext>
            </a:extLst>
          </p:cNvPr>
          <p:cNvSpPr>
            <a:spLocks noGrp="1"/>
          </p:cNvSpPr>
          <p:nvPr>
            <p:ph type="title"/>
          </p:nvPr>
        </p:nvSpPr>
        <p:spPr>
          <a:xfrm>
            <a:off x="89052" y="70183"/>
            <a:ext cx="11665945" cy="1111135"/>
          </a:xfrm>
        </p:spPr>
        <p:txBody>
          <a:bodyPr>
            <a:normAutofit/>
          </a:bodyPr>
          <a:lstStyle/>
          <a:p>
            <a:pPr algn="ctr"/>
            <a:r>
              <a:rPr lang="en-US" sz="2500" dirty="0">
                <a:latin typeface="Times New Roman" panose="02020603050405020304" pitchFamily="18" charset="0"/>
                <a:cs typeface="Times New Roman" panose="02020603050405020304" pitchFamily="18" charset="0"/>
              </a:rPr>
              <a:t>BIRD STRIKES DISTRIBUTED ACROSS US</a:t>
            </a:r>
          </a:p>
        </p:txBody>
      </p:sp>
      <p:pic>
        <p:nvPicPr>
          <p:cNvPr id="8" name="Content Placeholder 4" descr="Chart&#10;&#10;Description automatically generated">
            <a:extLst>
              <a:ext uri="{FF2B5EF4-FFF2-40B4-BE49-F238E27FC236}">
                <a16:creationId xmlns:a16="http://schemas.microsoft.com/office/drawing/2014/main" id="{E7C76024-C917-3195-D813-A8FD5C5DA289}"/>
              </a:ext>
            </a:extLst>
          </p:cNvPr>
          <p:cNvPicPr>
            <a:picLocks noGrp="1" noChangeAspect="1"/>
          </p:cNvPicPr>
          <p:nvPr>
            <p:ph idx="1"/>
          </p:nvPr>
        </p:nvPicPr>
        <p:blipFill>
          <a:blip r:embed="rId2"/>
          <a:stretch>
            <a:fillRect/>
          </a:stretch>
        </p:blipFill>
        <p:spPr>
          <a:xfrm>
            <a:off x="6181636" y="1018495"/>
            <a:ext cx="5850964" cy="3208065"/>
          </a:xfrm>
        </p:spPr>
      </p:pic>
      <p:pic>
        <p:nvPicPr>
          <p:cNvPr id="10" name="Picture 9" descr="Map&#10;&#10;Description automatically generated">
            <a:extLst>
              <a:ext uri="{FF2B5EF4-FFF2-40B4-BE49-F238E27FC236}">
                <a16:creationId xmlns:a16="http://schemas.microsoft.com/office/drawing/2014/main" id="{BD51C9A2-DFA7-341A-5B4E-7DBC975755C6}"/>
              </a:ext>
            </a:extLst>
          </p:cNvPr>
          <p:cNvPicPr>
            <a:picLocks noChangeAspect="1"/>
          </p:cNvPicPr>
          <p:nvPr/>
        </p:nvPicPr>
        <p:blipFill>
          <a:blip r:embed="rId3"/>
          <a:stretch>
            <a:fillRect/>
          </a:stretch>
        </p:blipFill>
        <p:spPr>
          <a:xfrm>
            <a:off x="437003" y="1181318"/>
            <a:ext cx="5201798" cy="2857351"/>
          </a:xfrm>
          <a:prstGeom prst="rect">
            <a:avLst/>
          </a:prstGeom>
        </p:spPr>
      </p:pic>
      <p:sp>
        <p:nvSpPr>
          <p:cNvPr id="12" name="TextBox 11">
            <a:extLst>
              <a:ext uri="{FF2B5EF4-FFF2-40B4-BE49-F238E27FC236}">
                <a16:creationId xmlns:a16="http://schemas.microsoft.com/office/drawing/2014/main" id="{EE679772-6D67-CD49-7D56-28B36BBAD439}"/>
              </a:ext>
            </a:extLst>
          </p:cNvPr>
          <p:cNvSpPr txBox="1"/>
          <p:nvPr/>
        </p:nvSpPr>
        <p:spPr>
          <a:xfrm>
            <a:off x="455668" y="4799519"/>
            <a:ext cx="11109395" cy="1754326"/>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Texas, Florida and California have the highest incidence of bird strikes. Less than 100 bird strikes are reported in states like Wyoming, Vermont, and New Hampshire</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Bird strikes occur mainly in economically developed areas</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cost of repair is directly proportional to the number of incidents </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Coastal areas are more vulnerable to bird strikes</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Comparing to the west, birds' strikes have mainly affected the eastern land of the US.</a:t>
            </a:r>
          </a:p>
        </p:txBody>
      </p:sp>
      <p:pic>
        <p:nvPicPr>
          <p:cNvPr id="4" name="slide2" descr="Sheet 1">
            <a:extLst>
              <a:ext uri="{FF2B5EF4-FFF2-40B4-BE49-F238E27FC236}">
                <a16:creationId xmlns:a16="http://schemas.microsoft.com/office/drawing/2014/main" id="{B6B2B1D0-8773-CB74-5D22-ED5902F79131}"/>
              </a:ext>
            </a:extLst>
          </p:cNvPr>
          <p:cNvPicPr>
            <a:picLocks noChangeAspect="1"/>
          </p:cNvPicPr>
          <p:nvPr/>
        </p:nvPicPr>
        <p:blipFill rotWithShape="1">
          <a:blip r:embed="rId4">
            <a:extLst>
              <a:ext uri="{28A0092B-C50C-407E-A947-70E740481C1C}">
                <a14:useLocalDpi xmlns:a14="http://schemas.microsoft.com/office/drawing/2010/main" val="0"/>
              </a:ext>
            </a:extLst>
          </a:blip>
          <a:srcRect t="90000" r="14770" b="-443"/>
          <a:stretch/>
        </p:blipFill>
        <p:spPr>
          <a:xfrm>
            <a:off x="367640" y="4103985"/>
            <a:ext cx="5642726" cy="533330"/>
          </a:xfrm>
          <a:prstGeom prst="rect">
            <a:avLst/>
          </a:prstGeom>
        </p:spPr>
      </p:pic>
      <p:pic>
        <p:nvPicPr>
          <p:cNvPr id="5" name="slide3" descr="Sheet 2">
            <a:extLst>
              <a:ext uri="{FF2B5EF4-FFF2-40B4-BE49-F238E27FC236}">
                <a16:creationId xmlns:a16="http://schemas.microsoft.com/office/drawing/2014/main" id="{6DEE4407-2437-733C-C012-E9C9200C483A}"/>
              </a:ext>
            </a:extLst>
          </p:cNvPr>
          <p:cNvPicPr>
            <a:picLocks noChangeAspect="1"/>
          </p:cNvPicPr>
          <p:nvPr/>
        </p:nvPicPr>
        <p:blipFill rotWithShape="1">
          <a:blip r:embed="rId5">
            <a:extLst>
              <a:ext uri="{28A0092B-C50C-407E-A947-70E740481C1C}">
                <a14:useLocalDpi xmlns:a14="http://schemas.microsoft.com/office/drawing/2010/main" val="0"/>
              </a:ext>
            </a:extLst>
          </a:blip>
          <a:srcRect t="94444" r="12199" b="-148"/>
          <a:stretch/>
        </p:blipFill>
        <p:spPr>
          <a:xfrm>
            <a:off x="6202298" y="4086392"/>
            <a:ext cx="5781714" cy="485607"/>
          </a:xfrm>
          <a:prstGeom prst="rect">
            <a:avLst/>
          </a:prstGeom>
        </p:spPr>
      </p:pic>
    </p:spTree>
    <p:extLst>
      <p:ext uri="{BB962C8B-B14F-4D97-AF65-F5344CB8AC3E}">
        <p14:creationId xmlns:p14="http://schemas.microsoft.com/office/powerpoint/2010/main" val="214368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EC19EE66-ABFD-8B9F-F433-DA1BEF4E0D00}"/>
              </a:ext>
            </a:extLst>
          </p:cNvPr>
          <p:cNvSpPr/>
          <p:nvPr/>
        </p:nvSpPr>
        <p:spPr>
          <a:xfrm>
            <a:off x="6657839" y="5355386"/>
            <a:ext cx="4862822" cy="137920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bg1"/>
              </a:solidFill>
            </a:endParaRPr>
          </a:p>
        </p:txBody>
      </p:sp>
      <p:sp>
        <p:nvSpPr>
          <p:cNvPr id="6" name="Rectangle: Rounded Corners 5">
            <a:extLst>
              <a:ext uri="{FF2B5EF4-FFF2-40B4-BE49-F238E27FC236}">
                <a16:creationId xmlns:a16="http://schemas.microsoft.com/office/drawing/2014/main" id="{FD18987F-8E4A-6BC7-4EEA-B05D93D7E329}"/>
              </a:ext>
            </a:extLst>
          </p:cNvPr>
          <p:cNvSpPr/>
          <p:nvPr/>
        </p:nvSpPr>
        <p:spPr>
          <a:xfrm>
            <a:off x="381454" y="5362059"/>
            <a:ext cx="5532963" cy="137920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bg1"/>
              </a:solidFill>
            </a:endParaRPr>
          </a:p>
        </p:txBody>
      </p:sp>
      <p:sp>
        <p:nvSpPr>
          <p:cNvPr id="4" name="Rectangle: Rounded Corners 3">
            <a:extLst>
              <a:ext uri="{FF2B5EF4-FFF2-40B4-BE49-F238E27FC236}">
                <a16:creationId xmlns:a16="http://schemas.microsoft.com/office/drawing/2014/main" id="{46499EB1-075E-50CE-57DA-3CD20EA33D28}"/>
              </a:ext>
            </a:extLst>
          </p:cNvPr>
          <p:cNvSpPr/>
          <p:nvPr/>
        </p:nvSpPr>
        <p:spPr>
          <a:xfrm>
            <a:off x="4340884" y="385905"/>
            <a:ext cx="3716733" cy="3178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6A22752-4A05-BECD-B856-1D655042D98C}"/>
              </a:ext>
            </a:extLst>
          </p:cNvPr>
          <p:cNvSpPr txBox="1"/>
          <p:nvPr/>
        </p:nvSpPr>
        <p:spPr>
          <a:xfrm>
            <a:off x="5269876" y="360140"/>
            <a:ext cx="3590272" cy="369332"/>
          </a:xfrm>
          <a:prstGeom prst="rect">
            <a:avLst/>
          </a:prstGeom>
          <a:noFill/>
        </p:spPr>
        <p:txBody>
          <a:bodyPr wrap="square" rtlCol="0">
            <a:spAutoFit/>
          </a:bodyPr>
          <a:lstStyle/>
          <a:p>
            <a:r>
              <a:rPr lang="en-IN" dirty="0"/>
              <a:t>Pattern of incidents  </a:t>
            </a:r>
          </a:p>
        </p:txBody>
      </p:sp>
      <p:sp>
        <p:nvSpPr>
          <p:cNvPr id="5" name="TextBox 4">
            <a:extLst>
              <a:ext uri="{FF2B5EF4-FFF2-40B4-BE49-F238E27FC236}">
                <a16:creationId xmlns:a16="http://schemas.microsoft.com/office/drawing/2014/main" id="{A6284967-9A4F-D223-4584-2464F0F24ACB}"/>
              </a:ext>
            </a:extLst>
          </p:cNvPr>
          <p:cNvSpPr txBox="1"/>
          <p:nvPr/>
        </p:nvSpPr>
        <p:spPr>
          <a:xfrm>
            <a:off x="972766" y="5355386"/>
            <a:ext cx="4672978" cy="1477328"/>
          </a:xfrm>
          <a:prstGeom prst="rect">
            <a:avLst/>
          </a:prstGeom>
          <a:noFill/>
        </p:spPr>
        <p:txBody>
          <a:bodyPr wrap="square" rtlCol="0">
            <a:spAutoFit/>
          </a:bodyPr>
          <a:lstStyle/>
          <a:p>
            <a:r>
              <a:rPr lang="en-IN" dirty="0"/>
              <a:t>Analysis:</a:t>
            </a:r>
          </a:p>
          <a:p>
            <a:pPr marL="285750" indent="-285750">
              <a:buFont typeface="Arial" panose="020B0604020202020204" pitchFamily="34" charset="0"/>
              <a:buChar char="•"/>
            </a:pPr>
            <a:r>
              <a:rPr lang="en-IN" dirty="0"/>
              <a:t>Month 8 ( August ) has the highest reported incident followed by Month 9 ( September )</a:t>
            </a:r>
          </a:p>
          <a:p>
            <a:pPr marL="285750" indent="-285750">
              <a:buFont typeface="Arial" panose="020B0604020202020204" pitchFamily="34" charset="0"/>
              <a:buChar char="•"/>
            </a:pPr>
            <a:r>
              <a:rPr lang="en-IN" dirty="0"/>
              <a:t>This data is for all the years ( 2019 – 2021 )</a:t>
            </a:r>
          </a:p>
          <a:p>
            <a:r>
              <a:rPr lang="en-IN" dirty="0"/>
              <a:t>  </a:t>
            </a:r>
          </a:p>
        </p:txBody>
      </p:sp>
      <p:pic>
        <p:nvPicPr>
          <p:cNvPr id="9" name="slide2" descr="Sheet 9">
            <a:extLst>
              <a:ext uri="{FF2B5EF4-FFF2-40B4-BE49-F238E27FC236}">
                <a16:creationId xmlns:a16="http://schemas.microsoft.com/office/drawing/2014/main" id="{D20A370F-5B0D-D151-7887-22AD6617A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839" y="1264621"/>
            <a:ext cx="5141812" cy="3647847"/>
          </a:xfrm>
          <a:prstGeom prst="rect">
            <a:avLst/>
          </a:prstGeom>
        </p:spPr>
      </p:pic>
      <p:pic>
        <p:nvPicPr>
          <p:cNvPr id="10" name="slide2" descr="Sheet 8">
            <a:extLst>
              <a:ext uri="{FF2B5EF4-FFF2-40B4-BE49-F238E27FC236}">
                <a16:creationId xmlns:a16="http://schemas.microsoft.com/office/drawing/2014/main" id="{E70BEDC4-7185-F4E7-4CEB-28AA25D4F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49" y="1381328"/>
            <a:ext cx="5141812" cy="3531140"/>
          </a:xfrm>
          <a:prstGeom prst="rect">
            <a:avLst/>
          </a:prstGeom>
        </p:spPr>
      </p:pic>
      <p:sp>
        <p:nvSpPr>
          <p:cNvPr id="11" name="TextBox 10">
            <a:extLst>
              <a:ext uri="{FF2B5EF4-FFF2-40B4-BE49-F238E27FC236}">
                <a16:creationId xmlns:a16="http://schemas.microsoft.com/office/drawing/2014/main" id="{B3239539-CB8E-8243-5AD0-B787978B3638}"/>
              </a:ext>
            </a:extLst>
          </p:cNvPr>
          <p:cNvSpPr txBox="1"/>
          <p:nvPr/>
        </p:nvSpPr>
        <p:spPr>
          <a:xfrm>
            <a:off x="7038745" y="5728497"/>
            <a:ext cx="43799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Year 2019 had the highest incident (17,344) followed by Year 2021 ( 15593)</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C5558EB-9EF4-0A6E-3EE3-EFED17FB066F}"/>
              </a:ext>
            </a:extLst>
          </p:cNvPr>
          <p:cNvSpPr/>
          <p:nvPr/>
        </p:nvSpPr>
        <p:spPr>
          <a:xfrm>
            <a:off x="8017791" y="1794035"/>
            <a:ext cx="3599234" cy="39703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0A0D27F6-9B8E-36E8-7B6A-90F7588E6DAC}"/>
              </a:ext>
            </a:extLst>
          </p:cNvPr>
          <p:cNvSpPr/>
          <p:nvPr/>
        </p:nvSpPr>
        <p:spPr>
          <a:xfrm>
            <a:off x="3516616" y="346228"/>
            <a:ext cx="4926048" cy="36933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6E819C8E-0130-676B-831D-DF39C6D1B280}"/>
              </a:ext>
            </a:extLst>
          </p:cNvPr>
          <p:cNvSpPr txBox="1"/>
          <p:nvPr/>
        </p:nvSpPr>
        <p:spPr>
          <a:xfrm>
            <a:off x="3516616" y="346228"/>
            <a:ext cx="5158767" cy="369332"/>
          </a:xfrm>
          <a:prstGeom prst="rect">
            <a:avLst/>
          </a:prstGeom>
          <a:noFill/>
        </p:spPr>
        <p:txBody>
          <a:bodyPr wrap="square" rtlCol="0">
            <a:spAutoFit/>
          </a:bodyPr>
          <a:lstStyle/>
          <a:p>
            <a:r>
              <a:rPr lang="en-IN" dirty="0"/>
              <a:t>Incidents reported with respect to month and year </a:t>
            </a:r>
          </a:p>
        </p:txBody>
      </p:sp>
      <p:sp>
        <p:nvSpPr>
          <p:cNvPr id="7" name="TextBox 6">
            <a:extLst>
              <a:ext uri="{FF2B5EF4-FFF2-40B4-BE49-F238E27FC236}">
                <a16:creationId xmlns:a16="http://schemas.microsoft.com/office/drawing/2014/main" id="{37CF186C-7CCD-C981-0716-408356E0D348}"/>
              </a:ext>
            </a:extLst>
          </p:cNvPr>
          <p:cNvSpPr txBox="1"/>
          <p:nvPr/>
        </p:nvSpPr>
        <p:spPr>
          <a:xfrm>
            <a:off x="8280437" y="2031169"/>
            <a:ext cx="3336588" cy="3970318"/>
          </a:xfrm>
          <a:prstGeom prst="rect">
            <a:avLst/>
          </a:prstGeom>
          <a:noFill/>
        </p:spPr>
        <p:txBody>
          <a:bodyPr wrap="square" rtlCol="0">
            <a:spAutoFit/>
          </a:bodyPr>
          <a:lstStyle/>
          <a:p>
            <a:r>
              <a:rPr lang="en-IN" dirty="0"/>
              <a:t>Analysis:</a:t>
            </a:r>
          </a:p>
          <a:p>
            <a:pPr marL="285750" indent="-285750">
              <a:buFont typeface="Arial" panose="020B0604020202020204" pitchFamily="34" charset="0"/>
              <a:buChar char="•"/>
            </a:pPr>
            <a:r>
              <a:rPr lang="en-IN" dirty="0"/>
              <a:t>For Year 2019, Highest Reported Incidents were in the month of August  (2517 )</a:t>
            </a:r>
          </a:p>
          <a:p>
            <a:endParaRPr lang="en-IN" dirty="0"/>
          </a:p>
          <a:p>
            <a:pPr marL="285750" indent="-285750">
              <a:buFont typeface="Arial" panose="020B0604020202020204" pitchFamily="34" charset="0"/>
              <a:buChar char="•"/>
            </a:pPr>
            <a:r>
              <a:rPr lang="en-IN" dirty="0"/>
              <a:t>For Year 2020, Highest Reported Incidents were in the month of August (1822)</a:t>
            </a:r>
          </a:p>
          <a:p>
            <a:endParaRPr lang="en-IN" dirty="0"/>
          </a:p>
          <a:p>
            <a:pPr marL="285750" indent="-285750">
              <a:buFont typeface="Arial" panose="020B0604020202020204" pitchFamily="34" charset="0"/>
              <a:buChar char="•"/>
            </a:pPr>
            <a:r>
              <a:rPr lang="en-IN" dirty="0"/>
              <a:t>For Year 2021, Highest Reported Incidents were in the month of August (2402)</a:t>
            </a:r>
          </a:p>
          <a:p>
            <a:pPr marL="285750" indent="-285750">
              <a:buFont typeface="Arial" panose="020B0604020202020204" pitchFamily="34" charset="0"/>
              <a:buChar char="•"/>
            </a:pPr>
            <a:endParaRPr lang="en-IN" dirty="0"/>
          </a:p>
          <a:p>
            <a:endParaRPr lang="en-IN" dirty="0"/>
          </a:p>
        </p:txBody>
      </p:sp>
      <p:pic>
        <p:nvPicPr>
          <p:cNvPr id="8" name="slide2" descr="Sheet 4">
            <a:extLst>
              <a:ext uri="{FF2B5EF4-FFF2-40B4-BE49-F238E27FC236}">
                <a16:creationId xmlns:a16="http://schemas.microsoft.com/office/drawing/2014/main" id="{9641CD60-A082-9AC6-B379-FC947D56C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98" y="1196501"/>
            <a:ext cx="6849427" cy="5165387"/>
          </a:xfrm>
          <a:prstGeom prst="rect">
            <a:avLst/>
          </a:prstGeom>
        </p:spPr>
      </p:pic>
    </p:spTree>
    <p:extLst>
      <p:ext uri="{BB962C8B-B14F-4D97-AF65-F5344CB8AC3E}">
        <p14:creationId xmlns:p14="http://schemas.microsoft.com/office/powerpoint/2010/main" val="314969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9512B1C-2262-260A-8D4B-7E2566043524}"/>
              </a:ext>
            </a:extLst>
          </p:cNvPr>
          <p:cNvSpPr>
            <a:spLocks noGrp="1"/>
          </p:cNvSpPr>
          <p:nvPr>
            <p:ph type="title"/>
          </p:nvPr>
        </p:nvSpPr>
        <p:spPr>
          <a:xfrm>
            <a:off x="173491" y="94826"/>
            <a:ext cx="12077247" cy="1325563"/>
          </a:xfrm>
        </p:spPr>
        <p:txBody>
          <a:bodyPr/>
          <a:lstStyle/>
          <a:p>
            <a:r>
              <a:rPr lang="en-US" b="1" dirty="0">
                <a:latin typeface="Times New Roman" panose="02020603050405020304" pitchFamily="18" charset="0"/>
                <a:cs typeface="Times New Roman" panose="02020603050405020304" pitchFamily="18" charset="0"/>
              </a:rPr>
              <a:t>BIRDS CONTRIBUTION OF THE STRIKES</a:t>
            </a:r>
          </a:p>
        </p:txBody>
      </p:sp>
      <p:pic>
        <p:nvPicPr>
          <p:cNvPr id="9" name="Picture 8" descr="Chart&#10;&#10;Description automatically generated">
            <a:extLst>
              <a:ext uri="{FF2B5EF4-FFF2-40B4-BE49-F238E27FC236}">
                <a16:creationId xmlns:a16="http://schemas.microsoft.com/office/drawing/2014/main" id="{49D925FA-0662-B533-7172-68E3AFAD5B0B}"/>
              </a:ext>
            </a:extLst>
          </p:cNvPr>
          <p:cNvPicPr>
            <a:picLocks noChangeAspect="1"/>
          </p:cNvPicPr>
          <p:nvPr/>
        </p:nvPicPr>
        <p:blipFill>
          <a:blip r:embed="rId2"/>
          <a:stretch>
            <a:fillRect/>
          </a:stretch>
        </p:blipFill>
        <p:spPr>
          <a:xfrm>
            <a:off x="320175" y="1700107"/>
            <a:ext cx="7693936" cy="4246879"/>
          </a:xfrm>
          <a:prstGeom prst="rect">
            <a:avLst/>
          </a:prstGeom>
        </p:spPr>
      </p:pic>
      <p:sp>
        <p:nvSpPr>
          <p:cNvPr id="12" name="TextBox 11">
            <a:extLst>
              <a:ext uri="{FF2B5EF4-FFF2-40B4-BE49-F238E27FC236}">
                <a16:creationId xmlns:a16="http://schemas.microsoft.com/office/drawing/2014/main" id="{C86CD457-ACE5-37B8-D265-A4826E16852B}"/>
              </a:ext>
            </a:extLst>
          </p:cNvPr>
          <p:cNvSpPr txBox="1"/>
          <p:nvPr/>
        </p:nvSpPr>
        <p:spPr>
          <a:xfrm>
            <a:off x="8398933" y="2011680"/>
            <a:ext cx="3183467" cy="3693319"/>
          </a:xfrm>
          <a:prstGeom prst="rect">
            <a:avLst/>
          </a:prstGeom>
          <a:noFill/>
        </p:spPr>
        <p:txBody>
          <a:bodyPr wrap="square" rtlCol="0">
            <a:spAutoFit/>
          </a:bodyPr>
          <a:lstStyle/>
          <a:p>
            <a:pPr marL="285750" indent="-285750">
              <a:buFont typeface="Wingdings" panose="05000000000000000000" pitchFamily="2" charset="2"/>
              <a:buChar char="Ø"/>
            </a:pPr>
            <a:r>
              <a:rPr lang="en-US" altLang="zh-CN" b="0" i="0" dirty="0">
                <a:solidFill>
                  <a:srgbClr val="101214"/>
                </a:solidFill>
                <a:effectLst/>
                <a:latin typeface="Times New Roman" panose="02020603050405020304" pitchFamily="18" charset="0"/>
                <a:cs typeface="Times New Roman" panose="02020603050405020304" pitchFamily="18" charset="0"/>
              </a:rPr>
              <a:t>From the graph, we can see that many species of birds cause bird strikes, however it is often a group of smaller migratory birds that cause sustainable damage to the aircrafts. </a:t>
            </a:r>
          </a:p>
          <a:p>
            <a:pPr marL="285750" indent="-285750">
              <a:buFont typeface="Wingdings" panose="05000000000000000000" pitchFamily="2" charset="2"/>
              <a:buChar char="Ø"/>
            </a:pPr>
            <a:endParaRPr lang="en-US" altLang="zh-CN" dirty="0">
              <a:solidFill>
                <a:srgbClr val="10121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b="0" i="0" dirty="0">
                <a:solidFill>
                  <a:srgbClr val="101214"/>
                </a:solidFill>
                <a:effectLst/>
                <a:latin typeface="Times New Roman" panose="02020603050405020304" pitchFamily="18" charset="0"/>
                <a:cs typeface="Times New Roman" panose="02020603050405020304" pitchFamily="18" charset="0"/>
              </a:rPr>
              <a:t>With the increase in the number, the possibilities of such strikes will increase over time if no precautions are taken.</a:t>
            </a:r>
            <a:endParaRPr lang="zh-CN" altLang="en-US" dirty="0">
              <a:latin typeface="Times New Roman" panose="02020603050405020304" pitchFamily="18" charset="0"/>
              <a:cs typeface="Times New Roman" panose="02020603050405020304" pitchFamily="18" charset="0"/>
            </a:endParaRPr>
          </a:p>
        </p:txBody>
      </p:sp>
      <p:pic>
        <p:nvPicPr>
          <p:cNvPr id="2" name="slide5" descr="Sheet 5">
            <a:extLst>
              <a:ext uri="{FF2B5EF4-FFF2-40B4-BE49-F238E27FC236}">
                <a16:creationId xmlns:a16="http://schemas.microsoft.com/office/drawing/2014/main" id="{A4FE1280-F76F-D820-E591-F61ABDA1E237}"/>
              </a:ext>
            </a:extLst>
          </p:cNvPr>
          <p:cNvPicPr>
            <a:picLocks noChangeAspect="1"/>
          </p:cNvPicPr>
          <p:nvPr/>
        </p:nvPicPr>
        <p:blipFill rotWithShape="1">
          <a:blip r:embed="rId3">
            <a:extLst>
              <a:ext uri="{28A0092B-C50C-407E-A947-70E740481C1C}">
                <a14:useLocalDpi xmlns:a14="http://schemas.microsoft.com/office/drawing/2010/main" val="0"/>
              </a:ext>
            </a:extLst>
          </a:blip>
          <a:srcRect t="96032" r="9708" b="-268"/>
          <a:stretch/>
        </p:blipFill>
        <p:spPr>
          <a:xfrm>
            <a:off x="457133" y="5946985"/>
            <a:ext cx="7459951" cy="604285"/>
          </a:xfrm>
          <a:prstGeom prst="rect">
            <a:avLst/>
          </a:prstGeom>
        </p:spPr>
      </p:pic>
    </p:spTree>
    <p:extLst>
      <p:ext uri="{BB962C8B-B14F-4D97-AF65-F5344CB8AC3E}">
        <p14:creationId xmlns:p14="http://schemas.microsoft.com/office/powerpoint/2010/main" val="33046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D260-B31F-9223-2FC9-905CC928E660}"/>
              </a:ext>
            </a:extLst>
          </p:cNvPr>
          <p:cNvSpPr>
            <a:spLocks noGrp="1"/>
          </p:cNvSpPr>
          <p:nvPr>
            <p:ph type="title"/>
          </p:nvPr>
        </p:nvSpPr>
        <p:spPr>
          <a:xfrm>
            <a:off x="181186" y="114512"/>
            <a:ext cx="11062547" cy="1325563"/>
          </a:xfrm>
        </p:spPr>
        <p:txBody>
          <a:bodyPr/>
          <a:lstStyle/>
          <a:p>
            <a:r>
              <a:rPr lang="en-US" b="1" dirty="0">
                <a:latin typeface="Times New Roman" panose="02020603050405020304" pitchFamily="18" charset="0"/>
                <a:cs typeface="Times New Roman" panose="02020603050405020304" pitchFamily="18" charset="0"/>
              </a:rPr>
              <a:t>PHASES OF FLGHT</a:t>
            </a:r>
          </a:p>
        </p:txBody>
      </p:sp>
      <p:pic>
        <p:nvPicPr>
          <p:cNvPr id="4" name="Picture 3" descr="Chart&#10;&#10;Description automatically generated">
            <a:extLst>
              <a:ext uri="{FF2B5EF4-FFF2-40B4-BE49-F238E27FC236}">
                <a16:creationId xmlns:a16="http://schemas.microsoft.com/office/drawing/2014/main" id="{13BF926D-4328-6850-C320-B22CFCF2C2B3}"/>
              </a:ext>
            </a:extLst>
          </p:cNvPr>
          <p:cNvPicPr>
            <a:picLocks noChangeAspect="1"/>
          </p:cNvPicPr>
          <p:nvPr/>
        </p:nvPicPr>
        <p:blipFill>
          <a:blip r:embed="rId2"/>
          <a:stretch>
            <a:fillRect/>
          </a:stretch>
        </p:blipFill>
        <p:spPr>
          <a:xfrm>
            <a:off x="181186" y="1473175"/>
            <a:ext cx="11424237" cy="1854295"/>
          </a:xfrm>
          <a:prstGeom prst="rect">
            <a:avLst/>
          </a:prstGeom>
        </p:spPr>
      </p:pic>
      <p:sp>
        <p:nvSpPr>
          <p:cNvPr id="9" name="TextBox 8">
            <a:extLst>
              <a:ext uri="{FF2B5EF4-FFF2-40B4-BE49-F238E27FC236}">
                <a16:creationId xmlns:a16="http://schemas.microsoft.com/office/drawing/2014/main" id="{3EA5EE55-DA4B-68BB-A577-735EE18208A9}"/>
              </a:ext>
            </a:extLst>
          </p:cNvPr>
          <p:cNvSpPr txBox="1"/>
          <p:nvPr/>
        </p:nvSpPr>
        <p:spPr>
          <a:xfrm>
            <a:off x="358986" y="4512211"/>
            <a:ext cx="11474027" cy="2031325"/>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As you can see from the table, most bird strikes occur</a:t>
            </a:r>
            <a:r>
              <a:rPr lang="en-US" altLang="zh-CN" dirty="0">
                <a:latin typeface="Times New Roman" panose="02020603050405020304" pitchFamily="18" charset="0"/>
                <a:cs typeface="Times New Roman" panose="02020603050405020304" pitchFamily="18" charset="0"/>
              </a:rPr>
              <a:t>ed</a:t>
            </a:r>
            <a:r>
              <a:rPr lang="zh-CN" altLang="en-US" dirty="0">
                <a:latin typeface="Times New Roman" panose="02020603050405020304" pitchFamily="18" charset="0"/>
                <a:cs typeface="Times New Roman" panose="02020603050405020304" pitchFamily="18" charset="0"/>
              </a:rPr>
              <a:t> during the landing</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takeoff </a:t>
            </a:r>
            <a:r>
              <a:rPr lang="en-US" altLang="zh-CN" dirty="0">
                <a:latin typeface="Times New Roman" panose="02020603050405020304" pitchFamily="18" charset="0"/>
                <a:cs typeface="Times New Roman" panose="02020603050405020304" pitchFamily="18" charset="0"/>
              </a:rPr>
              <a:t>or approaching </a:t>
            </a:r>
            <a:r>
              <a:rPr lang="zh-CN" altLang="en-US" dirty="0">
                <a:latin typeface="Times New Roman" panose="02020603050405020304" pitchFamily="18" charset="0"/>
                <a:cs typeface="Times New Roman" panose="02020603050405020304" pitchFamily="18" charset="0"/>
              </a:rPr>
              <a:t>stages</a:t>
            </a:r>
            <a:r>
              <a:rPr lang="en-US" altLang="zh-CN" dirty="0">
                <a:latin typeface="Times New Roman" panose="02020603050405020304" pitchFamily="18" charset="0"/>
                <a:cs typeface="Times New Roman" panose="02020603050405020304" pitchFamily="18" charset="0"/>
              </a:rPr>
              <a:t> and t</a:t>
            </a:r>
            <a:r>
              <a:rPr lang="zh-CN" altLang="en-US" dirty="0">
                <a:latin typeface="Times New Roman" panose="02020603050405020304" pitchFamily="18" charset="0"/>
                <a:cs typeface="Times New Roman" panose="02020603050405020304" pitchFamily="18" charset="0"/>
              </a:rPr>
              <a:t>he number of bird strikes decrease</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 as aircraft fle</a:t>
            </a:r>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 higher.</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Reason: </a:t>
            </a:r>
          </a:p>
          <a:p>
            <a:pPr marL="742950" lvl="1"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Airports are usually located far away from urban centers, with little human construction and activities around them</a:t>
            </a:r>
          </a:p>
          <a:p>
            <a:pPr marL="742950" lvl="1"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Most of the buildings in the airport are open and flat, and there are many lawns in the airport, resulting in high biomass in the airport area, which provides a rich food source for birds.</a:t>
            </a:r>
            <a:endParaRPr lang="zh-CN" altLang="en-US" dirty="0">
              <a:latin typeface="Times New Roman" panose="02020603050405020304" pitchFamily="18" charset="0"/>
              <a:cs typeface="Times New Roman" panose="02020603050405020304" pitchFamily="18" charset="0"/>
            </a:endParaRPr>
          </a:p>
        </p:txBody>
      </p:sp>
      <p:pic>
        <p:nvPicPr>
          <p:cNvPr id="3" name="slide6" descr="Sheet 6">
            <a:extLst>
              <a:ext uri="{FF2B5EF4-FFF2-40B4-BE49-F238E27FC236}">
                <a16:creationId xmlns:a16="http://schemas.microsoft.com/office/drawing/2014/main" id="{D7BD0D52-05D7-0ACC-CC47-4EA072549429}"/>
              </a:ext>
            </a:extLst>
          </p:cNvPr>
          <p:cNvPicPr>
            <a:picLocks noChangeAspect="1"/>
          </p:cNvPicPr>
          <p:nvPr/>
        </p:nvPicPr>
        <p:blipFill rotWithShape="1">
          <a:blip r:embed="rId3">
            <a:extLst>
              <a:ext uri="{28A0092B-C50C-407E-A947-70E740481C1C}">
                <a14:useLocalDpi xmlns:a14="http://schemas.microsoft.com/office/drawing/2010/main" val="0"/>
              </a:ext>
            </a:extLst>
          </a:blip>
          <a:srcRect t="81675" r="13228"/>
          <a:stretch/>
        </p:blipFill>
        <p:spPr>
          <a:xfrm>
            <a:off x="1099797" y="3327470"/>
            <a:ext cx="9992406" cy="787173"/>
          </a:xfrm>
          <a:prstGeom prst="rect">
            <a:avLst/>
          </a:prstGeom>
        </p:spPr>
      </p:pic>
    </p:spTree>
    <p:extLst>
      <p:ext uri="{BB962C8B-B14F-4D97-AF65-F5344CB8AC3E}">
        <p14:creationId xmlns:p14="http://schemas.microsoft.com/office/powerpoint/2010/main" val="2847271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805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INTRODUCTION</vt:lpstr>
      <vt:lpstr>RESEARCH QUESTIONS?</vt:lpstr>
      <vt:lpstr>PowerPoint Presentation</vt:lpstr>
      <vt:lpstr>BIRD STRIKES DISTRIBUTED ACROSS US</vt:lpstr>
      <vt:lpstr>PowerPoint Presentation</vt:lpstr>
      <vt:lpstr>PowerPoint Presentation</vt:lpstr>
      <vt:lpstr>BIRDS CONTRIBUTION OF THE STRIKES</vt:lpstr>
      <vt:lpstr>PHASES OF FLGHT</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Birdstrike tableau</dc:title>
  <dc:creator/>
  <cp:lastModifiedBy>CHETAS ANAND</cp:lastModifiedBy>
  <cp:revision>20</cp:revision>
  <dcterms:created xsi:type="dcterms:W3CDTF">2022-10-09T06:36:24Z</dcterms:created>
  <dcterms:modified xsi:type="dcterms:W3CDTF">2023-04-10T23:40:37Z</dcterms:modified>
</cp:coreProperties>
</file>