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21"/>
  </p:notesMasterIdLst>
  <p:sldIdLst>
    <p:sldId id="256" r:id="rId2"/>
    <p:sldId id="257" r:id="rId3"/>
    <p:sldId id="258" r:id="rId4"/>
    <p:sldId id="259" r:id="rId5"/>
    <p:sldId id="265" r:id="rId6"/>
    <p:sldId id="260" r:id="rId7"/>
    <p:sldId id="266" r:id="rId8"/>
    <p:sldId id="261" r:id="rId9"/>
    <p:sldId id="262" r:id="rId10"/>
    <p:sldId id="263" r:id="rId11"/>
    <p:sldId id="264"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1"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sorterViewPr>
    <p:cViewPr>
      <p:scale>
        <a:sx n="100" d="100"/>
        <a:sy n="100" d="100"/>
      </p:scale>
      <p:origin x="0" y="-119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BDC173-E0E0-45FD-BAD8-9BF27F56E462}" type="datetimeFigureOut">
              <a:rPr lang="en-IN" smtClean="0"/>
              <a:t>24-07-2023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25DA5-AA57-4CB5-8059-A942CBA1840F}" type="slidenum">
              <a:rPr lang="en-IN" smtClean="0"/>
              <a:t>‹#›</a:t>
            </a:fld>
            <a:endParaRPr lang="en-IN"/>
          </a:p>
        </p:txBody>
      </p:sp>
    </p:spTree>
    <p:extLst>
      <p:ext uri="{BB962C8B-B14F-4D97-AF65-F5344CB8AC3E}">
        <p14:creationId xmlns:p14="http://schemas.microsoft.com/office/powerpoint/2010/main" val="1938146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F25DA5-AA57-4CB5-8059-A942CBA1840F}" type="slidenum">
              <a:rPr lang="en-IN" smtClean="0"/>
              <a:t>13</a:t>
            </a:fld>
            <a:endParaRPr lang="en-IN"/>
          </a:p>
        </p:txBody>
      </p:sp>
    </p:spTree>
    <p:extLst>
      <p:ext uri="{BB962C8B-B14F-4D97-AF65-F5344CB8AC3E}">
        <p14:creationId xmlns:p14="http://schemas.microsoft.com/office/powerpoint/2010/main" val="1194597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08334FC-A846-4C0D-A52F-5A3F3325BB3C}"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3B81B2-C8A4-4A8F-A191-9BE4B6657611}" type="slidenum">
              <a:rPr lang="en-IN" smtClean="0"/>
              <a:t>‹#›</a:t>
            </a:fld>
            <a:endParaRPr lang="en-IN"/>
          </a:p>
        </p:txBody>
      </p:sp>
    </p:spTree>
    <p:extLst>
      <p:ext uri="{BB962C8B-B14F-4D97-AF65-F5344CB8AC3E}">
        <p14:creationId xmlns:p14="http://schemas.microsoft.com/office/powerpoint/2010/main" val="409304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08334FC-A846-4C0D-A52F-5A3F3325BB3C}"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3B81B2-C8A4-4A8F-A191-9BE4B6657611}" type="slidenum">
              <a:rPr lang="en-IN" smtClean="0"/>
              <a:t>‹#›</a:t>
            </a:fld>
            <a:endParaRPr lang="en-IN"/>
          </a:p>
        </p:txBody>
      </p:sp>
    </p:spTree>
    <p:extLst>
      <p:ext uri="{BB962C8B-B14F-4D97-AF65-F5344CB8AC3E}">
        <p14:creationId xmlns:p14="http://schemas.microsoft.com/office/powerpoint/2010/main" val="3025862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08334FC-A846-4C0D-A52F-5A3F3325BB3C}"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3B81B2-C8A4-4A8F-A191-9BE4B6657611}" type="slidenum">
              <a:rPr lang="en-IN" smtClean="0"/>
              <a:t>‹#›</a:t>
            </a:fld>
            <a:endParaRPr lang="en-IN"/>
          </a:p>
        </p:txBody>
      </p:sp>
    </p:spTree>
    <p:extLst>
      <p:ext uri="{BB962C8B-B14F-4D97-AF65-F5344CB8AC3E}">
        <p14:creationId xmlns:p14="http://schemas.microsoft.com/office/powerpoint/2010/main" val="1412588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08334FC-A846-4C0D-A52F-5A3F3325BB3C}"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3B81B2-C8A4-4A8F-A191-9BE4B6657611}" type="slidenum">
              <a:rPr lang="en-IN" smtClean="0"/>
              <a:t>‹#›</a:t>
            </a:fld>
            <a:endParaRPr lang="en-IN"/>
          </a:p>
        </p:txBody>
      </p:sp>
    </p:spTree>
    <p:extLst>
      <p:ext uri="{BB962C8B-B14F-4D97-AF65-F5344CB8AC3E}">
        <p14:creationId xmlns:p14="http://schemas.microsoft.com/office/powerpoint/2010/main" val="936638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8334FC-A846-4C0D-A52F-5A3F3325BB3C}"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3B81B2-C8A4-4A8F-A191-9BE4B6657611}" type="slidenum">
              <a:rPr lang="en-IN" smtClean="0"/>
              <a:t>‹#›</a:t>
            </a:fld>
            <a:endParaRPr lang="en-IN"/>
          </a:p>
        </p:txBody>
      </p:sp>
    </p:spTree>
    <p:extLst>
      <p:ext uri="{BB962C8B-B14F-4D97-AF65-F5344CB8AC3E}">
        <p14:creationId xmlns:p14="http://schemas.microsoft.com/office/powerpoint/2010/main" val="2014249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08334FC-A846-4C0D-A52F-5A3F3325BB3C}" type="datetimeFigureOut">
              <a:rPr lang="en-IN" smtClean="0"/>
              <a:t>24-07-2023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3B81B2-C8A4-4A8F-A191-9BE4B6657611}" type="slidenum">
              <a:rPr lang="en-IN" smtClean="0"/>
              <a:t>‹#›</a:t>
            </a:fld>
            <a:endParaRPr lang="en-IN"/>
          </a:p>
        </p:txBody>
      </p:sp>
    </p:spTree>
    <p:extLst>
      <p:ext uri="{BB962C8B-B14F-4D97-AF65-F5344CB8AC3E}">
        <p14:creationId xmlns:p14="http://schemas.microsoft.com/office/powerpoint/2010/main" val="4097072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08334FC-A846-4C0D-A52F-5A3F3325BB3C}" type="datetimeFigureOut">
              <a:rPr lang="en-IN" smtClean="0"/>
              <a:t>24-07-2023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3B81B2-C8A4-4A8F-A191-9BE4B6657611}" type="slidenum">
              <a:rPr lang="en-IN" smtClean="0"/>
              <a:t>‹#›</a:t>
            </a:fld>
            <a:endParaRPr lang="en-IN"/>
          </a:p>
        </p:txBody>
      </p:sp>
    </p:spTree>
    <p:extLst>
      <p:ext uri="{BB962C8B-B14F-4D97-AF65-F5344CB8AC3E}">
        <p14:creationId xmlns:p14="http://schemas.microsoft.com/office/powerpoint/2010/main" val="2358897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08334FC-A846-4C0D-A52F-5A3F3325BB3C}" type="datetimeFigureOut">
              <a:rPr lang="en-IN" smtClean="0"/>
              <a:t>24-07-2023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3B81B2-C8A4-4A8F-A191-9BE4B6657611}" type="slidenum">
              <a:rPr lang="en-IN" smtClean="0"/>
              <a:t>‹#›</a:t>
            </a:fld>
            <a:endParaRPr lang="en-IN"/>
          </a:p>
        </p:txBody>
      </p:sp>
    </p:spTree>
    <p:extLst>
      <p:ext uri="{BB962C8B-B14F-4D97-AF65-F5344CB8AC3E}">
        <p14:creationId xmlns:p14="http://schemas.microsoft.com/office/powerpoint/2010/main" val="2507034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8334FC-A846-4C0D-A52F-5A3F3325BB3C}" type="datetimeFigureOut">
              <a:rPr lang="en-IN" smtClean="0"/>
              <a:t>24-07-2023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3B81B2-C8A4-4A8F-A191-9BE4B6657611}" type="slidenum">
              <a:rPr lang="en-IN" smtClean="0"/>
              <a:t>‹#›</a:t>
            </a:fld>
            <a:endParaRPr lang="en-IN"/>
          </a:p>
        </p:txBody>
      </p:sp>
    </p:spTree>
    <p:extLst>
      <p:ext uri="{BB962C8B-B14F-4D97-AF65-F5344CB8AC3E}">
        <p14:creationId xmlns:p14="http://schemas.microsoft.com/office/powerpoint/2010/main" val="1125322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8334FC-A846-4C0D-A52F-5A3F3325BB3C}" type="datetimeFigureOut">
              <a:rPr lang="en-IN" smtClean="0"/>
              <a:t>24-07-2023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3B81B2-C8A4-4A8F-A191-9BE4B6657611}" type="slidenum">
              <a:rPr lang="en-IN" smtClean="0"/>
              <a:t>‹#›</a:t>
            </a:fld>
            <a:endParaRPr lang="en-IN"/>
          </a:p>
        </p:txBody>
      </p:sp>
    </p:spTree>
    <p:extLst>
      <p:ext uri="{BB962C8B-B14F-4D97-AF65-F5344CB8AC3E}">
        <p14:creationId xmlns:p14="http://schemas.microsoft.com/office/powerpoint/2010/main" val="2171784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8334FC-A846-4C0D-A52F-5A3F3325BB3C}" type="datetimeFigureOut">
              <a:rPr lang="en-IN" smtClean="0"/>
              <a:t>24-07-2023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3B81B2-C8A4-4A8F-A191-9BE4B6657611}" type="slidenum">
              <a:rPr lang="en-IN" smtClean="0"/>
              <a:t>‹#›</a:t>
            </a:fld>
            <a:endParaRPr lang="en-IN"/>
          </a:p>
        </p:txBody>
      </p:sp>
    </p:spTree>
    <p:extLst>
      <p:ext uri="{BB962C8B-B14F-4D97-AF65-F5344CB8AC3E}">
        <p14:creationId xmlns:p14="http://schemas.microsoft.com/office/powerpoint/2010/main" val="351897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8334FC-A846-4C0D-A52F-5A3F3325BB3C}" type="datetimeFigureOut">
              <a:rPr lang="en-IN" smtClean="0"/>
              <a:t>24-07-2023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3B81B2-C8A4-4A8F-A191-9BE4B6657611}" type="slidenum">
              <a:rPr lang="en-IN" smtClean="0"/>
              <a:t>‹#›</a:t>
            </a:fld>
            <a:endParaRPr lang="en-IN"/>
          </a:p>
        </p:txBody>
      </p:sp>
    </p:spTree>
    <p:extLst>
      <p:ext uri="{BB962C8B-B14F-4D97-AF65-F5344CB8AC3E}">
        <p14:creationId xmlns:p14="http://schemas.microsoft.com/office/powerpoint/2010/main" val="268459986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kaggle.com/datasets/bravehart101/sample-supermarket-dataset/code" TargetMode="External"/><Relationship Id="rId2" Type="http://schemas.openxmlformats.org/officeDocument/2006/relationships/hyperlink" Target="https://github.com/Harshalzarikar/skillbuild"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FE2D22C-409B-48AF-B24F-7988A8F7F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40E3FE-E4ED-CD21-C9CE-3E37248177BC}"/>
              </a:ext>
            </a:extLst>
          </p:cNvPr>
          <p:cNvSpPr>
            <a:spLocks noGrp="1"/>
          </p:cNvSpPr>
          <p:nvPr>
            <p:ph type="ctrTitle"/>
          </p:nvPr>
        </p:nvSpPr>
        <p:spPr>
          <a:xfrm>
            <a:off x="5764783" y="349664"/>
            <a:ext cx="5845571" cy="1638377"/>
          </a:xfrm>
        </p:spPr>
        <p:txBody>
          <a:bodyPr vert="horz" lIns="91440" tIns="45720" rIns="91440" bIns="45720" rtlCol="0" anchor="b">
            <a:normAutofit/>
          </a:bodyPr>
          <a:lstStyle/>
          <a:p>
            <a:pPr algn="l"/>
            <a:r>
              <a:rPr lang="en-US" sz="4800" b="1" dirty="0"/>
              <a:t>Student details </a:t>
            </a:r>
          </a:p>
        </p:txBody>
      </p:sp>
      <p:sp>
        <p:nvSpPr>
          <p:cNvPr id="3" name="Subtitle 2">
            <a:extLst>
              <a:ext uri="{FF2B5EF4-FFF2-40B4-BE49-F238E27FC236}">
                <a16:creationId xmlns:a16="http://schemas.microsoft.com/office/drawing/2014/main" id="{BB2DA6EA-7AFF-7A85-08B5-5AD6DC1236FF}"/>
              </a:ext>
            </a:extLst>
          </p:cNvPr>
          <p:cNvSpPr>
            <a:spLocks noGrp="1"/>
          </p:cNvSpPr>
          <p:nvPr>
            <p:ph type="subTitle" idx="1"/>
          </p:nvPr>
        </p:nvSpPr>
        <p:spPr>
          <a:xfrm>
            <a:off x="5648325" y="2496480"/>
            <a:ext cx="5955687" cy="3147863"/>
          </a:xfrm>
        </p:spPr>
        <p:txBody>
          <a:bodyPr vert="horz" lIns="91440" tIns="45720" rIns="91440" bIns="45720" rtlCol="0" anchor="ctr">
            <a:normAutofit/>
          </a:bodyPr>
          <a:lstStyle/>
          <a:p>
            <a:pPr indent="-228600" algn="l">
              <a:buFont typeface="Arial" panose="020B0604020202020204" pitchFamily="34" charset="0"/>
              <a:buChar char="•"/>
            </a:pPr>
            <a:r>
              <a:rPr lang="en-US" sz="2000" b="1" dirty="0"/>
              <a:t>Name :</a:t>
            </a:r>
            <a:r>
              <a:rPr lang="en-US" sz="2000" dirty="0"/>
              <a:t> Chetashree Vijay Jagtap</a:t>
            </a:r>
          </a:p>
          <a:p>
            <a:pPr indent="-228600" algn="l">
              <a:buFont typeface="Arial" panose="020B0604020202020204" pitchFamily="34" charset="0"/>
              <a:buChar char="•"/>
            </a:pPr>
            <a:r>
              <a:rPr lang="en-US" sz="2000" b="1" dirty="0"/>
              <a:t>Skills Build Email Id </a:t>
            </a:r>
            <a:r>
              <a:rPr lang="en-US" sz="2000" dirty="0"/>
              <a:t>:cvjagtap18@gmail.com</a:t>
            </a:r>
          </a:p>
          <a:p>
            <a:pPr indent="-228600" algn="l">
              <a:buFont typeface="Arial" panose="020B0604020202020204" pitchFamily="34" charset="0"/>
              <a:buChar char="•"/>
            </a:pPr>
            <a:r>
              <a:rPr lang="en-US" sz="2000" b="1" dirty="0"/>
              <a:t>Collage Name </a:t>
            </a:r>
            <a:r>
              <a:rPr lang="en-US" sz="2000" dirty="0"/>
              <a:t>: Deogiri Institute of engineering and management studies </a:t>
            </a:r>
          </a:p>
          <a:p>
            <a:pPr indent="-228600" algn="l">
              <a:buFont typeface="Arial" panose="020B0604020202020204" pitchFamily="34" charset="0"/>
              <a:buChar char="•"/>
            </a:pPr>
            <a:r>
              <a:rPr lang="en-US" sz="2000" b="1" dirty="0"/>
              <a:t>Collage state: </a:t>
            </a:r>
            <a:r>
              <a:rPr lang="en-US" sz="2000" dirty="0"/>
              <a:t>Maharashtra</a:t>
            </a:r>
          </a:p>
          <a:p>
            <a:pPr indent="-228600" algn="l">
              <a:buFont typeface="Arial" panose="020B0604020202020204" pitchFamily="34" charset="0"/>
              <a:buChar char="•"/>
            </a:pPr>
            <a:r>
              <a:rPr lang="en-US" sz="2000" b="1" dirty="0"/>
              <a:t>Internship Domain and internship Start and End date </a:t>
            </a:r>
            <a:r>
              <a:rPr lang="en-US" sz="2000" dirty="0"/>
              <a:t>:12-06-2023 to 24-07-2023 Data Analytics</a:t>
            </a:r>
          </a:p>
        </p:txBody>
      </p:sp>
      <p:sp>
        <p:nvSpPr>
          <p:cNvPr id="14" name="Rectangle 13">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644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0EC53AE-E7D5-58B5-479A-DFFA430FF3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356" y="523415"/>
            <a:ext cx="3993026" cy="5562452"/>
          </a:xfrm>
          <a:prstGeom prst="rect">
            <a:avLst/>
          </a:prstGeom>
        </p:spPr>
      </p:pic>
    </p:spTree>
    <p:extLst>
      <p:ext uri="{BB962C8B-B14F-4D97-AF65-F5344CB8AC3E}">
        <p14:creationId xmlns:p14="http://schemas.microsoft.com/office/powerpoint/2010/main" val="1109800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727CECDB-9830-EDD5-6190-3AE8ACD9DCF7}"/>
              </a:ext>
            </a:extLst>
          </p:cNvPr>
          <p:cNvPicPr>
            <a:picLocks noChangeAspect="1"/>
          </p:cNvPicPr>
          <p:nvPr/>
        </p:nvPicPr>
        <p:blipFill rotWithShape="1">
          <a:blip r:embed="rId2"/>
          <a:srcRect l="13286"/>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D2034F7-716A-A780-770A-CA3BA7B82DA9}"/>
              </a:ext>
            </a:extLst>
          </p:cNvPr>
          <p:cNvSpPr>
            <a:spLocks noGrp="1"/>
          </p:cNvSpPr>
          <p:nvPr>
            <p:ph type="title"/>
          </p:nvPr>
        </p:nvSpPr>
        <p:spPr>
          <a:xfrm>
            <a:off x="7531610" y="365125"/>
            <a:ext cx="3822189" cy="1899912"/>
          </a:xfrm>
        </p:spPr>
        <p:txBody>
          <a:bodyPr>
            <a:normAutofit/>
          </a:bodyPr>
          <a:lstStyle/>
          <a:p>
            <a:br>
              <a:rPr lang="en-US" sz="3100"/>
            </a:br>
            <a:r>
              <a:rPr lang="en-US" sz="3100"/>
              <a:t>YOUR SOLUTION AND ITS VALUE PROPOSITION</a:t>
            </a:r>
            <a:endParaRPr lang="en-IN" sz="3100"/>
          </a:p>
        </p:txBody>
      </p:sp>
      <p:sp>
        <p:nvSpPr>
          <p:cNvPr id="3" name="Content Placeholder 2">
            <a:extLst>
              <a:ext uri="{FF2B5EF4-FFF2-40B4-BE49-F238E27FC236}">
                <a16:creationId xmlns:a16="http://schemas.microsoft.com/office/drawing/2014/main" id="{7ED3D921-C99C-EA7A-EA96-B1CA2398940E}"/>
              </a:ext>
            </a:extLst>
          </p:cNvPr>
          <p:cNvSpPr>
            <a:spLocks noGrp="1"/>
          </p:cNvSpPr>
          <p:nvPr>
            <p:ph idx="1"/>
          </p:nvPr>
        </p:nvSpPr>
        <p:spPr>
          <a:xfrm>
            <a:off x="7531610" y="2434201"/>
            <a:ext cx="3822189" cy="3742762"/>
          </a:xfrm>
        </p:spPr>
        <p:txBody>
          <a:bodyPr>
            <a:normAutofit/>
          </a:bodyPr>
          <a:lstStyle/>
          <a:p>
            <a:r>
              <a:rPr lang="en-IN" sz="2000" b="1" i="0">
                <a:effectLst/>
                <a:latin typeface="Söhne"/>
              </a:rPr>
              <a:t>Efficiency and Speed</a:t>
            </a:r>
          </a:p>
          <a:p>
            <a:r>
              <a:rPr lang="en-IN" sz="2000" b="1" i="0">
                <a:effectLst/>
                <a:latin typeface="Söhne"/>
              </a:rPr>
              <a:t>Comprehensive Analysis</a:t>
            </a:r>
            <a:endParaRPr lang="en-IN" sz="2000" b="1">
              <a:latin typeface="Söhne"/>
            </a:endParaRPr>
          </a:p>
          <a:p>
            <a:r>
              <a:rPr lang="en-IN" sz="2000" b="1" i="0">
                <a:effectLst/>
                <a:latin typeface="Söhne"/>
              </a:rPr>
              <a:t>Accurate Insights</a:t>
            </a:r>
          </a:p>
          <a:p>
            <a:r>
              <a:rPr lang="en-IN" sz="2000" b="1" i="0">
                <a:effectLst/>
                <a:latin typeface="Söhne"/>
              </a:rPr>
              <a:t>Interactive Visualization</a:t>
            </a:r>
            <a:endParaRPr lang="en-IN" sz="2000" b="1">
              <a:latin typeface="Söhne"/>
            </a:endParaRPr>
          </a:p>
          <a:p>
            <a:r>
              <a:rPr lang="en-IN" sz="2000" b="1" i="0">
                <a:effectLst/>
                <a:latin typeface="Söhne"/>
              </a:rPr>
              <a:t>Actionable Recommendations</a:t>
            </a:r>
          </a:p>
          <a:p>
            <a:r>
              <a:rPr lang="en-IN" sz="2000" b="1" i="0">
                <a:effectLst/>
                <a:latin typeface="Söhne"/>
              </a:rPr>
              <a:t>User-Friendly Interface</a:t>
            </a:r>
            <a:endParaRPr lang="en-IN" sz="2000" b="1">
              <a:latin typeface="Söhne"/>
            </a:endParaRPr>
          </a:p>
          <a:p>
            <a:r>
              <a:rPr lang="en-IN" sz="2000" b="1" i="0">
                <a:effectLst/>
                <a:latin typeface="Söhne"/>
              </a:rPr>
              <a:t>Continuous Learning</a:t>
            </a:r>
            <a:endParaRPr lang="en-IN" sz="2000"/>
          </a:p>
        </p:txBody>
      </p:sp>
    </p:spTree>
    <p:extLst>
      <p:ext uri="{BB962C8B-B14F-4D97-AF65-F5344CB8AC3E}">
        <p14:creationId xmlns:p14="http://schemas.microsoft.com/office/powerpoint/2010/main" val="2060878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7D015-0DD8-420F-A568-AC4FEDC412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DC595556-C814-4F1F-B0E5-71812F38A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A person reaching for a paper on a table full of paper and sticky notes">
            <a:extLst>
              <a:ext uri="{FF2B5EF4-FFF2-40B4-BE49-F238E27FC236}">
                <a16:creationId xmlns:a16="http://schemas.microsoft.com/office/drawing/2014/main" id="{89B3D471-5538-5BB0-762C-03C6B8466CC1}"/>
              </a:ext>
            </a:extLst>
          </p:cNvPr>
          <p:cNvPicPr>
            <a:picLocks noChangeAspect="1"/>
          </p:cNvPicPr>
          <p:nvPr/>
        </p:nvPicPr>
        <p:blipFill rotWithShape="1">
          <a:blip r:embed="rId2">
            <a:alphaModFix amt="60000"/>
          </a:blip>
          <a:srcRect t="8913" b="6817"/>
          <a:stretch/>
        </p:blipFill>
        <p:spPr>
          <a:xfrm>
            <a:off x="-1" y="10"/>
            <a:ext cx="12192001" cy="6857990"/>
          </a:xfrm>
          <a:prstGeom prst="rect">
            <a:avLst/>
          </a:prstGeom>
        </p:spPr>
      </p:pic>
      <p:sp>
        <p:nvSpPr>
          <p:cNvPr id="2" name="Title 1">
            <a:extLst>
              <a:ext uri="{FF2B5EF4-FFF2-40B4-BE49-F238E27FC236}">
                <a16:creationId xmlns:a16="http://schemas.microsoft.com/office/drawing/2014/main" id="{557886B1-3DE3-64A4-6B89-F30A51E5D659}"/>
              </a:ext>
            </a:extLst>
          </p:cNvPr>
          <p:cNvSpPr>
            <a:spLocks noGrp="1"/>
          </p:cNvSpPr>
          <p:nvPr>
            <p:ph type="title"/>
          </p:nvPr>
        </p:nvSpPr>
        <p:spPr>
          <a:xfrm>
            <a:off x="838200" y="557189"/>
            <a:ext cx="4155825" cy="5571898"/>
          </a:xfrm>
        </p:spPr>
        <p:txBody>
          <a:bodyPr>
            <a:normAutofit/>
          </a:bodyPr>
          <a:lstStyle/>
          <a:p>
            <a:r>
              <a:rPr lang="en-US">
                <a:solidFill>
                  <a:srgbClr val="FFFFFF"/>
                </a:solidFill>
              </a:rPr>
              <a:t>How did you customize the project and make it your own</a:t>
            </a:r>
            <a:endParaRPr lang="en-IN">
              <a:solidFill>
                <a:srgbClr val="FFFFFF"/>
              </a:solidFill>
            </a:endParaRPr>
          </a:p>
        </p:txBody>
      </p:sp>
      <p:sp>
        <p:nvSpPr>
          <p:cNvPr id="3" name="Content Placeholder 2">
            <a:extLst>
              <a:ext uri="{FF2B5EF4-FFF2-40B4-BE49-F238E27FC236}">
                <a16:creationId xmlns:a16="http://schemas.microsoft.com/office/drawing/2014/main" id="{5D121563-E34C-926B-DF48-700A9CBDE7A6}"/>
              </a:ext>
            </a:extLst>
          </p:cNvPr>
          <p:cNvSpPr>
            <a:spLocks noGrp="1"/>
          </p:cNvSpPr>
          <p:nvPr>
            <p:ph idx="1"/>
          </p:nvPr>
        </p:nvSpPr>
        <p:spPr>
          <a:xfrm>
            <a:off x="5186552" y="557189"/>
            <a:ext cx="6167246" cy="5571898"/>
          </a:xfrm>
        </p:spPr>
        <p:txBody>
          <a:bodyPr anchor="ctr">
            <a:normAutofit/>
          </a:bodyPr>
          <a:lstStyle/>
          <a:p>
            <a:r>
              <a:rPr lang="en-IN" sz="2000" b="1" i="0">
                <a:solidFill>
                  <a:srgbClr val="FFFFFF"/>
                </a:solidFill>
                <a:effectLst/>
                <a:latin typeface="Söhne"/>
              </a:rPr>
              <a:t>Real Data and </a:t>
            </a:r>
          </a:p>
          <a:p>
            <a:r>
              <a:rPr lang="en-IN" sz="2000" b="1" i="0">
                <a:solidFill>
                  <a:srgbClr val="FFFFFF"/>
                </a:solidFill>
                <a:effectLst/>
                <a:latin typeface="Söhne"/>
              </a:rPr>
              <a:t>Agenda and Analysis Plan</a:t>
            </a:r>
          </a:p>
          <a:p>
            <a:r>
              <a:rPr lang="en-IN" sz="2000" b="1" i="0">
                <a:solidFill>
                  <a:srgbClr val="FFFFFF"/>
                </a:solidFill>
                <a:effectLst/>
                <a:latin typeface="Söhne"/>
              </a:rPr>
              <a:t>Custom Insights and Recommendations</a:t>
            </a:r>
          </a:p>
          <a:p>
            <a:r>
              <a:rPr lang="en-IN" sz="2000" b="1" i="0">
                <a:solidFill>
                  <a:srgbClr val="FFFFFF"/>
                </a:solidFill>
                <a:effectLst/>
                <a:latin typeface="Söhne"/>
              </a:rPr>
              <a:t>Visualizations and Presentation</a:t>
            </a:r>
            <a:endParaRPr lang="en-IN" sz="2000" b="1">
              <a:solidFill>
                <a:srgbClr val="FFFFFF"/>
              </a:solidFill>
              <a:latin typeface="Söhne"/>
            </a:endParaRPr>
          </a:p>
          <a:p>
            <a:r>
              <a:rPr lang="en-IN" sz="2000" b="1" i="0">
                <a:solidFill>
                  <a:srgbClr val="FFFFFF"/>
                </a:solidFill>
                <a:effectLst/>
                <a:latin typeface="Söhne"/>
              </a:rPr>
              <a:t>Consider Industry Trends</a:t>
            </a:r>
            <a:endParaRPr lang="en-IN" sz="2000">
              <a:solidFill>
                <a:srgbClr val="FFFFFF"/>
              </a:solidFill>
            </a:endParaRPr>
          </a:p>
        </p:txBody>
      </p:sp>
    </p:spTree>
    <p:extLst>
      <p:ext uri="{BB962C8B-B14F-4D97-AF65-F5344CB8AC3E}">
        <p14:creationId xmlns:p14="http://schemas.microsoft.com/office/powerpoint/2010/main" val="1406034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7642" y="552868"/>
            <a:ext cx="9144000" cy="1123532"/>
          </a:xfrm>
        </p:spPr>
        <p:txBody>
          <a:bodyPr/>
          <a:lstStyle/>
          <a:p>
            <a:r>
              <a:rPr lang="en-US" b="1" dirty="0"/>
              <a:t>Modelling</a:t>
            </a:r>
            <a:endParaRPr lang="en-IN" b="1" dirty="0"/>
          </a:p>
        </p:txBody>
      </p:sp>
      <p:sp>
        <p:nvSpPr>
          <p:cNvPr id="3" name="Subtitle 2"/>
          <p:cNvSpPr>
            <a:spLocks noGrp="1"/>
          </p:cNvSpPr>
          <p:nvPr>
            <p:ph type="subTitle" idx="1"/>
          </p:nvPr>
        </p:nvSpPr>
        <p:spPr>
          <a:xfrm>
            <a:off x="1580147" y="1820779"/>
            <a:ext cx="9144000" cy="3180347"/>
          </a:xfrm>
        </p:spPr>
        <p:txBody>
          <a:bodyPr/>
          <a:lstStyle/>
          <a:p>
            <a:r>
              <a:rPr lang="en-US" dirty="0"/>
              <a:t>In modelling I use python libraries for visualization.</a:t>
            </a:r>
          </a:p>
          <a:p>
            <a:r>
              <a:rPr lang="en-US" dirty="0" err="1"/>
              <a:t>Pandas,matplotlib,numpy</a:t>
            </a:r>
            <a:r>
              <a:rPr lang="en-US" dirty="0"/>
              <a:t> this library are used  for visualization.</a:t>
            </a:r>
          </a:p>
          <a:p>
            <a:r>
              <a:rPr lang="en-US" dirty="0"/>
              <a:t>Pandas library used for to convert </a:t>
            </a:r>
            <a:r>
              <a:rPr lang="en-US" dirty="0" err="1"/>
              <a:t>csv</a:t>
            </a:r>
            <a:r>
              <a:rPr lang="en-US" dirty="0"/>
              <a:t> file into the </a:t>
            </a:r>
            <a:r>
              <a:rPr lang="en-US" dirty="0" err="1"/>
              <a:t>dataframe</a:t>
            </a:r>
            <a:r>
              <a:rPr lang="en-US" dirty="0"/>
              <a:t>.</a:t>
            </a:r>
          </a:p>
          <a:p>
            <a:r>
              <a:rPr lang="en-US" dirty="0" err="1"/>
              <a:t>Matplotlib</a:t>
            </a:r>
            <a:r>
              <a:rPr lang="en-US" dirty="0"/>
              <a:t> library used for data analysis and visualization.</a:t>
            </a:r>
          </a:p>
          <a:p>
            <a:r>
              <a:rPr lang="en-US" dirty="0" err="1"/>
              <a:t>Numpy</a:t>
            </a:r>
            <a:r>
              <a:rPr lang="en-US" dirty="0"/>
              <a:t> library used for the numeric calculations.</a:t>
            </a:r>
            <a:endParaRPr lang="en-IN" dirty="0"/>
          </a:p>
        </p:txBody>
      </p:sp>
    </p:spTree>
    <p:extLst>
      <p:ext uri="{BB962C8B-B14F-4D97-AF65-F5344CB8AC3E}">
        <p14:creationId xmlns:p14="http://schemas.microsoft.com/office/powerpoint/2010/main" val="169362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1234"/>
          </a:xfrm>
        </p:spPr>
        <p:txBody>
          <a:bodyPr/>
          <a:lstStyle/>
          <a:p>
            <a:pPr algn="ctr"/>
            <a:r>
              <a:rPr lang="en-US" b="1" dirty="0"/>
              <a:t>Results</a:t>
            </a:r>
            <a:endParaRPr lang="en-IN" b="1" dirty="0"/>
          </a:p>
        </p:txBody>
      </p:sp>
      <p:sp>
        <p:nvSpPr>
          <p:cNvPr id="12" name="Content Placeholder 11"/>
          <p:cNvSpPr>
            <a:spLocks noGrp="1"/>
          </p:cNvSpPr>
          <p:nvPr>
            <p:ph idx="1"/>
          </p:nvPr>
        </p:nvSpPr>
        <p:spPr>
          <a:xfrm>
            <a:off x="334736" y="1286360"/>
            <a:ext cx="11674928" cy="4890603"/>
          </a:xfrm>
        </p:spPr>
        <p:txBody>
          <a:bodyPr/>
          <a:lstStyle/>
          <a:p>
            <a:pPr marL="0" indent="0">
              <a:buNone/>
            </a:pPr>
            <a:r>
              <a:rPr lang="en-US" sz="2000" dirty="0"/>
              <a:t>                 </a:t>
            </a:r>
          </a:p>
          <a:p>
            <a:pPr marL="0" indent="0" algn="r">
              <a:buNone/>
            </a:pPr>
            <a:r>
              <a:rPr lang="en-US" sz="2400" dirty="0"/>
              <a:t>Shipment method used in each region is mostly Standard class, so </a:t>
            </a:r>
          </a:p>
          <a:p>
            <a:pPr marL="0" indent="0" algn="r">
              <a:buNone/>
            </a:pPr>
            <a:r>
              <a:rPr lang="en-US" sz="2400" dirty="0"/>
              <a:t>obviously there is maximum sale in this shipment method</a:t>
            </a:r>
            <a:r>
              <a:rPr lang="en-US" sz="2000" dirty="0"/>
              <a:t>. </a:t>
            </a:r>
          </a:p>
          <a:p>
            <a:pPr marL="0" indent="0" algn="r">
              <a:buNone/>
            </a:pPr>
            <a:endParaRPr lang="en-US" sz="2000" dirty="0"/>
          </a:p>
          <a:p>
            <a:pPr marL="0" indent="0" algn="r">
              <a:buNone/>
            </a:pPr>
            <a:endParaRPr lang="en-US" sz="2000" dirty="0"/>
          </a:p>
          <a:p>
            <a:pPr marL="0" indent="0" algn="r">
              <a:buNone/>
            </a:pPr>
            <a:endParaRPr lang="en-US" sz="2000" dirty="0"/>
          </a:p>
          <a:p>
            <a:pPr marL="0" indent="0" algn="r">
              <a:buNone/>
            </a:pPr>
            <a:endParaRPr lang="en-US" sz="2400" dirty="0"/>
          </a:p>
          <a:p>
            <a:pPr marL="0" indent="0" algn="r">
              <a:buNone/>
            </a:pPr>
            <a:r>
              <a:rPr lang="en-US" sz="2400" dirty="0"/>
              <a:t>Most profit gain by the in office supplies is paper</a:t>
            </a:r>
            <a:r>
              <a:rPr lang="en-US" sz="2000" dirty="0"/>
              <a:t>.                    </a:t>
            </a:r>
            <a:r>
              <a:rPr lang="en-US" dirty="0"/>
              <a:t>                                                                                                           </a:t>
            </a:r>
            <a:endParaRPr lang="en-IN"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36" y="1357295"/>
            <a:ext cx="2996294" cy="2308470"/>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339" y="4147457"/>
            <a:ext cx="4526126" cy="1895708"/>
          </a:xfrm>
          <a:prstGeom prst="rect">
            <a:avLst/>
          </a:prstGeom>
        </p:spPr>
      </p:pic>
    </p:spTree>
    <p:extLst>
      <p:ext uri="{BB962C8B-B14F-4D97-AF65-F5344CB8AC3E}">
        <p14:creationId xmlns:p14="http://schemas.microsoft.com/office/powerpoint/2010/main" val="2998065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4274" y="0"/>
            <a:ext cx="10563726" cy="6601325"/>
          </a:xfrm>
        </p:spPr>
        <p:txBody>
          <a:bodyPr/>
          <a:lstStyle/>
          <a:p>
            <a:r>
              <a:rPr lang="en-US" dirty="0"/>
              <a:t>               percentage of office Supplies is 60.30% </a:t>
            </a:r>
          </a:p>
          <a:p>
            <a:r>
              <a:rPr lang="en-US" dirty="0"/>
              <a:t>        Furniture </a:t>
            </a:r>
            <a:r>
              <a:rPr lang="en-US" dirty="0" err="1"/>
              <a:t>perecentage</a:t>
            </a:r>
            <a:r>
              <a:rPr lang="en-US" dirty="0"/>
              <a:t> is 21.22%</a:t>
            </a:r>
            <a:endParaRPr lang="en-IN" dirty="0"/>
          </a:p>
          <a:p>
            <a:r>
              <a:rPr lang="en-US" dirty="0"/>
              <a:t>        Technology </a:t>
            </a:r>
            <a:r>
              <a:rPr lang="en-US" dirty="0" err="1"/>
              <a:t>perecentage</a:t>
            </a:r>
            <a:r>
              <a:rPr lang="en-US" dirty="0"/>
              <a:t> is 18.48%</a:t>
            </a:r>
          </a:p>
          <a:p>
            <a:endParaRPr lang="en-US" dirty="0"/>
          </a:p>
          <a:p>
            <a:endParaRPr lang="en-US" dirty="0"/>
          </a:p>
          <a:p>
            <a:endParaRPr lang="en-US" dirty="0"/>
          </a:p>
          <a:p>
            <a:endParaRPr lang="en-US" dirty="0"/>
          </a:p>
          <a:p>
            <a:endParaRPr lang="en-US" dirty="0"/>
          </a:p>
          <a:p>
            <a:pPr algn="r"/>
            <a:r>
              <a:rPr lang="en-US" dirty="0"/>
              <a:t>                                                                             This graph is showing that highest        number of orders state and that is California.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47" y="0"/>
            <a:ext cx="2053389" cy="313650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81137"/>
            <a:ext cx="4528010" cy="3039979"/>
          </a:xfrm>
          <a:prstGeom prst="rect">
            <a:avLst/>
          </a:prstGeom>
        </p:spPr>
      </p:pic>
    </p:spTree>
    <p:extLst>
      <p:ext uri="{BB962C8B-B14F-4D97-AF65-F5344CB8AC3E}">
        <p14:creationId xmlns:p14="http://schemas.microsoft.com/office/powerpoint/2010/main" val="583137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063" y="176463"/>
            <a:ext cx="11790947" cy="6288505"/>
          </a:xfrm>
        </p:spPr>
        <p:txBody>
          <a:bodyPr/>
          <a:lstStyle/>
          <a:p>
            <a:pPr algn="r"/>
            <a:endParaRPr lang="en-US" dirty="0"/>
          </a:p>
          <a:p>
            <a:pPr algn="r"/>
            <a:r>
              <a:rPr lang="en-US" dirty="0"/>
              <a:t>In this graph we analyze that highest sale and highest profit</a:t>
            </a:r>
          </a:p>
          <a:p>
            <a:pPr algn="r"/>
            <a:r>
              <a:rPr lang="en-US" dirty="0"/>
              <a:t>Gain by the consumer.</a:t>
            </a:r>
          </a:p>
          <a:p>
            <a:pPr algn="r"/>
            <a:endParaRPr lang="en-US" dirty="0"/>
          </a:p>
          <a:p>
            <a:pPr algn="r"/>
            <a:endParaRPr lang="en-US" dirty="0"/>
          </a:p>
          <a:p>
            <a:pPr algn="r"/>
            <a:endParaRPr lang="en-US" dirty="0"/>
          </a:p>
          <a:p>
            <a:pPr algn="r"/>
            <a:endParaRPr lang="en-US" dirty="0"/>
          </a:p>
          <a:p>
            <a:pPr algn="r"/>
            <a:r>
              <a:rPr lang="en-US" dirty="0"/>
              <a:t>In this graph we analyze that highest sales and highest profits</a:t>
            </a:r>
          </a:p>
          <a:p>
            <a:pPr algn="r"/>
            <a:r>
              <a:rPr lang="en-US" dirty="0"/>
              <a:t>Is taken by west region and after that east region. </a:t>
            </a:r>
          </a:p>
          <a:p>
            <a:pPr algn="r"/>
            <a:endParaRPr lang="en-US" dirty="0"/>
          </a:p>
          <a:p>
            <a:pPr algn="r"/>
            <a:endParaRPr lang="en-US" dirty="0"/>
          </a:p>
          <a:p>
            <a:pPr algn="r"/>
            <a:endParaRPr lang="en-US" dirty="0"/>
          </a:p>
          <a:p>
            <a:pPr algn="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64" y="176463"/>
            <a:ext cx="3235766" cy="28017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152213"/>
            <a:ext cx="3793958" cy="2879620"/>
          </a:xfrm>
          <a:prstGeom prst="rect">
            <a:avLst/>
          </a:prstGeom>
        </p:spPr>
      </p:pic>
    </p:spTree>
    <p:extLst>
      <p:ext uri="{BB962C8B-B14F-4D97-AF65-F5344CB8AC3E}">
        <p14:creationId xmlns:p14="http://schemas.microsoft.com/office/powerpoint/2010/main" val="2974108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2294" y="120315"/>
            <a:ext cx="12079706" cy="6272463"/>
          </a:xfrm>
        </p:spPr>
        <p:txBody>
          <a:bodyPr/>
          <a:lstStyle/>
          <a:p>
            <a:endParaRPr lang="en-US" dirty="0"/>
          </a:p>
          <a:p>
            <a:endParaRPr lang="en-US" dirty="0"/>
          </a:p>
          <a:p>
            <a:r>
              <a:rPr lang="en-US" dirty="0"/>
              <a:t>                                       Standard class is used in each region and highest</a:t>
            </a:r>
          </a:p>
          <a:p>
            <a:r>
              <a:rPr lang="en-US" dirty="0"/>
              <a:t>                       count of standard class is in west region.</a:t>
            </a:r>
          </a:p>
          <a:p>
            <a:endParaRPr lang="en-US" dirty="0"/>
          </a:p>
          <a:p>
            <a:endParaRPr lang="en-US" dirty="0"/>
          </a:p>
          <a:p>
            <a:endParaRPr lang="en-US" dirty="0"/>
          </a:p>
          <a:p>
            <a:endParaRPr lang="en-US" dirty="0"/>
          </a:p>
          <a:p>
            <a:r>
              <a:rPr lang="en-US" dirty="0"/>
              <a:t>                                        Overall summary states that 80.74% we gain by profit and</a:t>
            </a:r>
          </a:p>
          <a:p>
            <a:r>
              <a:rPr lang="en-US" dirty="0"/>
              <a:t>                                 18.59% we gain by loss and 0.67% no profit and no loss</a:t>
            </a:r>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48" y="360946"/>
            <a:ext cx="3531869" cy="263966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038" y="3241242"/>
            <a:ext cx="2745807" cy="3352805"/>
          </a:xfrm>
          <a:prstGeom prst="rect">
            <a:avLst/>
          </a:prstGeom>
        </p:spPr>
      </p:pic>
    </p:spTree>
    <p:extLst>
      <p:ext uri="{BB962C8B-B14F-4D97-AF65-F5344CB8AC3E}">
        <p14:creationId xmlns:p14="http://schemas.microsoft.com/office/powerpoint/2010/main" val="1409953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33663" y="88231"/>
            <a:ext cx="10034337" cy="6472989"/>
          </a:xfrm>
        </p:spPr>
        <p:txBody>
          <a:bodyPr/>
          <a:lstStyle/>
          <a:p>
            <a:endParaRPr lang="en-US" dirty="0"/>
          </a:p>
          <a:p>
            <a:endParaRPr lang="en-US" dirty="0"/>
          </a:p>
          <a:p>
            <a:pPr algn="r"/>
            <a:r>
              <a:rPr lang="en-US" dirty="0"/>
              <a:t>Highest profit gain by in furniture section is chairs.</a:t>
            </a:r>
          </a:p>
          <a:p>
            <a:pPr algn="r"/>
            <a:endParaRPr lang="en-US" dirty="0"/>
          </a:p>
          <a:p>
            <a:pPr algn="r"/>
            <a:endParaRPr lang="en-US" dirty="0"/>
          </a:p>
          <a:p>
            <a:pPr algn="r"/>
            <a:endParaRPr lang="en-US" dirty="0"/>
          </a:p>
          <a:p>
            <a:pPr algn="r"/>
            <a:endParaRPr lang="en-US" dirty="0"/>
          </a:p>
          <a:p>
            <a:pPr algn="r"/>
            <a:r>
              <a:rPr lang="en-US" dirty="0"/>
              <a:t>Highest profit gain by in technology section is copiers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11" y="460763"/>
            <a:ext cx="3862289" cy="264338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568" y="3203962"/>
            <a:ext cx="3505200" cy="2097954"/>
          </a:xfrm>
          <a:prstGeom prst="rect">
            <a:avLst/>
          </a:prstGeom>
        </p:spPr>
      </p:pic>
    </p:spTree>
    <p:extLst>
      <p:ext uri="{BB962C8B-B14F-4D97-AF65-F5344CB8AC3E}">
        <p14:creationId xmlns:p14="http://schemas.microsoft.com/office/powerpoint/2010/main" val="581936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Links</a:t>
            </a:r>
            <a:endParaRPr lang="en-IN" dirty="0"/>
          </a:p>
        </p:txBody>
      </p:sp>
      <p:sp>
        <p:nvSpPr>
          <p:cNvPr id="3" name="Content Placeholder 2"/>
          <p:cNvSpPr>
            <a:spLocks noGrp="1"/>
          </p:cNvSpPr>
          <p:nvPr>
            <p:ph idx="1"/>
          </p:nvPr>
        </p:nvSpPr>
        <p:spPr/>
        <p:txBody>
          <a:bodyPr/>
          <a:lstStyle/>
          <a:p>
            <a:r>
              <a:rPr lang="en-IN" dirty="0">
                <a:hlinkClick r:id="rId2"/>
              </a:rPr>
              <a:t>https://github.com/Harshalzarikar/skillbuild</a:t>
            </a:r>
            <a:endParaRPr lang="en-IN" dirty="0"/>
          </a:p>
          <a:p>
            <a:r>
              <a:rPr lang="en-IN" dirty="0">
                <a:hlinkClick r:id="rId3"/>
              </a:rPr>
              <a:t>https://www.kaggle.com/datasets/bravehart101/sample-supermarket-dataset/code</a:t>
            </a:r>
            <a:endParaRPr lang="en-IN" dirty="0"/>
          </a:p>
          <a:p>
            <a:pPr marL="0" indent="0">
              <a:buNone/>
            </a:pPr>
            <a:endParaRPr lang="en-IN" dirty="0"/>
          </a:p>
        </p:txBody>
      </p:sp>
    </p:spTree>
    <p:extLst>
      <p:ext uri="{BB962C8B-B14F-4D97-AF65-F5344CB8AC3E}">
        <p14:creationId xmlns:p14="http://schemas.microsoft.com/office/powerpoint/2010/main" val="2317381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a:t>
            </a:r>
            <a:br>
              <a:rPr lang="en-US" dirty="0"/>
            </a:br>
            <a:r>
              <a:rPr lang="en-US" dirty="0"/>
              <a:t>YOU</a:t>
            </a:r>
            <a:endParaRPr lang="en-IN" dirty="0"/>
          </a:p>
        </p:txBody>
      </p:sp>
    </p:spTree>
    <p:extLst>
      <p:ext uri="{BB962C8B-B14F-4D97-AF65-F5344CB8AC3E}">
        <p14:creationId xmlns:p14="http://schemas.microsoft.com/office/powerpoint/2010/main" val="4152890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3BF3-4030-D11E-C00B-B6D567ECF3B6}"/>
              </a:ext>
            </a:extLst>
          </p:cNvPr>
          <p:cNvSpPr>
            <a:spLocks noGrp="1"/>
          </p:cNvSpPr>
          <p:nvPr>
            <p:ph type="title"/>
          </p:nvPr>
        </p:nvSpPr>
        <p:spPr>
          <a:xfrm>
            <a:off x="8201264" y="999620"/>
            <a:ext cx="3434180" cy="1415270"/>
          </a:xfrm>
        </p:spPr>
        <p:txBody>
          <a:bodyPr anchor="t">
            <a:normAutofit/>
          </a:bodyPr>
          <a:lstStyle/>
          <a:p>
            <a:r>
              <a:rPr lang="en-GB" sz="3200" b="1" dirty="0"/>
              <a:t>Problem Statement</a:t>
            </a:r>
            <a:endParaRPr lang="en-IN" sz="3200" b="1" dirty="0"/>
          </a:p>
        </p:txBody>
      </p:sp>
      <p:sp>
        <p:nvSpPr>
          <p:cNvPr id="3" name="Content Placeholder 2">
            <a:extLst>
              <a:ext uri="{FF2B5EF4-FFF2-40B4-BE49-F238E27FC236}">
                <a16:creationId xmlns:a16="http://schemas.microsoft.com/office/drawing/2014/main" id="{58BEF139-C5B0-2CB7-4EDA-6B6AA6290BD8}"/>
              </a:ext>
            </a:extLst>
          </p:cNvPr>
          <p:cNvSpPr>
            <a:spLocks noGrp="1"/>
          </p:cNvSpPr>
          <p:nvPr>
            <p:ph idx="1"/>
          </p:nvPr>
        </p:nvSpPr>
        <p:spPr>
          <a:xfrm>
            <a:off x="8153400" y="2543364"/>
            <a:ext cx="3434180" cy="3599019"/>
          </a:xfrm>
        </p:spPr>
        <p:txBody>
          <a:bodyPr>
            <a:normAutofit/>
          </a:bodyPr>
          <a:lstStyle/>
          <a:p>
            <a:r>
              <a:rPr lang="en-US" sz="1600"/>
              <a:t>The problem at hand is to perform a comprehensive analysis of a superstore's data to gain actionable insights and improve overall operational efficiency. The superstore has been experiencing various challenges, including declining sales, inventory management issues, and customer satisfaction concerns. The management team seeks to understand the underlying factors contributing to these problems and formulate data-driven strategies to address them effectively.</a:t>
            </a:r>
            <a:endParaRPr lang="en-IN" sz="1600"/>
          </a:p>
        </p:txBody>
      </p:sp>
      <p:pic>
        <p:nvPicPr>
          <p:cNvPr id="5" name="Picture 4" descr="Light bulb on yellow background with sketched light beams and cord">
            <a:extLst>
              <a:ext uri="{FF2B5EF4-FFF2-40B4-BE49-F238E27FC236}">
                <a16:creationId xmlns:a16="http://schemas.microsoft.com/office/drawing/2014/main" id="{8562F5B6-A42F-FE7F-98CC-5DC0733157E9}"/>
              </a:ext>
            </a:extLst>
          </p:cNvPr>
          <p:cNvPicPr>
            <a:picLocks noChangeAspect="1"/>
          </p:cNvPicPr>
          <p:nvPr/>
        </p:nvPicPr>
        <p:blipFill rotWithShape="1">
          <a:blip r:embed="rId2"/>
          <a:srcRect l="32092"/>
          <a:stretch/>
        </p:blipFill>
        <p:spPr>
          <a:xfrm>
            <a:off x="-9886" y="10"/>
            <a:ext cx="7572605" cy="6857990"/>
          </a:xfrm>
          <a:prstGeom prst="rect">
            <a:avLst/>
          </a:prstGeom>
        </p:spPr>
      </p:pic>
      <p:cxnSp>
        <p:nvCxnSpPr>
          <p:cNvPr id="9" name="Straight Connector 8">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6772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1932AD-6D57-884B-B737-281AEFF59D80}"/>
              </a:ext>
            </a:extLst>
          </p:cNvPr>
          <p:cNvSpPr>
            <a:spLocks noGrp="1"/>
          </p:cNvSpPr>
          <p:nvPr>
            <p:ph type="title"/>
          </p:nvPr>
        </p:nvSpPr>
        <p:spPr>
          <a:xfrm>
            <a:off x="838201" y="365125"/>
            <a:ext cx="5251316" cy="1807305"/>
          </a:xfrm>
        </p:spPr>
        <p:txBody>
          <a:bodyPr>
            <a:normAutofit/>
          </a:bodyPr>
          <a:lstStyle/>
          <a:p>
            <a:r>
              <a:rPr lang="en-US" b="1" dirty="0"/>
              <a:t>AGENDA</a:t>
            </a:r>
            <a:endParaRPr lang="en-IN" b="1" dirty="0"/>
          </a:p>
        </p:txBody>
      </p:sp>
      <p:sp>
        <p:nvSpPr>
          <p:cNvPr id="3" name="Content Placeholder 2">
            <a:extLst>
              <a:ext uri="{FF2B5EF4-FFF2-40B4-BE49-F238E27FC236}">
                <a16:creationId xmlns:a16="http://schemas.microsoft.com/office/drawing/2014/main" id="{CCE1A728-C37D-F6B0-5361-4D104B0FB6CD}"/>
              </a:ext>
            </a:extLst>
          </p:cNvPr>
          <p:cNvSpPr>
            <a:spLocks noGrp="1"/>
          </p:cNvSpPr>
          <p:nvPr>
            <p:ph idx="1"/>
          </p:nvPr>
        </p:nvSpPr>
        <p:spPr>
          <a:xfrm>
            <a:off x="838200" y="2333297"/>
            <a:ext cx="4619621" cy="3843666"/>
          </a:xfrm>
        </p:spPr>
        <p:txBody>
          <a:bodyPr>
            <a:normAutofit/>
          </a:bodyPr>
          <a:lstStyle/>
          <a:p>
            <a:pPr>
              <a:buFont typeface="+mj-lt"/>
              <a:buAutoNum type="arabicPeriod"/>
            </a:pPr>
            <a:r>
              <a:rPr lang="en-US" sz="2000" b="0" i="0">
                <a:effectLst/>
                <a:latin typeface="Söhne"/>
              </a:rPr>
              <a:t>Introduction </a:t>
            </a:r>
          </a:p>
          <a:p>
            <a:pPr>
              <a:buFont typeface="+mj-lt"/>
              <a:buAutoNum type="arabicPeriod"/>
            </a:pPr>
            <a:r>
              <a:rPr lang="en-US" sz="2000" b="0" i="0">
                <a:effectLst/>
                <a:latin typeface="Söhne"/>
              </a:rPr>
              <a:t>Data Collection and Preparation </a:t>
            </a:r>
          </a:p>
          <a:p>
            <a:pPr>
              <a:buFont typeface="+mj-lt"/>
              <a:buAutoNum type="arabicPeriod"/>
            </a:pPr>
            <a:r>
              <a:rPr lang="en-IN" sz="2000" b="0" i="0">
                <a:effectLst/>
                <a:latin typeface="Söhne"/>
              </a:rPr>
              <a:t>Exploratory Data Analysis</a:t>
            </a:r>
            <a:endParaRPr lang="en-US" sz="2000" b="0" i="0">
              <a:effectLst/>
              <a:latin typeface="Söhne"/>
            </a:endParaRPr>
          </a:p>
          <a:p>
            <a:pPr>
              <a:buFont typeface="+mj-lt"/>
              <a:buAutoNum type="arabicPeriod"/>
            </a:pPr>
            <a:r>
              <a:rPr lang="en-US" sz="2000" b="0" i="0">
                <a:effectLst/>
                <a:latin typeface="Söhne"/>
              </a:rPr>
              <a:t>Inventory Management Analysis </a:t>
            </a:r>
          </a:p>
          <a:p>
            <a:pPr>
              <a:buFont typeface="+mj-lt"/>
              <a:buAutoNum type="arabicPeriod"/>
            </a:pPr>
            <a:r>
              <a:rPr lang="en-US" sz="2000" b="0" i="0">
                <a:effectLst/>
                <a:latin typeface="Söhne"/>
              </a:rPr>
              <a:t>Customer Behavior Insights</a:t>
            </a:r>
          </a:p>
          <a:p>
            <a:pPr>
              <a:buFont typeface="+mj-lt"/>
              <a:buAutoNum type="arabicPeriod"/>
            </a:pPr>
            <a:r>
              <a:rPr lang="en-US" sz="2000" b="0" i="0">
                <a:effectLst/>
                <a:latin typeface="Söhne"/>
              </a:rPr>
              <a:t>Sales and Marketing Strategies </a:t>
            </a:r>
          </a:p>
          <a:p>
            <a:pPr>
              <a:buFont typeface="+mj-lt"/>
              <a:buAutoNum type="arabicPeriod"/>
            </a:pPr>
            <a:r>
              <a:rPr lang="en-US" sz="2000" b="0" i="0">
                <a:effectLst/>
                <a:latin typeface="Söhne"/>
              </a:rPr>
              <a:t>Customer Satisfaction and Feedback</a:t>
            </a:r>
          </a:p>
          <a:p>
            <a:pPr>
              <a:buFont typeface="+mj-lt"/>
              <a:buAutoNum type="arabicPeriod"/>
            </a:pPr>
            <a:r>
              <a:rPr lang="en-US" sz="2000" b="0" i="0">
                <a:effectLst/>
                <a:latin typeface="Söhne"/>
              </a:rPr>
              <a:t>Future Growth Opportunities</a:t>
            </a:r>
          </a:p>
          <a:p>
            <a:pPr>
              <a:buFont typeface="+mj-lt"/>
              <a:buAutoNum type="arabicPeriod"/>
            </a:pPr>
            <a:r>
              <a:rPr lang="en-US" sz="2000" b="0" i="0">
                <a:effectLst/>
                <a:latin typeface="Söhne"/>
              </a:rPr>
              <a:t>Conclusion</a:t>
            </a:r>
          </a:p>
          <a:p>
            <a:endParaRPr lang="en-IN" sz="2000"/>
          </a:p>
        </p:txBody>
      </p:sp>
      <p:pic>
        <p:nvPicPr>
          <p:cNvPr id="5" name="Picture 4" descr="A blue pendulum on an orange background">
            <a:extLst>
              <a:ext uri="{FF2B5EF4-FFF2-40B4-BE49-F238E27FC236}">
                <a16:creationId xmlns:a16="http://schemas.microsoft.com/office/drawing/2014/main" id="{63ACFE11-E018-9B48-AEA8-11336605F861}"/>
              </a:ext>
            </a:extLst>
          </p:cNvPr>
          <p:cNvPicPr>
            <a:picLocks noChangeAspect="1"/>
          </p:cNvPicPr>
          <p:nvPr/>
        </p:nvPicPr>
        <p:blipFill rotWithShape="1">
          <a:blip r:embed="rId2"/>
          <a:srcRect l="35474" r="14750"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652357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9FC5B-4F05-C4DA-F8BC-1FB7B197FEC0}"/>
              </a:ext>
            </a:extLst>
          </p:cNvPr>
          <p:cNvSpPr>
            <a:spLocks noGrp="1"/>
          </p:cNvSpPr>
          <p:nvPr>
            <p:ph type="title"/>
          </p:nvPr>
        </p:nvSpPr>
        <p:spPr>
          <a:xfrm>
            <a:off x="762000" y="1138036"/>
            <a:ext cx="4085665" cy="1402470"/>
          </a:xfrm>
        </p:spPr>
        <p:txBody>
          <a:bodyPr anchor="t">
            <a:normAutofit/>
          </a:bodyPr>
          <a:lstStyle/>
          <a:p>
            <a:r>
              <a:rPr lang="en-US" sz="3200" b="1" dirty="0"/>
              <a:t>PROJECT  OVERVIEW</a:t>
            </a:r>
            <a:endParaRPr lang="en-IN" sz="3200" b="1" dirty="0"/>
          </a:p>
        </p:txBody>
      </p:sp>
      <p:sp>
        <p:nvSpPr>
          <p:cNvPr id="3" name="Content Placeholder 2">
            <a:extLst>
              <a:ext uri="{FF2B5EF4-FFF2-40B4-BE49-F238E27FC236}">
                <a16:creationId xmlns:a16="http://schemas.microsoft.com/office/drawing/2014/main" id="{4C78EE61-AA3C-1BBD-20A5-45BF731CA7F0}"/>
              </a:ext>
            </a:extLst>
          </p:cNvPr>
          <p:cNvSpPr>
            <a:spLocks noGrp="1"/>
          </p:cNvSpPr>
          <p:nvPr>
            <p:ph idx="1"/>
          </p:nvPr>
        </p:nvSpPr>
        <p:spPr>
          <a:xfrm>
            <a:off x="762000" y="2551176"/>
            <a:ext cx="4085665" cy="3591207"/>
          </a:xfrm>
        </p:spPr>
        <p:txBody>
          <a:bodyPr>
            <a:normAutofit/>
          </a:bodyPr>
          <a:lstStyle/>
          <a:p>
            <a:r>
              <a:rPr lang="en-US" sz="2000" b="1" i="0">
                <a:effectLst/>
                <a:latin typeface="Söhne"/>
              </a:rPr>
              <a:t>Introduction:</a:t>
            </a:r>
          </a:p>
          <a:p>
            <a:pPr marL="0" indent="0">
              <a:buNone/>
            </a:pPr>
            <a:r>
              <a:rPr lang="en-US" sz="2000" b="0" i="0">
                <a:effectLst/>
                <a:latin typeface="Söhne"/>
              </a:rPr>
              <a:t>-The project aims to analyze sales data and derive insights to optimize profitability for XYZ Superstore, a retail company operating in the United States.</a:t>
            </a:r>
          </a:p>
          <a:p>
            <a:pPr marL="0" indent="0">
              <a:buNone/>
            </a:pPr>
            <a:r>
              <a:rPr lang="en-US" sz="2000" b="0" i="0">
                <a:effectLst/>
                <a:latin typeface="Söhne"/>
              </a:rPr>
              <a:t>-By examining the dataset provided, we will explore various aspects of sales performance and profitability across different categories and regions.</a:t>
            </a:r>
          </a:p>
          <a:p>
            <a:endParaRPr lang="en-IN" sz="2000"/>
          </a:p>
        </p:txBody>
      </p:sp>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Picture 4" descr="Magnifying glass showing decling performance">
            <a:extLst>
              <a:ext uri="{FF2B5EF4-FFF2-40B4-BE49-F238E27FC236}">
                <a16:creationId xmlns:a16="http://schemas.microsoft.com/office/drawing/2014/main" id="{2F6DDFC5-EC07-8C94-BF5D-6880DC6B1BC1}"/>
              </a:ext>
            </a:extLst>
          </p:cNvPr>
          <p:cNvPicPr>
            <a:picLocks noChangeAspect="1"/>
          </p:cNvPicPr>
          <p:nvPr/>
        </p:nvPicPr>
        <p:blipFill rotWithShape="1">
          <a:blip r:embed="rId2"/>
          <a:srcRect l="2886" r="33449" b="-1"/>
          <a:stretch/>
        </p:blipFill>
        <p:spPr>
          <a:xfrm>
            <a:off x="5650992" y="10"/>
            <a:ext cx="6541008" cy="6857990"/>
          </a:xfrm>
          <a:prstGeom prst="rect">
            <a:avLst/>
          </a:prstGeom>
        </p:spPr>
      </p:pic>
    </p:spTree>
    <p:extLst>
      <p:ext uri="{BB962C8B-B14F-4D97-AF65-F5344CB8AC3E}">
        <p14:creationId xmlns:p14="http://schemas.microsoft.com/office/powerpoint/2010/main" val="1698910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DEC823-3CE3-18B6-8FCE-8B90AB5C38A2}"/>
              </a:ext>
            </a:extLst>
          </p:cNvPr>
          <p:cNvSpPr>
            <a:spLocks noGrp="1"/>
          </p:cNvSpPr>
          <p:nvPr>
            <p:ph idx="1"/>
          </p:nvPr>
        </p:nvSpPr>
        <p:spPr>
          <a:xfrm>
            <a:off x="762000" y="2551176"/>
            <a:ext cx="4085665" cy="3591207"/>
          </a:xfrm>
        </p:spPr>
        <p:txBody>
          <a:bodyPr>
            <a:normAutofit/>
          </a:bodyPr>
          <a:lstStyle/>
          <a:p>
            <a:r>
              <a:rPr lang="en-US" sz="2000" b="1" i="0">
                <a:effectLst/>
                <a:latin typeface="Söhne"/>
              </a:rPr>
              <a:t>Objective:</a:t>
            </a:r>
          </a:p>
          <a:p>
            <a:pPr marL="0" indent="0">
              <a:buNone/>
            </a:pPr>
            <a:r>
              <a:rPr lang="en-US" sz="2000" b="0" i="0">
                <a:effectLst/>
                <a:latin typeface="Söhne"/>
              </a:rPr>
              <a:t>-The main objective of this analysis is to identify trends, patterns, and factors that influence sales and profit for XYZ Superstore.</a:t>
            </a:r>
          </a:p>
          <a:p>
            <a:pPr marL="0" indent="0">
              <a:buNone/>
            </a:pPr>
            <a:r>
              <a:rPr lang="en-US" sz="2000" b="0" i="0">
                <a:effectLst/>
                <a:latin typeface="Söhne"/>
              </a:rPr>
              <a:t>-We seek to provide actionable recommendations to enhance overall performance and profitability.</a:t>
            </a:r>
          </a:p>
          <a:p>
            <a:endParaRPr lang="en-IN" sz="2000"/>
          </a:p>
        </p:txBody>
      </p:sp>
      <p:pic>
        <p:nvPicPr>
          <p:cNvPr id="5" name="Picture 4" descr="Angled shot of pen on a graph">
            <a:extLst>
              <a:ext uri="{FF2B5EF4-FFF2-40B4-BE49-F238E27FC236}">
                <a16:creationId xmlns:a16="http://schemas.microsoft.com/office/drawing/2014/main" id="{104E0A1C-EDE3-45EB-D785-B1A1C6C7DE6D}"/>
              </a:ext>
            </a:extLst>
          </p:cNvPr>
          <p:cNvPicPr>
            <a:picLocks noChangeAspect="1"/>
          </p:cNvPicPr>
          <p:nvPr/>
        </p:nvPicPr>
        <p:blipFill rotWithShape="1">
          <a:blip r:embed="rId2"/>
          <a:srcRect r="36334" b="-1"/>
          <a:stretch/>
        </p:blipFill>
        <p:spPr>
          <a:xfrm>
            <a:off x="5650992" y="10"/>
            <a:ext cx="6541008" cy="6857990"/>
          </a:xfrm>
          <a:prstGeom prst="rect">
            <a:avLst/>
          </a:prstGeom>
        </p:spPr>
      </p:pic>
    </p:spTree>
    <p:extLst>
      <p:ext uri="{BB962C8B-B14F-4D97-AF65-F5344CB8AC3E}">
        <p14:creationId xmlns:p14="http://schemas.microsoft.com/office/powerpoint/2010/main" val="2250989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B80AB5-04E5-2C2D-26E9-EF3A3DA3A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0"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atabase">
            <a:extLst>
              <a:ext uri="{FF2B5EF4-FFF2-40B4-BE49-F238E27FC236}">
                <a16:creationId xmlns:a16="http://schemas.microsoft.com/office/drawing/2014/main" id="{762B4051-808D-638B-B23F-D8B3A51BBE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55956" y="781878"/>
            <a:ext cx="3523235" cy="3523235"/>
          </a:xfrm>
          <a:prstGeom prst="rect">
            <a:avLst/>
          </a:prstGeom>
        </p:spPr>
      </p:pic>
      <p:cxnSp>
        <p:nvCxnSpPr>
          <p:cNvPr id="12" name="Straight Connector 11">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3656" y="474740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49C4DF5-C296-8E01-D980-E57AB12B24B4}"/>
              </a:ext>
            </a:extLst>
          </p:cNvPr>
          <p:cNvSpPr>
            <a:spLocks noGrp="1"/>
          </p:cNvSpPr>
          <p:nvPr>
            <p:ph idx="1"/>
          </p:nvPr>
        </p:nvSpPr>
        <p:spPr>
          <a:xfrm>
            <a:off x="6811617" y="838200"/>
            <a:ext cx="4542183" cy="5315911"/>
          </a:xfrm>
        </p:spPr>
        <p:txBody>
          <a:bodyPr>
            <a:normAutofit/>
          </a:bodyPr>
          <a:lstStyle/>
          <a:p>
            <a:r>
              <a:rPr lang="en-US" sz="2000" b="1" i="0" dirty="0">
                <a:effectLst/>
                <a:latin typeface="Söhne"/>
              </a:rPr>
              <a:t>Dataset Overview:</a:t>
            </a:r>
          </a:p>
          <a:p>
            <a:pPr marL="0" indent="0">
              <a:buNone/>
            </a:pPr>
            <a:r>
              <a:rPr lang="en-US" sz="2000" b="0" i="0" dirty="0">
                <a:effectLst/>
                <a:latin typeface="Söhne"/>
              </a:rPr>
              <a:t>-The dataset consists of sales data for XYZ Superstore, covering various aspects such as ship mode, segment, country, city, state, postal code, region, category, sub-category, sales, quantity, discount, and profit.</a:t>
            </a:r>
          </a:p>
          <a:p>
            <a:pPr marL="0" indent="0">
              <a:buNone/>
            </a:pPr>
            <a:r>
              <a:rPr lang="en-US" sz="2000" b="0" i="0" dirty="0">
                <a:effectLst/>
                <a:latin typeface="Söhne"/>
              </a:rPr>
              <a:t>-It encompasses transactions from different regions and includes information about consumer and corporate segments.</a:t>
            </a:r>
          </a:p>
          <a:p>
            <a:pPr marL="0" indent="0">
              <a:buNone/>
            </a:pPr>
            <a:r>
              <a:rPr lang="en-US" sz="2000" b="0" i="0" dirty="0">
                <a:effectLst/>
                <a:latin typeface="Söhne"/>
              </a:rPr>
              <a:t>-The dataset allows us to investigate the performance of different product categories and sub-categories.</a:t>
            </a:r>
          </a:p>
          <a:p>
            <a:pPr marL="0" indent="0">
              <a:buNone/>
            </a:pPr>
            <a:endParaRPr lang="en-IN" sz="2000" dirty="0"/>
          </a:p>
        </p:txBody>
      </p:sp>
    </p:spTree>
    <p:extLst>
      <p:ext uri="{BB962C8B-B14F-4D97-AF65-F5344CB8AC3E}">
        <p14:creationId xmlns:p14="http://schemas.microsoft.com/office/powerpoint/2010/main" val="1749105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Magnifying glass showing decling performance">
            <a:extLst>
              <a:ext uri="{FF2B5EF4-FFF2-40B4-BE49-F238E27FC236}">
                <a16:creationId xmlns:a16="http://schemas.microsoft.com/office/drawing/2014/main" id="{96F12307-54F1-2BA9-D9F3-4EB6F034AFC7}"/>
              </a:ext>
            </a:extLst>
          </p:cNvPr>
          <p:cNvPicPr>
            <a:picLocks noChangeAspect="1"/>
          </p:cNvPicPr>
          <p:nvPr/>
        </p:nvPicPr>
        <p:blipFill rotWithShape="1">
          <a:blip r:embed="rId2">
            <a:alphaModFix amt="60000"/>
          </a:blip>
          <a:srcRect t="7865" b="7865"/>
          <a:stretch/>
        </p:blipFill>
        <p:spPr>
          <a:xfrm>
            <a:off x="-1" y="10"/>
            <a:ext cx="12192001" cy="6857990"/>
          </a:xfrm>
          <a:prstGeom prst="rect">
            <a:avLst/>
          </a:prstGeom>
        </p:spPr>
      </p:pic>
      <p:sp>
        <p:nvSpPr>
          <p:cNvPr id="3" name="Content Placeholder 2">
            <a:extLst>
              <a:ext uri="{FF2B5EF4-FFF2-40B4-BE49-F238E27FC236}">
                <a16:creationId xmlns:a16="http://schemas.microsoft.com/office/drawing/2014/main" id="{FEEEA5ED-6D8B-66CA-2E05-F959EB209F7B}"/>
              </a:ext>
            </a:extLst>
          </p:cNvPr>
          <p:cNvSpPr>
            <a:spLocks noGrp="1"/>
          </p:cNvSpPr>
          <p:nvPr>
            <p:ph idx="1"/>
          </p:nvPr>
        </p:nvSpPr>
        <p:spPr>
          <a:xfrm>
            <a:off x="1198181" y="2957665"/>
            <a:ext cx="9792471" cy="3171423"/>
          </a:xfrm>
        </p:spPr>
        <p:txBody>
          <a:bodyPr>
            <a:normAutofit/>
          </a:bodyPr>
          <a:lstStyle/>
          <a:p>
            <a:r>
              <a:rPr lang="en-US" sz="2000" b="0" i="0">
                <a:solidFill>
                  <a:srgbClr val="FFFFFF"/>
                </a:solidFill>
                <a:effectLst/>
                <a:latin typeface="Söhne"/>
              </a:rPr>
              <a:t>Key Analysis Areas:</a:t>
            </a:r>
          </a:p>
          <a:p>
            <a:pPr>
              <a:buFont typeface="+mj-lt"/>
              <a:buAutoNum type="arabicPeriod"/>
            </a:pPr>
            <a:r>
              <a:rPr lang="en-US" sz="2000" b="0" i="0">
                <a:solidFill>
                  <a:srgbClr val="FFFFFF"/>
                </a:solidFill>
                <a:effectLst/>
                <a:latin typeface="Söhne"/>
              </a:rPr>
              <a:t>Regional Sales Performance:</a:t>
            </a:r>
          </a:p>
          <a:p>
            <a:pPr marL="742950" lvl="1" indent="-285750">
              <a:buFont typeface="+mj-lt"/>
              <a:buAutoNum type="arabicPeriod"/>
            </a:pPr>
            <a:r>
              <a:rPr lang="en-US" sz="2000" b="0" i="0">
                <a:solidFill>
                  <a:srgbClr val="FFFFFF"/>
                </a:solidFill>
                <a:effectLst/>
                <a:latin typeface="Söhne"/>
              </a:rPr>
              <a:t>Identify regions with the highest and lowest sales figures.</a:t>
            </a:r>
          </a:p>
          <a:p>
            <a:pPr marL="742950" lvl="1" indent="-285750">
              <a:buFont typeface="+mj-lt"/>
              <a:buAutoNum type="arabicPeriod"/>
            </a:pPr>
            <a:r>
              <a:rPr lang="en-US" sz="2000" b="0" i="0">
                <a:solidFill>
                  <a:srgbClr val="FFFFFF"/>
                </a:solidFill>
                <a:effectLst/>
                <a:latin typeface="Söhne"/>
              </a:rPr>
              <a:t>Examine the contribution of each region to overall sales and profit.</a:t>
            </a:r>
          </a:p>
          <a:p>
            <a:pPr>
              <a:buFont typeface="+mj-lt"/>
              <a:buAutoNum type="arabicPeriod"/>
            </a:pPr>
            <a:r>
              <a:rPr lang="en-US" sz="2000" b="0" i="0">
                <a:solidFill>
                  <a:srgbClr val="FFFFFF"/>
                </a:solidFill>
                <a:effectLst/>
                <a:latin typeface="Söhne"/>
              </a:rPr>
              <a:t>Category and Sub-Category Analysis:</a:t>
            </a:r>
          </a:p>
          <a:p>
            <a:pPr marL="742950" lvl="1" indent="-285750">
              <a:buFont typeface="+mj-lt"/>
              <a:buAutoNum type="arabicPeriod"/>
            </a:pPr>
            <a:r>
              <a:rPr lang="en-US" sz="2000" b="0" i="0">
                <a:solidFill>
                  <a:srgbClr val="FFFFFF"/>
                </a:solidFill>
                <a:effectLst/>
                <a:latin typeface="Söhne"/>
              </a:rPr>
              <a:t>Analyze the sales distribution across different product categories and sub-categories.</a:t>
            </a:r>
          </a:p>
          <a:p>
            <a:pPr marL="742950" lvl="1" indent="-285750">
              <a:buFont typeface="+mj-lt"/>
              <a:buAutoNum type="arabicPeriod"/>
            </a:pPr>
            <a:r>
              <a:rPr lang="en-US" sz="2000" b="0" i="0">
                <a:solidFill>
                  <a:srgbClr val="FFFFFF"/>
                </a:solidFill>
                <a:effectLst/>
                <a:latin typeface="Söhne"/>
              </a:rPr>
              <a:t>Identify the top-performing and underperforming categories.</a:t>
            </a:r>
          </a:p>
          <a:p>
            <a:endParaRPr lang="en-IN" sz="2000">
              <a:solidFill>
                <a:srgbClr val="FFFFFF"/>
              </a:solidFill>
            </a:endParaRPr>
          </a:p>
        </p:txBody>
      </p:sp>
    </p:spTree>
    <p:extLst>
      <p:ext uri="{BB962C8B-B14F-4D97-AF65-F5344CB8AC3E}">
        <p14:creationId xmlns:p14="http://schemas.microsoft.com/office/powerpoint/2010/main" val="530768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Office building overlayed with stock market graphs">
            <a:extLst>
              <a:ext uri="{FF2B5EF4-FFF2-40B4-BE49-F238E27FC236}">
                <a16:creationId xmlns:a16="http://schemas.microsoft.com/office/drawing/2014/main" id="{F5CD4155-ED68-946B-076E-4A077A6F19BA}"/>
              </a:ext>
            </a:extLst>
          </p:cNvPr>
          <p:cNvPicPr>
            <a:picLocks noChangeAspect="1"/>
          </p:cNvPicPr>
          <p:nvPr/>
        </p:nvPicPr>
        <p:blipFill rotWithShape="1">
          <a:blip r:embed="rId2"/>
          <a:srcRect l="33076"/>
          <a:stretch/>
        </p:blipFill>
        <p:spPr>
          <a:xfrm>
            <a:off x="20" y="10"/>
            <a:ext cx="6486505"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3" name="Content Placeholder 2">
            <a:extLst>
              <a:ext uri="{FF2B5EF4-FFF2-40B4-BE49-F238E27FC236}">
                <a16:creationId xmlns:a16="http://schemas.microsoft.com/office/drawing/2014/main" id="{A74A6A7C-7552-C129-3255-85CF5C15CD75}"/>
              </a:ext>
            </a:extLst>
          </p:cNvPr>
          <p:cNvSpPr>
            <a:spLocks noGrp="1"/>
          </p:cNvSpPr>
          <p:nvPr>
            <p:ph idx="1"/>
          </p:nvPr>
        </p:nvSpPr>
        <p:spPr>
          <a:xfrm>
            <a:off x="6486525" y="2324100"/>
            <a:ext cx="4973953" cy="3778588"/>
          </a:xfrm>
        </p:spPr>
        <p:txBody>
          <a:bodyPr>
            <a:normAutofit/>
          </a:bodyPr>
          <a:lstStyle/>
          <a:p>
            <a:pPr>
              <a:buFont typeface="+mj-lt"/>
              <a:buAutoNum type="arabicPeriod"/>
            </a:pPr>
            <a:r>
              <a:rPr lang="en-US" sz="1100" b="0" i="0" dirty="0">
                <a:effectLst/>
                <a:latin typeface="Söhne"/>
              </a:rPr>
              <a:t>Profitability Analysis:</a:t>
            </a:r>
          </a:p>
          <a:p>
            <a:pPr marL="742950" lvl="1" indent="-285750">
              <a:buFont typeface="+mj-lt"/>
              <a:buAutoNum type="arabicPeriod"/>
            </a:pPr>
            <a:r>
              <a:rPr lang="en-US" sz="1100" b="0" i="0" dirty="0">
                <a:effectLst/>
                <a:latin typeface="Söhne"/>
              </a:rPr>
              <a:t>Investigate the relationship between discounts and profits.</a:t>
            </a:r>
          </a:p>
          <a:p>
            <a:pPr marL="742950" lvl="1" indent="-285750">
              <a:buFont typeface="+mj-lt"/>
              <a:buAutoNum type="arabicPeriod"/>
            </a:pPr>
            <a:r>
              <a:rPr lang="en-US" sz="1100" b="0" i="0" dirty="0">
                <a:effectLst/>
                <a:latin typeface="Söhne"/>
              </a:rPr>
              <a:t>Determine which product categories contribute most significantly to overall profit.</a:t>
            </a:r>
          </a:p>
          <a:p>
            <a:pPr>
              <a:buFont typeface="+mj-lt"/>
              <a:buAutoNum type="arabicPeriod"/>
            </a:pPr>
            <a:r>
              <a:rPr lang="en-US" sz="1100" b="0" i="0" dirty="0">
                <a:effectLst/>
                <a:latin typeface="Söhne"/>
              </a:rPr>
              <a:t>Customer Segmentation:</a:t>
            </a:r>
          </a:p>
          <a:p>
            <a:pPr marL="742950" lvl="1" indent="-285750">
              <a:buFont typeface="+mj-lt"/>
              <a:buAutoNum type="arabicPeriod"/>
            </a:pPr>
            <a:r>
              <a:rPr lang="en-US" sz="1100" b="0" i="0" dirty="0">
                <a:effectLst/>
                <a:latin typeface="Söhne"/>
              </a:rPr>
              <a:t>Segment customers based on their buying behavior and purchasing patterns.</a:t>
            </a:r>
          </a:p>
          <a:p>
            <a:pPr marL="742950" lvl="1" indent="-285750">
              <a:buFont typeface="+mj-lt"/>
              <a:buAutoNum type="arabicPeriod"/>
            </a:pPr>
            <a:r>
              <a:rPr lang="en-US" sz="1100" b="0" i="0" dirty="0">
                <a:effectLst/>
                <a:latin typeface="Söhne"/>
              </a:rPr>
              <a:t>Explore the impact of different segments on sales and profit.</a:t>
            </a:r>
          </a:p>
          <a:p>
            <a:pPr>
              <a:buFont typeface="+mj-lt"/>
              <a:buAutoNum type="arabicPeriod"/>
            </a:pPr>
            <a:r>
              <a:rPr lang="en-US" sz="1100" b="0" i="0" dirty="0">
                <a:effectLst/>
                <a:latin typeface="Söhne"/>
              </a:rPr>
              <a:t>Shipping Efficiency:</a:t>
            </a:r>
          </a:p>
          <a:p>
            <a:pPr marL="742950" lvl="1" indent="-285750">
              <a:buFont typeface="+mj-lt"/>
              <a:buAutoNum type="arabicPeriod"/>
            </a:pPr>
            <a:r>
              <a:rPr lang="en-US" sz="1100" b="0" i="0" dirty="0">
                <a:effectLst/>
                <a:latin typeface="Söhne"/>
              </a:rPr>
              <a:t>Evaluate the performance of different shipping modes in terms of sales and customer satisfaction.</a:t>
            </a:r>
          </a:p>
          <a:p>
            <a:pPr>
              <a:buFont typeface="+mj-lt"/>
              <a:buAutoNum type="arabicPeriod"/>
            </a:pPr>
            <a:r>
              <a:rPr lang="en-US" sz="1100" b="0" i="0" dirty="0">
                <a:effectLst/>
                <a:latin typeface="Söhne"/>
              </a:rPr>
              <a:t>Sales Trend Analysis:</a:t>
            </a:r>
          </a:p>
          <a:p>
            <a:pPr marL="742950" lvl="1" indent="-285750">
              <a:buFont typeface="+mj-lt"/>
              <a:buAutoNum type="arabicPeriod"/>
            </a:pPr>
            <a:r>
              <a:rPr lang="en-US" sz="1100" b="0" i="0" dirty="0">
                <a:effectLst/>
                <a:latin typeface="Söhne"/>
              </a:rPr>
              <a:t>Analyze sales trends over time to identify seasonal patterns and potential growth opportunities.</a:t>
            </a:r>
          </a:p>
          <a:p>
            <a:pPr marL="0" indent="0">
              <a:buNone/>
            </a:pPr>
            <a:endParaRPr lang="en-US" sz="1100" b="0" i="0" dirty="0">
              <a:effectLst/>
              <a:latin typeface="Söhne"/>
            </a:endParaRPr>
          </a:p>
        </p:txBody>
      </p:sp>
    </p:spTree>
    <p:extLst>
      <p:ext uri="{BB962C8B-B14F-4D97-AF65-F5344CB8AC3E}">
        <p14:creationId xmlns:p14="http://schemas.microsoft.com/office/powerpoint/2010/main" val="351847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ECBADB-2480-2F81-E809-4D454F37BB3E}"/>
              </a:ext>
            </a:extLst>
          </p:cNvPr>
          <p:cNvSpPr>
            <a:spLocks noGrp="1"/>
          </p:cNvSpPr>
          <p:nvPr>
            <p:ph type="title"/>
          </p:nvPr>
        </p:nvSpPr>
        <p:spPr>
          <a:xfrm>
            <a:off x="838201" y="365125"/>
            <a:ext cx="5251316" cy="1807305"/>
          </a:xfrm>
        </p:spPr>
        <p:txBody>
          <a:bodyPr>
            <a:normAutofit/>
          </a:bodyPr>
          <a:lstStyle/>
          <a:p>
            <a:r>
              <a:rPr lang="en-US" sz="4100"/>
              <a:t>WHO ARE THE END USERS OF THIS PROJECT?</a:t>
            </a:r>
            <a:endParaRPr lang="en-IN" sz="4100"/>
          </a:p>
        </p:txBody>
      </p:sp>
      <p:sp>
        <p:nvSpPr>
          <p:cNvPr id="3" name="Content Placeholder 2">
            <a:extLst>
              <a:ext uri="{FF2B5EF4-FFF2-40B4-BE49-F238E27FC236}">
                <a16:creationId xmlns:a16="http://schemas.microsoft.com/office/drawing/2014/main" id="{E91B3AB4-C6B0-E658-0240-85271B506CFF}"/>
              </a:ext>
            </a:extLst>
          </p:cNvPr>
          <p:cNvSpPr>
            <a:spLocks noGrp="1"/>
          </p:cNvSpPr>
          <p:nvPr>
            <p:ph idx="1"/>
          </p:nvPr>
        </p:nvSpPr>
        <p:spPr>
          <a:xfrm>
            <a:off x="838200" y="2333297"/>
            <a:ext cx="4619621" cy="3843666"/>
          </a:xfrm>
        </p:spPr>
        <p:txBody>
          <a:bodyPr>
            <a:normAutofit/>
          </a:bodyPr>
          <a:lstStyle/>
          <a:p>
            <a:r>
              <a:rPr lang="en-IN" sz="2000" b="1" i="0">
                <a:effectLst/>
                <a:latin typeface="Söhne"/>
              </a:rPr>
              <a:t>Retail Managers and Executives</a:t>
            </a:r>
          </a:p>
          <a:p>
            <a:r>
              <a:rPr lang="en-IN" sz="2000" b="1" i="0">
                <a:effectLst/>
                <a:latin typeface="Söhne"/>
              </a:rPr>
              <a:t>Marketing Team</a:t>
            </a:r>
          </a:p>
          <a:p>
            <a:r>
              <a:rPr lang="en-US" sz="2000" b="1" i="0">
                <a:effectLst/>
                <a:latin typeface="Söhne"/>
              </a:rPr>
              <a:t>Inventory and Supply Chain Managers</a:t>
            </a:r>
          </a:p>
          <a:p>
            <a:r>
              <a:rPr lang="en-IN" sz="2000" b="1" i="0">
                <a:effectLst/>
                <a:latin typeface="Söhne"/>
              </a:rPr>
              <a:t>Sales Team</a:t>
            </a:r>
          </a:p>
          <a:p>
            <a:r>
              <a:rPr lang="en-IN" sz="2000" b="1" i="0">
                <a:effectLst/>
                <a:latin typeface="Söhne"/>
              </a:rPr>
              <a:t>Customer Service Team</a:t>
            </a:r>
          </a:p>
          <a:p>
            <a:r>
              <a:rPr lang="en-IN" sz="2000" b="1" i="0">
                <a:effectLst/>
                <a:latin typeface="Söhne"/>
              </a:rPr>
              <a:t>Finance Department</a:t>
            </a:r>
            <a:endParaRPr lang="en-IN" sz="2000"/>
          </a:p>
        </p:txBody>
      </p:sp>
      <p:pic>
        <p:nvPicPr>
          <p:cNvPr id="5" name="Picture 4" descr="Large skydiving group mid-air">
            <a:extLst>
              <a:ext uri="{FF2B5EF4-FFF2-40B4-BE49-F238E27FC236}">
                <a16:creationId xmlns:a16="http://schemas.microsoft.com/office/drawing/2014/main" id="{CF760DE7-0C6C-7F10-5CD1-D3F719E42AEE}"/>
              </a:ext>
            </a:extLst>
          </p:cNvPr>
          <p:cNvPicPr>
            <a:picLocks noChangeAspect="1"/>
          </p:cNvPicPr>
          <p:nvPr/>
        </p:nvPicPr>
        <p:blipFill rotWithShape="1">
          <a:blip r:embed="rId2"/>
          <a:srcRect l="21590" r="2059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139520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191</TotalTime>
  <Words>786</Words>
  <Application>Microsoft Office PowerPoint</Application>
  <PresentationFormat>Widescreen</PresentationFormat>
  <Paragraphs>125</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Söhne</vt:lpstr>
      <vt:lpstr>Office Theme</vt:lpstr>
      <vt:lpstr>Student details </vt:lpstr>
      <vt:lpstr>Problem Statement</vt:lpstr>
      <vt:lpstr>AGENDA</vt:lpstr>
      <vt:lpstr>PROJECT  OVERVIEW</vt:lpstr>
      <vt:lpstr>PowerPoint Presentation</vt:lpstr>
      <vt:lpstr>PowerPoint Presentation</vt:lpstr>
      <vt:lpstr>PowerPoint Presentation</vt:lpstr>
      <vt:lpstr>PowerPoint Presentation</vt:lpstr>
      <vt:lpstr>WHO ARE THE END USERS OF THIS PROJECT?</vt:lpstr>
      <vt:lpstr> YOUR SOLUTION AND ITS VALUE PROPOSITION</vt:lpstr>
      <vt:lpstr>How did you customize the project and make it your own</vt:lpstr>
      <vt:lpstr>Modelling</vt:lpstr>
      <vt:lpstr>Results</vt:lpstr>
      <vt:lpstr>PowerPoint Presentation</vt:lpstr>
      <vt:lpstr>PowerPoint Presentation</vt:lpstr>
      <vt:lpstr>PowerPoint Presentation</vt:lpstr>
      <vt:lpstr>PowerPoint Presentation</vt:lpstr>
      <vt:lpstr>                            Links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details</dc:title>
  <dc:creator>OPTIMUS PRIME</dc:creator>
  <cp:lastModifiedBy>chetashree jagtap</cp:lastModifiedBy>
  <cp:revision>17</cp:revision>
  <dcterms:created xsi:type="dcterms:W3CDTF">2023-07-23T06:31:07Z</dcterms:created>
  <dcterms:modified xsi:type="dcterms:W3CDTF">2023-07-24T02:07:01Z</dcterms:modified>
</cp:coreProperties>
</file>