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18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31267"/>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51620" y="0"/>
            <a:ext cx="5486400" cy="8231267"/>
          </a:xfrm>
          <a:prstGeom prst="rect">
            <a:avLst/>
          </a:prstGeom>
        </p:spPr>
      </p:pic>
      <p:sp>
        <p:nvSpPr>
          <p:cNvPr id="5" name="Text 2"/>
          <p:cNvSpPr/>
          <p:nvPr/>
        </p:nvSpPr>
        <p:spPr>
          <a:xfrm>
            <a:off x="815816" y="598289"/>
            <a:ext cx="7512367" cy="4691063"/>
          </a:xfrm>
          <a:prstGeom prst="rect">
            <a:avLst/>
          </a:prstGeom>
          <a:noFill/>
          <a:ln/>
        </p:spPr>
        <p:txBody>
          <a:bodyPr wrap="square" rtlCol="0" anchor="t"/>
          <a:lstStyle/>
          <a:p>
            <a:pPr marL="0" indent="0">
              <a:lnSpc>
                <a:spcPts val="7388"/>
              </a:lnSpc>
              <a:buNone/>
            </a:pPr>
            <a:r>
              <a:rPr lang="en-US" sz="5910" b="1" dirty="0" smtClean="0">
                <a:solidFill>
                  <a:srgbClr val="1F1E1E"/>
                </a:solidFill>
                <a:latin typeface="Alexandria" pitchFamily="34" charset="0"/>
                <a:ea typeface="Alexandria" pitchFamily="34" charset="-122"/>
                <a:cs typeface="Alexandria" pitchFamily="34" charset="-120"/>
              </a:rPr>
              <a:t>Introduction of  </a:t>
            </a:r>
            <a:r>
              <a:rPr lang="en-US" sz="5910" b="1" dirty="0">
                <a:solidFill>
                  <a:srgbClr val="1F1E1E"/>
                </a:solidFill>
                <a:latin typeface="Alexandria" pitchFamily="34" charset="0"/>
                <a:ea typeface="Alexandria" pitchFamily="34" charset="-122"/>
                <a:cs typeface="Alexandria" pitchFamily="34" charset="-120"/>
              </a:rPr>
              <a:t>GROUP BY, HAVING, and WHERE</a:t>
            </a:r>
            <a:endParaRPr lang="en-US" sz="5910" dirty="0"/>
          </a:p>
        </p:txBody>
      </p:sp>
      <p:sp>
        <p:nvSpPr>
          <p:cNvPr id="6" name="Text 3"/>
          <p:cNvSpPr/>
          <p:nvPr/>
        </p:nvSpPr>
        <p:spPr>
          <a:xfrm>
            <a:off x="815816" y="5615583"/>
            <a:ext cx="7512367" cy="1392079"/>
          </a:xfrm>
          <a:prstGeom prst="rect">
            <a:avLst/>
          </a:prstGeom>
          <a:noFill/>
          <a:ln/>
        </p:spPr>
        <p:txBody>
          <a:bodyPr wrap="square" rtlCol="0" anchor="t"/>
          <a:lstStyle/>
          <a:p>
            <a:pPr marL="0" indent="0">
              <a:lnSpc>
                <a:spcPts val="2741"/>
              </a:lnSpc>
              <a:buNone/>
            </a:pPr>
            <a:r>
              <a:rPr lang="en-US" sz="1713" dirty="0">
                <a:solidFill>
                  <a:srgbClr val="3B3535"/>
                </a:solidFill>
                <a:latin typeface="Sora" pitchFamily="34" charset="0"/>
                <a:ea typeface="Sora" pitchFamily="34" charset="-122"/>
                <a:cs typeface="Sora" pitchFamily="34" charset="-120"/>
              </a:rPr>
              <a:t>Dive into the world of SQL data analysis with the powerful GROUP BY, HAVING, and WHERE clauses. These tools empower you to aggregate, filter, and refine your data, unlocking valuable insights from your MySQL database.</a:t>
            </a:r>
            <a:endParaRPr lang="en-US" sz="1713" dirty="0"/>
          </a:p>
        </p:txBody>
      </p:sp>
      <p:sp>
        <p:nvSpPr>
          <p:cNvPr id="7" name="Shape 4"/>
          <p:cNvSpPr/>
          <p:nvPr/>
        </p:nvSpPr>
        <p:spPr>
          <a:xfrm>
            <a:off x="815816" y="7268647"/>
            <a:ext cx="348020" cy="348020"/>
          </a:xfrm>
          <a:prstGeom prst="roundRect">
            <a:avLst>
              <a:gd name="adj" fmla="val 26271725"/>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23436" y="7276267"/>
            <a:ext cx="332780" cy="332780"/>
          </a:xfrm>
          <a:prstGeom prst="rect">
            <a:avLst/>
          </a:prstGeom>
        </p:spPr>
      </p:pic>
      <p:sp>
        <p:nvSpPr>
          <p:cNvPr id="9" name="Text 5"/>
          <p:cNvSpPr/>
          <p:nvPr/>
        </p:nvSpPr>
        <p:spPr>
          <a:xfrm>
            <a:off x="1272540" y="7252335"/>
            <a:ext cx="1903928" cy="380643"/>
          </a:xfrm>
          <a:prstGeom prst="rect">
            <a:avLst/>
          </a:prstGeom>
          <a:noFill/>
          <a:ln/>
        </p:spPr>
        <p:txBody>
          <a:bodyPr wrap="none" rtlCol="0" anchor="t"/>
          <a:lstStyle/>
          <a:p>
            <a:pPr marL="0" indent="0" algn="l">
              <a:lnSpc>
                <a:spcPts val="2998"/>
              </a:lnSpc>
              <a:buNone/>
            </a:pPr>
            <a:r>
              <a:rPr lang="en-US" sz="2141" b="1" dirty="0">
                <a:solidFill>
                  <a:srgbClr val="3B3535"/>
                </a:solidFill>
                <a:latin typeface="Sora" pitchFamily="34" charset="0"/>
                <a:ea typeface="Sora" pitchFamily="34" charset="-122"/>
                <a:cs typeface="Sora" pitchFamily="34" charset="-120"/>
              </a:rPr>
              <a:t>by </a:t>
            </a:r>
            <a:r>
              <a:rPr lang="en-US" sz="2141" b="1" dirty="0" err="1" smtClean="0">
                <a:solidFill>
                  <a:srgbClr val="3B3535"/>
                </a:solidFill>
                <a:latin typeface="Sora" pitchFamily="34" charset="0"/>
                <a:ea typeface="Sora" pitchFamily="34" charset="-122"/>
                <a:cs typeface="Sora" pitchFamily="34" charset="-120"/>
              </a:rPr>
              <a:t>Jeya</a:t>
            </a:r>
            <a:r>
              <a:rPr lang="en-US" sz="2141" b="1" dirty="0" err="1">
                <a:solidFill>
                  <a:srgbClr val="3B3535"/>
                </a:solidFill>
                <a:latin typeface="Sora" pitchFamily="34" charset="0"/>
                <a:ea typeface="Sora" pitchFamily="34" charset="-122"/>
                <a:cs typeface="Sora" pitchFamily="34" charset="-120"/>
              </a:rPr>
              <a:t>p</a:t>
            </a:r>
            <a:r>
              <a:rPr lang="en-US" sz="2141" b="1" dirty="0" err="1" smtClean="0">
                <a:solidFill>
                  <a:srgbClr val="3B3535"/>
                </a:solidFill>
                <a:latin typeface="Sora" pitchFamily="34" charset="0"/>
                <a:ea typeface="Sora" pitchFamily="34" charset="-122"/>
                <a:cs typeface="Sora" pitchFamily="34" charset="-120"/>
              </a:rPr>
              <a:t>athy</a:t>
            </a:r>
            <a:endParaRPr lang="en-US" sz="214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340525"/>
            <a:ext cx="11109960" cy="1388745"/>
          </a:xfrm>
          <a:prstGeom prst="rect">
            <a:avLst/>
          </a:prstGeom>
          <a:noFill/>
          <a:ln/>
        </p:spPr>
        <p:txBody>
          <a:bodyPr wrap="squar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Grouping and Calculating with GROUP BY</a:t>
            </a:r>
            <a:endParaRPr lang="en-US" sz="4374" dirty="0"/>
          </a:p>
        </p:txBody>
      </p:sp>
      <p:sp>
        <p:nvSpPr>
          <p:cNvPr id="5" name="Text 3"/>
          <p:cNvSpPr/>
          <p:nvPr/>
        </p:nvSpPr>
        <p:spPr>
          <a:xfrm>
            <a:off x="1760220" y="3284696"/>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Grouping Data</a:t>
            </a:r>
            <a:endParaRPr lang="en-US" sz="2187" dirty="0"/>
          </a:p>
        </p:txBody>
      </p:sp>
      <p:sp>
        <p:nvSpPr>
          <p:cNvPr id="6" name="Text 4"/>
          <p:cNvSpPr/>
          <p:nvPr/>
        </p:nvSpPr>
        <p:spPr>
          <a:xfrm>
            <a:off x="1760220" y="3854053"/>
            <a:ext cx="3341608" cy="213240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GROUP BY clause allows you to group rows that have the same values into summary rows, providing a way to perform calculations on subsets of the data.</a:t>
            </a:r>
            <a:endParaRPr lang="en-US" sz="1750" dirty="0"/>
          </a:p>
        </p:txBody>
      </p:sp>
      <p:sp>
        <p:nvSpPr>
          <p:cNvPr id="7" name="Text 5"/>
          <p:cNvSpPr/>
          <p:nvPr/>
        </p:nvSpPr>
        <p:spPr>
          <a:xfrm>
            <a:off x="5651421" y="3284696"/>
            <a:ext cx="3341608"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Performing Calculations</a:t>
            </a:r>
            <a:endParaRPr lang="en-US" sz="2187" dirty="0"/>
          </a:p>
        </p:txBody>
      </p:sp>
      <p:sp>
        <p:nvSpPr>
          <p:cNvPr id="8" name="Text 6"/>
          <p:cNvSpPr/>
          <p:nvPr/>
        </p:nvSpPr>
        <p:spPr>
          <a:xfrm>
            <a:off x="5651421" y="4201239"/>
            <a:ext cx="3341608" cy="2487811"/>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With GROUP BY, you can apply aggregate functions like SUM, AVG, COUNT, and MAX to calculate values for each group, revealing patterns and trends in your data.</a:t>
            </a:r>
            <a:endParaRPr lang="en-US" sz="1750" dirty="0"/>
          </a:p>
        </p:txBody>
      </p:sp>
      <p:sp>
        <p:nvSpPr>
          <p:cNvPr id="9" name="Text 7"/>
          <p:cNvSpPr/>
          <p:nvPr/>
        </p:nvSpPr>
        <p:spPr>
          <a:xfrm>
            <a:off x="9542621" y="3284696"/>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Unlocking Insights</a:t>
            </a:r>
            <a:endParaRPr lang="en-US" sz="2187" dirty="0"/>
          </a:p>
        </p:txBody>
      </p:sp>
      <p:sp>
        <p:nvSpPr>
          <p:cNvPr id="10" name="Text 8"/>
          <p:cNvSpPr/>
          <p:nvPr/>
        </p:nvSpPr>
        <p:spPr>
          <a:xfrm>
            <a:off x="9542621" y="3854053"/>
            <a:ext cx="3341608" cy="1777008"/>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By grouping and calculating, you can uncover deeper insights, such as total sales by product category or average customer spending by region.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AFA">
              <a:alpha val="85000"/>
            </a:srgbClr>
          </a:solidFill>
          <a:ln/>
        </p:spPr>
      </p:sp>
      <p:sp>
        <p:nvSpPr>
          <p:cNvPr id="6" name="Text 3"/>
          <p:cNvSpPr/>
          <p:nvPr/>
        </p:nvSpPr>
        <p:spPr>
          <a:xfrm>
            <a:off x="1760220" y="1572458"/>
            <a:ext cx="979551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Refining with HAVING and WHERE</a:t>
            </a:r>
            <a:endParaRPr lang="en-US" sz="4374" dirty="0"/>
          </a:p>
        </p:txBody>
      </p:sp>
      <p:pic>
        <p:nvPicPr>
          <p:cNvPr id="7" name="Image 1" descr="preencoded.png"/>
          <p:cNvPicPr>
            <a:picLocks noChangeAspect="1"/>
          </p:cNvPicPr>
          <p:nvPr/>
        </p:nvPicPr>
        <p:blipFill>
          <a:blip r:embed="rId4"/>
          <a:stretch>
            <a:fillRect/>
          </a:stretch>
        </p:blipFill>
        <p:spPr>
          <a:xfrm>
            <a:off x="1760220" y="2600087"/>
            <a:ext cx="3703320" cy="888682"/>
          </a:xfrm>
          <a:prstGeom prst="rect">
            <a:avLst/>
          </a:prstGeom>
        </p:spPr>
      </p:pic>
      <p:sp>
        <p:nvSpPr>
          <p:cNvPr id="8" name="Text 4"/>
          <p:cNvSpPr/>
          <p:nvPr/>
        </p:nvSpPr>
        <p:spPr>
          <a:xfrm>
            <a:off x="1982391" y="3822025"/>
            <a:ext cx="277749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WHERE Clause</a:t>
            </a:r>
            <a:endParaRPr lang="en-US" sz="2187" dirty="0"/>
          </a:p>
        </p:txBody>
      </p:sp>
      <p:sp>
        <p:nvSpPr>
          <p:cNvPr id="9" name="Text 5"/>
          <p:cNvSpPr/>
          <p:nvPr/>
        </p:nvSpPr>
        <p:spPr>
          <a:xfrm>
            <a:off x="1982391" y="4302443"/>
            <a:ext cx="3258979" cy="1777008"/>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The WHERE clause filters the rows before they are grouped, allowing you to focus on specific subsets of data.</a:t>
            </a:r>
            <a:endParaRPr lang="en-US" sz="1750" dirty="0"/>
          </a:p>
        </p:txBody>
      </p:sp>
      <p:pic>
        <p:nvPicPr>
          <p:cNvPr id="10" name="Image 2" descr="preencoded.png"/>
          <p:cNvPicPr>
            <a:picLocks noChangeAspect="1"/>
          </p:cNvPicPr>
          <p:nvPr/>
        </p:nvPicPr>
        <p:blipFill>
          <a:blip r:embed="rId5"/>
          <a:stretch>
            <a:fillRect/>
          </a:stretch>
        </p:blipFill>
        <p:spPr>
          <a:xfrm>
            <a:off x="5463540" y="2600087"/>
            <a:ext cx="3703320" cy="888682"/>
          </a:xfrm>
          <a:prstGeom prst="rect">
            <a:avLst/>
          </a:prstGeom>
        </p:spPr>
      </p:pic>
      <p:sp>
        <p:nvSpPr>
          <p:cNvPr id="11" name="Text 6"/>
          <p:cNvSpPr/>
          <p:nvPr/>
        </p:nvSpPr>
        <p:spPr>
          <a:xfrm>
            <a:off x="5685711" y="3822025"/>
            <a:ext cx="277749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HAVING Clause</a:t>
            </a:r>
            <a:endParaRPr lang="en-US" sz="2187" dirty="0"/>
          </a:p>
        </p:txBody>
      </p:sp>
      <p:sp>
        <p:nvSpPr>
          <p:cNvPr id="12" name="Text 7"/>
          <p:cNvSpPr/>
          <p:nvPr/>
        </p:nvSpPr>
        <p:spPr>
          <a:xfrm>
            <a:off x="5685711" y="4302443"/>
            <a:ext cx="3258979" cy="2132409"/>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The HAVING clause filters the groups after the grouping and aggregation have been performed, enabling you to refine the results further.</a:t>
            </a:r>
            <a:endParaRPr lang="en-US" sz="1750" dirty="0"/>
          </a:p>
        </p:txBody>
      </p:sp>
      <p:pic>
        <p:nvPicPr>
          <p:cNvPr id="13" name="Image 3" descr="preencoded.png"/>
          <p:cNvPicPr>
            <a:picLocks noChangeAspect="1"/>
          </p:cNvPicPr>
          <p:nvPr/>
        </p:nvPicPr>
        <p:blipFill>
          <a:blip r:embed="rId6"/>
          <a:stretch>
            <a:fillRect/>
          </a:stretch>
        </p:blipFill>
        <p:spPr>
          <a:xfrm>
            <a:off x="9166860" y="2600087"/>
            <a:ext cx="3703320" cy="888682"/>
          </a:xfrm>
          <a:prstGeom prst="rect">
            <a:avLst/>
          </a:prstGeom>
        </p:spPr>
      </p:pic>
      <p:sp>
        <p:nvSpPr>
          <p:cNvPr id="14" name="Text 8"/>
          <p:cNvSpPr/>
          <p:nvPr/>
        </p:nvSpPr>
        <p:spPr>
          <a:xfrm>
            <a:off x="9389031" y="3822025"/>
            <a:ext cx="3188375"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Powerful Combination</a:t>
            </a:r>
            <a:endParaRPr lang="en-US" sz="2187" dirty="0"/>
          </a:p>
        </p:txBody>
      </p:sp>
      <p:sp>
        <p:nvSpPr>
          <p:cNvPr id="15" name="Text 9"/>
          <p:cNvSpPr/>
          <p:nvPr/>
        </p:nvSpPr>
        <p:spPr>
          <a:xfrm>
            <a:off x="9389031" y="4302443"/>
            <a:ext cx="3258979" cy="2132409"/>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Together, WHERE and HAVING provide a powerful way to analyze your data, ensuring you only see the most relevant and meaningful information.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236</Words>
  <Application>Microsoft Office PowerPoint</Application>
  <PresentationFormat>Custom</PresentationFormat>
  <Paragraphs>20</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Alexandria</vt:lpstr>
      <vt:lpstr>Arial</vt:lpstr>
      <vt:lpstr>Calibri</vt:lpstr>
      <vt:lpstr>Sora</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Jeyapathy M</cp:lastModifiedBy>
  <cp:revision>3</cp:revision>
  <dcterms:created xsi:type="dcterms:W3CDTF">2024-05-15T05:06:35Z</dcterms:created>
  <dcterms:modified xsi:type="dcterms:W3CDTF">2024-05-15T05:55:41Z</dcterms:modified>
</cp:coreProperties>
</file>