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74" r:id="rId2"/>
    <p:sldMasterId id="2147483675" r:id="rId3"/>
  </p:sldMasterIdLst>
  <p:notesMasterIdLst>
    <p:notesMasterId r:id="rId26"/>
  </p:notesMasterIdLst>
  <p:sldIdLst>
    <p:sldId id="256" r:id="rId4"/>
    <p:sldId id="257" r:id="rId5"/>
    <p:sldId id="258" r:id="rId6"/>
    <p:sldId id="259" r:id="rId7"/>
    <p:sldId id="260" r:id="rId8"/>
    <p:sldId id="269" r:id="rId9"/>
    <p:sldId id="270" r:id="rId10"/>
    <p:sldId id="271" r:id="rId11"/>
    <p:sldId id="272" r:id="rId12"/>
    <p:sldId id="273" r:id="rId13"/>
    <p:sldId id="274" r:id="rId14"/>
    <p:sldId id="275" r:id="rId15"/>
    <p:sldId id="261" r:id="rId16"/>
    <p:sldId id="262" r:id="rId17"/>
    <p:sldId id="263" r:id="rId18"/>
    <p:sldId id="264" r:id="rId19"/>
    <p:sldId id="265" r:id="rId20"/>
    <p:sldId id="266" r:id="rId21"/>
    <p:sldId id="267" r:id="rId22"/>
    <p:sldId id="268" r:id="rId23"/>
    <p:sldId id="276" r:id="rId24"/>
    <p:sldId id="277" r:id="rId2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112"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2450550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27" name="Shape 32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baseline="0"/>
              <a:t>We conducted a market survey of air travelers in 2008, 2010, and 2012 to see what they are most willing to pay more for. Our conclusion was that extremely convenient air travel would yield more willingness to pay than any other factor. We followed up with a more in depth survey to determine what “convenience factors” affected willingness to pay the most (see next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45" name="Shape 3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baseline="0"/>
              <a:t>Probably most important slide. We need to lay out what investments NE will need to make and the timing of revenues. Then a basic DCF to get net present value, then divide by total shares to get new share price.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Innovative payment system?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None/>
            </a:pPr>
            <a:r>
              <a:rPr lang="en" sz="1800" b="0" i="0" u="none" strike="noStrike" cap="none" baseline="0"/>
              <a:t>We looked into several options including outsourcing, acquiring a system, having Northeast creating a system internally, and also the option of using our customizable system created by our Aviation team.  We formed this system by developing a best set of practices through consulting on and studying similar systems in several industries including airline, rail, car rentals, and hotel bookings.</a:t>
            </a:r>
          </a:p>
          <a:p>
            <a:pPr>
              <a:buNone/>
            </a:pPr>
            <a:r>
              <a:rPr lang="en" sz="1800" b="0" i="0" u="none" strike="noStrike" cap="none" baseline="0"/>
              <a:t>-Rated from 1-5, with 1 being worst and 5 being best.</a:t>
            </a:r>
          </a:p>
          <a:p>
            <a:pPr>
              <a:buNone/>
            </a:pPr>
            <a:r>
              <a:rPr lang="en" sz="1800" b="0" i="0" u="none" strike="noStrike" cap="none" baseline="0"/>
              <a:t>If we acquire or outsource – we’d need to buy several systems.  One for baggage improvements, one for reservations, etc.  Our system has it all under one roof.</a:t>
            </a:r>
          </a:p>
          <a:p>
            <a:pPr>
              <a:buNone/>
            </a:pPr>
            <a:r>
              <a:rPr lang="en" sz="1800" b="0" i="0" u="none" strike="noStrike" cap="none" baseline="0"/>
              <a:t>-With this system, we project a 55% increase in savings over the next 10 years.</a:t>
            </a:r>
          </a:p>
          <a:p>
            <a:pPr>
              <a:buNone/>
            </a:pPr>
            <a:r>
              <a:rPr lang="en" sz="1800" b="0" i="0" u="none" strike="noStrike" cap="none" baseline="0"/>
              <a:t>-Should significantly decrease Wilma’s costs.</a:t>
            </a:r>
          </a:p>
          <a:p>
            <a:pPr>
              <a:buNone/>
            </a:pPr>
            <a:r>
              <a:rPr lang="en" sz="1800" b="0" i="0" u="none" strike="noStrike" cap="none" baseline="0"/>
              <a:t>-Will only need half of the 260 luggage people you hired – exponential savings, but given the culture of NorthEast, I’ll let you decide.  We would recommend you let them go.</a:t>
            </a: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sz="1200" b="0" i="0" u="none" strike="noStrike" cap="none" baseline="0"/>
              <a:t>-</a:t>
            </a:r>
            <a:r>
              <a:rPr lang="en" sz="1200"/>
              <a:t>For fuel savings</a:t>
            </a:r>
            <a:r>
              <a:rPr lang="en" sz="1200" b="0" i="0" u="none" strike="noStrike" cap="none" baseline="0"/>
              <a:t>, we </a:t>
            </a:r>
            <a:r>
              <a:rPr lang="en" sz="1200"/>
              <a:t>considered three different options</a:t>
            </a:r>
            <a:r>
              <a:rPr lang="en" sz="1200" b="0" i="0" u="none" strike="noStrike" cap="none" baseline="0"/>
              <a:t>: Bulk purchasing, </a:t>
            </a:r>
            <a:r>
              <a:rPr lang="en" sz="1200"/>
              <a:t>Alternative Fuel solutions such as synthetic fuels,biofuels,biodiesel and advanced fuel hedging data analytics system</a:t>
            </a:r>
            <a:r>
              <a:rPr lang="en" sz="1200" b="0" i="0" u="none" strike="noStrike" cap="none" baseline="0"/>
              <a:t>.</a:t>
            </a:r>
          </a:p>
          <a:p>
            <a:endParaRPr lang="en" sz="1200" b="0" i="0" u="none" strike="noStrike" cap="none" baseline="0"/>
          </a:p>
          <a:p>
            <a:pPr lvl="0" rtl="0">
              <a:buNone/>
            </a:pPr>
            <a:r>
              <a:rPr lang="en" sz="1200" b="0" i="0" u="none" strike="noStrike" cap="none" baseline="0"/>
              <a:t>-</a:t>
            </a:r>
            <a:r>
              <a:rPr lang="en" sz="1200">
                <a:solidFill>
                  <a:srgbClr val="222222"/>
                </a:solidFill>
              </a:rPr>
              <a:t> we have an advanced data analytics fuel hedging system that can predict fuel hedging ratios based on market conditions, economic factors, commodity fluctuations etc used in airline industry. </a:t>
            </a:r>
          </a:p>
          <a:p>
            <a:pPr lvl="0" rtl="0">
              <a:buNone/>
            </a:pPr>
            <a:r>
              <a:rPr lang="en" sz="1200">
                <a:solidFill>
                  <a:srgbClr val="222222"/>
                </a:solidFill>
              </a:rPr>
              <a:t>NE is already doing hedging but our system can increase the fuel savings significantly compared to the existing hedging methodology by more than 40% increase in fuel cost savings.</a:t>
            </a:r>
          </a:p>
          <a:p>
            <a:endParaRPr lang="en" sz="1200">
              <a:solidFill>
                <a:srgbClr val="222222"/>
              </a:solidFill>
            </a:endParaRPr>
          </a:p>
          <a:p>
            <a:pPr lvl="0" rtl="0">
              <a:buNone/>
            </a:pPr>
            <a:r>
              <a:rPr lang="en" sz="1200" b="0" i="0" u="none" strike="noStrike" cap="none" baseline="0"/>
              <a:t>-We can completely customize this to NorthEast’s needs, and give you exclusivity on it going forward as this is consider</a:t>
            </a:r>
            <a:r>
              <a:rPr lang="en" sz="1200"/>
              <a:t>ed best of the industry</a:t>
            </a:r>
            <a:r>
              <a:rPr lang="en" sz="1200" b="0" i="0" u="none" strike="noStrike" cap="none" baseline="0"/>
              <a:t>.</a:t>
            </a:r>
          </a:p>
          <a:p>
            <a:endParaRPr lang="en" sz="1200" b="0" i="0" u="none" strike="noStrike" cap="none" baseline="0"/>
          </a:p>
          <a:p>
            <a:pPr lvl="0" rtl="0">
              <a:buNone/>
            </a:pPr>
            <a:r>
              <a:rPr lang="en" sz="1200"/>
              <a:t>- NE strategy of fuel hedging is consistent with current strategy and NE already saved more than $3.7 B in last 10 years.</a:t>
            </a:r>
          </a:p>
          <a:p>
            <a:endParaRPr lang="en" sz="1200"/>
          </a:p>
          <a:p>
            <a:pPr lvl="0" rtl="0">
              <a:buNone/>
            </a:pPr>
            <a:r>
              <a:rPr lang="en" sz="1200" b="0" i="0" u="none" strike="noStrike" cap="none" baseline="0"/>
              <a:t>-</a:t>
            </a:r>
            <a:r>
              <a:rPr lang="en" sz="1200"/>
              <a:t>We recommend that fuel hedging should be major tactic for fuel savings based on costs and profits analysis</a:t>
            </a:r>
            <a:r>
              <a:rPr lang="en" sz="1200" b="0" i="0" u="none" strike="noStrike" cap="none" baseline="0"/>
              <a:t>. But, making small bets on altern</a:t>
            </a:r>
            <a:r>
              <a:rPr lang="en" sz="1200"/>
              <a:t>ative fuel solutions would be good for future as demand for alternative fuel flights are growing and our new flight can support such fuels in the long run. </a:t>
            </a:r>
          </a:p>
        </p:txBody>
      </p:sp>
      <p:sp>
        <p:nvSpPr>
          <p:cNvPr id="252" name="Shape 2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buNone/>
            </a:pPr>
            <a:r>
              <a:rPr lang="en" sz="1800" b="0" i="0" u="none" strike="noStrike" cap="none" baseline="0"/>
              <a:t>-Once again, we had a similar set of options: outsource, acquire, internal or use ours.</a:t>
            </a:r>
          </a:p>
          <a:p>
            <a:pPr>
              <a:buNone/>
            </a:pPr>
            <a:r>
              <a:rPr lang="en" sz="1800" b="0" i="0" u="none" strike="noStrike" cap="none" baseline="0"/>
              <a:t>-Using this software, we should be able to boost load factor by 5 points.  That’s about $560 million.</a:t>
            </a:r>
          </a:p>
          <a:p>
            <a:pPr>
              <a:buNone/>
            </a:pPr>
            <a:r>
              <a:rPr lang="en" sz="1800" b="0" i="0" u="none" strike="noStrike" cap="none" baseline="0"/>
              <a:t>-Through years of work, our aviation team has created the most advanced algorithm in the industry for route optimization.  We can completely customize this to NorthEast’s needs, and give you exclusivity on it going forward.</a:t>
            </a:r>
          </a:p>
          <a:p>
            <a:pPr>
              <a:buNone/>
            </a:pPr>
            <a:r>
              <a:rPr lang="en" sz="1800" b="0" i="0" u="none" strike="noStrike" cap="none" baseline="0"/>
              <a:t>-We’ve done several case studies on this, and it has worked every time.</a:t>
            </a:r>
          </a:p>
          <a:p>
            <a:endParaRPr lang="en" sz="1800" b="0" i="0" u="none" strike="noStrike" cap="none" baseline="0"/>
          </a:p>
        </p:txBody>
      </p:sp>
      <p:sp>
        <p:nvSpPr>
          <p:cNvPr id="271" name="Shape 27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2" name="Shape 14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buNone/>
            </a:pPr>
            <a:r>
              <a:rPr lang="en"/>
              <a:t>Optimized seating/boarding - if someone doesn’t have luggage, they get on first.  Reduces total boarding time (bottleneck) and makes customers more satisfied with lack of hassle of boarding.</a:t>
            </a:r>
          </a:p>
        </p:txBody>
      </p:sp>
      <p:sp>
        <p:nvSpPr>
          <p:cNvPr id="279" name="Shape 279"/>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53" name="Shape 3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361" name="Shape 3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baseline="0"/>
              <a:t>With the economic recession behind us, more travelers are becoming more “convenience-sensitive” rather than “price-sensitive.” Northeast’s budget-pricing position will lose market share unless we capture more of the convenience market. </a:t>
            </a:r>
          </a:p>
          <a:p>
            <a:endParaRPr lang="en" sz="1100" b="0" i="0" u="none" strike="noStrike" cap="none" baseline="0"/>
          </a:p>
          <a:p>
            <a:pPr marL="0" marR="0" lvl="0" indent="0" algn="l" rtl="0">
              <a:buSzPct val="25000"/>
              <a:buFont typeface="Arial"/>
              <a:buNone/>
            </a:pPr>
            <a:r>
              <a:rPr lang="en" sz="1100" b="0" i="0" u="none" strike="noStrike" cap="none" baseline="0"/>
              <a:t>Our 4-year study of the airline industry, including a survey of 5,000 air travelers across 7 airlines indicates that in 2011, there were more travelers who would pay more for convenience improvements than there were who would pay more for price reductions. We have forecasted these trends to estimate that the “convenience market” will be double the “price market” by 2017, totalling about 420M travelers per year.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0" name="Shape 3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baseline="0"/>
              <a:t>We conducted a market survey of air travelers in 2008, 2010, and 2012 to see what they are most willing to pay more for. Our conclusion was that extremely convenient air travel would yield more willingness to pay than any other factor. We followed up with a more in depth survey to determine what “convenience factors” affected willingness to pay the most (see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baseline="0"/>
              <a:t>Our findings showed that travelers are willing to pay a lot more for fewer delays and less wait time. A lot of the inconvenience of air travel, we found, is the airport’s fault, not the airlines’ fault. If we provide a solution to meet the top four convenience factors, we anticipate being able to increase our price by 35%, up from 2013’s average price of $156.</a:t>
            </a:r>
          </a:p>
          <a:p>
            <a:endParaRPr lang="en" sz="1100" b="0" i="0" u="none" strike="noStrike" cap="none" baseline="0"/>
          </a:p>
          <a:p>
            <a:pPr marL="0" marR="0" lvl="0" indent="0" algn="l" rtl="0">
              <a:buSzPct val="25000"/>
              <a:buFont typeface="Arial"/>
              <a:buNone/>
            </a:pPr>
            <a:r>
              <a:rPr lang="en" sz="1100" b="0" i="0" u="none" strike="noStrike" cap="none" baseline="0"/>
              <a:t>But how can travelers sidestep the airport in air travel. Impossible, you might say. Well, not for long.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baseline="0"/>
              <a:t>The maximum capacity for the SkyHub is over 3X the capacity of the 737. Although some passengers will fly from Boston to Miami, decreasing overall load factor, we can price our tickets accordingly to capture the full value from the customer. More variable pricing and routing means far greater optimization.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indent="304800" algn="ctr">
              <a:buSzPct val="100000"/>
              <a:defRPr sz="4800"/>
            </a:lvl1pPr>
            <a:lvl2pPr indent="304800" algn="ctr">
              <a:buSzPct val="100000"/>
              <a:defRPr sz="4800"/>
            </a:lvl2pPr>
            <a:lvl3pPr indent="304800" algn="ctr">
              <a:buSzPct val="100000"/>
              <a:defRPr sz="4800"/>
            </a:lvl3pPr>
            <a:lvl4pPr indent="304800" algn="ctr">
              <a:buSzPct val="100000"/>
              <a:defRPr sz="4800"/>
            </a:lvl4pPr>
            <a:lvl5pPr indent="304800" algn="ctr">
              <a:buSzPct val="100000"/>
              <a:defRPr sz="4800"/>
            </a:lvl5pPr>
            <a:lvl6pPr indent="304800" algn="ctr">
              <a:buSzPct val="100000"/>
              <a:defRPr sz="4800"/>
            </a:lvl6pPr>
            <a:lvl7pPr indent="304800" algn="ctr">
              <a:buSzPct val="100000"/>
              <a:defRPr sz="4800"/>
            </a:lvl7pPr>
            <a:lvl8pPr indent="304800" algn="ctr">
              <a:buSzPct val="100000"/>
              <a:defRPr sz="4800"/>
            </a:lvl8pPr>
            <a:lvl9pPr indent="304800" algn="ctr">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marL="0" algn="ctr">
              <a:spcBef>
                <a:spcPts val="0"/>
              </a:spcBef>
              <a:buClr>
                <a:schemeClr val="dk2"/>
              </a:buClr>
              <a:buNone/>
              <a:defRPr>
                <a:solidFill>
                  <a:schemeClr val="dk2"/>
                </a:solidFill>
              </a:defRPr>
            </a:lvl1pPr>
            <a:lvl2pPr marL="0" indent="190500" algn="ctr">
              <a:spcBef>
                <a:spcPts val="0"/>
              </a:spcBef>
              <a:buClr>
                <a:schemeClr val="dk2"/>
              </a:buClr>
              <a:buSzPct val="100000"/>
              <a:buNone/>
              <a:defRPr sz="3000">
                <a:solidFill>
                  <a:schemeClr val="dk2"/>
                </a:solidFill>
              </a:defRPr>
            </a:lvl2pPr>
            <a:lvl3pPr marL="0" indent="190500" algn="ctr">
              <a:spcBef>
                <a:spcPts val="0"/>
              </a:spcBef>
              <a:buClr>
                <a:schemeClr val="dk2"/>
              </a:buClr>
              <a:buSzPct val="100000"/>
              <a:buNone/>
              <a:defRPr sz="3000">
                <a:solidFill>
                  <a:schemeClr val="dk2"/>
                </a:solidFill>
              </a:defRPr>
            </a:lvl3pPr>
            <a:lvl4pPr marL="0" indent="190500" algn="ctr">
              <a:spcBef>
                <a:spcPts val="0"/>
              </a:spcBef>
              <a:buClr>
                <a:schemeClr val="dk2"/>
              </a:buClr>
              <a:buSzPct val="100000"/>
              <a:buNone/>
              <a:defRPr sz="3000">
                <a:solidFill>
                  <a:schemeClr val="dk2"/>
                </a:solidFill>
              </a:defRPr>
            </a:lvl4pPr>
            <a:lvl5pPr marL="0" indent="190500" algn="ctr">
              <a:spcBef>
                <a:spcPts val="0"/>
              </a:spcBef>
              <a:buClr>
                <a:schemeClr val="dk2"/>
              </a:buClr>
              <a:buSzPct val="100000"/>
              <a:buNone/>
              <a:defRPr sz="3000">
                <a:solidFill>
                  <a:schemeClr val="dk2"/>
                </a:solidFill>
              </a:defRPr>
            </a:lvl5pPr>
            <a:lvl6pPr marL="0" indent="190500" algn="ctr">
              <a:spcBef>
                <a:spcPts val="0"/>
              </a:spcBef>
              <a:buClr>
                <a:schemeClr val="dk2"/>
              </a:buClr>
              <a:buSzPct val="100000"/>
              <a:buNone/>
              <a:defRPr sz="3000">
                <a:solidFill>
                  <a:schemeClr val="dk2"/>
                </a:solidFill>
              </a:defRPr>
            </a:lvl6pPr>
            <a:lvl7pPr marL="0" indent="190500" algn="ctr">
              <a:spcBef>
                <a:spcPts val="0"/>
              </a:spcBef>
              <a:buClr>
                <a:schemeClr val="dk2"/>
              </a:buClr>
              <a:buSzPct val="100000"/>
              <a:buNone/>
              <a:defRPr sz="3000">
                <a:solidFill>
                  <a:schemeClr val="dk2"/>
                </a:solidFill>
              </a:defRPr>
            </a:lvl7pPr>
            <a:lvl8pPr marL="0" indent="190500" algn="ctr">
              <a:spcBef>
                <a:spcPts val="0"/>
              </a:spcBef>
              <a:buClr>
                <a:schemeClr val="dk2"/>
              </a:buClr>
              <a:buSzPct val="100000"/>
              <a:buNone/>
              <a:defRPr sz="3000">
                <a:solidFill>
                  <a:schemeClr val="dk2"/>
                </a:solidFill>
              </a:defRPr>
            </a:lvl8pPr>
            <a:lvl9pPr marL="0" indent="190500"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05977"/>
            <a:ext cx="8229600" cy="857250"/>
          </a:xfrm>
          <a:prstGeom prst="rect">
            <a:avLst/>
          </a:prstGeom>
          <a:noFill/>
          <a:ln>
            <a:noFill/>
          </a:ln>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9" name="Shape 39"/>
          <p:cNvSpPr txBox="1">
            <a:spLocks noGrp="1"/>
          </p:cNvSpPr>
          <p:nvPr>
            <p:ph type="body" idx="1"/>
          </p:nvPr>
        </p:nvSpPr>
        <p:spPr>
          <a:xfrm>
            <a:off x="457204" y="1200150"/>
            <a:ext cx="3994524" cy="372567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4692278" y="1200150"/>
            <a:ext cx="3994524" cy="372567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7"/>
            <a:ext cx="8229600" cy="857250"/>
          </a:xfrm>
          <a:prstGeom prst="rect">
            <a:avLst/>
          </a:prstGeom>
          <a:noFill/>
          <a:ln>
            <a:noFill/>
          </a:ln>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457200" y="4406310"/>
            <a:ext cx="8229600" cy="519519"/>
          </a:xfrm>
          <a:prstGeom prst="rect">
            <a:avLst/>
          </a:prstGeom>
          <a:noFill/>
          <a:ln>
            <a:noFill/>
          </a:ln>
        </p:spPr>
        <p:txBody>
          <a:bodyPr lIns="91425" tIns="91425" rIns="91425" bIns="91425" anchor="t" anchorCtr="0"/>
          <a:lstStyle>
            <a:lvl1pPr marL="285750" indent="-171450" algn="ctr" rtl="0">
              <a:spcBef>
                <a:spcPts val="360"/>
              </a:spcBef>
              <a:buFont typeface="Aria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7"/>
            <a:ext cx="8229600" cy="857250"/>
          </a:xfrm>
          <a:prstGeom prst="rect">
            <a:avLst/>
          </a:prstGeom>
          <a:noFill/>
          <a:ln>
            <a:noFill/>
          </a:ln>
        </p:spPr>
        <p:txBody>
          <a:bodyPr lIns="91425" tIns="91425" rIns="91425" bIns="91425" anchor="b" anchorCtr="0"/>
          <a:lstStyle>
            <a:lvl1pPr marL="0" rtl="0">
              <a:buClr>
                <a:schemeClr val="dk1"/>
              </a:buClr>
              <a:buFont typeface="Arial"/>
              <a:buNone/>
              <a:defRPr/>
            </a:lvl1pPr>
            <a:lvl2pPr marL="0" indent="228600" rtl="0">
              <a:buClr>
                <a:schemeClr val="dk1"/>
              </a:buClr>
              <a:buFont typeface="Arial"/>
              <a:buNone/>
              <a:defRPr/>
            </a:lvl2pPr>
            <a:lvl3pPr marL="0" indent="228600" rtl="0">
              <a:buClr>
                <a:schemeClr val="dk1"/>
              </a:buClr>
              <a:buNone/>
              <a:defRPr/>
            </a:lvl3pPr>
            <a:lvl4pPr marL="0" indent="228600" rtl="0">
              <a:buClr>
                <a:schemeClr val="dk1"/>
              </a:buClr>
              <a:buNone/>
              <a:defRPr/>
            </a:lvl4pPr>
            <a:lvl5pPr marL="0" indent="228600" rtl="0">
              <a:buClr>
                <a:schemeClr val="dk1"/>
              </a:buClr>
              <a:buNone/>
              <a:defRPr/>
            </a:lvl5pPr>
            <a:lvl6pPr marL="0" indent="228600" rtl="0">
              <a:buClr>
                <a:schemeClr val="dk1"/>
              </a:buClr>
              <a:buNone/>
              <a:defRPr/>
            </a:lvl6pPr>
            <a:lvl7pPr marL="0" indent="228600" rtl="0">
              <a:buClr>
                <a:schemeClr val="dk1"/>
              </a:buClr>
              <a:buNone/>
              <a:defRPr/>
            </a:lvl7pPr>
            <a:lvl8pPr marL="0" indent="228600" rtl="0">
              <a:buClr>
                <a:schemeClr val="dk1"/>
              </a:buClr>
              <a:buNone/>
              <a:defRPr/>
            </a:lvl8pPr>
            <a:lvl9pPr marL="0" indent="228600" rtl="0">
              <a:buClr>
                <a:schemeClr val="dk1"/>
              </a:buClr>
              <a:buNone/>
              <a:defRPr/>
            </a:lvl9pPr>
          </a:lstStyle>
          <a:p>
            <a:endParaRPr/>
          </a:p>
        </p:txBody>
      </p:sp>
      <p:sp>
        <p:nvSpPr>
          <p:cNvPr id="48" name="Shape 48"/>
          <p:cNvSpPr txBox="1">
            <a:spLocks noGrp="1"/>
          </p:cNvSpPr>
          <p:nvPr>
            <p:ph type="body" idx="1"/>
          </p:nvPr>
        </p:nvSpPr>
        <p:spPr>
          <a:xfrm>
            <a:off x="457200" y="1200150"/>
            <a:ext cx="8229600" cy="3725679"/>
          </a:xfrm>
          <a:prstGeom prst="rect">
            <a:avLst/>
          </a:prstGeom>
          <a:noFill/>
          <a:ln>
            <a:noFill/>
          </a:ln>
        </p:spPr>
        <p:txBody>
          <a:bodyPr lIns="91425" tIns="91425" rIns="91425" bIns="91425" anchor="t" anchorCtr="0"/>
          <a:lstStyle>
            <a:lvl1pPr marL="342900" indent="-152400" rtl="0">
              <a:spcBef>
                <a:spcPts val="600"/>
              </a:spcBef>
              <a:defRPr/>
            </a:lvl1pPr>
            <a:lvl2pPr marL="742950" indent="-133350" rtl="0">
              <a:spcBef>
                <a:spcPts val="480"/>
              </a:spcBef>
              <a:defRPr/>
            </a:lvl2pPr>
            <a:lvl3pPr marL="1143000" indent="-76200" rtl="0">
              <a:spcBef>
                <a:spcPts val="480"/>
              </a:spcBef>
              <a:defRPr/>
            </a:lvl3pPr>
            <a:lvl4pPr marL="1600200" indent="-114300" rtl="0">
              <a:spcBef>
                <a:spcPts val="360"/>
              </a:spcBef>
              <a:defRPr/>
            </a:lvl4pPr>
            <a:lvl5pPr marL="2057400" indent="-114300" rtl="0">
              <a:spcBef>
                <a:spcPts val="360"/>
              </a:spcBef>
              <a:defRPr/>
            </a:lvl5pPr>
            <a:lvl6pPr marL="2514600" indent="-114300" rtl="0">
              <a:spcBef>
                <a:spcPts val="360"/>
              </a:spcBef>
              <a:defRPr/>
            </a:lvl6pPr>
            <a:lvl7pPr marL="2971800" indent="-114300" rtl="0">
              <a:spcBef>
                <a:spcPts val="360"/>
              </a:spcBef>
              <a:defRPr/>
            </a:lvl7pPr>
            <a:lvl8pPr marL="3429000" indent="-114300" rtl="0">
              <a:spcBef>
                <a:spcPts val="360"/>
              </a:spcBef>
              <a:defRPr/>
            </a:lvl8pPr>
            <a:lvl9pPr marL="3886200" indent="-114300" rtl="0">
              <a:spcBef>
                <a:spcPts val="360"/>
              </a:spcBef>
              <a:defRPr/>
            </a:lvl9pPr>
          </a:lstStyle>
          <a:p>
            <a:endParaRPr/>
          </a:p>
        </p:txBody>
      </p:sp>
      <p:sp>
        <p:nvSpPr>
          <p:cNvPr id="49" name="Shape 49"/>
          <p:cNvSpPr txBox="1">
            <a:spLocks noGrp="1"/>
          </p:cNvSpPr>
          <p:nvPr>
            <p:ph type="dt" idx="10"/>
          </p:nvPr>
        </p:nvSpPr>
        <p:spPr>
          <a:xfrm>
            <a:off x="457200" y="4767264"/>
            <a:ext cx="2133599" cy="273843"/>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lnSpc>
                <a:spcPct val="100000"/>
              </a:lnSpc>
              <a:spcBef>
                <a:spcPts val="0"/>
              </a:spcBef>
              <a:spcAft>
                <a:spcPts val="0"/>
              </a:spcAft>
              <a:buClr>
                <a:srgbClr val="000000"/>
              </a:buClr>
              <a:buFont typeface="Arial"/>
              <a:buNone/>
              <a:defRPr/>
            </a:lvl3pPr>
            <a:lvl4pPr marL="0" marR="0" indent="0" algn="l" rtl="0">
              <a:lnSpc>
                <a:spcPct val="100000"/>
              </a:lnSpc>
              <a:spcBef>
                <a:spcPts val="0"/>
              </a:spcBef>
              <a:spcAft>
                <a:spcPts val="0"/>
              </a:spcAft>
              <a:buClr>
                <a:srgbClr val="000000"/>
              </a:buClr>
              <a:buFont typeface="Arial"/>
              <a:buNone/>
              <a:defRPr/>
            </a:lvl4pPr>
            <a:lvl5pPr marL="0" marR="0" indent="0" algn="l" rtl="0">
              <a:lnSpc>
                <a:spcPct val="100000"/>
              </a:lnSpc>
              <a:spcBef>
                <a:spcPts val="0"/>
              </a:spcBef>
              <a:spcAft>
                <a:spcPts val="0"/>
              </a:spcAft>
              <a:buClr>
                <a:srgbClr val="000000"/>
              </a:buClr>
              <a:buFont typeface="Arial"/>
              <a:buNone/>
              <a:defRPr/>
            </a:lvl5pPr>
            <a:lvl6pPr marL="0" marR="0" indent="0" algn="l" rtl="0">
              <a:lnSpc>
                <a:spcPct val="100000"/>
              </a:lnSpc>
              <a:spcBef>
                <a:spcPts val="0"/>
              </a:spcBef>
              <a:spcAft>
                <a:spcPts val="0"/>
              </a:spcAft>
              <a:buClr>
                <a:srgbClr val="000000"/>
              </a:buClr>
              <a:buFont typeface="Arial"/>
              <a:buNone/>
              <a:defRPr/>
            </a:lvl6pPr>
            <a:lvl7pPr marL="0" marR="0" indent="0" algn="l" rtl="0">
              <a:lnSpc>
                <a:spcPct val="100000"/>
              </a:lnSpc>
              <a:spcBef>
                <a:spcPts val="0"/>
              </a:spcBef>
              <a:spcAft>
                <a:spcPts val="0"/>
              </a:spcAft>
              <a:buClr>
                <a:srgbClr val="000000"/>
              </a:buClr>
              <a:buFont typeface="Arial"/>
              <a:buNone/>
              <a:defRPr/>
            </a:lvl7pPr>
            <a:lvl8pPr marL="0" marR="0" indent="0" algn="l" rtl="0">
              <a:lnSpc>
                <a:spcPct val="100000"/>
              </a:lnSpc>
              <a:spcBef>
                <a:spcPts val="0"/>
              </a:spcBef>
              <a:spcAft>
                <a:spcPts val="0"/>
              </a:spcAft>
              <a:buClr>
                <a:srgbClr val="000000"/>
              </a:buClr>
              <a:buFont typeface="Arial"/>
              <a:buNone/>
              <a:defRPr/>
            </a:lvl8pPr>
            <a:lvl9pPr marL="0" marR="0" indent="0" algn="l" rtl="0">
              <a:lnSpc>
                <a:spcPct val="100000"/>
              </a:lnSpc>
              <a:spcBef>
                <a:spcPts val="0"/>
              </a:spcBef>
              <a:spcAft>
                <a:spcPts val="0"/>
              </a:spcAft>
              <a:buClr>
                <a:srgbClr val="000000"/>
              </a:buClr>
              <a:buFont typeface="Arial"/>
              <a:buNone/>
              <a:defRPr/>
            </a:lvl9pPr>
          </a:lstStyle>
          <a:p>
            <a:endParaRPr/>
          </a:p>
        </p:txBody>
      </p:sp>
      <p:sp>
        <p:nvSpPr>
          <p:cNvPr id="50" name="Shape 50"/>
          <p:cNvSpPr txBox="1">
            <a:spLocks noGrp="1"/>
          </p:cNvSpPr>
          <p:nvPr>
            <p:ph type="ftr" idx="11"/>
          </p:nvPr>
        </p:nvSpPr>
        <p:spPr>
          <a:xfrm>
            <a:off x="3124200" y="4767264"/>
            <a:ext cx="2895600" cy="273843"/>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lnSpc>
                <a:spcPct val="100000"/>
              </a:lnSpc>
              <a:spcBef>
                <a:spcPts val="0"/>
              </a:spcBef>
              <a:spcAft>
                <a:spcPts val="0"/>
              </a:spcAft>
              <a:buClr>
                <a:srgbClr val="000000"/>
              </a:buClr>
              <a:buFont typeface="Arial"/>
              <a:buNone/>
              <a:defRPr/>
            </a:lvl3pPr>
            <a:lvl4pPr marL="0" marR="0" indent="0" algn="l" rtl="0">
              <a:lnSpc>
                <a:spcPct val="100000"/>
              </a:lnSpc>
              <a:spcBef>
                <a:spcPts val="0"/>
              </a:spcBef>
              <a:spcAft>
                <a:spcPts val="0"/>
              </a:spcAft>
              <a:buClr>
                <a:srgbClr val="000000"/>
              </a:buClr>
              <a:buFont typeface="Arial"/>
              <a:buNone/>
              <a:defRPr/>
            </a:lvl4pPr>
            <a:lvl5pPr marL="0" marR="0" indent="0" algn="l" rtl="0">
              <a:lnSpc>
                <a:spcPct val="100000"/>
              </a:lnSpc>
              <a:spcBef>
                <a:spcPts val="0"/>
              </a:spcBef>
              <a:spcAft>
                <a:spcPts val="0"/>
              </a:spcAft>
              <a:buClr>
                <a:srgbClr val="000000"/>
              </a:buClr>
              <a:buFont typeface="Arial"/>
              <a:buNone/>
              <a:defRPr/>
            </a:lvl5pPr>
            <a:lvl6pPr marL="0" marR="0" indent="0" algn="l" rtl="0">
              <a:lnSpc>
                <a:spcPct val="100000"/>
              </a:lnSpc>
              <a:spcBef>
                <a:spcPts val="0"/>
              </a:spcBef>
              <a:spcAft>
                <a:spcPts val="0"/>
              </a:spcAft>
              <a:buClr>
                <a:srgbClr val="000000"/>
              </a:buClr>
              <a:buFont typeface="Arial"/>
              <a:buNone/>
              <a:defRPr/>
            </a:lvl6pPr>
            <a:lvl7pPr marL="0" marR="0" indent="0" algn="l" rtl="0">
              <a:lnSpc>
                <a:spcPct val="100000"/>
              </a:lnSpc>
              <a:spcBef>
                <a:spcPts val="0"/>
              </a:spcBef>
              <a:spcAft>
                <a:spcPts val="0"/>
              </a:spcAft>
              <a:buClr>
                <a:srgbClr val="000000"/>
              </a:buClr>
              <a:buFont typeface="Arial"/>
              <a:buNone/>
              <a:defRPr/>
            </a:lvl7pPr>
            <a:lvl8pPr marL="0" marR="0" indent="0" algn="l" rtl="0">
              <a:lnSpc>
                <a:spcPct val="100000"/>
              </a:lnSpc>
              <a:spcBef>
                <a:spcPts val="0"/>
              </a:spcBef>
              <a:spcAft>
                <a:spcPts val="0"/>
              </a:spcAft>
              <a:buClr>
                <a:srgbClr val="000000"/>
              </a:buClr>
              <a:buFont typeface="Arial"/>
              <a:buNone/>
              <a:defRPr/>
            </a:lvl8pPr>
            <a:lvl9pPr marL="0" marR="0" indent="0"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sldNum" idx="12"/>
          </p:nvPr>
        </p:nvSpPr>
        <p:spPr>
          <a:xfrm>
            <a:off x="6553200" y="4767264"/>
            <a:ext cx="2133599" cy="273843"/>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lnSpc>
                <a:spcPct val="100000"/>
              </a:lnSpc>
              <a:spcBef>
                <a:spcPts val="0"/>
              </a:spcBef>
              <a:spcAft>
                <a:spcPts val="0"/>
              </a:spcAft>
              <a:buClr>
                <a:srgbClr val="000000"/>
              </a:buClr>
              <a:buFont typeface="Arial"/>
              <a:buNone/>
              <a:defRPr/>
            </a:lvl3pPr>
            <a:lvl4pPr marL="0" marR="0" indent="0" algn="l" rtl="0">
              <a:lnSpc>
                <a:spcPct val="100000"/>
              </a:lnSpc>
              <a:spcBef>
                <a:spcPts val="0"/>
              </a:spcBef>
              <a:spcAft>
                <a:spcPts val="0"/>
              </a:spcAft>
              <a:buClr>
                <a:srgbClr val="000000"/>
              </a:buClr>
              <a:buFont typeface="Arial"/>
              <a:buNone/>
              <a:defRPr/>
            </a:lvl4pPr>
            <a:lvl5pPr marL="0" marR="0" indent="0" algn="l" rtl="0">
              <a:lnSpc>
                <a:spcPct val="100000"/>
              </a:lnSpc>
              <a:spcBef>
                <a:spcPts val="0"/>
              </a:spcBef>
              <a:spcAft>
                <a:spcPts val="0"/>
              </a:spcAft>
              <a:buClr>
                <a:srgbClr val="000000"/>
              </a:buClr>
              <a:buFont typeface="Arial"/>
              <a:buNone/>
              <a:defRPr/>
            </a:lvl5pPr>
            <a:lvl6pPr marL="0" marR="0" indent="0" algn="l" rtl="0">
              <a:lnSpc>
                <a:spcPct val="100000"/>
              </a:lnSpc>
              <a:spcBef>
                <a:spcPts val="0"/>
              </a:spcBef>
              <a:spcAft>
                <a:spcPts val="0"/>
              </a:spcAft>
              <a:buClr>
                <a:srgbClr val="000000"/>
              </a:buClr>
              <a:buFont typeface="Arial"/>
              <a:buNone/>
              <a:defRPr/>
            </a:lvl6pPr>
            <a:lvl7pPr marL="0" marR="0" indent="0" algn="l" rtl="0">
              <a:lnSpc>
                <a:spcPct val="100000"/>
              </a:lnSpc>
              <a:spcBef>
                <a:spcPts val="0"/>
              </a:spcBef>
              <a:spcAft>
                <a:spcPts val="0"/>
              </a:spcAft>
              <a:buClr>
                <a:srgbClr val="000000"/>
              </a:buClr>
              <a:buFont typeface="Arial"/>
              <a:buNone/>
              <a:defRPr/>
            </a:lvl7pPr>
            <a:lvl8pPr marL="0" marR="0" indent="0" algn="l" rtl="0">
              <a:lnSpc>
                <a:spcPct val="100000"/>
              </a:lnSpc>
              <a:spcBef>
                <a:spcPts val="0"/>
              </a:spcBef>
              <a:spcAft>
                <a:spcPts val="0"/>
              </a:spcAft>
              <a:buClr>
                <a:srgbClr val="000000"/>
              </a:buClr>
              <a:buFont typeface="Arial"/>
              <a:buNone/>
              <a:defRPr/>
            </a:lvl8pPr>
            <a:lvl9pPr marL="0" marR="0" indent="0" algn="l" rtl="0">
              <a:lnSpc>
                <a:spcPct val="100000"/>
              </a:lnSpc>
              <a:spcBef>
                <a:spcPts val="0"/>
              </a:spcBef>
              <a:spcAft>
                <a:spcPts val="0"/>
              </a:spcAft>
              <a:buClr>
                <a:srgbClr val="000000"/>
              </a:buClr>
              <a:buFont typeface="Arial"/>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1597818"/>
            <a:ext cx="7772400" cy="1102518"/>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60" name="Shape 60"/>
          <p:cNvSpPr txBox="1">
            <a:spLocks noGrp="1"/>
          </p:cNvSpPr>
          <p:nvPr>
            <p:ph type="subTitle" idx="1"/>
          </p:nvPr>
        </p:nvSpPr>
        <p:spPr>
          <a:xfrm>
            <a:off x="1371600" y="2914650"/>
            <a:ext cx="6400799" cy="131445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a:lvl1pPr>
            <a:lvl2pPr marL="457200" marR="0" indent="0" algn="ctr" rtl="0">
              <a:spcBef>
                <a:spcPts val="560"/>
              </a:spcBef>
              <a:buClr>
                <a:srgbClr val="888888"/>
              </a:buClr>
              <a:buFont typeface="Calibri"/>
              <a:buNone/>
              <a:defRPr/>
            </a:lvl2pPr>
            <a:lvl3pPr marL="914400" marR="0" indent="0" algn="ctr" rtl="0">
              <a:spcBef>
                <a:spcPts val="480"/>
              </a:spcBef>
              <a:buClr>
                <a:srgbClr val="888888"/>
              </a:buClr>
              <a:buFont typeface="Calibri"/>
              <a:buNone/>
              <a:defRPr/>
            </a:lvl3pPr>
            <a:lvl4pPr marL="1371600" marR="0" indent="0" algn="ctr" rtl="0">
              <a:spcBef>
                <a:spcPts val="400"/>
              </a:spcBef>
              <a:buClr>
                <a:srgbClr val="888888"/>
              </a:buClr>
              <a:buFont typeface="Calibri"/>
              <a:buNone/>
              <a:defRPr/>
            </a:lvl4pPr>
            <a:lvl5pPr marL="1828800" marR="0" indent="0" algn="ctr" rtl="0">
              <a:spcBef>
                <a:spcPts val="400"/>
              </a:spcBef>
              <a:buClr>
                <a:srgbClr val="888888"/>
              </a:buClr>
              <a:buFont typeface="Calibri"/>
              <a:buNone/>
              <a:defRPr/>
            </a:lvl5pPr>
            <a:lvl6pPr marL="2286000" marR="0" indent="0" algn="ctr" rtl="0">
              <a:spcBef>
                <a:spcPts val="400"/>
              </a:spcBef>
              <a:buClr>
                <a:srgbClr val="888888"/>
              </a:buClr>
              <a:buFont typeface="Calibri"/>
              <a:buNone/>
              <a:defRPr/>
            </a:lvl6pPr>
            <a:lvl7pPr marL="2743200" marR="0" indent="0" algn="ctr" rtl="0">
              <a:spcBef>
                <a:spcPts val="400"/>
              </a:spcBef>
              <a:buClr>
                <a:srgbClr val="888888"/>
              </a:buClr>
              <a:buFont typeface="Calibri"/>
              <a:buNone/>
              <a:defRPr/>
            </a:lvl7pPr>
            <a:lvl8pPr marL="3200400" marR="0" indent="0" algn="ctr" rtl="0">
              <a:spcBef>
                <a:spcPts val="400"/>
              </a:spcBef>
              <a:buClr>
                <a:srgbClr val="888888"/>
              </a:buClr>
              <a:buFont typeface="Calibri"/>
              <a:buNone/>
              <a:defRPr/>
            </a:lvl8pPr>
            <a:lvl9pPr marL="3657600" marR="0" indent="0" algn="ctr" rtl="0">
              <a:spcBef>
                <a:spcPts val="400"/>
              </a:spcBef>
              <a:buClr>
                <a:srgbClr val="888888"/>
              </a:buClr>
              <a:buFont typeface="Calibri"/>
              <a:buNone/>
              <a:defRPr/>
            </a:lvl9pPr>
          </a:lstStyle>
          <a:p>
            <a:endParaRPr/>
          </a:p>
        </p:txBody>
      </p:sp>
      <p:sp>
        <p:nvSpPr>
          <p:cNvPr id="61" name="Shape 61"/>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2" name="Shape 62"/>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6" name="Shape 66"/>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67" name="Shape 67"/>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8" name="Shape 68"/>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9" name="Shape 69"/>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722312" y="3305175"/>
            <a:ext cx="7772400" cy="1021556"/>
          </a:xfrm>
          <a:prstGeom prst="rect">
            <a:avLst/>
          </a:prstGeom>
          <a:no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2" name="Shape 72"/>
          <p:cNvSpPr txBox="1">
            <a:spLocks noGrp="1"/>
          </p:cNvSpPr>
          <p:nvPr>
            <p:ph type="body" idx="1"/>
          </p:nvPr>
        </p:nvSpPr>
        <p:spPr>
          <a:xfrm>
            <a:off x="722312" y="2180034"/>
            <a:ext cx="7772400" cy="1125140"/>
          </a:xfrm>
          <a:prstGeom prst="rect">
            <a:avLst/>
          </a:prstGeom>
          <a:noFill/>
          <a:ln>
            <a:noFill/>
          </a:ln>
        </p:spPr>
        <p:txBody>
          <a:bodyPr lIns="91425" tIns="91425" rIns="91425" bIns="91425" anchor="b" anchorCtr="0"/>
          <a:lstStyle>
            <a:lvl1pPr marL="0" indent="0" rtl="0">
              <a:buClr>
                <a:srgbClr val="888888"/>
              </a:buClr>
              <a:buFont typeface="Calibri"/>
              <a:buNone/>
              <a:defRPr/>
            </a:lvl1pPr>
            <a:lvl2pPr marL="457200" indent="0" rtl="0">
              <a:buClr>
                <a:srgbClr val="888888"/>
              </a:buClr>
              <a:buFont typeface="Calibri"/>
              <a:buNone/>
              <a:defRPr/>
            </a:lvl2pPr>
            <a:lvl3pPr marL="914400" indent="0" rtl="0">
              <a:buClr>
                <a:srgbClr val="888888"/>
              </a:buClr>
              <a:buFont typeface="Calibri"/>
              <a:buNone/>
              <a:defRPr/>
            </a:lvl3pPr>
            <a:lvl4pPr marL="1371600" indent="0" rtl="0">
              <a:buClr>
                <a:srgbClr val="888888"/>
              </a:buClr>
              <a:buFont typeface="Calibri"/>
              <a:buNone/>
              <a:defRPr/>
            </a:lvl4pPr>
            <a:lvl5pPr marL="1828800" indent="0" rtl="0">
              <a:buClr>
                <a:srgbClr val="888888"/>
              </a:buClr>
              <a:buFont typeface="Calibri"/>
              <a:buNone/>
              <a:defRPr/>
            </a:lvl5pPr>
            <a:lvl6pPr marL="2286000" indent="0" rtl="0">
              <a:buClr>
                <a:srgbClr val="888888"/>
              </a:buClr>
              <a:buFont typeface="Calibri"/>
              <a:buNone/>
              <a:defRPr/>
            </a:lvl6pPr>
            <a:lvl7pPr marL="2743200" indent="0" rtl="0">
              <a:buClr>
                <a:srgbClr val="888888"/>
              </a:buClr>
              <a:buFont typeface="Calibri"/>
              <a:buNone/>
              <a:defRPr/>
            </a:lvl7pPr>
            <a:lvl8pPr marL="3200400" indent="0" rtl="0">
              <a:buClr>
                <a:srgbClr val="888888"/>
              </a:buClr>
              <a:buFont typeface="Calibri"/>
              <a:buNone/>
              <a:defRPr/>
            </a:lvl8pPr>
            <a:lvl9pPr marL="3657600" indent="0" rtl="0">
              <a:buClr>
                <a:srgbClr val="888888"/>
              </a:buClr>
              <a:buFont typeface="Calibri"/>
              <a:buNone/>
              <a:defRPr/>
            </a:lvl9pPr>
          </a:lstStyle>
          <a:p>
            <a:endParaRPr/>
          </a:p>
        </p:txBody>
      </p:sp>
      <p:sp>
        <p:nvSpPr>
          <p:cNvPr id="73" name="Shape 73"/>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4" name="Shape 74"/>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5" name="Shape 75"/>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8" name="Shape 78"/>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0" name="Shape 80"/>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1" name="Shape 81"/>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5" name="Shape 85"/>
          <p:cNvSpPr txBox="1">
            <a:spLocks noGrp="1"/>
          </p:cNvSpPr>
          <p:nvPr>
            <p:ph type="body" idx="1"/>
          </p:nvPr>
        </p:nvSpPr>
        <p:spPr>
          <a:xfrm>
            <a:off x="457200" y="1151334"/>
            <a:ext cx="4040187" cy="479821"/>
          </a:xfrm>
          <a:prstGeom prst="rect">
            <a:avLst/>
          </a:prstGeom>
          <a:noFill/>
          <a:ln>
            <a:noFill/>
          </a:ln>
        </p:spPr>
        <p:txBody>
          <a:bodyPr lIns="91425" tIns="91425" rIns="91425" bIns="91425" anchor="b"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86" name="Shape 86"/>
          <p:cNvSpPr txBox="1">
            <a:spLocks noGrp="1"/>
          </p:cNvSpPr>
          <p:nvPr>
            <p:ph type="body" idx="2"/>
          </p:nvPr>
        </p:nvSpPr>
        <p:spPr>
          <a:xfrm>
            <a:off x="457200" y="1631156"/>
            <a:ext cx="4040187" cy="296346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7" name="Shape 87"/>
          <p:cNvSpPr txBox="1">
            <a:spLocks noGrp="1"/>
          </p:cNvSpPr>
          <p:nvPr>
            <p:ph type="body" idx="3"/>
          </p:nvPr>
        </p:nvSpPr>
        <p:spPr>
          <a:xfrm>
            <a:off x="4645025" y="1151334"/>
            <a:ext cx="4041774" cy="479821"/>
          </a:xfrm>
          <a:prstGeom prst="rect">
            <a:avLst/>
          </a:prstGeom>
          <a:noFill/>
          <a:ln>
            <a:noFill/>
          </a:ln>
        </p:spPr>
        <p:txBody>
          <a:bodyPr lIns="91425" tIns="91425" rIns="91425" bIns="91425" anchor="b"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88" name="Shape 88"/>
          <p:cNvSpPr txBox="1">
            <a:spLocks noGrp="1"/>
          </p:cNvSpPr>
          <p:nvPr>
            <p:ph type="body" idx="4"/>
          </p:nvPr>
        </p:nvSpPr>
        <p:spPr>
          <a:xfrm>
            <a:off x="4645025" y="1631156"/>
            <a:ext cx="4041774" cy="296346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9" name="Shape 89"/>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0" name="Shape 90"/>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1" name="Shape 91"/>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4" name="Shape 94"/>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5" name="Shape 95"/>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6" name="Shape 96"/>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7"/>
        <p:cNvGrpSpPr/>
        <p:nvPr/>
      </p:nvGrpSpPr>
      <p:grpSpPr>
        <a:xfrm>
          <a:off x="0" y="0"/>
          <a:ext cx="0" cy="0"/>
          <a:chOff x="0" y="0"/>
          <a:chExt cx="0" cy="0"/>
        </a:xfrm>
      </p:grpSpPr>
      <p:sp>
        <p:nvSpPr>
          <p:cNvPr id="98" name="Shape 98"/>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9" name="Shape 99"/>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0" name="Shape 100"/>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4787"/>
            <a:ext cx="3008313" cy="871537"/>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03" name="Shape 103"/>
          <p:cNvSpPr txBox="1">
            <a:spLocks noGrp="1"/>
          </p:cNvSpPr>
          <p:nvPr>
            <p:ph type="body" idx="1"/>
          </p:nvPr>
        </p:nvSpPr>
        <p:spPr>
          <a:xfrm>
            <a:off x="3575050" y="204787"/>
            <a:ext cx="5111750" cy="438983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04" name="Shape 104"/>
          <p:cNvSpPr txBox="1">
            <a:spLocks noGrp="1"/>
          </p:cNvSpPr>
          <p:nvPr>
            <p:ph type="body" idx="2"/>
          </p:nvPr>
        </p:nvSpPr>
        <p:spPr>
          <a:xfrm>
            <a:off x="457200" y="1076325"/>
            <a:ext cx="3008313" cy="3518297"/>
          </a:xfrm>
          <a:prstGeom prst="rect">
            <a:avLst/>
          </a:prstGeom>
          <a:noFill/>
          <a:ln>
            <a:noFill/>
          </a:ln>
        </p:spPr>
        <p:txBody>
          <a:bodyPr lIns="91425" tIns="91425" rIns="91425" bIns="91425" anchor="t"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105" name="Shape 105"/>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6" name="Shape 106"/>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07" name="Shape 107"/>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792288" y="3600450"/>
            <a:ext cx="5486399" cy="425053"/>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12" name="Shape 11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3" name="Shape 11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4" name="Shape 114"/>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17" name="Shape 117"/>
          <p:cNvSpPr txBox="1">
            <a:spLocks noGrp="1"/>
          </p:cNvSpPr>
          <p:nvPr>
            <p:ph type="body" idx="1"/>
          </p:nvPr>
        </p:nvSpPr>
        <p:spPr>
          <a:xfrm rot="5400000">
            <a:off x="2874763" y="-1217414"/>
            <a:ext cx="3394472"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118" name="Shape 118"/>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19" name="Shape 119"/>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0" name="Shape 120"/>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rot="5400000">
            <a:off x="5463777" y="1371600"/>
            <a:ext cx="4388643"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23" name="Shape 123"/>
          <p:cNvSpPr txBox="1">
            <a:spLocks noGrp="1"/>
          </p:cNvSpPr>
          <p:nvPr>
            <p:ph type="body" idx="1"/>
          </p:nvPr>
        </p:nvSpPr>
        <p:spPr>
          <a:xfrm rot="5400000">
            <a:off x="1272778" y="-609599"/>
            <a:ext cx="4388643"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124" name="Shape 124"/>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5" name="Shape 125"/>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6" name="Shape 126"/>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marL="285750" indent="-17145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4" name="Shape 24"/>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25" name="Shape 25"/>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7" name="Shape 27"/>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1"/>
        <p:cNvGrpSpPr/>
        <p:nvPr/>
      </p:nvGrpSpPr>
      <p:grpSpPr>
        <a:xfrm>
          <a:off x="0" y="0"/>
          <a:ext cx="0" cy="0"/>
          <a:chOff x="0" y="0"/>
          <a:chExt cx="0" cy="0"/>
        </a:xfrm>
      </p:grpSpPr>
      <p:sp>
        <p:nvSpPr>
          <p:cNvPr id="32" name="Shape 32"/>
          <p:cNvSpPr txBox="1">
            <a:spLocks noGrp="1"/>
          </p:cNvSpPr>
          <p:nvPr>
            <p:ph type="ctrTitle"/>
          </p:nvPr>
        </p:nvSpPr>
        <p:spPr>
          <a:xfrm>
            <a:off x="685800" y="1583343"/>
            <a:ext cx="7772400" cy="1159856"/>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a:lvl1pPr>
            <a:lvl2pPr marL="0" marR="0" indent="304800" algn="ctr" rtl="0">
              <a:lnSpc>
                <a:spcPct val="100000"/>
              </a:lnSpc>
              <a:spcBef>
                <a:spcPts val="0"/>
              </a:spcBef>
              <a:spcAft>
                <a:spcPts val="0"/>
              </a:spcAft>
              <a:buClr>
                <a:schemeClr val="dk1"/>
              </a:buClr>
              <a:buFont typeface="Arial"/>
              <a:buNone/>
              <a:defRPr/>
            </a:lvl2pPr>
            <a:lvl3pPr marL="0" marR="0" indent="304800" algn="ctr" rtl="0">
              <a:buClr>
                <a:schemeClr val="dk1"/>
              </a:buClr>
              <a:buFont typeface="Arial"/>
              <a:buNone/>
              <a:defRPr/>
            </a:lvl3pPr>
            <a:lvl4pPr marL="0" marR="0" indent="304800" algn="ctr" rtl="0">
              <a:buClr>
                <a:schemeClr val="dk1"/>
              </a:buClr>
              <a:buFont typeface="Arial"/>
              <a:buNone/>
              <a:defRPr/>
            </a:lvl4pPr>
            <a:lvl5pPr marL="0" marR="0" indent="304800" algn="ctr" rtl="0">
              <a:buClr>
                <a:schemeClr val="dk1"/>
              </a:buClr>
              <a:buFont typeface="Arial"/>
              <a:buNone/>
              <a:defRPr/>
            </a:lvl5pPr>
            <a:lvl6pPr marL="0" marR="0" indent="304800" algn="ctr" rtl="0">
              <a:buClr>
                <a:schemeClr val="dk1"/>
              </a:buClr>
              <a:buFont typeface="Arial"/>
              <a:buNone/>
              <a:defRPr/>
            </a:lvl6pPr>
            <a:lvl7pPr marL="0" marR="0" indent="304800" algn="ctr" rtl="0">
              <a:buClr>
                <a:schemeClr val="dk1"/>
              </a:buClr>
              <a:buFont typeface="Arial"/>
              <a:buNone/>
              <a:defRPr/>
            </a:lvl7pPr>
            <a:lvl8pPr marL="0" marR="0" indent="304800" algn="ctr" rtl="0">
              <a:buClr>
                <a:schemeClr val="dk1"/>
              </a:buClr>
              <a:buFont typeface="Arial"/>
              <a:buNone/>
              <a:defRPr/>
            </a:lvl8pPr>
            <a:lvl9pPr marL="0" marR="0" indent="304800" algn="ctr" rtl="0">
              <a:buClr>
                <a:schemeClr val="dk1"/>
              </a:buClr>
              <a:buFont typeface="Arial"/>
              <a:buNone/>
              <a:defRPr/>
            </a:lvl9pPr>
          </a:lstStyle>
          <a:p>
            <a:endParaRPr/>
          </a:p>
        </p:txBody>
      </p:sp>
      <p:sp>
        <p:nvSpPr>
          <p:cNvPr id="33" name="Shape 33"/>
          <p:cNvSpPr txBox="1">
            <a:spLocks noGrp="1"/>
          </p:cNvSpPr>
          <p:nvPr>
            <p:ph type="subTitle" idx="1"/>
          </p:nvPr>
        </p:nvSpPr>
        <p:spPr>
          <a:xfrm>
            <a:off x="685800" y="2840054"/>
            <a:ext cx="7772400" cy="784736"/>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dk2"/>
              </a:buClr>
              <a:buFont typeface="Arial"/>
              <a:buNone/>
              <a:defRPr/>
            </a:lvl1pPr>
            <a:lvl2pPr marL="0" marR="0" indent="190500" algn="ctr" rtl="0">
              <a:lnSpc>
                <a:spcPct val="100000"/>
              </a:lnSpc>
              <a:spcBef>
                <a:spcPts val="0"/>
              </a:spcBef>
              <a:spcAft>
                <a:spcPts val="0"/>
              </a:spcAft>
              <a:buClr>
                <a:schemeClr val="dk2"/>
              </a:buClr>
              <a:buFont typeface="Arial"/>
              <a:buNone/>
              <a:defRPr/>
            </a:lvl2pPr>
            <a:lvl3pPr marL="0" marR="0" indent="190500" algn="ctr" rtl="0">
              <a:lnSpc>
                <a:spcPct val="100000"/>
              </a:lnSpc>
              <a:spcBef>
                <a:spcPts val="0"/>
              </a:spcBef>
              <a:spcAft>
                <a:spcPts val="0"/>
              </a:spcAft>
              <a:buClr>
                <a:schemeClr val="dk2"/>
              </a:buClr>
              <a:buFont typeface="Arial"/>
              <a:buNone/>
              <a:defRPr/>
            </a:lvl3pPr>
            <a:lvl4pPr marL="0" marR="0" indent="190500" algn="ctr" rtl="0">
              <a:lnSpc>
                <a:spcPct val="100000"/>
              </a:lnSpc>
              <a:spcBef>
                <a:spcPts val="0"/>
              </a:spcBef>
              <a:spcAft>
                <a:spcPts val="0"/>
              </a:spcAft>
              <a:buClr>
                <a:schemeClr val="dk2"/>
              </a:buClr>
              <a:buFont typeface="Arial"/>
              <a:buNone/>
              <a:defRPr/>
            </a:lvl4pPr>
            <a:lvl5pPr marL="0" marR="0" indent="190500" algn="ctr" rtl="0">
              <a:lnSpc>
                <a:spcPct val="100000"/>
              </a:lnSpc>
              <a:spcBef>
                <a:spcPts val="0"/>
              </a:spcBef>
              <a:spcAft>
                <a:spcPts val="0"/>
              </a:spcAft>
              <a:buClr>
                <a:schemeClr val="dk2"/>
              </a:buClr>
              <a:buFont typeface="Arial"/>
              <a:buNone/>
              <a:defRPr/>
            </a:lvl5pPr>
            <a:lvl6pPr marL="0" marR="0" indent="190500" algn="ctr" rtl="0">
              <a:lnSpc>
                <a:spcPct val="100000"/>
              </a:lnSpc>
              <a:spcBef>
                <a:spcPts val="0"/>
              </a:spcBef>
              <a:spcAft>
                <a:spcPts val="0"/>
              </a:spcAft>
              <a:buClr>
                <a:schemeClr val="dk2"/>
              </a:buClr>
              <a:buFont typeface="Arial"/>
              <a:buNone/>
              <a:defRPr/>
            </a:lvl6pPr>
            <a:lvl7pPr marL="0" marR="0" indent="190500" algn="ctr" rtl="0">
              <a:lnSpc>
                <a:spcPct val="100000"/>
              </a:lnSpc>
              <a:spcBef>
                <a:spcPts val="0"/>
              </a:spcBef>
              <a:spcAft>
                <a:spcPts val="0"/>
              </a:spcAft>
              <a:buClr>
                <a:schemeClr val="dk2"/>
              </a:buClr>
              <a:buFont typeface="Arial"/>
              <a:buNone/>
              <a:defRPr/>
            </a:lvl7pPr>
            <a:lvl8pPr marL="0" marR="0" indent="190500" algn="ctr" rtl="0">
              <a:lnSpc>
                <a:spcPct val="100000"/>
              </a:lnSpc>
              <a:spcBef>
                <a:spcPts val="0"/>
              </a:spcBef>
              <a:spcAft>
                <a:spcPts val="0"/>
              </a:spcAft>
              <a:buClr>
                <a:schemeClr val="dk2"/>
              </a:buClr>
              <a:buFont typeface="Arial"/>
              <a:buNone/>
              <a:defRPr/>
            </a:lvl8pPr>
            <a:lvl9pPr marL="0" marR="0" indent="190500" algn="ctr" rtl="0">
              <a:lnSpc>
                <a:spcPct val="100000"/>
              </a:lnSpc>
              <a:spcBef>
                <a:spcPts val="0"/>
              </a:spcBef>
              <a:spcAft>
                <a:spcPts val="0"/>
              </a:spcAft>
              <a:buClr>
                <a:schemeClr val="dk2"/>
              </a:buClr>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7"/>
            <a:ext cx="8229600" cy="857250"/>
          </a:xfrm>
          <a:prstGeom prst="rect">
            <a:avLst/>
          </a:prstGeom>
          <a:noFill/>
          <a:ln>
            <a:noFill/>
          </a:ln>
        </p:spPr>
        <p:txBody>
          <a:bodyPr lIns="91425" tIns="91425" rIns="91425" b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1"/>
          </p:nvPr>
        </p:nvSpPr>
        <p:spPr>
          <a:xfrm>
            <a:off x="457200" y="1200150"/>
            <a:ext cx="8229600" cy="3725679"/>
          </a:xfrm>
          <a:prstGeom prst="rect">
            <a:avLst/>
          </a:prstGeom>
          <a:noFill/>
          <a:ln>
            <a:noFill/>
          </a:ln>
        </p:spPr>
        <p:txBody>
          <a:bodyPr lIns="91425" tIns="91425" rIns="91425" bIns="91425" anchor="t" anchorCtr="0"/>
          <a:lstStyle>
            <a:lvl1pPr rtl="0">
              <a:defRPr/>
            </a:lvl1pPr>
            <a:lvl2pPr indent="457200" rtl="0">
              <a:defRPr/>
            </a:lvl2pPr>
            <a:lvl3pPr indent="914400" rtl="0">
              <a:defRPr/>
            </a:lvl3pPr>
            <a:lvl4pPr indent="1371600"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p:spPr>
        <p:txBody>
          <a:bodyPr lIns="91425" tIns="91425" rIns="91425" bIns="91425" anchor="b" anchorCtr="0"/>
          <a:lstStyle>
            <a:lvl1pPr marL="0">
              <a:buClr>
                <a:schemeClr val="dk1"/>
              </a:buClr>
              <a:buSzPct val="100000"/>
              <a:buNone/>
              <a:defRPr sz="3600" b="1">
                <a:solidFill>
                  <a:schemeClr val="dk1"/>
                </a:solidFill>
              </a:defRPr>
            </a:lvl1pPr>
            <a:lvl2pPr marL="0" indent="228600">
              <a:buClr>
                <a:schemeClr val="dk1"/>
              </a:buClr>
              <a:buSzPct val="100000"/>
              <a:buNone/>
              <a:defRPr sz="3600" b="1">
                <a:solidFill>
                  <a:schemeClr val="dk1"/>
                </a:solidFill>
              </a:defRPr>
            </a:lvl2pPr>
            <a:lvl3pPr marL="0" indent="228600">
              <a:buClr>
                <a:schemeClr val="dk1"/>
              </a:buClr>
              <a:buSzPct val="100000"/>
              <a:buNone/>
              <a:defRPr sz="3600" b="1">
                <a:solidFill>
                  <a:schemeClr val="dk1"/>
                </a:solidFill>
              </a:defRPr>
            </a:lvl3pPr>
            <a:lvl4pPr marL="0" indent="228600">
              <a:buClr>
                <a:schemeClr val="dk1"/>
              </a:buClr>
              <a:buSzPct val="100000"/>
              <a:buNone/>
              <a:defRPr sz="3600" b="1">
                <a:solidFill>
                  <a:schemeClr val="dk1"/>
                </a:solidFill>
              </a:defRPr>
            </a:lvl4pPr>
            <a:lvl5pPr marL="0" indent="228600">
              <a:buClr>
                <a:schemeClr val="dk1"/>
              </a:buClr>
              <a:buSzPct val="100000"/>
              <a:buNone/>
              <a:defRPr sz="3600" b="1">
                <a:solidFill>
                  <a:schemeClr val="dk1"/>
                </a:solidFill>
              </a:defRPr>
            </a:lvl5pPr>
            <a:lvl6pPr marL="0" indent="228600">
              <a:buClr>
                <a:schemeClr val="dk1"/>
              </a:buClr>
              <a:buSzPct val="100000"/>
              <a:buNone/>
              <a:defRPr sz="3600" b="1">
                <a:solidFill>
                  <a:schemeClr val="dk1"/>
                </a:solidFill>
              </a:defRPr>
            </a:lvl6pPr>
            <a:lvl7pPr marL="0" indent="228600">
              <a:buClr>
                <a:schemeClr val="dk1"/>
              </a:buClr>
              <a:buSzPct val="100000"/>
              <a:buNone/>
              <a:defRPr sz="3600" b="1">
                <a:solidFill>
                  <a:schemeClr val="dk1"/>
                </a:solidFill>
              </a:defRPr>
            </a:lvl7pPr>
            <a:lvl8pPr marL="0" indent="228600">
              <a:buClr>
                <a:schemeClr val="dk1"/>
              </a:buClr>
              <a:buSzPct val="100000"/>
              <a:buNone/>
              <a:defRPr sz="3600" b="1">
                <a:solidFill>
                  <a:schemeClr val="dk1"/>
                </a:solidFill>
              </a:defRPr>
            </a:lvl8pPr>
            <a:lvl9pPr marL="0" indent="228600">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7"/>
            <a:ext cx="8229600" cy="85725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1"/>
              </a:buClr>
              <a:buFont typeface="Arial"/>
              <a:buNone/>
              <a:defRPr/>
            </a:lvl1pPr>
            <a:lvl2pPr marL="0" marR="0" indent="228600" algn="l" rtl="0">
              <a:lnSpc>
                <a:spcPct val="100000"/>
              </a:lnSpc>
              <a:spcBef>
                <a:spcPts val="0"/>
              </a:spcBef>
              <a:spcAft>
                <a:spcPts val="0"/>
              </a:spcAft>
              <a:buClr>
                <a:schemeClr val="dk1"/>
              </a:buClr>
              <a:buFont typeface="Arial"/>
              <a:buNone/>
              <a:defRPr/>
            </a:lvl2pPr>
            <a:lvl3pPr marL="0" marR="0" indent="228600" algn="l" rtl="0">
              <a:buClr>
                <a:schemeClr val="dk1"/>
              </a:buClr>
              <a:buFont typeface="Arial"/>
              <a:buNone/>
              <a:defRPr/>
            </a:lvl3pPr>
            <a:lvl4pPr marL="0" marR="0" indent="228600" algn="l" rtl="0">
              <a:buClr>
                <a:schemeClr val="dk1"/>
              </a:buClr>
              <a:buFont typeface="Arial"/>
              <a:buNone/>
              <a:defRPr/>
            </a:lvl4pPr>
            <a:lvl5pPr marL="0" marR="0" indent="228600" algn="l" rtl="0">
              <a:buClr>
                <a:schemeClr val="dk1"/>
              </a:buClr>
              <a:buFont typeface="Arial"/>
              <a:buNone/>
              <a:defRPr/>
            </a:lvl5pPr>
            <a:lvl6pPr marL="0" marR="0" indent="228600" algn="l" rtl="0">
              <a:buClr>
                <a:schemeClr val="dk1"/>
              </a:buClr>
              <a:buFont typeface="Arial"/>
              <a:buNone/>
              <a:defRPr/>
            </a:lvl6pPr>
            <a:lvl7pPr marL="0" marR="0" indent="228600" algn="l" rtl="0">
              <a:buClr>
                <a:schemeClr val="dk1"/>
              </a:buClr>
              <a:buFont typeface="Arial"/>
              <a:buNone/>
              <a:defRPr/>
            </a:lvl7pPr>
            <a:lvl8pPr marL="0" marR="0" indent="228600" algn="l" rtl="0">
              <a:buClr>
                <a:schemeClr val="dk1"/>
              </a:buClr>
              <a:buFont typeface="Arial"/>
              <a:buNone/>
              <a:defRPr/>
            </a:lvl8pPr>
            <a:lvl9pPr marL="0" marR="0" indent="228600" algn="l" rtl="0">
              <a:buClr>
                <a:schemeClr val="dk1"/>
              </a:buClr>
              <a:buFont typeface="Arial"/>
              <a:buNone/>
              <a:defRPr/>
            </a:lvl9pPr>
          </a:lstStyle>
          <a:p>
            <a:endParaRPr/>
          </a:p>
        </p:txBody>
      </p:sp>
      <p:sp>
        <p:nvSpPr>
          <p:cNvPr id="30" name="Shape 30"/>
          <p:cNvSpPr txBox="1">
            <a:spLocks noGrp="1"/>
          </p:cNvSpPr>
          <p:nvPr>
            <p:ph type="body" idx="1"/>
          </p:nvPr>
        </p:nvSpPr>
        <p:spPr>
          <a:xfrm>
            <a:off x="457200" y="1200150"/>
            <a:ext cx="8229600" cy="3725679"/>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None/>
              <a:defRPr/>
            </a:lvl1pPr>
            <a:lvl2pPr marL="742950" marR="0" indent="-133350" algn="l" rtl="0">
              <a:lnSpc>
                <a:spcPct val="100000"/>
              </a:lnSpc>
              <a:spcBef>
                <a:spcPts val="480"/>
              </a:spcBef>
              <a:spcAft>
                <a:spcPts val="0"/>
              </a:spcAft>
              <a:buClr>
                <a:schemeClr val="dk1"/>
              </a:buClr>
              <a:buFont typeface="Arial"/>
              <a:buNone/>
              <a:defRPr/>
            </a:lvl2pPr>
            <a:lvl3pPr marL="1143000" marR="0" indent="-76200" algn="l" rtl="0">
              <a:lnSpc>
                <a:spcPct val="100000"/>
              </a:lnSpc>
              <a:spcBef>
                <a:spcPts val="480"/>
              </a:spcBef>
              <a:spcAft>
                <a:spcPts val="0"/>
              </a:spcAft>
              <a:buClr>
                <a:schemeClr val="dk1"/>
              </a:buClr>
              <a:buFont typeface="Arial"/>
              <a:buNone/>
              <a:defRPr/>
            </a:lvl3pPr>
            <a:lvl4pPr marL="1600200" marR="0" indent="-114300" algn="l" rtl="0">
              <a:lnSpc>
                <a:spcPct val="100000"/>
              </a:lnSpc>
              <a:spcBef>
                <a:spcPts val="360"/>
              </a:spcBef>
              <a:spcAft>
                <a:spcPts val="0"/>
              </a:spcAft>
              <a:buClr>
                <a:schemeClr val="dk1"/>
              </a:buClr>
              <a:buFont typeface="Arial"/>
              <a:buNone/>
              <a:defRPr/>
            </a:lvl4pPr>
            <a:lvl5pPr marL="2057400" marR="0" indent="-114300" algn="l" rtl="0">
              <a:lnSpc>
                <a:spcPct val="100000"/>
              </a:lnSpc>
              <a:spcBef>
                <a:spcPts val="360"/>
              </a:spcBef>
              <a:spcAft>
                <a:spcPts val="0"/>
              </a:spcAft>
              <a:buClr>
                <a:schemeClr val="dk1"/>
              </a:buClr>
              <a:buFont typeface="Arial"/>
              <a:buNone/>
              <a:defRPr/>
            </a:lvl5pPr>
            <a:lvl6pPr marL="2514600" marR="0" indent="-114300" algn="l" rtl="0">
              <a:lnSpc>
                <a:spcPct val="100000"/>
              </a:lnSpc>
              <a:spcBef>
                <a:spcPts val="360"/>
              </a:spcBef>
              <a:spcAft>
                <a:spcPts val="0"/>
              </a:spcAft>
              <a:buClr>
                <a:schemeClr val="dk1"/>
              </a:buClr>
              <a:buFont typeface="Arial"/>
              <a:buNone/>
              <a:defRPr/>
            </a:lvl6pPr>
            <a:lvl7pPr marL="2971800" marR="0" indent="-114300" algn="l" rtl="0">
              <a:lnSpc>
                <a:spcPct val="100000"/>
              </a:lnSpc>
              <a:spcBef>
                <a:spcPts val="360"/>
              </a:spcBef>
              <a:spcAft>
                <a:spcPts val="0"/>
              </a:spcAft>
              <a:buClr>
                <a:schemeClr val="dk1"/>
              </a:buClr>
              <a:buFont typeface="Arial"/>
              <a:buNone/>
              <a:defRPr/>
            </a:lvl7pPr>
            <a:lvl8pPr marL="3429000" marR="0" indent="-114300" algn="l" rtl="0">
              <a:lnSpc>
                <a:spcPct val="100000"/>
              </a:lnSpc>
              <a:spcBef>
                <a:spcPts val="360"/>
              </a:spcBef>
              <a:spcAft>
                <a:spcPts val="0"/>
              </a:spcAft>
              <a:buClr>
                <a:schemeClr val="dk1"/>
              </a:buClr>
              <a:buFont typeface="Arial"/>
              <a:buNone/>
              <a:defRPr/>
            </a:lvl8pPr>
            <a:lvl9pPr marL="3886200" marR="0" indent="-114300" algn="l" rtl="0">
              <a:lnSpc>
                <a:spcPct val="100000"/>
              </a:lnSpc>
              <a:spcBef>
                <a:spcPts val="360"/>
              </a:spcBef>
              <a:spcAft>
                <a:spcPts val="0"/>
              </a:spcAft>
              <a:buClr>
                <a:schemeClr val="dk1"/>
              </a:buClr>
              <a:buFont typeface="Arial"/>
              <a:buNone/>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25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54" name="Shape 54"/>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Calibri"/>
              <a:buChar char="•"/>
              <a:defRPr/>
            </a:lvl1pPr>
            <a:lvl2pPr marL="742950" marR="0" indent="-107950" algn="l" rtl="0">
              <a:spcBef>
                <a:spcPts val="560"/>
              </a:spcBef>
              <a:buClr>
                <a:schemeClr val="dk1"/>
              </a:buClr>
              <a:buFont typeface="Calibri"/>
              <a:buChar char="–"/>
              <a:defRPr/>
            </a:lvl2pPr>
            <a:lvl3pPr marL="1143000" marR="0" indent="-76200" algn="l" rtl="0">
              <a:spcBef>
                <a:spcPts val="480"/>
              </a:spcBef>
              <a:buClr>
                <a:schemeClr val="dk1"/>
              </a:buClr>
              <a:buFont typeface="Calibri"/>
              <a:buChar char="•"/>
              <a:defRPr/>
            </a:lvl3pPr>
            <a:lvl4pPr marL="1600200" marR="0" indent="-101600" algn="l" rtl="0">
              <a:spcBef>
                <a:spcPts val="400"/>
              </a:spcBef>
              <a:buClr>
                <a:schemeClr val="dk1"/>
              </a:buClr>
              <a:buFont typeface="Calibri"/>
              <a:buChar char="–"/>
              <a:defRPr/>
            </a:lvl4pPr>
            <a:lvl5pPr marL="2057400" marR="0" indent="-101600" algn="l" rtl="0">
              <a:spcBef>
                <a:spcPts val="400"/>
              </a:spcBef>
              <a:buClr>
                <a:schemeClr val="dk1"/>
              </a:buClr>
              <a:buFont typeface="Calibri"/>
              <a:buChar char="»"/>
              <a:defRPr/>
            </a:lvl5pPr>
            <a:lvl6pPr marL="2514600" marR="0" indent="-101600" algn="l" rtl="0">
              <a:spcBef>
                <a:spcPts val="400"/>
              </a:spcBef>
              <a:buClr>
                <a:schemeClr val="dk1"/>
              </a:buClr>
              <a:buFont typeface="Calibri"/>
              <a:buChar char="•"/>
              <a:defRPr/>
            </a:lvl6pPr>
            <a:lvl7pPr marL="2971800" marR="0" indent="-101600" algn="l" rtl="0">
              <a:spcBef>
                <a:spcPts val="400"/>
              </a:spcBef>
              <a:buClr>
                <a:schemeClr val="dk1"/>
              </a:buClr>
              <a:buFont typeface="Calibri"/>
              <a:buChar char="•"/>
              <a:defRPr/>
            </a:lvl7pPr>
            <a:lvl8pPr marL="3429000" marR="0" indent="-101600" algn="l" rtl="0">
              <a:spcBef>
                <a:spcPts val="400"/>
              </a:spcBef>
              <a:buClr>
                <a:schemeClr val="dk1"/>
              </a:buClr>
              <a:buFont typeface="Calibri"/>
              <a:buChar char="•"/>
              <a:defRPr/>
            </a:lvl8pPr>
            <a:lvl9pPr marL="3886200" marR="0" indent="-101600" algn="l" rtl="0">
              <a:spcBef>
                <a:spcPts val="400"/>
              </a:spcBef>
              <a:buClr>
                <a:schemeClr val="dk1"/>
              </a:buClr>
              <a:buFont typeface="Calibri"/>
              <a:buChar char="•"/>
              <a:defRPr/>
            </a:lvl9pPr>
          </a:lstStyle>
          <a:p>
            <a:endParaRPr/>
          </a:p>
        </p:txBody>
      </p:sp>
      <p:sp>
        <p:nvSpPr>
          <p:cNvPr id="55" name="Shape 55"/>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6553200" y="4767262"/>
            <a:ext cx="2133599" cy="273843"/>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11.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4.png"/><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16.png"/><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651325" y="1747898"/>
            <a:ext cx="7772400" cy="784799"/>
          </a:xfrm>
          <a:prstGeom prst="rect">
            <a:avLst/>
          </a:prstGeom>
          <a:noFill/>
          <a:ln>
            <a:noFill/>
          </a:ln>
        </p:spPr>
        <p:txBody>
          <a:bodyPr lIns="91425" tIns="91425" rIns="91425" bIns="91425" anchor="b" anchorCtr="0">
            <a:noAutofit/>
          </a:bodyPr>
          <a:lstStyle/>
          <a:p>
            <a:pPr lvl="0" indent="0" algn="l" rtl="0">
              <a:buClr>
                <a:schemeClr val="dk1"/>
              </a:buClr>
              <a:buSzPct val="25000"/>
              <a:buFont typeface="Arial"/>
              <a:buNone/>
            </a:pPr>
            <a:r>
              <a:rPr lang="en" sz="3600" b="1">
                <a:solidFill>
                  <a:schemeClr val="dk1"/>
                </a:solidFill>
              </a:rPr>
              <a:t>
</a:t>
            </a:r>
          </a:p>
          <a:p>
            <a:endParaRPr lang="en" sz="3600" b="1">
              <a:solidFill>
                <a:schemeClr val="dk1"/>
              </a:solidFill>
            </a:endParaRPr>
          </a:p>
          <a:p>
            <a:pPr marL="1828800" marR="0" lvl="0" indent="0" algn="l" rtl="0">
              <a:lnSpc>
                <a:spcPct val="100000"/>
              </a:lnSpc>
              <a:spcBef>
                <a:spcPts val="0"/>
              </a:spcBef>
              <a:spcAft>
                <a:spcPts val="0"/>
              </a:spcAft>
              <a:buClr>
                <a:schemeClr val="dk1"/>
              </a:buClr>
              <a:buSzPct val="25000"/>
              <a:buFont typeface="Arial"/>
              <a:buNone/>
            </a:pPr>
            <a:r>
              <a:rPr lang="en" sz="3600" b="1">
                <a:solidFill>
                  <a:schemeClr val="dk1"/>
                </a:solidFill>
              </a:rPr>
              <a:t>NorthEast in 2020</a:t>
            </a:r>
          </a:p>
          <a:p>
            <a:endParaRPr lang="en" sz="3600" b="1">
              <a:solidFill>
                <a:schemeClr val="dk1"/>
              </a:solidFill>
            </a:endParaRPr>
          </a:p>
          <a:p>
            <a:pPr marL="0" marR="0" lvl="0" indent="0" rtl="0">
              <a:lnSpc>
                <a:spcPct val="100000"/>
              </a:lnSpc>
              <a:spcBef>
                <a:spcPts val="0"/>
              </a:spcBef>
              <a:spcAft>
                <a:spcPts val="0"/>
              </a:spcAft>
              <a:buClr>
                <a:schemeClr val="dk1"/>
              </a:buClr>
              <a:buSzPct val="25000"/>
              <a:buFont typeface="Arial"/>
              <a:buNone/>
            </a:pPr>
            <a:r>
              <a:rPr lang="en" sz="3600" b="1">
                <a:solidFill>
                  <a:schemeClr val="dk1"/>
                </a:solidFill>
              </a:rPr>
              <a:t>Orion Consulting</a:t>
            </a:r>
          </a:p>
        </p:txBody>
      </p:sp>
      <p:sp>
        <p:nvSpPr>
          <p:cNvPr id="129" name="Shape 129"/>
          <p:cNvSpPr txBox="1">
            <a:spLocks noGrp="1"/>
          </p:cNvSpPr>
          <p:nvPr>
            <p:ph type="subTitle" idx="1"/>
          </p:nvPr>
        </p:nvSpPr>
        <p:spPr>
          <a:xfrm>
            <a:off x="685800" y="2593705"/>
            <a:ext cx="7772400" cy="7847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2000" b="0" i="0" u="none" strike="noStrike" cap="none" baseline="0">
                <a:solidFill>
                  <a:schemeClr val="dk2"/>
                </a:solidFill>
                <a:latin typeface="Arial"/>
                <a:ea typeface="Arial"/>
                <a:cs typeface="Arial"/>
                <a:sym typeface="Arial"/>
              </a:rPr>
              <a:t>Adam Allen</a:t>
            </a:r>
          </a:p>
          <a:p>
            <a:pPr marL="0" marR="0" lvl="0" indent="0" algn="ctr" rtl="0">
              <a:lnSpc>
                <a:spcPct val="100000"/>
              </a:lnSpc>
              <a:spcBef>
                <a:spcPts val="0"/>
              </a:spcBef>
              <a:spcAft>
                <a:spcPts val="0"/>
              </a:spcAft>
              <a:buClr>
                <a:schemeClr val="dk1"/>
              </a:buClr>
              <a:buSzPct val="25000"/>
              <a:buFont typeface="Arial"/>
              <a:buNone/>
            </a:pPr>
            <a:r>
              <a:rPr lang="en" sz="2000" b="0" i="0" u="none" strike="noStrike" cap="none" baseline="0">
                <a:solidFill>
                  <a:schemeClr val="dk2"/>
                </a:solidFill>
                <a:latin typeface="Arial"/>
                <a:ea typeface="Arial"/>
                <a:cs typeface="Arial"/>
                <a:sym typeface="Arial"/>
              </a:rPr>
              <a:t>Matt Dominici</a:t>
            </a:r>
          </a:p>
          <a:p>
            <a:pPr marL="0" marR="0" lvl="0" indent="0" algn="ctr" rtl="0">
              <a:lnSpc>
                <a:spcPct val="100000"/>
              </a:lnSpc>
              <a:spcBef>
                <a:spcPts val="0"/>
              </a:spcBef>
              <a:spcAft>
                <a:spcPts val="0"/>
              </a:spcAft>
              <a:buClr>
                <a:schemeClr val="dk1"/>
              </a:buClr>
              <a:buSzPct val="25000"/>
              <a:buFont typeface="Arial"/>
              <a:buNone/>
            </a:pPr>
            <a:r>
              <a:rPr lang="en" sz="2000" b="0" i="0" u="none" strike="noStrike" cap="none" baseline="0">
                <a:solidFill>
                  <a:schemeClr val="dk2"/>
                </a:solidFill>
                <a:latin typeface="Arial"/>
                <a:ea typeface="Arial"/>
                <a:cs typeface="Arial"/>
                <a:sym typeface="Arial"/>
              </a:rPr>
              <a:t>Alan Garzon</a:t>
            </a:r>
          </a:p>
          <a:p>
            <a:pPr marL="0" marR="0" lvl="0" indent="0" algn="ctr" rtl="0">
              <a:lnSpc>
                <a:spcPct val="100000"/>
              </a:lnSpc>
              <a:spcBef>
                <a:spcPts val="0"/>
              </a:spcBef>
              <a:spcAft>
                <a:spcPts val="0"/>
              </a:spcAft>
              <a:buClr>
                <a:schemeClr val="dk1"/>
              </a:buClr>
              <a:buSzPct val="25000"/>
              <a:buFont typeface="Arial"/>
              <a:buNone/>
            </a:pPr>
            <a:r>
              <a:rPr lang="en" sz="2000" b="0" i="0" u="none" strike="noStrike" cap="none" baseline="0">
                <a:solidFill>
                  <a:schemeClr val="dk2"/>
                </a:solidFill>
                <a:latin typeface="Arial"/>
                <a:ea typeface="Arial"/>
                <a:cs typeface="Arial"/>
                <a:sym typeface="Arial"/>
              </a:rPr>
              <a:t>Chethan Mittapalli</a:t>
            </a:r>
          </a:p>
          <a:p>
            <a:pPr marL="0" marR="0" lvl="0" indent="0" algn="ctr" rtl="0">
              <a:lnSpc>
                <a:spcPct val="100000"/>
              </a:lnSpc>
              <a:spcBef>
                <a:spcPts val="0"/>
              </a:spcBef>
              <a:spcAft>
                <a:spcPts val="0"/>
              </a:spcAft>
              <a:buClr>
                <a:schemeClr val="dk1"/>
              </a:buClr>
              <a:buSzPct val="25000"/>
              <a:buFont typeface="Arial"/>
              <a:buNone/>
            </a:pPr>
            <a:r>
              <a:rPr lang="en" sz="2000" b="0" i="0" u="none" strike="noStrike" cap="none" baseline="0">
                <a:solidFill>
                  <a:schemeClr val="dk2"/>
                </a:solidFill>
                <a:latin typeface="Arial"/>
                <a:ea typeface="Arial"/>
                <a:cs typeface="Arial"/>
                <a:sym typeface="Arial"/>
              </a:rPr>
              <a:t>Christopher Ormonde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Shape 321"/>
          <p:cNvPicPr preferRelativeResize="0"/>
          <p:nvPr/>
        </p:nvPicPr>
        <p:blipFill>
          <a:blip r:embed="rId3"/>
          <a:stretch>
            <a:fillRect/>
          </a:stretch>
        </p:blipFill>
        <p:spPr>
          <a:xfrm>
            <a:off x="2487706" y="0"/>
            <a:ext cx="6656294" cy="5143500"/>
          </a:xfrm>
          <a:prstGeom prst="rect">
            <a:avLst/>
          </a:prstGeom>
        </p:spPr>
      </p:pic>
      <p:sp>
        <p:nvSpPr>
          <p:cNvPr id="322" name="Shape 322"/>
          <p:cNvSpPr txBox="1">
            <a:spLocks noGrp="1"/>
          </p:cNvSpPr>
          <p:nvPr>
            <p:ph type="title"/>
          </p:nvPr>
        </p:nvSpPr>
        <p:spPr>
          <a:xfrm>
            <a:off x="573000" y="193400"/>
            <a:ext cx="7997999" cy="628199"/>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 sz="2000"/>
              <a:t>Kickoff east coast pilot route with 3 SkyHub aircraft</a:t>
            </a:r>
          </a:p>
        </p:txBody>
      </p:sp>
      <p:sp>
        <p:nvSpPr>
          <p:cNvPr id="323" name="Shape 323"/>
          <p:cNvSpPr txBox="1"/>
          <p:nvPr/>
        </p:nvSpPr>
        <p:spPr>
          <a:xfrm>
            <a:off x="3725425" y="959500"/>
            <a:ext cx="4705200" cy="4052999"/>
          </a:xfrm>
          <a:prstGeom prst="rect">
            <a:avLst/>
          </a:prstGeom>
          <a:noFill/>
          <a:ln>
            <a:noFill/>
          </a:ln>
        </p:spPr>
        <p:txBody>
          <a:bodyPr lIns="91425" tIns="45700" rIns="91425" bIns="45700" anchor="t" anchorCtr="0">
            <a:noAutofit/>
          </a:bodyPr>
          <a:lstStyle/>
          <a:p>
            <a:pPr marR="0" lvl="0" algn="l" rtl="0">
              <a:spcBef>
                <a:spcPts val="0"/>
              </a:spcBef>
              <a:buNone/>
            </a:pPr>
            <a:r>
              <a:rPr lang="en" sz="1800" b="1">
                <a:solidFill>
                  <a:schemeClr val="dk1"/>
                </a:solidFill>
              </a:rPr>
              <a:t>East coast market for 2017 pilot phase</a:t>
            </a:r>
          </a:p>
          <a:p>
            <a:endParaRPr lang="en" sz="1800" b="1">
              <a:solidFill>
                <a:schemeClr val="dk1"/>
              </a:solidFill>
            </a:endParaRPr>
          </a:p>
          <a:p>
            <a:pPr marL="342900" marR="0" lvl="0" indent="-292100" algn="l" rtl="0">
              <a:spcBef>
                <a:spcPts val="0"/>
              </a:spcBef>
              <a:buClr>
                <a:schemeClr val="dk1"/>
              </a:buClr>
              <a:buSzPct val="100000"/>
              <a:buFont typeface="Arial"/>
              <a:buChar char="•"/>
            </a:pPr>
            <a:r>
              <a:rPr lang="en" sz="1600">
                <a:solidFill>
                  <a:schemeClr val="dk1"/>
                </a:solidFill>
              </a:rPr>
              <a:t>High-volume </a:t>
            </a:r>
          </a:p>
          <a:p>
            <a:endParaRPr lang="en" sz="1600">
              <a:solidFill>
                <a:schemeClr val="dk1"/>
              </a:solidFill>
            </a:endParaRPr>
          </a:p>
          <a:p>
            <a:pPr marL="342900" marR="0" lvl="0" indent="-292100" algn="l" rtl="0">
              <a:spcBef>
                <a:spcPts val="0"/>
              </a:spcBef>
              <a:buClr>
                <a:schemeClr val="dk1"/>
              </a:buClr>
              <a:buSzPct val="100000"/>
              <a:buFont typeface="Arial"/>
              <a:buChar char="•"/>
            </a:pPr>
            <a:r>
              <a:rPr lang="en" sz="1600">
                <a:solidFill>
                  <a:schemeClr val="dk1"/>
                </a:solidFill>
              </a:rPr>
              <a:t>High city density</a:t>
            </a:r>
          </a:p>
          <a:p>
            <a:endParaRPr lang="en" sz="1600">
              <a:solidFill>
                <a:schemeClr val="dk1"/>
              </a:solidFill>
            </a:endParaRPr>
          </a:p>
          <a:p>
            <a:pPr marL="342900" marR="0" lvl="0" indent="-292100" algn="l" rtl="0">
              <a:spcBef>
                <a:spcPts val="0"/>
              </a:spcBef>
              <a:buClr>
                <a:schemeClr val="dk1"/>
              </a:buClr>
              <a:buSzPct val="100000"/>
              <a:buFont typeface="Arial"/>
              <a:buChar char="•"/>
            </a:pPr>
            <a:r>
              <a:rPr lang="en" sz="1600">
                <a:solidFill>
                  <a:schemeClr val="dk1"/>
                </a:solidFill>
              </a:rPr>
              <a:t>Multiple existing air travel hubs:</a:t>
            </a:r>
          </a:p>
          <a:p>
            <a:pPr marL="914400" marR="0" lvl="1" indent="-330200" algn="l" rtl="0">
              <a:spcBef>
                <a:spcPts val="0"/>
              </a:spcBef>
              <a:buClr>
                <a:schemeClr val="dk1"/>
              </a:buClr>
              <a:buSzPct val="100000"/>
              <a:buFont typeface="Courier New"/>
              <a:buChar char="o"/>
            </a:pPr>
            <a:r>
              <a:rPr lang="en" sz="1600" b="0" i="0" u="none" strike="noStrike" cap="none" baseline="0">
                <a:solidFill>
                  <a:schemeClr val="dk1"/>
                </a:solidFill>
              </a:rPr>
              <a:t>Boston, MA</a:t>
            </a:r>
          </a:p>
          <a:p>
            <a:pPr marL="914400" marR="0" lvl="1" indent="-330200" algn="l" rtl="0">
              <a:buClr>
                <a:schemeClr val="dk1"/>
              </a:buClr>
              <a:buSzPct val="100000"/>
              <a:buFont typeface="Courier New"/>
              <a:buChar char="o"/>
            </a:pPr>
            <a:r>
              <a:rPr lang="en" sz="1600" b="0" i="0" u="none" strike="noStrike" cap="none" baseline="0">
                <a:solidFill>
                  <a:schemeClr val="dk1"/>
                </a:solidFill>
              </a:rPr>
              <a:t>New York, NY</a:t>
            </a:r>
          </a:p>
          <a:p>
            <a:pPr marL="914400" marR="0" lvl="1" indent="-330200" algn="l" rtl="0">
              <a:buClr>
                <a:schemeClr val="dk1"/>
              </a:buClr>
              <a:buSzPct val="100000"/>
              <a:buFont typeface="Courier New"/>
              <a:buChar char="o"/>
            </a:pPr>
            <a:r>
              <a:rPr lang="en" sz="1600" b="0" i="0" u="none" strike="noStrike" cap="none" baseline="0">
                <a:solidFill>
                  <a:schemeClr val="dk1"/>
                </a:solidFill>
              </a:rPr>
              <a:t>Philadelphia, PA</a:t>
            </a:r>
          </a:p>
          <a:p>
            <a:pPr marL="914400" marR="0" lvl="1" indent="-330200" algn="l" rtl="0">
              <a:buClr>
                <a:schemeClr val="dk1"/>
              </a:buClr>
              <a:buSzPct val="100000"/>
              <a:buFont typeface="Courier New"/>
              <a:buChar char="o"/>
            </a:pPr>
            <a:r>
              <a:rPr lang="en" sz="1600" b="0" i="0" u="none" strike="noStrike" cap="none" baseline="0">
                <a:solidFill>
                  <a:schemeClr val="dk1"/>
                </a:solidFill>
              </a:rPr>
              <a:t>Washington DC, VA</a:t>
            </a:r>
          </a:p>
          <a:p>
            <a:pPr marL="914400" marR="0" lvl="1" indent="-330200" algn="l" rtl="0">
              <a:buClr>
                <a:schemeClr val="dk1"/>
              </a:buClr>
              <a:buSzPct val="100000"/>
              <a:buFont typeface="Courier New"/>
              <a:buChar char="o"/>
            </a:pPr>
            <a:r>
              <a:rPr lang="en" sz="1600" b="0" i="0" u="none" strike="noStrike" cap="none" baseline="0">
                <a:solidFill>
                  <a:schemeClr val="dk1"/>
                </a:solidFill>
              </a:rPr>
              <a:t>Atlanta, GA</a:t>
            </a:r>
          </a:p>
          <a:p>
            <a:pPr marL="914400" marR="0" lvl="1" indent="-330200" algn="l" rtl="0">
              <a:buClr>
                <a:schemeClr val="dk1"/>
              </a:buClr>
              <a:buSzPct val="100000"/>
              <a:buFont typeface="Courier New"/>
              <a:buChar char="o"/>
            </a:pPr>
            <a:r>
              <a:rPr lang="en" sz="1600" b="0" i="0" u="none" strike="noStrike" cap="none" baseline="0">
                <a:solidFill>
                  <a:schemeClr val="dk1"/>
                </a:solidFill>
              </a:rPr>
              <a:t>Tallahassee, FL</a:t>
            </a:r>
          </a:p>
          <a:p>
            <a:pPr marL="914400" marR="0" lvl="1" indent="-330200" algn="l" rtl="0">
              <a:buClr>
                <a:schemeClr val="dk1"/>
              </a:buClr>
              <a:buSzPct val="100000"/>
              <a:buFont typeface="Courier New"/>
              <a:buChar char="o"/>
            </a:pPr>
            <a:r>
              <a:rPr lang="en" sz="1600" b="0" i="0" u="none" strike="noStrike" cap="none" baseline="0">
                <a:solidFill>
                  <a:schemeClr val="dk1"/>
                </a:solidFill>
              </a:rPr>
              <a:t>Tampa, FL</a:t>
            </a:r>
          </a:p>
          <a:p>
            <a:pPr marL="914400" marR="0" lvl="1" indent="-330200" algn="l" rtl="0">
              <a:buClr>
                <a:schemeClr val="dk1"/>
              </a:buClr>
              <a:buSzPct val="100000"/>
              <a:buFont typeface="Courier New"/>
              <a:buChar char="o"/>
            </a:pPr>
            <a:r>
              <a:rPr lang="en" sz="1600" b="0" i="0" u="none" strike="noStrike" cap="none" baseline="0">
                <a:solidFill>
                  <a:schemeClr val="dk1"/>
                </a:solidFill>
              </a:rPr>
              <a:t>W. Palm Beach, FL</a:t>
            </a:r>
          </a:p>
          <a:p>
            <a:pPr marL="914400" marR="0" lvl="1" indent="-330200" algn="l" rtl="0">
              <a:buClr>
                <a:schemeClr val="dk1"/>
              </a:buClr>
              <a:buSzPct val="100000"/>
              <a:buFont typeface="Courier New"/>
              <a:buChar char="o"/>
            </a:pPr>
            <a:r>
              <a:rPr lang="en" sz="1600" b="0" i="0" u="none" strike="noStrike" cap="none" baseline="0">
                <a:solidFill>
                  <a:schemeClr val="dk1"/>
                </a:solidFill>
              </a:rPr>
              <a:t>Miami, FL </a:t>
            </a:r>
          </a:p>
        </p:txBody>
      </p:sp>
      <p:pic>
        <p:nvPicPr>
          <p:cNvPr id="324" name="Shape 324"/>
          <p:cNvPicPr preferRelativeResize="0"/>
          <p:nvPr/>
        </p:nvPicPr>
        <p:blipFill>
          <a:blip r:embed="rId4"/>
          <a:stretch>
            <a:fillRect/>
          </a:stretch>
        </p:blipFill>
        <p:spPr>
          <a:xfrm>
            <a:off x="438150" y="959500"/>
            <a:ext cx="3287275" cy="4052999"/>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stretch>
            <a:fillRect/>
          </a:stretch>
        </p:blipFill>
        <p:spPr>
          <a:xfrm>
            <a:off x="2487706" y="0"/>
            <a:ext cx="6656294" cy="5143500"/>
          </a:xfrm>
          <a:prstGeom prst="rect">
            <a:avLst/>
          </a:prstGeom>
        </p:spPr>
      </p:pic>
      <p:sp>
        <p:nvSpPr>
          <p:cNvPr id="330" name="Shape 330"/>
          <p:cNvSpPr txBox="1">
            <a:spLocks noGrp="1"/>
          </p:cNvSpPr>
          <p:nvPr>
            <p:ph type="title"/>
          </p:nvPr>
        </p:nvSpPr>
        <p:spPr>
          <a:xfrm>
            <a:off x="246887" y="231227"/>
            <a:ext cx="8439899"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2000" b="1">
                <a:solidFill>
                  <a:schemeClr val="dk1"/>
                </a:solidFill>
              </a:rPr>
              <a:t>Increase customer adoption rate through safety marketing program and high traveler satisfaction ratings</a:t>
            </a:r>
          </a:p>
        </p:txBody>
      </p:sp>
      <p:sp>
        <p:nvSpPr>
          <p:cNvPr id="332" name="Shape 332"/>
          <p:cNvSpPr/>
          <p:nvPr/>
        </p:nvSpPr>
        <p:spPr>
          <a:xfrm>
            <a:off x="4818439" y="988650"/>
            <a:ext cx="2233200" cy="423000"/>
          </a:xfrm>
          <a:prstGeom prst="rect">
            <a:avLst/>
          </a:prstGeom>
          <a:solidFill>
            <a:srgbClr val="FFFFFF"/>
          </a:solidFill>
          <a:ln>
            <a:noFill/>
          </a:ln>
        </p:spPr>
        <p:txBody>
          <a:bodyPr lIns="91425" tIns="91425" rIns="91425" bIns="91425" anchor="ctr" anchorCtr="0">
            <a:noAutofit/>
          </a:bodyPr>
          <a:lstStyle/>
          <a:p>
            <a:endParaRPr/>
          </a:p>
        </p:txBody>
      </p:sp>
      <p:sp>
        <p:nvSpPr>
          <p:cNvPr id="334" name="Shape 334"/>
          <p:cNvSpPr txBox="1"/>
          <p:nvPr/>
        </p:nvSpPr>
        <p:spPr>
          <a:xfrm>
            <a:off x="108857" y="4460925"/>
            <a:ext cx="7956343" cy="423000"/>
          </a:xfrm>
          <a:prstGeom prst="rect">
            <a:avLst/>
          </a:prstGeom>
        </p:spPr>
        <p:txBody>
          <a:bodyPr lIns="91425" tIns="91425" rIns="91425" bIns="91425" anchor="t" anchorCtr="0">
            <a:noAutofit/>
          </a:bodyPr>
          <a:lstStyle/>
          <a:p>
            <a:pPr>
              <a:buNone/>
            </a:pPr>
            <a:r>
              <a:rPr lang="en" sz="1800" dirty="0">
                <a:solidFill>
                  <a:srgbClr val="38761D"/>
                </a:solidFill>
              </a:rPr>
              <a:t>→ Towards 2030,SkyHub popularity increase will lead to market dominance</a:t>
            </a:r>
          </a:p>
        </p:txBody>
      </p:sp>
      <p:pic>
        <p:nvPicPr>
          <p:cNvPr id="4" name="Picture 3" descr="Screen Shot 2014-02-14 at 12.40.4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87" y="1031925"/>
            <a:ext cx="7748659" cy="3184380"/>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Shape 339"/>
          <p:cNvPicPr preferRelativeResize="0"/>
          <p:nvPr/>
        </p:nvPicPr>
        <p:blipFill>
          <a:blip r:embed="rId3"/>
          <a:stretch>
            <a:fillRect/>
          </a:stretch>
        </p:blipFill>
        <p:spPr>
          <a:xfrm>
            <a:off x="2487706" y="0"/>
            <a:ext cx="6656294" cy="5143500"/>
          </a:xfrm>
          <a:prstGeom prst="rect">
            <a:avLst/>
          </a:prstGeom>
        </p:spPr>
      </p:pic>
      <p:sp>
        <p:nvSpPr>
          <p:cNvPr id="340" name="Shape 340"/>
          <p:cNvSpPr txBox="1">
            <a:spLocks noGrp="1"/>
          </p:cNvSpPr>
          <p:nvPr>
            <p:ph type="ctrTitle"/>
          </p:nvPr>
        </p:nvSpPr>
        <p:spPr>
          <a:xfrm>
            <a:off x="0" y="115725"/>
            <a:ext cx="9313199" cy="806999"/>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 sz="1800"/>
              <a:t>Improve national presence through tri-route U.S. expansion with 18 SkyHub aircraft</a:t>
            </a:r>
          </a:p>
        </p:txBody>
      </p:sp>
      <p:pic>
        <p:nvPicPr>
          <p:cNvPr id="341" name="Shape 341"/>
          <p:cNvPicPr preferRelativeResize="0"/>
          <p:nvPr/>
        </p:nvPicPr>
        <p:blipFill>
          <a:blip r:embed="rId4"/>
          <a:stretch>
            <a:fillRect/>
          </a:stretch>
        </p:blipFill>
        <p:spPr>
          <a:xfrm>
            <a:off x="685800" y="1009149"/>
            <a:ext cx="5827274" cy="3705725"/>
          </a:xfrm>
          <a:prstGeom prst="rect">
            <a:avLst/>
          </a:prstGeom>
        </p:spPr>
      </p:pic>
      <p:sp>
        <p:nvSpPr>
          <p:cNvPr id="342" name="Shape 342"/>
          <p:cNvSpPr txBox="1">
            <a:spLocks noGrp="1"/>
          </p:cNvSpPr>
          <p:nvPr>
            <p:ph type="body" idx="1"/>
          </p:nvPr>
        </p:nvSpPr>
        <p:spPr>
          <a:xfrm>
            <a:off x="6605400" y="831387"/>
            <a:ext cx="2538599" cy="3361499"/>
          </a:xfrm>
          <a:prstGeom prst="rect">
            <a:avLst/>
          </a:prstGeom>
          <a:noFill/>
          <a:ln>
            <a:noFill/>
          </a:ln>
        </p:spPr>
        <p:txBody>
          <a:bodyPr lIns="91425" tIns="45700" rIns="91425" bIns="45700" anchor="t" anchorCtr="0">
            <a:noAutofit/>
          </a:bodyPr>
          <a:lstStyle/>
          <a:p>
            <a:pPr marL="342900" marR="0" lvl="0" indent="-254000" algn="l" rtl="0">
              <a:spcBef>
                <a:spcPts val="0"/>
              </a:spcBef>
              <a:buClr>
                <a:schemeClr val="dk1"/>
              </a:buClr>
              <a:buSzPct val="100000"/>
              <a:buFont typeface="Calibri"/>
              <a:buChar char="•"/>
            </a:pPr>
            <a:r>
              <a:rPr lang="en" sz="1800" b="0" i="0" u="none" strike="noStrike" cap="none" baseline="0">
                <a:solidFill>
                  <a:schemeClr val="dk1"/>
                </a:solidFill>
                <a:latin typeface="Calibri"/>
                <a:ea typeface="Calibri"/>
                <a:cs typeface="Calibri"/>
                <a:sym typeface="Calibri"/>
              </a:rPr>
              <a:t>19 cities</a:t>
            </a:r>
          </a:p>
          <a:p>
            <a:pPr marL="342900" marR="0" lvl="0" indent="-254000" algn="l" rtl="0">
              <a:spcBef>
                <a:spcPts val="0"/>
              </a:spcBef>
              <a:buClr>
                <a:schemeClr val="dk1"/>
              </a:buClr>
              <a:buSzPct val="100000"/>
              <a:buFont typeface="Calibri"/>
              <a:buChar char="•"/>
            </a:pPr>
            <a:r>
              <a:rPr lang="en" sz="1800">
                <a:latin typeface="Calibri"/>
                <a:ea typeface="Calibri"/>
                <a:cs typeface="Calibri"/>
                <a:sym typeface="Calibri"/>
              </a:rPr>
              <a:t>21 SkyHubs</a:t>
            </a:r>
          </a:p>
          <a:p>
            <a:pPr marL="342900" marR="0" lvl="0" indent="-254000" algn="l" rtl="0">
              <a:spcBef>
                <a:spcPts val="0"/>
              </a:spcBef>
              <a:buClr>
                <a:schemeClr val="dk1"/>
              </a:buClr>
              <a:buSzPct val="100000"/>
              <a:buFont typeface="Calibri"/>
              <a:buChar char="•"/>
            </a:pPr>
            <a:r>
              <a:rPr lang="en" sz="1800">
                <a:latin typeface="Calibri"/>
                <a:ea typeface="Calibri"/>
                <a:cs typeface="Calibri"/>
                <a:sym typeface="Calibri"/>
              </a:rPr>
              <a:t>3 high-density routes</a:t>
            </a:r>
          </a:p>
          <a:p>
            <a:pPr marL="342900" marR="0" lvl="0" indent="-254000" algn="l" rtl="0">
              <a:spcBef>
                <a:spcPts val="640"/>
              </a:spcBef>
              <a:buClr>
                <a:schemeClr val="dk1"/>
              </a:buClr>
              <a:buSzPct val="100000"/>
              <a:buFont typeface="Calibri"/>
              <a:buChar char="•"/>
            </a:pPr>
            <a:r>
              <a:rPr lang="en" sz="1800" b="0" i="0" u="none" strike="noStrike" cap="none" baseline="0">
                <a:solidFill>
                  <a:schemeClr val="dk1"/>
                </a:solidFill>
                <a:latin typeface="Calibri"/>
                <a:ea typeface="Calibri"/>
                <a:cs typeface="Calibri"/>
                <a:sym typeface="Calibri"/>
              </a:rPr>
              <a:t>2 multi-hub cities:</a:t>
            </a:r>
          </a:p>
          <a:p>
            <a:pPr marL="742950" marR="0" lvl="1" indent="-222250" algn="l" rtl="0">
              <a:spcBef>
                <a:spcPts val="560"/>
              </a:spcBef>
              <a:buClr>
                <a:schemeClr val="dk1"/>
              </a:buClr>
              <a:buSzPct val="100000"/>
              <a:buFont typeface="Calibri"/>
              <a:buChar char="–"/>
            </a:pPr>
            <a:r>
              <a:rPr lang="en" sz="1800" b="0" i="0" u="none" strike="noStrike" cap="none" baseline="0">
                <a:solidFill>
                  <a:schemeClr val="dk1"/>
                </a:solidFill>
                <a:latin typeface="Calibri"/>
                <a:ea typeface="Calibri"/>
                <a:cs typeface="Calibri"/>
                <a:sym typeface="Calibri"/>
              </a:rPr>
              <a:t>Atlanta</a:t>
            </a:r>
          </a:p>
          <a:p>
            <a:pPr marL="742950" marR="0" lvl="1" indent="-222250" algn="l" rtl="0">
              <a:spcBef>
                <a:spcPts val="560"/>
              </a:spcBef>
              <a:buClr>
                <a:schemeClr val="dk1"/>
              </a:buClr>
              <a:buSzPct val="100000"/>
              <a:buFont typeface="Calibri"/>
              <a:buChar char="–"/>
            </a:pPr>
            <a:r>
              <a:rPr lang="en" sz="1800" b="0" i="0" u="none" strike="noStrike" cap="none" baseline="0">
                <a:solidFill>
                  <a:schemeClr val="dk1"/>
                </a:solidFill>
                <a:latin typeface="Calibri"/>
                <a:ea typeface="Calibri"/>
                <a:cs typeface="Calibri"/>
                <a:sym typeface="Calibri"/>
              </a:rPr>
              <a:t>Los Angeles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cxnSp>
        <p:nvCxnSpPr>
          <p:cNvPr id="165" name="Shape 165"/>
          <p:cNvCxnSpPr/>
          <p:nvPr/>
        </p:nvCxnSpPr>
        <p:spPr>
          <a:xfrm rot="10800000" flipH="1">
            <a:off x="459289" y="3352377"/>
            <a:ext cx="7922400" cy="159"/>
          </a:xfrm>
          <a:prstGeom prst="straightConnector1">
            <a:avLst/>
          </a:prstGeom>
          <a:noFill/>
          <a:ln w="19050" cap="flat">
            <a:solidFill>
              <a:schemeClr val="dk2"/>
            </a:solidFill>
            <a:prstDash val="solid"/>
            <a:round/>
            <a:headEnd type="none" w="med" len="med"/>
            <a:tailEnd type="none" w="med" len="med"/>
          </a:ln>
        </p:spPr>
      </p:cxnSp>
      <p:cxnSp>
        <p:nvCxnSpPr>
          <p:cNvPr id="166" name="Shape 166"/>
          <p:cNvCxnSpPr/>
          <p:nvPr/>
        </p:nvCxnSpPr>
        <p:spPr>
          <a:xfrm>
            <a:off x="459289" y="2829058"/>
            <a:ext cx="0" cy="1209600"/>
          </a:xfrm>
          <a:prstGeom prst="straightConnector1">
            <a:avLst/>
          </a:prstGeom>
          <a:noFill/>
          <a:ln w="19050" cap="flat">
            <a:solidFill>
              <a:schemeClr val="dk2"/>
            </a:solidFill>
            <a:prstDash val="solid"/>
            <a:round/>
            <a:headEnd type="none" w="med" len="med"/>
            <a:tailEnd type="none" w="med" len="med"/>
          </a:ln>
        </p:spPr>
      </p:cxnSp>
      <p:cxnSp>
        <p:nvCxnSpPr>
          <p:cNvPr id="167" name="Shape 167"/>
          <p:cNvCxnSpPr/>
          <p:nvPr/>
        </p:nvCxnSpPr>
        <p:spPr>
          <a:xfrm>
            <a:off x="1607457" y="3250491"/>
            <a:ext cx="0" cy="217499"/>
          </a:xfrm>
          <a:prstGeom prst="straightConnector1">
            <a:avLst/>
          </a:prstGeom>
          <a:noFill/>
          <a:ln w="19050" cap="flat">
            <a:solidFill>
              <a:schemeClr val="dk2"/>
            </a:solidFill>
            <a:prstDash val="solid"/>
            <a:round/>
            <a:headEnd type="none" w="med" len="med"/>
            <a:tailEnd type="none" w="med" len="med"/>
          </a:ln>
        </p:spPr>
      </p:cxnSp>
      <p:cxnSp>
        <p:nvCxnSpPr>
          <p:cNvPr id="168" name="Shape 168"/>
          <p:cNvCxnSpPr/>
          <p:nvPr/>
        </p:nvCxnSpPr>
        <p:spPr>
          <a:xfrm>
            <a:off x="2361536" y="3270658"/>
            <a:ext cx="0" cy="163200"/>
          </a:xfrm>
          <a:prstGeom prst="straightConnector1">
            <a:avLst/>
          </a:prstGeom>
          <a:noFill/>
          <a:ln w="19050" cap="flat">
            <a:solidFill>
              <a:schemeClr val="dk2"/>
            </a:solidFill>
            <a:prstDash val="solid"/>
            <a:round/>
            <a:headEnd type="none" w="med" len="med"/>
            <a:tailEnd type="none" w="med" len="med"/>
          </a:ln>
        </p:spPr>
      </p:cxnSp>
      <p:cxnSp>
        <p:nvCxnSpPr>
          <p:cNvPr id="169" name="Shape 169"/>
          <p:cNvCxnSpPr/>
          <p:nvPr/>
        </p:nvCxnSpPr>
        <p:spPr>
          <a:xfrm>
            <a:off x="2998021" y="3270891"/>
            <a:ext cx="0" cy="176699"/>
          </a:xfrm>
          <a:prstGeom prst="straightConnector1">
            <a:avLst/>
          </a:prstGeom>
          <a:noFill/>
          <a:ln w="19050" cap="flat">
            <a:solidFill>
              <a:schemeClr val="dk2"/>
            </a:solidFill>
            <a:prstDash val="solid"/>
            <a:round/>
            <a:headEnd type="none" w="med" len="med"/>
            <a:tailEnd type="none" w="med" len="med"/>
          </a:ln>
        </p:spPr>
      </p:cxnSp>
      <p:cxnSp>
        <p:nvCxnSpPr>
          <p:cNvPr id="170" name="Shape 170"/>
          <p:cNvCxnSpPr/>
          <p:nvPr/>
        </p:nvCxnSpPr>
        <p:spPr>
          <a:xfrm>
            <a:off x="3878287" y="3284541"/>
            <a:ext cx="0" cy="176699"/>
          </a:xfrm>
          <a:prstGeom prst="straightConnector1">
            <a:avLst/>
          </a:prstGeom>
          <a:noFill/>
          <a:ln w="19050" cap="flat">
            <a:solidFill>
              <a:schemeClr val="dk2"/>
            </a:solidFill>
            <a:prstDash val="solid"/>
            <a:round/>
            <a:headEnd type="none" w="med" len="med"/>
            <a:tailEnd type="none" w="med" len="med"/>
          </a:ln>
        </p:spPr>
      </p:cxnSp>
      <p:cxnSp>
        <p:nvCxnSpPr>
          <p:cNvPr id="171" name="Shape 171"/>
          <p:cNvCxnSpPr/>
          <p:nvPr/>
        </p:nvCxnSpPr>
        <p:spPr>
          <a:xfrm>
            <a:off x="4618219" y="3250491"/>
            <a:ext cx="0" cy="217499"/>
          </a:xfrm>
          <a:prstGeom prst="straightConnector1">
            <a:avLst/>
          </a:prstGeom>
          <a:noFill/>
          <a:ln w="19050" cap="flat">
            <a:solidFill>
              <a:schemeClr val="dk2"/>
            </a:solidFill>
            <a:prstDash val="solid"/>
            <a:round/>
            <a:headEnd type="none" w="med" len="med"/>
            <a:tailEnd type="none" w="med" len="med"/>
          </a:ln>
        </p:spPr>
      </p:cxnSp>
      <p:cxnSp>
        <p:nvCxnSpPr>
          <p:cNvPr id="172" name="Shape 172"/>
          <p:cNvCxnSpPr/>
          <p:nvPr/>
        </p:nvCxnSpPr>
        <p:spPr>
          <a:xfrm>
            <a:off x="5791907" y="3257240"/>
            <a:ext cx="0" cy="204000"/>
          </a:xfrm>
          <a:prstGeom prst="straightConnector1">
            <a:avLst/>
          </a:prstGeom>
          <a:noFill/>
          <a:ln w="19050" cap="flat">
            <a:solidFill>
              <a:schemeClr val="dk2"/>
            </a:solidFill>
            <a:prstDash val="solid"/>
            <a:round/>
            <a:headEnd type="none" w="med" len="med"/>
            <a:tailEnd type="none" w="med" len="med"/>
          </a:ln>
        </p:spPr>
      </p:cxnSp>
      <p:cxnSp>
        <p:nvCxnSpPr>
          <p:cNvPr id="173" name="Shape 173"/>
          <p:cNvCxnSpPr/>
          <p:nvPr/>
        </p:nvCxnSpPr>
        <p:spPr>
          <a:xfrm>
            <a:off x="140346" y="2890383"/>
            <a:ext cx="280500" cy="0"/>
          </a:xfrm>
          <a:prstGeom prst="straightConnector1">
            <a:avLst/>
          </a:prstGeom>
          <a:noFill/>
          <a:ln w="19050" cap="flat">
            <a:solidFill>
              <a:schemeClr val="dk2"/>
            </a:solidFill>
            <a:prstDash val="solid"/>
            <a:round/>
            <a:headEnd type="none" w="med" len="med"/>
            <a:tailEnd type="none" w="med" len="med"/>
          </a:ln>
        </p:spPr>
      </p:cxnSp>
      <p:cxnSp>
        <p:nvCxnSpPr>
          <p:cNvPr id="174" name="Shape 174"/>
          <p:cNvCxnSpPr/>
          <p:nvPr/>
        </p:nvCxnSpPr>
        <p:spPr>
          <a:xfrm>
            <a:off x="306193" y="2740882"/>
            <a:ext cx="0" cy="298800"/>
          </a:xfrm>
          <a:prstGeom prst="straightConnector1">
            <a:avLst/>
          </a:prstGeom>
          <a:noFill/>
          <a:ln w="19050" cap="flat">
            <a:solidFill>
              <a:schemeClr val="dk2"/>
            </a:solidFill>
            <a:prstDash val="solid"/>
            <a:round/>
            <a:headEnd type="none" w="med" len="med"/>
            <a:tailEnd type="none" w="med" len="med"/>
          </a:ln>
        </p:spPr>
      </p:cxnSp>
      <p:cxnSp>
        <p:nvCxnSpPr>
          <p:cNvPr id="175" name="Shape 175"/>
          <p:cNvCxnSpPr/>
          <p:nvPr/>
        </p:nvCxnSpPr>
        <p:spPr>
          <a:xfrm>
            <a:off x="95690" y="4018442"/>
            <a:ext cx="242399" cy="0"/>
          </a:xfrm>
          <a:prstGeom prst="straightConnector1">
            <a:avLst/>
          </a:prstGeom>
          <a:noFill/>
          <a:ln w="19050" cap="flat">
            <a:solidFill>
              <a:schemeClr val="dk2"/>
            </a:solidFill>
            <a:prstDash val="solid"/>
            <a:round/>
            <a:headEnd type="none" w="med" len="med"/>
            <a:tailEnd type="none" w="med" len="med"/>
          </a:ln>
        </p:spPr>
      </p:cxnSp>
      <p:sp>
        <p:nvSpPr>
          <p:cNvPr id="176" name="Shape 176"/>
          <p:cNvSpPr txBox="1"/>
          <p:nvPr/>
        </p:nvSpPr>
        <p:spPr>
          <a:xfrm>
            <a:off x="6416900" y="2536875"/>
            <a:ext cx="2401499" cy="50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Total 2</a:t>
            </a:r>
            <a:r>
              <a:rPr lang="en"/>
              <a:t>020 </a:t>
            </a:r>
            <a:r>
              <a:rPr lang="en" sz="1400" b="0" i="0" u="none" strike="noStrike" cap="none" baseline="0">
                <a:solidFill>
                  <a:srgbClr val="000000"/>
                </a:solidFill>
                <a:latin typeface="Arial"/>
                <a:ea typeface="Arial"/>
                <a:cs typeface="Arial"/>
                <a:sym typeface="Arial"/>
              </a:rPr>
              <a:t>Revenue: $</a:t>
            </a:r>
            <a:r>
              <a:rPr lang="en"/>
              <a:t>29</a:t>
            </a:r>
            <a:r>
              <a:rPr lang="en" sz="1400" b="0" i="0" u="none" strike="noStrike" cap="none" baseline="0">
                <a:solidFill>
                  <a:srgbClr val="000000"/>
                </a:solidFill>
                <a:latin typeface="Arial"/>
                <a:ea typeface="Arial"/>
                <a:cs typeface="Arial"/>
                <a:sym typeface="Arial"/>
              </a:rPr>
              <a:t>B Increase: $1</a:t>
            </a:r>
            <a:r>
              <a:rPr lang="en"/>
              <a:t>2</a:t>
            </a:r>
            <a:r>
              <a:rPr lang="en" sz="1400" b="0" i="0" u="none" strike="noStrike" cap="none" baseline="0">
                <a:solidFill>
                  <a:srgbClr val="000000"/>
                </a:solidFill>
                <a:latin typeface="Arial"/>
                <a:ea typeface="Arial"/>
                <a:cs typeface="Arial"/>
                <a:sym typeface="Arial"/>
              </a:rPr>
              <a:t>B</a:t>
            </a:r>
            <a:br>
              <a:rPr lang="en" sz="1400" b="0" i="0" u="none" strike="noStrike" cap="none" baseline="0">
                <a:solidFill>
                  <a:srgbClr val="000000"/>
                </a:solidFill>
                <a:latin typeface="Arial"/>
                <a:ea typeface="Arial"/>
                <a:cs typeface="Arial"/>
                <a:sym typeface="Arial"/>
              </a:rPr>
            </a:br>
            <a:r>
              <a:rPr lang="en" sz="1400" b="0" i="0" u="none" strike="noStrike" cap="none" baseline="0">
                <a:solidFill>
                  <a:srgbClr val="000000"/>
                </a:solidFill>
                <a:latin typeface="Arial"/>
                <a:ea typeface="Arial"/>
                <a:cs typeface="Arial"/>
                <a:sym typeface="Arial"/>
              </a:rPr>
              <a:t>Profit: $3B</a:t>
            </a:r>
          </a:p>
        </p:txBody>
      </p:sp>
      <p:sp>
        <p:nvSpPr>
          <p:cNvPr id="177" name="Shape 177"/>
          <p:cNvSpPr txBox="1"/>
          <p:nvPr/>
        </p:nvSpPr>
        <p:spPr>
          <a:xfrm>
            <a:off x="6633900" y="3766941"/>
            <a:ext cx="1842922" cy="50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Total Asset Investment: $5.5B</a:t>
            </a:r>
          </a:p>
        </p:txBody>
      </p:sp>
      <p:sp>
        <p:nvSpPr>
          <p:cNvPr id="178" name="Shape 178"/>
          <p:cNvSpPr/>
          <p:nvPr/>
        </p:nvSpPr>
        <p:spPr>
          <a:xfrm>
            <a:off x="1224732" y="2618459"/>
            <a:ext cx="152999" cy="7337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9" name="Shape 179"/>
          <p:cNvSpPr/>
          <p:nvPr/>
        </p:nvSpPr>
        <p:spPr>
          <a:xfrm>
            <a:off x="2111376" y="2618459"/>
            <a:ext cx="152999" cy="7337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0" name="Shape 180"/>
          <p:cNvSpPr/>
          <p:nvPr/>
        </p:nvSpPr>
        <p:spPr>
          <a:xfrm>
            <a:off x="2768375" y="2829027"/>
            <a:ext cx="152999" cy="5232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1" name="Shape 181"/>
          <p:cNvSpPr/>
          <p:nvPr/>
        </p:nvSpPr>
        <p:spPr>
          <a:xfrm>
            <a:off x="3610375" y="2618449"/>
            <a:ext cx="152999" cy="7337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2" name="Shape 182"/>
          <p:cNvSpPr/>
          <p:nvPr/>
        </p:nvSpPr>
        <p:spPr>
          <a:xfrm>
            <a:off x="4318425" y="2097343"/>
            <a:ext cx="152999" cy="12549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3" name="Shape 183"/>
          <p:cNvSpPr/>
          <p:nvPr/>
        </p:nvSpPr>
        <p:spPr>
          <a:xfrm>
            <a:off x="1856226" y="2346639"/>
            <a:ext cx="152999" cy="1005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4" name="Shape 184"/>
          <p:cNvSpPr/>
          <p:nvPr/>
        </p:nvSpPr>
        <p:spPr>
          <a:xfrm>
            <a:off x="3361600" y="2786125"/>
            <a:ext cx="152999" cy="5664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5" name="Shape 185"/>
          <p:cNvSpPr/>
          <p:nvPr/>
        </p:nvSpPr>
        <p:spPr>
          <a:xfrm>
            <a:off x="5179550" y="1269750"/>
            <a:ext cx="152999" cy="20825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6" name="Shape 186"/>
          <p:cNvSpPr/>
          <p:nvPr/>
        </p:nvSpPr>
        <p:spPr>
          <a:xfrm>
            <a:off x="759616" y="3352258"/>
            <a:ext cx="152999" cy="4145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7" name="Shape 187"/>
          <p:cNvSpPr/>
          <p:nvPr/>
        </p:nvSpPr>
        <p:spPr>
          <a:xfrm>
            <a:off x="1655297" y="3352378"/>
            <a:ext cx="152999" cy="8289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8" name="Shape 188"/>
          <p:cNvSpPr/>
          <p:nvPr/>
        </p:nvSpPr>
        <p:spPr>
          <a:xfrm>
            <a:off x="3136775" y="3352378"/>
            <a:ext cx="152999" cy="1005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9" name="Shape 189"/>
          <p:cNvSpPr/>
          <p:nvPr/>
        </p:nvSpPr>
        <p:spPr>
          <a:xfrm>
            <a:off x="4021812" y="3352378"/>
            <a:ext cx="152999" cy="1005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90" name="Shape 190"/>
          <p:cNvSpPr/>
          <p:nvPr/>
        </p:nvSpPr>
        <p:spPr>
          <a:xfrm>
            <a:off x="4822342" y="3352378"/>
            <a:ext cx="152999" cy="10058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91" name="Shape 191"/>
          <p:cNvSpPr txBox="1"/>
          <p:nvPr/>
        </p:nvSpPr>
        <p:spPr>
          <a:xfrm>
            <a:off x="390827" y="3766857"/>
            <a:ext cx="1264470" cy="738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Short-term Infrastructure</a:t>
            </a:r>
          </a:p>
          <a:p>
            <a:endParaRPr lang="en" sz="1400" b="0" i="0" u="none" strike="noStrike" cap="none" baseline="0">
              <a:solidFill>
                <a:srgbClr val="000000"/>
              </a:solidFill>
              <a:latin typeface="Arial"/>
              <a:ea typeface="Arial"/>
              <a:cs typeface="Arial"/>
              <a:sym typeface="Arial"/>
            </a:endParaRPr>
          </a:p>
        </p:txBody>
      </p:sp>
      <p:sp>
        <p:nvSpPr>
          <p:cNvPr id="192" name="Shape 192"/>
          <p:cNvSpPr txBox="1"/>
          <p:nvPr/>
        </p:nvSpPr>
        <p:spPr>
          <a:xfrm>
            <a:off x="1412904" y="4208185"/>
            <a:ext cx="886646"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R&amp;D</a:t>
            </a:r>
          </a:p>
        </p:txBody>
      </p:sp>
      <p:sp>
        <p:nvSpPr>
          <p:cNvPr id="193" name="Shape 193"/>
          <p:cNvSpPr txBox="1"/>
          <p:nvPr/>
        </p:nvSpPr>
        <p:spPr>
          <a:xfrm>
            <a:off x="2921385" y="4358276"/>
            <a:ext cx="999297"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Buy 6 SkyHubs</a:t>
            </a:r>
          </a:p>
        </p:txBody>
      </p:sp>
      <p:sp>
        <p:nvSpPr>
          <p:cNvPr id="194" name="Shape 194"/>
          <p:cNvSpPr txBox="1"/>
          <p:nvPr/>
        </p:nvSpPr>
        <p:spPr>
          <a:xfrm>
            <a:off x="3763378" y="4358276"/>
            <a:ext cx="999297"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Buy 6 SkyHubs</a:t>
            </a:r>
          </a:p>
        </p:txBody>
      </p:sp>
      <p:sp>
        <p:nvSpPr>
          <p:cNvPr id="195" name="Shape 195"/>
          <p:cNvSpPr txBox="1"/>
          <p:nvPr/>
        </p:nvSpPr>
        <p:spPr>
          <a:xfrm>
            <a:off x="4792610" y="4358276"/>
            <a:ext cx="999297"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Buy 6 SkyHubs</a:t>
            </a:r>
          </a:p>
        </p:txBody>
      </p:sp>
      <p:sp>
        <p:nvSpPr>
          <p:cNvPr id="196" name="Shape 196"/>
          <p:cNvSpPr txBox="1"/>
          <p:nvPr/>
        </p:nvSpPr>
        <p:spPr>
          <a:xfrm>
            <a:off x="1128241" y="2310683"/>
            <a:ext cx="95843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IT</a:t>
            </a:r>
          </a:p>
        </p:txBody>
      </p:sp>
      <p:sp>
        <p:nvSpPr>
          <p:cNvPr id="197" name="Shape 197"/>
          <p:cNvSpPr/>
          <p:nvPr/>
        </p:nvSpPr>
        <p:spPr>
          <a:xfrm>
            <a:off x="2451950" y="3352537"/>
            <a:ext cx="152999" cy="8289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98" name="Shape 198"/>
          <p:cNvSpPr txBox="1"/>
          <p:nvPr/>
        </p:nvSpPr>
        <p:spPr>
          <a:xfrm>
            <a:off x="2009226" y="4146630"/>
            <a:ext cx="1039046" cy="738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SkyHub Pilot </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(3 aircraft)</a:t>
            </a:r>
          </a:p>
        </p:txBody>
      </p:sp>
      <p:sp>
        <p:nvSpPr>
          <p:cNvPr id="199" name="Shape 199"/>
          <p:cNvSpPr txBox="1"/>
          <p:nvPr/>
        </p:nvSpPr>
        <p:spPr>
          <a:xfrm>
            <a:off x="1534682" y="1787463"/>
            <a:ext cx="1253888" cy="523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Route optimization</a:t>
            </a:r>
          </a:p>
        </p:txBody>
      </p:sp>
      <p:sp>
        <p:nvSpPr>
          <p:cNvPr id="200" name="Shape 200"/>
          <p:cNvSpPr txBox="1"/>
          <p:nvPr/>
        </p:nvSpPr>
        <p:spPr>
          <a:xfrm>
            <a:off x="2009225" y="2310683"/>
            <a:ext cx="95843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Fuel</a:t>
            </a:r>
          </a:p>
        </p:txBody>
      </p:sp>
      <p:sp>
        <p:nvSpPr>
          <p:cNvPr id="201" name="Shape 201"/>
          <p:cNvSpPr txBox="1"/>
          <p:nvPr/>
        </p:nvSpPr>
        <p:spPr>
          <a:xfrm>
            <a:off x="2651949" y="2310683"/>
            <a:ext cx="95843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Pilot</a:t>
            </a:r>
          </a:p>
        </p:txBody>
      </p:sp>
      <p:sp>
        <p:nvSpPr>
          <p:cNvPr id="202" name="Shape 202"/>
          <p:cNvSpPr txBox="1"/>
          <p:nvPr/>
        </p:nvSpPr>
        <p:spPr>
          <a:xfrm>
            <a:off x="3289775" y="1789750"/>
            <a:ext cx="3460799" cy="307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 Continued SkyHub Route Rollouts</a:t>
            </a:r>
          </a:p>
        </p:txBody>
      </p:sp>
      <p:sp>
        <p:nvSpPr>
          <p:cNvPr id="203" name="Shape 203"/>
          <p:cNvSpPr txBox="1">
            <a:spLocks noGrp="1"/>
          </p:cNvSpPr>
          <p:nvPr>
            <p:ph type="title"/>
          </p:nvPr>
        </p:nvSpPr>
        <p:spPr>
          <a:xfrm>
            <a:off x="457200" y="178604"/>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2000"/>
              <a:t>Fuel massive long term revenues through short term technology and infrastructure investments</a:t>
            </a:r>
            <a:r>
              <a:rPr lang="en" sz="2000" b="1" i="0" u="none" strike="noStrike" cap="none" baseline="0">
                <a:solidFill>
                  <a:schemeClr val="dk1"/>
                </a:solidFill>
                <a:latin typeface="Arial"/>
                <a:ea typeface="Arial"/>
                <a:cs typeface="Arial"/>
                <a:sym typeface="Arial"/>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276525" y="205975"/>
            <a:ext cx="8693700" cy="857400"/>
          </a:xfrm>
          <a:prstGeom prst="rect">
            <a:avLst/>
          </a:prstGeom>
        </p:spPr>
        <p:txBody>
          <a:bodyPr lIns="91425" tIns="91425" rIns="91425" bIns="91425" anchor="b" anchorCtr="0">
            <a:noAutofit/>
          </a:bodyPr>
          <a:lstStyle/>
          <a:p>
            <a:pPr>
              <a:buNone/>
            </a:pPr>
            <a:r>
              <a:rPr lang="en" sz="2000"/>
              <a:t>Dominate future air travel market through near-term investment in SkyHub technology and infrastructure</a:t>
            </a:r>
          </a:p>
        </p:txBody>
      </p:sp>
      <p:pic>
        <p:nvPicPr>
          <p:cNvPr id="209" name="Shape 209"/>
          <p:cNvPicPr preferRelativeResize="0"/>
          <p:nvPr/>
        </p:nvPicPr>
        <p:blipFill>
          <a:blip r:embed="rId3"/>
          <a:stretch>
            <a:fillRect/>
          </a:stretch>
        </p:blipFill>
        <p:spPr>
          <a:xfrm>
            <a:off x="276525" y="1170325"/>
            <a:ext cx="8229600" cy="384187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n" sz="2000"/>
              <a:t>Drive shareholder value by 3x through SkyHub innovation</a:t>
            </a:r>
          </a:p>
        </p:txBody>
      </p:sp>
      <p:graphicFrame>
        <p:nvGraphicFramePr>
          <p:cNvPr id="215" name="Shape 215"/>
          <p:cNvGraphicFramePr/>
          <p:nvPr/>
        </p:nvGraphicFramePr>
        <p:xfrm>
          <a:off x="752550" y="1883275"/>
          <a:ext cx="7239000" cy="1584839"/>
        </p:xfrm>
        <a:graphic>
          <a:graphicData uri="http://schemas.openxmlformats.org/drawingml/2006/table">
            <a:tbl>
              <a:tblPr>
                <a:noFill/>
              </a:tblPr>
              <a:tblGrid>
                <a:gridCol w="1809750"/>
                <a:gridCol w="1809750"/>
                <a:gridCol w="1809750"/>
                <a:gridCol w="1809750"/>
              </a:tblGrid>
              <a:tr h="381000">
                <a:tc>
                  <a:txBody>
                    <a:bodyPr/>
                    <a:lstStyle/>
                    <a:p>
                      <a:endParaRPr/>
                    </a:p>
                  </a:txBody>
                  <a:tcPr marL="91425" marR="91425" marT="91425" marB="91425"/>
                </a:tc>
                <a:tc>
                  <a:txBody>
                    <a:bodyPr/>
                    <a:lstStyle/>
                    <a:p>
                      <a:pPr>
                        <a:buNone/>
                      </a:pPr>
                      <a:r>
                        <a:rPr lang="en"/>
                        <a:t>Revenues</a:t>
                      </a:r>
                    </a:p>
                  </a:txBody>
                  <a:tcPr marL="91425" marR="91425" marT="91425" marB="91425"/>
                </a:tc>
                <a:tc>
                  <a:txBody>
                    <a:bodyPr/>
                    <a:lstStyle/>
                    <a:p>
                      <a:pPr>
                        <a:buNone/>
                      </a:pPr>
                      <a:r>
                        <a:rPr lang="en"/>
                        <a:t>Profit Margin</a:t>
                      </a:r>
                    </a:p>
                  </a:txBody>
                  <a:tcPr marL="91425" marR="91425" marT="91425" marB="91425"/>
                </a:tc>
                <a:tc>
                  <a:txBody>
                    <a:bodyPr/>
                    <a:lstStyle/>
                    <a:p>
                      <a:pPr>
                        <a:buNone/>
                      </a:pPr>
                      <a:r>
                        <a:rPr lang="en"/>
                        <a:t>Share Price</a:t>
                      </a:r>
                    </a:p>
                  </a:txBody>
                  <a:tcPr marL="91425" marR="91425" marT="91425" marB="91425"/>
                </a:tc>
              </a:tr>
              <a:tr h="381000">
                <a:tc>
                  <a:txBody>
                    <a:bodyPr/>
                    <a:lstStyle/>
                    <a:p>
                      <a:pPr>
                        <a:buNone/>
                      </a:pPr>
                      <a:r>
                        <a:rPr lang="en"/>
                        <a:t>Current</a:t>
                      </a:r>
                    </a:p>
                  </a:txBody>
                  <a:tcPr marL="91425" marR="91425" marT="91425" marB="91425"/>
                </a:tc>
                <a:tc>
                  <a:txBody>
                    <a:bodyPr/>
                    <a:lstStyle/>
                    <a:p>
                      <a:pPr>
                        <a:buNone/>
                      </a:pPr>
                      <a:r>
                        <a:rPr lang="en"/>
                        <a:t>$17B</a:t>
                      </a:r>
                    </a:p>
                  </a:txBody>
                  <a:tcPr marL="91425" marR="91425" marT="91425" marB="91425"/>
                </a:tc>
                <a:tc>
                  <a:txBody>
                    <a:bodyPr/>
                    <a:lstStyle/>
                    <a:p>
                      <a:pPr>
                        <a:buNone/>
                      </a:pPr>
                      <a:r>
                        <a:rPr lang="en"/>
                        <a:t>5%</a:t>
                      </a:r>
                    </a:p>
                  </a:txBody>
                  <a:tcPr marL="91425" marR="91425" marT="91425" marB="91425"/>
                </a:tc>
                <a:tc>
                  <a:txBody>
                    <a:bodyPr/>
                    <a:lstStyle/>
                    <a:p>
                      <a:pPr>
                        <a:buNone/>
                      </a:pPr>
                      <a:r>
                        <a:rPr lang="en"/>
                        <a:t>$21.20</a:t>
                      </a:r>
                    </a:p>
                  </a:txBody>
                  <a:tcPr marL="91425" marR="91425" marT="91425" marB="91425"/>
                </a:tc>
              </a:tr>
              <a:tr h="381000">
                <a:tc>
                  <a:txBody>
                    <a:bodyPr/>
                    <a:lstStyle/>
                    <a:p>
                      <a:pPr lvl="0" rtl="0">
                        <a:buNone/>
                      </a:pPr>
                      <a:r>
                        <a:rPr lang="en"/>
                        <a:t>2020</a:t>
                      </a:r>
                    </a:p>
                  </a:txBody>
                  <a:tcPr marL="91425" marR="91425" marT="91425" marB="91425"/>
                </a:tc>
                <a:tc>
                  <a:txBody>
                    <a:bodyPr/>
                    <a:lstStyle/>
                    <a:p>
                      <a:pPr>
                        <a:buNone/>
                      </a:pPr>
                      <a:r>
                        <a:rPr lang="en"/>
                        <a:t>$29B</a:t>
                      </a:r>
                    </a:p>
                  </a:txBody>
                  <a:tcPr marL="91425" marR="91425" marT="91425" marB="91425"/>
                </a:tc>
                <a:tc>
                  <a:txBody>
                    <a:bodyPr/>
                    <a:lstStyle/>
                    <a:p>
                      <a:pPr>
                        <a:buNone/>
                      </a:pPr>
                      <a:r>
                        <a:rPr lang="en"/>
                        <a:t>9%</a:t>
                      </a:r>
                    </a:p>
                  </a:txBody>
                  <a:tcPr marL="91425" marR="91425" marT="91425" marB="91425"/>
                </a:tc>
                <a:tc>
                  <a:txBody>
                    <a:bodyPr/>
                    <a:lstStyle/>
                    <a:p>
                      <a:pPr>
                        <a:buNone/>
                      </a:pPr>
                      <a:r>
                        <a:rPr lang="en"/>
                        <a:t>$32</a:t>
                      </a:r>
                    </a:p>
                  </a:txBody>
                  <a:tcPr marL="91425" marR="91425" marT="91425" marB="91425"/>
                </a:tc>
              </a:tr>
              <a:tr h="381000">
                <a:tc>
                  <a:txBody>
                    <a:bodyPr/>
                    <a:lstStyle/>
                    <a:p>
                      <a:pPr>
                        <a:buNone/>
                      </a:pPr>
                      <a:r>
                        <a:rPr lang="en"/>
                        <a:t>2030</a:t>
                      </a:r>
                    </a:p>
                  </a:txBody>
                  <a:tcPr marL="91425" marR="91425" marT="91425" marB="91425"/>
                </a:tc>
                <a:tc>
                  <a:txBody>
                    <a:bodyPr/>
                    <a:lstStyle/>
                    <a:p>
                      <a:pPr>
                        <a:buNone/>
                      </a:pPr>
                      <a:r>
                        <a:rPr lang="en"/>
                        <a:t>$50B</a:t>
                      </a:r>
                    </a:p>
                  </a:txBody>
                  <a:tcPr marL="91425" marR="91425" marT="91425" marB="91425"/>
                </a:tc>
                <a:tc>
                  <a:txBody>
                    <a:bodyPr/>
                    <a:lstStyle/>
                    <a:p>
                      <a:pPr>
                        <a:buNone/>
                      </a:pPr>
                      <a:r>
                        <a:rPr lang="en"/>
                        <a:t>18%</a:t>
                      </a:r>
                    </a:p>
                  </a:txBody>
                  <a:tcPr marL="91425" marR="91425" marT="91425" marB="91425"/>
                </a:tc>
                <a:tc>
                  <a:txBody>
                    <a:bodyPr/>
                    <a:lstStyle/>
                    <a:p>
                      <a:pPr>
                        <a:buNone/>
                      </a:pPr>
                      <a:r>
                        <a:rPr lang="en"/>
                        <a:t>$62</a:t>
                      </a:r>
                    </a:p>
                  </a:txBody>
                  <a:tcPr marL="91425" marR="91425" marT="91425" marB="91425"/>
                </a:tc>
              </a:tr>
            </a:tbl>
          </a:graphicData>
        </a:graphic>
      </p:graphicFrame>
      <p:sp>
        <p:nvSpPr>
          <p:cNvPr id="216" name="Shape 216"/>
          <p:cNvSpPr txBox="1"/>
          <p:nvPr/>
        </p:nvSpPr>
        <p:spPr>
          <a:xfrm>
            <a:off x="848050" y="3895550"/>
            <a:ext cx="8008500" cy="779100"/>
          </a:xfrm>
          <a:prstGeom prst="rect">
            <a:avLst/>
          </a:prstGeom>
        </p:spPr>
        <p:txBody>
          <a:bodyPr lIns="91425" tIns="91425" rIns="91425" bIns="91425" anchor="t" anchorCtr="0">
            <a:noAutofit/>
          </a:bodyPr>
          <a:lstStyle/>
          <a:p>
            <a:pPr>
              <a:buNone/>
            </a:pPr>
            <a:r>
              <a:rPr lang="en" sz="2000" b="1"/>
              <a:t>→ Partner with Orion to revolutionize NorthEast for the future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504950" y="1936403"/>
            <a:ext cx="8229600" cy="857400"/>
          </a:xfrm>
          <a:prstGeom prst="rect">
            <a:avLst/>
          </a:prstGeom>
        </p:spPr>
        <p:txBody>
          <a:bodyPr lIns="91425" tIns="91425" rIns="91425" bIns="91425" anchor="b" anchorCtr="0">
            <a:noAutofit/>
          </a:bodyPr>
          <a:lstStyle/>
          <a:p>
            <a:pPr algn="ctr">
              <a:buNone/>
            </a:pPr>
            <a:r>
              <a:rPr lang="en"/>
              <a:t>Questions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Shape 226"/>
          <p:cNvPicPr preferRelativeResize="0"/>
          <p:nvPr/>
        </p:nvPicPr>
        <p:blipFill>
          <a:blip r:embed="rId3"/>
          <a:stretch>
            <a:fillRect/>
          </a:stretch>
        </p:blipFill>
        <p:spPr>
          <a:xfrm>
            <a:off x="2384472" y="0"/>
            <a:ext cx="6759527" cy="5143500"/>
          </a:xfrm>
          <a:prstGeom prst="rect">
            <a:avLst/>
          </a:prstGeom>
        </p:spPr>
      </p:pic>
      <p:graphicFrame>
        <p:nvGraphicFramePr>
          <p:cNvPr id="227" name="Shape 227"/>
          <p:cNvGraphicFramePr/>
          <p:nvPr/>
        </p:nvGraphicFramePr>
        <p:xfrm>
          <a:off x="449487" y="875489"/>
          <a:ext cx="8229575" cy="2629040"/>
        </p:xfrm>
        <a:graphic>
          <a:graphicData uri="http://schemas.openxmlformats.org/drawingml/2006/table">
            <a:tbl>
              <a:tblPr firstRow="1" bandRow="1">
                <a:noFill/>
              </a:tblPr>
              <a:tblGrid>
                <a:gridCol w="2536750"/>
                <a:gridCol w="1542300"/>
                <a:gridCol w="1196075"/>
                <a:gridCol w="1196075"/>
                <a:gridCol w="1758375"/>
              </a:tblGrid>
              <a:tr h="278125">
                <a:tc>
                  <a:txBody>
                    <a:bodyPr/>
                    <a:lstStyle/>
                    <a:p>
                      <a:endParaRP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Outsource </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Acquire</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Internal</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Orion</a:t>
                      </a:r>
                    </a:p>
                  </a:txBody>
                  <a:tcPr marL="91450" marR="91450" marT="34300" marB="34300"/>
                </a:tc>
              </a:tr>
              <a:tr h="278125">
                <a:tc>
                  <a:txBody>
                    <a:bodyPr/>
                    <a:lstStyle/>
                    <a:p>
                      <a:pPr marL="0" lvl="0" algn="l" rtl="0">
                        <a:spcBef>
                          <a:spcPts val="0"/>
                        </a:spcBef>
                        <a:buSzPct val="25000"/>
                        <a:buNone/>
                      </a:pPr>
                      <a:r>
                        <a:rPr lang="en" sz="1800" b="1">
                          <a:solidFill>
                            <a:schemeClr val="lt1"/>
                          </a:solidFill>
                          <a:latin typeface="Arial"/>
                          <a:ea typeface="Arial"/>
                          <a:cs typeface="Arial"/>
                          <a:sym typeface="Arial"/>
                        </a:rPr>
                        <a:t>Cost</a:t>
                      </a:r>
                    </a:p>
                  </a:txBody>
                  <a:tcPr marL="91450" marR="91450" marT="34300" marB="34300">
                    <a:solidFill>
                      <a:schemeClr val="dk1"/>
                    </a:solidFill>
                  </a:tcPr>
                </a:tc>
                <a:tc>
                  <a:txBody>
                    <a:bodyPr/>
                    <a:lstStyle/>
                    <a:p>
                      <a:pPr lvl="0" algn="ctr" rtl="0">
                        <a:spcBef>
                          <a:spcPts val="0"/>
                        </a:spcBef>
                        <a:buSzPct val="25000"/>
                        <a:buNone/>
                      </a:pPr>
                      <a:r>
                        <a:rPr lang="en" sz="1500">
                          <a:latin typeface="Arial"/>
                          <a:ea typeface="Arial"/>
                          <a:cs typeface="Arial"/>
                          <a:sym typeface="Arial"/>
                        </a:rPr>
                        <a:t>4</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2</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1</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r>
              <a:tr h="278125">
                <a:tc>
                  <a:txBody>
                    <a:bodyPr/>
                    <a:lstStyle/>
                    <a:p>
                      <a:pPr marL="0" lvl="0" algn="l" rtl="0">
                        <a:spcBef>
                          <a:spcPts val="0"/>
                        </a:spcBef>
                        <a:buSzPct val="25000"/>
                        <a:buNone/>
                      </a:pPr>
                      <a:r>
                        <a:rPr lang="en" sz="1800" b="1">
                          <a:solidFill>
                            <a:schemeClr val="lt1"/>
                          </a:solidFill>
                          <a:latin typeface="Arial"/>
                          <a:ea typeface="Arial"/>
                          <a:cs typeface="Arial"/>
                          <a:sym typeface="Arial"/>
                        </a:rPr>
                        <a:t>Integration/</a:t>
                      </a:r>
                    </a:p>
                    <a:p>
                      <a:pPr marL="0" lvl="0" algn="l" rtl="0">
                        <a:spcBef>
                          <a:spcPts val="0"/>
                        </a:spcBef>
                        <a:buSzPct val="25000"/>
                        <a:buNone/>
                      </a:pPr>
                      <a:r>
                        <a:rPr lang="en" sz="1800" b="1">
                          <a:solidFill>
                            <a:schemeClr val="lt1"/>
                          </a:solidFill>
                          <a:latin typeface="Arial"/>
                          <a:ea typeface="Arial"/>
                          <a:cs typeface="Arial"/>
                          <a:sym typeface="Arial"/>
                        </a:rPr>
                        <a:t>Compatibility</a:t>
                      </a:r>
                    </a:p>
                  </a:txBody>
                  <a:tcPr marL="91450" marR="91450" marT="34300" marB="34300">
                    <a:solidFill>
                      <a:srgbClr val="000000"/>
                    </a:solidFill>
                  </a:tcPr>
                </a:tc>
                <a:tc>
                  <a:txBody>
                    <a:bodyPr/>
                    <a:lstStyle/>
                    <a:p>
                      <a:pPr lvl="0" algn="ctr" rtl="0">
                        <a:spcBef>
                          <a:spcPts val="0"/>
                        </a:spcBef>
                        <a:buSzPct val="25000"/>
                        <a:buNone/>
                      </a:pPr>
                      <a:r>
                        <a:rPr lang="en" sz="1500">
                          <a:latin typeface="Arial"/>
                          <a:ea typeface="Arial"/>
                          <a:cs typeface="Arial"/>
                          <a:sym typeface="Arial"/>
                        </a:rPr>
                        <a:t>1</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2</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5</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4</a:t>
                      </a:r>
                    </a:p>
                  </a:txBody>
                  <a:tcPr marL="91450" marR="91450" marT="34300" marB="34300"/>
                </a:tc>
              </a:tr>
              <a:tr h="278125">
                <a:tc>
                  <a:txBody>
                    <a:bodyPr/>
                    <a:lstStyle/>
                    <a:p>
                      <a:pPr marL="0" lvl="0" algn="l" rtl="0">
                        <a:spcBef>
                          <a:spcPts val="0"/>
                        </a:spcBef>
                        <a:buSzPct val="25000"/>
                        <a:buNone/>
                      </a:pPr>
                      <a:r>
                        <a:rPr lang="en" sz="1800" b="1">
                          <a:solidFill>
                            <a:schemeClr val="lt1"/>
                          </a:solidFill>
                          <a:latin typeface="Arial"/>
                          <a:ea typeface="Arial"/>
                          <a:cs typeface="Arial"/>
                          <a:sym typeface="Arial"/>
                        </a:rPr>
                        <a:t>Time</a:t>
                      </a:r>
                      <a:r>
                        <a:rPr lang="en" sz="1800" b="1" baseline="0">
                          <a:solidFill>
                            <a:schemeClr val="lt1"/>
                          </a:solidFill>
                          <a:latin typeface="Arial"/>
                          <a:ea typeface="Arial"/>
                          <a:cs typeface="Arial"/>
                          <a:sym typeface="Arial"/>
                        </a:rPr>
                        <a:t> to Implement</a:t>
                      </a:r>
                    </a:p>
                  </a:txBody>
                  <a:tcPr marL="91450" marR="91450" marT="34300" marB="34300">
                    <a:solidFill>
                      <a:srgbClr val="000000"/>
                    </a:solidFill>
                  </a:tcPr>
                </a:tc>
                <a:tc>
                  <a:txBody>
                    <a:bodyPr/>
                    <a:lstStyle/>
                    <a:p>
                      <a:pPr lvl="0" algn="ctr" rtl="0">
                        <a:spcBef>
                          <a:spcPts val="0"/>
                        </a:spcBef>
                        <a:buSzPct val="25000"/>
                        <a:buNone/>
                      </a:pPr>
                      <a:r>
                        <a:rPr lang="en" sz="1500">
                          <a:latin typeface="Arial"/>
                          <a:ea typeface="Arial"/>
                          <a:cs typeface="Arial"/>
                          <a:sym typeface="Arial"/>
                        </a:rPr>
                        <a:t>2</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1</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1</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4</a:t>
                      </a:r>
                    </a:p>
                  </a:txBody>
                  <a:tcPr marL="91450" marR="91450" marT="34300" marB="34300"/>
                </a:tc>
              </a:tr>
              <a:tr h="278125">
                <a:tc>
                  <a:txBody>
                    <a:bodyPr/>
                    <a:lstStyle/>
                    <a:p>
                      <a:pPr marL="0" lvl="0" algn="l" rtl="0">
                        <a:spcBef>
                          <a:spcPts val="0"/>
                        </a:spcBef>
                        <a:buSzPct val="25000"/>
                        <a:buNone/>
                      </a:pPr>
                      <a:r>
                        <a:rPr lang="en" sz="1800" b="1">
                          <a:solidFill>
                            <a:schemeClr val="lt1"/>
                          </a:solidFill>
                          <a:latin typeface="Arial"/>
                          <a:ea typeface="Arial"/>
                          <a:cs typeface="Arial"/>
                          <a:sym typeface="Arial"/>
                        </a:rPr>
                        <a:t>Data Center Capacity</a:t>
                      </a:r>
                    </a:p>
                  </a:txBody>
                  <a:tcPr marL="91450" marR="91450" marT="34300" marB="34300">
                    <a:solidFill>
                      <a:srgbClr val="000000"/>
                    </a:solidFill>
                  </a:tcPr>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r>
              <a:tr h="278125">
                <a:tc>
                  <a:txBody>
                    <a:bodyPr/>
                    <a:lstStyle/>
                    <a:p>
                      <a:pPr marL="0" lvl="0" algn="l" rtl="0">
                        <a:spcBef>
                          <a:spcPts val="0"/>
                        </a:spcBef>
                        <a:buSzPct val="25000"/>
                        <a:buNone/>
                      </a:pPr>
                      <a:r>
                        <a:rPr lang="en" sz="1800" b="1">
                          <a:solidFill>
                            <a:schemeClr val="lt1"/>
                          </a:solidFill>
                          <a:latin typeface="Arial"/>
                          <a:ea typeface="Arial"/>
                          <a:cs typeface="Arial"/>
                          <a:sym typeface="Arial"/>
                        </a:rPr>
                        <a:t>Security</a:t>
                      </a:r>
                    </a:p>
                  </a:txBody>
                  <a:tcPr marL="91450" marR="91450" marT="34300" marB="34300">
                    <a:solidFill>
                      <a:srgbClr val="000000"/>
                    </a:solidFill>
                  </a:tcPr>
                </a:tc>
                <a:tc>
                  <a:txBody>
                    <a:bodyPr/>
                    <a:lstStyle/>
                    <a:p>
                      <a:pPr lvl="0" algn="ctr" rtl="0">
                        <a:spcBef>
                          <a:spcPts val="0"/>
                        </a:spcBef>
                        <a:buSzPct val="25000"/>
                        <a:buNone/>
                      </a:pPr>
                      <a:r>
                        <a:rPr lang="en" sz="1500">
                          <a:latin typeface="Arial"/>
                          <a:ea typeface="Arial"/>
                          <a:cs typeface="Arial"/>
                          <a:sym typeface="Arial"/>
                        </a:rPr>
                        <a:t>1</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4</a:t>
                      </a:r>
                    </a:p>
                  </a:txBody>
                  <a:tcPr marL="91450" marR="91450" marT="34300" marB="34300"/>
                </a:tc>
              </a:tr>
              <a:tr h="278125">
                <a:tc>
                  <a:txBody>
                    <a:bodyPr/>
                    <a:lstStyle/>
                    <a:p>
                      <a:pPr marL="0" lvl="0" algn="l" rtl="0">
                        <a:spcBef>
                          <a:spcPts val="0"/>
                        </a:spcBef>
                        <a:buSzPct val="25000"/>
                        <a:buNone/>
                      </a:pPr>
                      <a:r>
                        <a:rPr lang="en" sz="1800" b="1">
                          <a:solidFill>
                            <a:schemeClr val="lt1"/>
                          </a:solidFill>
                          <a:latin typeface="Arial"/>
                          <a:ea typeface="Arial"/>
                          <a:cs typeface="Arial"/>
                          <a:sym typeface="Arial"/>
                        </a:rPr>
                        <a:t>Real-Time</a:t>
                      </a:r>
                      <a:r>
                        <a:rPr lang="en" sz="1800" b="1" baseline="0">
                          <a:solidFill>
                            <a:schemeClr val="lt1"/>
                          </a:solidFill>
                          <a:latin typeface="Arial"/>
                          <a:ea typeface="Arial"/>
                          <a:cs typeface="Arial"/>
                          <a:sym typeface="Arial"/>
                        </a:rPr>
                        <a:t> Updates</a:t>
                      </a:r>
                    </a:p>
                  </a:txBody>
                  <a:tcPr marL="91450" marR="91450" marT="34300" marB="34300">
                    <a:solidFill>
                      <a:srgbClr val="000000"/>
                    </a:solidFill>
                  </a:tcPr>
                </a:tc>
                <a:tc>
                  <a:txBody>
                    <a:bodyPr/>
                    <a:lstStyle/>
                    <a:p>
                      <a:pPr lvl="0" algn="ctr" rtl="0">
                        <a:spcBef>
                          <a:spcPts val="0"/>
                        </a:spcBef>
                        <a:buSzPct val="25000"/>
                        <a:buNone/>
                      </a:pPr>
                      <a:r>
                        <a:rPr lang="en" sz="1500">
                          <a:latin typeface="Arial"/>
                          <a:ea typeface="Arial"/>
                          <a:cs typeface="Arial"/>
                          <a:sym typeface="Arial"/>
                        </a:rPr>
                        <a:t>1</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3</a:t>
                      </a:r>
                    </a:p>
                  </a:txBody>
                  <a:tcPr marL="91450" marR="91450" marT="34300" marB="34300"/>
                </a:tc>
                <a:tc>
                  <a:txBody>
                    <a:bodyPr/>
                    <a:lstStyle/>
                    <a:p>
                      <a:pPr lvl="0" algn="ctr" rtl="0">
                        <a:spcBef>
                          <a:spcPts val="0"/>
                        </a:spcBef>
                        <a:buSzPct val="25000"/>
                        <a:buNone/>
                      </a:pPr>
                      <a:r>
                        <a:rPr lang="en" sz="1500">
                          <a:latin typeface="Arial"/>
                          <a:ea typeface="Arial"/>
                          <a:cs typeface="Arial"/>
                          <a:sym typeface="Arial"/>
                        </a:rPr>
                        <a:t>5</a:t>
                      </a:r>
                    </a:p>
                  </a:txBody>
                  <a:tcPr marL="91450" marR="91450" marT="34300" marB="34300"/>
                </a:tc>
              </a:tr>
            </a:tbl>
          </a:graphicData>
        </a:graphic>
      </p:graphicFrame>
      <p:sp>
        <p:nvSpPr>
          <p:cNvPr id="228" name="Shape 228"/>
          <p:cNvSpPr txBox="1"/>
          <p:nvPr/>
        </p:nvSpPr>
        <p:spPr>
          <a:xfrm>
            <a:off x="409450" y="255100"/>
            <a:ext cx="8229600" cy="620399"/>
          </a:xfrm>
          <a:prstGeom prst="rect">
            <a:avLst/>
          </a:prstGeom>
        </p:spPr>
        <p:txBody>
          <a:bodyPr lIns="91425" tIns="91425" rIns="91425" bIns="91425" anchor="t" anchorCtr="0">
            <a:noAutofit/>
          </a:bodyPr>
          <a:lstStyle/>
          <a:p>
            <a:pPr>
              <a:buNone/>
            </a:pPr>
            <a:r>
              <a:rPr lang="en" sz="2000" b="1">
                <a:solidFill>
                  <a:schemeClr val="dk1"/>
                </a:solidFill>
              </a:rPr>
              <a:t>Integrate customized Orion IT solution for increased efficiency</a:t>
            </a:r>
          </a:p>
        </p:txBody>
      </p:sp>
      <p:sp>
        <p:nvSpPr>
          <p:cNvPr id="229" name="Shape 229"/>
          <p:cNvSpPr txBox="1"/>
          <p:nvPr/>
        </p:nvSpPr>
        <p:spPr>
          <a:xfrm>
            <a:off x="489525" y="3792825"/>
            <a:ext cx="8149500" cy="620399"/>
          </a:xfrm>
          <a:prstGeom prst="rect">
            <a:avLst/>
          </a:prstGeom>
        </p:spPr>
        <p:txBody>
          <a:bodyPr lIns="91425" tIns="91425" rIns="91425" bIns="91425" anchor="t" anchorCtr="0">
            <a:noAutofit/>
          </a:bodyPr>
          <a:lstStyle/>
          <a:p>
            <a:pPr lvl="0" rtl="0">
              <a:buNone/>
            </a:pPr>
            <a:r>
              <a:rPr lang="en" sz="2000">
                <a:solidFill>
                  <a:srgbClr val="38761D"/>
                </a:solidFill>
              </a:rPr>
              <a:t>→ Orion IT system provides the best ROI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Shape 235"/>
          <p:cNvPicPr preferRelativeResize="0"/>
          <p:nvPr/>
        </p:nvPicPr>
        <p:blipFill>
          <a:blip r:embed="rId3"/>
          <a:stretch>
            <a:fillRect/>
          </a:stretch>
        </p:blipFill>
        <p:spPr>
          <a:xfrm>
            <a:off x="2384472" y="0"/>
            <a:ext cx="6759527" cy="5143500"/>
          </a:xfrm>
          <a:prstGeom prst="rect">
            <a:avLst/>
          </a:prstGeom>
        </p:spPr>
      </p:pic>
      <p:sp>
        <p:nvSpPr>
          <p:cNvPr id="236" name="Shape 236"/>
          <p:cNvSpPr txBox="1">
            <a:spLocks noGrp="1"/>
          </p:cNvSpPr>
          <p:nvPr>
            <p:ph type="title"/>
          </p:nvPr>
        </p:nvSpPr>
        <p:spPr>
          <a:xfrm>
            <a:off x="457200" y="205978"/>
            <a:ext cx="8229600" cy="85725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 sz="2000" b="1">
                <a:solidFill>
                  <a:schemeClr val="dk1"/>
                </a:solidFill>
              </a:rPr>
              <a:t>Hedge fuel aggressively to garner significant fuel savings</a:t>
            </a:r>
          </a:p>
        </p:txBody>
      </p:sp>
      <p:cxnSp>
        <p:nvCxnSpPr>
          <p:cNvPr id="237" name="Shape 237"/>
          <p:cNvCxnSpPr/>
          <p:nvPr/>
        </p:nvCxnSpPr>
        <p:spPr>
          <a:xfrm>
            <a:off x="1403555" y="1303500"/>
            <a:ext cx="16799" cy="2757374"/>
          </a:xfrm>
          <a:prstGeom prst="straightConnector1">
            <a:avLst/>
          </a:prstGeom>
          <a:noFill/>
          <a:ln w="38100" cap="flat">
            <a:solidFill>
              <a:schemeClr val="dk1"/>
            </a:solidFill>
            <a:prstDash val="solid"/>
            <a:round/>
            <a:headEnd type="none" w="med" len="med"/>
            <a:tailEnd type="none" w="med" len="med"/>
          </a:ln>
        </p:spPr>
      </p:cxnSp>
      <p:cxnSp>
        <p:nvCxnSpPr>
          <p:cNvPr id="238" name="Shape 238"/>
          <p:cNvCxnSpPr/>
          <p:nvPr/>
        </p:nvCxnSpPr>
        <p:spPr>
          <a:xfrm rot="10800000">
            <a:off x="1420319" y="4060904"/>
            <a:ext cx="4960499" cy="0"/>
          </a:xfrm>
          <a:prstGeom prst="straightConnector1">
            <a:avLst/>
          </a:prstGeom>
          <a:noFill/>
          <a:ln w="38100" cap="flat">
            <a:solidFill>
              <a:schemeClr val="dk1"/>
            </a:solidFill>
            <a:prstDash val="solid"/>
            <a:round/>
            <a:headEnd type="none" w="med" len="med"/>
            <a:tailEnd type="none" w="med" len="med"/>
          </a:ln>
        </p:spPr>
      </p:cxnSp>
      <p:sp>
        <p:nvSpPr>
          <p:cNvPr id="239" name="Shape 239"/>
          <p:cNvSpPr txBox="1"/>
          <p:nvPr/>
        </p:nvSpPr>
        <p:spPr>
          <a:xfrm>
            <a:off x="1837990" y="4163630"/>
            <a:ext cx="4542899" cy="3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0" i="0" u="none" strike="noStrike" cap="none" baseline="0">
                <a:solidFill>
                  <a:schemeClr val="dk1"/>
                </a:solidFill>
                <a:latin typeface="Arial"/>
                <a:ea typeface="Arial"/>
                <a:cs typeface="Arial"/>
                <a:sym typeface="Arial"/>
              </a:rPr>
              <a:t>Profits</a:t>
            </a:r>
          </a:p>
        </p:txBody>
      </p:sp>
      <p:sp>
        <p:nvSpPr>
          <p:cNvPr id="240" name="Shape 240"/>
          <p:cNvSpPr txBox="1"/>
          <p:nvPr/>
        </p:nvSpPr>
        <p:spPr>
          <a:xfrm rot="-5400000">
            <a:off x="-654712" y="2536000"/>
            <a:ext cx="3407099" cy="4616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a:solidFill>
                  <a:schemeClr val="dk1"/>
                </a:solidFill>
              </a:rPr>
              <a:t>Investment </a:t>
            </a:r>
          </a:p>
        </p:txBody>
      </p:sp>
      <p:sp>
        <p:nvSpPr>
          <p:cNvPr id="241" name="Shape 241"/>
          <p:cNvSpPr/>
          <p:nvPr/>
        </p:nvSpPr>
        <p:spPr>
          <a:xfrm>
            <a:off x="3571648" y="2642891"/>
            <a:ext cx="250499" cy="175499"/>
          </a:xfrm>
          <a:prstGeom prst="ellipse">
            <a:avLst/>
          </a:prstGeom>
          <a:solidFill>
            <a:schemeClr val="dk1"/>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42" name="Shape 242"/>
          <p:cNvSpPr/>
          <p:nvPr/>
        </p:nvSpPr>
        <p:spPr>
          <a:xfrm>
            <a:off x="2691396" y="2943136"/>
            <a:ext cx="250499" cy="175499"/>
          </a:xfrm>
          <a:prstGeom prst="ellipse">
            <a:avLst/>
          </a:prstGeom>
          <a:solidFill>
            <a:schemeClr val="dk1"/>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43" name="Shape 243"/>
          <p:cNvSpPr/>
          <p:nvPr/>
        </p:nvSpPr>
        <p:spPr>
          <a:xfrm>
            <a:off x="4414996" y="1718607"/>
            <a:ext cx="250499" cy="175499"/>
          </a:xfrm>
          <a:prstGeom prst="ellipse">
            <a:avLst/>
          </a:prstGeom>
          <a:solidFill>
            <a:schemeClr val="dk1"/>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44" name="Shape 244"/>
          <p:cNvSpPr txBox="1"/>
          <p:nvPr/>
        </p:nvSpPr>
        <p:spPr>
          <a:xfrm>
            <a:off x="3288725" y="1930312"/>
            <a:ext cx="3092099" cy="27697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a:solidFill>
                  <a:schemeClr val="dk1"/>
                </a:solidFill>
              </a:rPr>
              <a:t>Alternative Fuel Solutions</a:t>
            </a:r>
          </a:p>
        </p:txBody>
      </p:sp>
      <p:sp>
        <p:nvSpPr>
          <p:cNvPr id="245" name="Shape 245"/>
          <p:cNvSpPr txBox="1"/>
          <p:nvPr/>
        </p:nvSpPr>
        <p:spPr>
          <a:xfrm>
            <a:off x="3571650" y="2852803"/>
            <a:ext cx="2199299" cy="27697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a:solidFill>
                  <a:schemeClr val="dk1"/>
                </a:solidFill>
              </a:rPr>
              <a:t>Bulk Purchasing</a:t>
            </a:r>
          </a:p>
        </p:txBody>
      </p:sp>
      <p:sp>
        <p:nvSpPr>
          <p:cNvPr id="246" name="Shape 246"/>
          <p:cNvSpPr txBox="1"/>
          <p:nvPr/>
        </p:nvSpPr>
        <p:spPr>
          <a:xfrm>
            <a:off x="5586944" y="2592150"/>
            <a:ext cx="3443699" cy="27697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rgbClr val="38761D"/>
                </a:solidFill>
              </a:rPr>
              <a:t>Orion Fuel Hedging Market Analytics Prediction System</a:t>
            </a:r>
          </a:p>
        </p:txBody>
      </p:sp>
      <p:sp>
        <p:nvSpPr>
          <p:cNvPr id="247" name="Shape 247"/>
          <p:cNvSpPr/>
          <p:nvPr/>
        </p:nvSpPr>
        <p:spPr>
          <a:xfrm>
            <a:off x="5929921" y="2311983"/>
            <a:ext cx="250499" cy="175499"/>
          </a:xfrm>
          <a:prstGeom prst="ellipse">
            <a:avLst/>
          </a:prstGeom>
          <a:solidFill>
            <a:schemeClr val="dk1"/>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48" name="Shape 248"/>
          <p:cNvSpPr txBox="1"/>
          <p:nvPr/>
        </p:nvSpPr>
        <p:spPr>
          <a:xfrm>
            <a:off x="1837994" y="3164184"/>
            <a:ext cx="3443699" cy="27697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a:solidFill>
                  <a:schemeClr val="dk1"/>
                </a:solidFill>
              </a:rPr>
              <a:t>NE Status Quo</a:t>
            </a:r>
          </a:p>
          <a:p>
            <a:endParaRPr lang="en" sz="1800">
              <a:solidFill>
                <a:schemeClr val="dk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Shape 254"/>
          <p:cNvPicPr preferRelativeResize="0"/>
          <p:nvPr/>
        </p:nvPicPr>
        <p:blipFill>
          <a:blip r:embed="rId3"/>
          <a:stretch>
            <a:fillRect/>
          </a:stretch>
        </p:blipFill>
        <p:spPr>
          <a:xfrm>
            <a:off x="2384472" y="0"/>
            <a:ext cx="6759527" cy="5143500"/>
          </a:xfrm>
          <a:prstGeom prst="rect">
            <a:avLst/>
          </a:prstGeom>
        </p:spPr>
      </p:pic>
      <p:sp>
        <p:nvSpPr>
          <p:cNvPr id="255" name="Shape 255"/>
          <p:cNvSpPr txBox="1">
            <a:spLocks noGrp="1"/>
          </p:cNvSpPr>
          <p:nvPr>
            <p:ph type="title"/>
          </p:nvPr>
        </p:nvSpPr>
        <p:spPr>
          <a:xfrm>
            <a:off x="457200" y="205978"/>
            <a:ext cx="8229600" cy="85725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 sz="2000" b="1">
                <a:solidFill>
                  <a:schemeClr val="dk1"/>
                </a:solidFill>
              </a:rPr>
              <a:t>Boost load factor via customized route optimization algorithm</a:t>
            </a:r>
            <a:r>
              <a:rPr lang="en" sz="3200" b="0" i="0" u="none" strike="noStrike" cap="none" baseline="0">
                <a:solidFill>
                  <a:schemeClr val="dk1"/>
                </a:solidFill>
                <a:latin typeface="Arial"/>
                <a:ea typeface="Arial"/>
                <a:cs typeface="Arial"/>
                <a:sym typeface="Arial"/>
              </a:rPr>
              <a:t> </a:t>
            </a:r>
          </a:p>
        </p:txBody>
      </p:sp>
      <p:cxnSp>
        <p:nvCxnSpPr>
          <p:cNvPr id="256" name="Shape 256"/>
          <p:cNvCxnSpPr/>
          <p:nvPr/>
        </p:nvCxnSpPr>
        <p:spPr>
          <a:xfrm>
            <a:off x="1403555" y="1303500"/>
            <a:ext cx="16708" cy="2757404"/>
          </a:xfrm>
          <a:prstGeom prst="straightConnector1">
            <a:avLst/>
          </a:prstGeom>
          <a:noFill/>
          <a:ln w="38100" cap="flat">
            <a:solidFill>
              <a:schemeClr val="dk1"/>
            </a:solidFill>
            <a:prstDash val="solid"/>
            <a:round/>
            <a:headEnd type="none" w="med" len="med"/>
            <a:tailEnd type="none" w="med" len="med"/>
          </a:ln>
        </p:spPr>
      </p:cxnSp>
      <p:cxnSp>
        <p:nvCxnSpPr>
          <p:cNvPr id="257" name="Shape 257"/>
          <p:cNvCxnSpPr/>
          <p:nvPr/>
        </p:nvCxnSpPr>
        <p:spPr>
          <a:xfrm rot="10800000">
            <a:off x="1420265" y="4060904"/>
            <a:ext cx="4960553" cy="0"/>
          </a:xfrm>
          <a:prstGeom prst="straightConnector1">
            <a:avLst/>
          </a:prstGeom>
          <a:noFill/>
          <a:ln w="38100" cap="flat">
            <a:solidFill>
              <a:schemeClr val="dk1"/>
            </a:solidFill>
            <a:prstDash val="solid"/>
            <a:round/>
            <a:headEnd type="none" w="med" len="med"/>
            <a:tailEnd type="none" w="med" len="med"/>
          </a:ln>
        </p:spPr>
      </p:cxnSp>
      <p:sp>
        <p:nvSpPr>
          <p:cNvPr id="258" name="Shape 258"/>
          <p:cNvSpPr txBox="1"/>
          <p:nvPr/>
        </p:nvSpPr>
        <p:spPr>
          <a:xfrm>
            <a:off x="1837990" y="4398055"/>
            <a:ext cx="4542829" cy="34624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0" i="0" u="none" strike="noStrike" cap="none" baseline="0">
                <a:solidFill>
                  <a:schemeClr val="dk1"/>
                </a:solidFill>
                <a:latin typeface="Arial"/>
                <a:ea typeface="Arial"/>
                <a:cs typeface="Arial"/>
                <a:sym typeface="Arial"/>
              </a:rPr>
              <a:t>Maximize Profits</a:t>
            </a:r>
          </a:p>
        </p:txBody>
      </p:sp>
      <p:sp>
        <p:nvSpPr>
          <p:cNvPr id="259" name="Shape 259"/>
          <p:cNvSpPr txBox="1"/>
          <p:nvPr/>
        </p:nvSpPr>
        <p:spPr>
          <a:xfrm rot="-5400000">
            <a:off x="-971891" y="2535957"/>
            <a:ext cx="3407121"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000" b="0" i="0" u="none" strike="noStrike" cap="none" baseline="0">
                <a:solidFill>
                  <a:schemeClr val="dk1"/>
                </a:solidFill>
                <a:latin typeface="Arial"/>
                <a:ea typeface="Arial"/>
                <a:cs typeface="Arial"/>
                <a:sym typeface="Arial"/>
              </a:rPr>
              <a:t>Minimize Costs</a:t>
            </a:r>
          </a:p>
        </p:txBody>
      </p:sp>
      <p:sp>
        <p:nvSpPr>
          <p:cNvPr id="260" name="Shape 260"/>
          <p:cNvSpPr/>
          <p:nvPr/>
        </p:nvSpPr>
        <p:spPr>
          <a:xfrm>
            <a:off x="2038498" y="3384087"/>
            <a:ext cx="250634" cy="175471"/>
          </a:xfrm>
          <a:prstGeom prst="ellipse">
            <a:avLst/>
          </a:prstGeom>
          <a:solidFill>
            <a:schemeClr val="dk1"/>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61" name="Shape 261"/>
          <p:cNvSpPr/>
          <p:nvPr/>
        </p:nvSpPr>
        <p:spPr>
          <a:xfrm>
            <a:off x="2792422" y="1718608"/>
            <a:ext cx="250634" cy="175471"/>
          </a:xfrm>
          <a:prstGeom prst="ellipse">
            <a:avLst/>
          </a:prstGeom>
          <a:solidFill>
            <a:schemeClr val="dk1"/>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62" name="Shape 262"/>
          <p:cNvSpPr/>
          <p:nvPr/>
        </p:nvSpPr>
        <p:spPr>
          <a:xfrm>
            <a:off x="4647121" y="3183549"/>
            <a:ext cx="250634" cy="175471"/>
          </a:xfrm>
          <a:prstGeom prst="ellipse">
            <a:avLst/>
          </a:prstGeom>
          <a:solidFill>
            <a:schemeClr val="dk1"/>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63" name="Shape 263"/>
          <p:cNvSpPr/>
          <p:nvPr/>
        </p:nvSpPr>
        <p:spPr>
          <a:xfrm>
            <a:off x="5298771" y="2069550"/>
            <a:ext cx="250634" cy="175471"/>
          </a:xfrm>
          <a:prstGeom prst="ellipse">
            <a:avLst/>
          </a:prstGeom>
          <a:solidFill>
            <a:schemeClr val="dk1"/>
          </a:solidFill>
          <a:ln w="9525" cap="flat">
            <a:solidFill>
              <a:srgbClr val="000000"/>
            </a:solidFill>
            <a:prstDash val="solid"/>
            <a:round/>
            <a:headEnd type="none" w="med" len="med"/>
            <a:tailEnd type="none" w="med" len="med"/>
          </a:ln>
        </p:spPr>
        <p:txBody>
          <a:bodyPr lIns="91425" tIns="45700" rIns="91425" bIns="45700" anchor="ctr" anchorCtr="0">
            <a:noAutofit/>
          </a:bodyPr>
          <a:lstStyle/>
          <a:p>
            <a:endParaRPr/>
          </a:p>
        </p:txBody>
      </p:sp>
      <p:sp>
        <p:nvSpPr>
          <p:cNvPr id="264" name="Shape 264"/>
          <p:cNvSpPr txBox="1"/>
          <p:nvPr/>
        </p:nvSpPr>
        <p:spPr>
          <a:xfrm>
            <a:off x="5415735" y="2299648"/>
            <a:ext cx="1687609" cy="2769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rgbClr val="38761D"/>
                </a:solidFill>
              </a:rPr>
              <a:t>ORION</a:t>
            </a:r>
          </a:p>
        </p:txBody>
      </p:sp>
      <p:sp>
        <p:nvSpPr>
          <p:cNvPr id="265" name="Shape 265"/>
          <p:cNvSpPr txBox="1"/>
          <p:nvPr/>
        </p:nvSpPr>
        <p:spPr>
          <a:xfrm>
            <a:off x="2038498" y="3575087"/>
            <a:ext cx="1687609" cy="2769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0" i="0" u="none" strike="noStrike" cap="none" baseline="0">
                <a:solidFill>
                  <a:schemeClr val="dk1"/>
                </a:solidFill>
                <a:latin typeface="Arial"/>
                <a:ea typeface="Arial"/>
                <a:cs typeface="Arial"/>
                <a:sym typeface="Arial"/>
              </a:rPr>
              <a:t>CURRENT</a:t>
            </a:r>
          </a:p>
        </p:txBody>
      </p:sp>
      <p:sp>
        <p:nvSpPr>
          <p:cNvPr id="266" name="Shape 266"/>
          <p:cNvSpPr txBox="1"/>
          <p:nvPr/>
        </p:nvSpPr>
        <p:spPr>
          <a:xfrm>
            <a:off x="4724330" y="3436587"/>
            <a:ext cx="1687609" cy="2769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0" i="0" u="none" strike="noStrike" cap="none" baseline="0">
                <a:solidFill>
                  <a:schemeClr val="dk1"/>
                </a:solidFill>
                <a:latin typeface="Arial"/>
                <a:ea typeface="Arial"/>
                <a:cs typeface="Arial"/>
                <a:sym typeface="Arial"/>
              </a:rPr>
              <a:t>ACQUIRE</a:t>
            </a:r>
          </a:p>
        </p:txBody>
      </p:sp>
      <p:sp>
        <p:nvSpPr>
          <p:cNvPr id="267" name="Shape 267"/>
          <p:cNvSpPr txBox="1"/>
          <p:nvPr/>
        </p:nvSpPr>
        <p:spPr>
          <a:xfrm>
            <a:off x="2882301" y="2000576"/>
            <a:ext cx="1687609" cy="2769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0" i="0" u="none" strike="noStrike" cap="none" baseline="0">
                <a:solidFill>
                  <a:schemeClr val="dk1"/>
                </a:solidFill>
                <a:latin typeface="Arial"/>
                <a:ea typeface="Arial"/>
                <a:cs typeface="Arial"/>
                <a:sym typeface="Arial"/>
              </a:rPr>
              <a:t>OUTSOURCE</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p:cNvPicPr preferRelativeResize="0"/>
          <p:nvPr/>
        </p:nvPicPr>
        <p:blipFill>
          <a:blip r:embed="rId3"/>
          <a:stretch>
            <a:fillRect/>
          </a:stretch>
        </p:blipFill>
        <p:spPr>
          <a:xfrm>
            <a:off x="242424" y="2"/>
            <a:ext cx="6583680" cy="5087389"/>
          </a:xfrm>
          <a:prstGeom prst="rect">
            <a:avLst/>
          </a:prstGeom>
        </p:spPr>
      </p:pic>
      <p:sp>
        <p:nvSpPr>
          <p:cNvPr id="135" name="Shape 135"/>
          <p:cNvSpPr txBox="1"/>
          <p:nvPr/>
        </p:nvSpPr>
        <p:spPr>
          <a:xfrm>
            <a:off x="2400275" y="486900"/>
            <a:ext cx="6288899" cy="5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2000" b="1" i="0" u="none" strike="noStrike" cap="none" baseline="0">
                <a:solidFill>
                  <a:srgbClr val="000000"/>
                </a:solidFill>
                <a:latin typeface="Arial"/>
                <a:ea typeface="Arial"/>
                <a:cs typeface="Arial"/>
                <a:sym typeface="Arial"/>
              </a:rPr>
              <a:t>Drive higher shareholder value by revolutionizing air travel to lead the </a:t>
            </a:r>
            <a:r>
              <a:rPr lang="en" sz="2000" b="1"/>
              <a:t>no-hassle </a:t>
            </a:r>
            <a:r>
              <a:rPr lang="en" sz="2000" b="1" i="0" u="none" strike="noStrike" cap="none" baseline="0">
                <a:solidFill>
                  <a:srgbClr val="000000"/>
                </a:solidFill>
                <a:latin typeface="Arial"/>
                <a:ea typeface="Arial"/>
                <a:cs typeface="Arial"/>
                <a:sym typeface="Arial"/>
              </a:rPr>
              <a:t>market with 4th generation aircraft technology</a:t>
            </a:r>
          </a:p>
          <a:p>
            <a:endParaRPr lang="en" sz="2000" b="1" i="0" u="none" strike="noStrike" cap="none" baseline="0">
              <a:solidFill>
                <a:srgbClr val="000000"/>
              </a:solidFill>
              <a:latin typeface="Arial"/>
              <a:ea typeface="Arial"/>
              <a:cs typeface="Arial"/>
              <a:sym typeface="Arial"/>
            </a:endParaRPr>
          </a:p>
        </p:txBody>
      </p:sp>
      <p:sp>
        <p:nvSpPr>
          <p:cNvPr id="136" name="Shape 136"/>
          <p:cNvSpPr txBox="1"/>
          <p:nvPr/>
        </p:nvSpPr>
        <p:spPr>
          <a:xfrm>
            <a:off x="973800" y="2694212"/>
            <a:ext cx="1792200" cy="1038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1" i="0" u="none" strike="noStrike" cap="none" baseline="0">
                <a:solidFill>
                  <a:srgbClr val="000000"/>
                </a:solidFill>
                <a:latin typeface="Arial"/>
                <a:ea typeface="Arial"/>
                <a:cs typeface="Arial"/>
                <a:sym typeface="Arial"/>
              </a:rPr>
              <a:t>Year 1-2</a:t>
            </a:r>
            <a:r>
              <a:rPr lang="en" sz="1400" b="0" i="0" u="none" strike="noStrike" cap="none" baseline="0">
                <a:solidFill>
                  <a:srgbClr val="000000"/>
                </a:solidFill>
                <a:latin typeface="Arial"/>
                <a:ea typeface="Arial"/>
                <a:cs typeface="Arial"/>
                <a:sym typeface="Arial"/>
              </a:rPr>
              <a:t/>
            </a:r>
            <a:br>
              <a:rPr lang="en" sz="1400" b="0" i="0" u="none" strike="noStrike" cap="none" baseline="0">
                <a:solidFill>
                  <a:srgbClr val="000000"/>
                </a:solidFill>
                <a:latin typeface="Arial"/>
                <a:ea typeface="Arial"/>
                <a:cs typeface="Arial"/>
                <a:sym typeface="Arial"/>
              </a:rPr>
            </a:br>
            <a:r>
              <a:rPr lang="en" sz="1400" b="0" i="0" u="none" strike="noStrike" cap="none" baseline="0">
                <a:solidFill>
                  <a:srgbClr val="000000"/>
                </a:solidFill>
                <a:latin typeface="Arial"/>
                <a:ea typeface="Arial"/>
                <a:cs typeface="Arial"/>
                <a:sym typeface="Arial"/>
              </a:rPr>
              <a:t/>
            </a:r>
            <a:br>
              <a:rPr lang="en" sz="1400" b="0" i="0" u="none" strike="noStrike" cap="none" baseline="0">
                <a:solidFill>
                  <a:srgbClr val="000000"/>
                </a:solidFill>
                <a:latin typeface="Arial"/>
                <a:ea typeface="Arial"/>
                <a:cs typeface="Arial"/>
                <a:sym typeface="Arial"/>
              </a:rPr>
            </a:br>
            <a:r>
              <a:rPr lang="en" sz="1400" b="0" i="0" u="none" strike="noStrike" cap="none" baseline="0">
                <a:solidFill>
                  <a:srgbClr val="000000"/>
                </a:solidFill>
                <a:latin typeface="Arial"/>
                <a:ea typeface="Arial"/>
                <a:cs typeface="Arial"/>
                <a:sym typeface="Arial"/>
              </a:rPr>
              <a:t>Build infrastructure for Northeast’s future growth</a:t>
            </a:r>
          </a:p>
          <a:p>
            <a:endParaRPr lang="en" sz="1400" b="0" i="0" u="none" strike="noStrike" cap="none" baseline="0">
              <a:solidFill>
                <a:srgbClr val="000000"/>
              </a:solidFill>
              <a:latin typeface="Arial"/>
              <a:ea typeface="Arial"/>
              <a:cs typeface="Arial"/>
              <a:sym typeface="Arial"/>
            </a:endParaRPr>
          </a:p>
        </p:txBody>
      </p:sp>
      <p:sp>
        <p:nvSpPr>
          <p:cNvPr id="137" name="Shape 137"/>
          <p:cNvSpPr txBox="1"/>
          <p:nvPr/>
        </p:nvSpPr>
        <p:spPr>
          <a:xfrm>
            <a:off x="2766025" y="2694212"/>
            <a:ext cx="1545300" cy="1038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1" i="0" u="none" strike="noStrike" cap="none" baseline="0" dirty="0">
                <a:solidFill>
                  <a:srgbClr val="000000"/>
                </a:solidFill>
                <a:latin typeface="Arial"/>
                <a:ea typeface="Arial"/>
                <a:cs typeface="Arial"/>
                <a:sym typeface="Arial"/>
              </a:rPr>
              <a:t>Year </a:t>
            </a:r>
            <a:r>
              <a:rPr lang="en" sz="1400" b="1" i="0" u="none" strike="noStrike" cap="none" baseline="0" dirty="0" smtClean="0">
                <a:solidFill>
                  <a:srgbClr val="000000"/>
                </a:solidFill>
                <a:latin typeface="Arial"/>
                <a:ea typeface="Arial"/>
                <a:cs typeface="Arial"/>
                <a:sym typeface="Arial"/>
              </a:rPr>
              <a:t>3-5</a:t>
            </a:r>
            <a:endParaRPr lang="en-US" sz="1400" b="1" i="0" u="none" strike="noStrike" cap="none" baseline="0"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endParaRPr lang="en-US" b="1" dirty="0"/>
          </a:p>
          <a:p>
            <a:pPr marL="0" marR="0" lvl="0" indent="0" algn="l" rtl="0">
              <a:lnSpc>
                <a:spcPct val="100000"/>
              </a:lnSpc>
              <a:spcBef>
                <a:spcPts val="0"/>
              </a:spcBef>
              <a:spcAft>
                <a:spcPts val="0"/>
              </a:spcAft>
              <a:buClr>
                <a:srgbClr val="000000"/>
              </a:buClr>
              <a:buSzPct val="25000"/>
              <a:buFont typeface="Arial"/>
              <a:buNone/>
            </a:pPr>
            <a:r>
              <a:rPr lang="en" dirty="0" smtClean="0"/>
              <a:t>Pioneer</a:t>
            </a:r>
            <a:r>
              <a:rPr lang="en" sz="1400" b="0" i="0" u="none" strike="noStrike" cap="none" baseline="0" dirty="0" smtClean="0">
                <a:solidFill>
                  <a:srgbClr val="000000"/>
                </a:solidFill>
                <a:latin typeface="Arial"/>
                <a:ea typeface="Arial"/>
                <a:cs typeface="Arial"/>
                <a:sym typeface="Arial"/>
              </a:rPr>
              <a:t> </a:t>
            </a:r>
            <a:r>
              <a:rPr lang="en" sz="1400" b="0" i="0" u="none" strike="noStrike" cap="none" baseline="0" dirty="0">
                <a:solidFill>
                  <a:srgbClr val="000000"/>
                </a:solidFill>
                <a:latin typeface="Arial"/>
                <a:ea typeface="Arial"/>
                <a:cs typeface="Arial"/>
                <a:sym typeface="Arial"/>
              </a:rPr>
              <a:t>4th gen. aircraft technology and business model</a:t>
            </a:r>
          </a:p>
        </p:txBody>
      </p:sp>
      <p:sp>
        <p:nvSpPr>
          <p:cNvPr id="138" name="Shape 138"/>
          <p:cNvSpPr txBox="1"/>
          <p:nvPr/>
        </p:nvSpPr>
        <p:spPr>
          <a:xfrm>
            <a:off x="4741128" y="2694212"/>
            <a:ext cx="1700700" cy="1038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1" i="0" u="none" strike="noStrike" cap="none" baseline="0" dirty="0">
                <a:solidFill>
                  <a:srgbClr val="000000"/>
                </a:solidFill>
                <a:latin typeface="Arial"/>
                <a:ea typeface="Arial"/>
                <a:cs typeface="Arial"/>
                <a:sym typeface="Arial"/>
              </a:rPr>
              <a:t>Year </a:t>
            </a:r>
            <a:r>
              <a:rPr lang="en" b="1" dirty="0" smtClean="0"/>
              <a:t>6-7</a:t>
            </a:r>
            <a:endParaRPr lang="en-US" b="1" dirty="0" smtClean="0"/>
          </a:p>
          <a:p>
            <a:pPr marL="0" marR="0" lvl="0" indent="0" algn="l" rtl="0">
              <a:lnSpc>
                <a:spcPct val="100000"/>
              </a:lnSpc>
              <a:spcBef>
                <a:spcPts val="0"/>
              </a:spcBef>
              <a:spcAft>
                <a:spcPts val="0"/>
              </a:spcAft>
              <a:buClr>
                <a:srgbClr val="000000"/>
              </a:buClr>
              <a:buSzPct val="25000"/>
              <a:buFont typeface="Arial"/>
              <a:buNone/>
            </a:pPr>
            <a:endParaRPr lang="en-US" b="1" dirty="0"/>
          </a:p>
          <a:p>
            <a:pPr marL="0" marR="0" lvl="0" indent="0" algn="l" rtl="0">
              <a:lnSpc>
                <a:spcPct val="100000"/>
              </a:lnSpc>
              <a:spcBef>
                <a:spcPts val="0"/>
              </a:spcBef>
              <a:spcAft>
                <a:spcPts val="0"/>
              </a:spcAft>
              <a:buClr>
                <a:srgbClr val="000000"/>
              </a:buClr>
              <a:buSzPct val="25000"/>
              <a:buFont typeface="Arial"/>
              <a:buNone/>
            </a:pPr>
            <a:r>
              <a:rPr lang="en" dirty="0" smtClean="0"/>
              <a:t>Seize </a:t>
            </a:r>
            <a:r>
              <a:rPr lang="en" dirty="0"/>
              <a:t>large market share via national SkyHub expansion towards 2030</a:t>
            </a:r>
          </a:p>
          <a:p>
            <a:endParaRPr lang="en" dirty="0"/>
          </a:p>
        </p:txBody>
      </p:sp>
      <p:sp>
        <p:nvSpPr>
          <p:cNvPr id="139" name="Shape 139"/>
          <p:cNvSpPr txBox="1"/>
          <p:nvPr/>
        </p:nvSpPr>
        <p:spPr>
          <a:xfrm>
            <a:off x="6122075" y="2694200"/>
            <a:ext cx="2962199" cy="459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1" i="0" u="none" strike="noStrike" cap="none" baseline="0">
                <a:solidFill>
                  <a:srgbClr val="38761D"/>
                </a:solidFill>
                <a:latin typeface="Arial"/>
                <a:ea typeface="Arial"/>
                <a:cs typeface="Arial"/>
                <a:sym typeface="Arial"/>
              </a:rPr>
              <a:t>→ $</a:t>
            </a:r>
            <a:r>
              <a:rPr lang="en" sz="1800" b="1">
                <a:solidFill>
                  <a:srgbClr val="38761D"/>
                </a:solidFill>
              </a:rPr>
              <a:t>5</a:t>
            </a:r>
            <a:r>
              <a:rPr lang="en" sz="1800" b="1" i="0" u="none" strike="noStrike" cap="none" baseline="0">
                <a:solidFill>
                  <a:srgbClr val="38761D"/>
                </a:solidFill>
                <a:latin typeface="Arial"/>
                <a:ea typeface="Arial"/>
                <a:cs typeface="Arial"/>
                <a:sym typeface="Arial"/>
              </a:rPr>
              <a:t>0B revenues in 2030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p:cNvPicPr preferRelativeResize="0"/>
          <p:nvPr/>
        </p:nvPicPr>
        <p:blipFill>
          <a:blip r:embed="rId3"/>
          <a:stretch>
            <a:fillRect/>
          </a:stretch>
        </p:blipFill>
        <p:spPr>
          <a:xfrm>
            <a:off x="2384472" y="0"/>
            <a:ext cx="6759527" cy="5143500"/>
          </a:xfrm>
          <a:prstGeom prst="rect">
            <a:avLst/>
          </a:prstGeom>
        </p:spPr>
      </p:pic>
      <p:sp>
        <p:nvSpPr>
          <p:cNvPr id="274" name="Shape 274"/>
          <p:cNvSpPr txBox="1">
            <a:spLocks noGrp="1"/>
          </p:cNvSpPr>
          <p:nvPr>
            <p:ph type="title"/>
          </p:nvPr>
        </p:nvSpPr>
        <p:spPr>
          <a:xfrm>
            <a:off x="457200" y="219753"/>
            <a:ext cx="8229600" cy="8574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 sz="2000" b="1">
                <a:solidFill>
                  <a:schemeClr val="dk1"/>
                </a:solidFill>
              </a:rPr>
              <a:t>Implement series of no-hassle improvements for travelers</a:t>
            </a:r>
          </a:p>
        </p:txBody>
      </p:sp>
      <p:sp>
        <p:nvSpPr>
          <p:cNvPr id="275" name="Shape 275"/>
          <p:cNvSpPr txBox="1">
            <a:spLocks noGrp="1"/>
          </p:cNvSpPr>
          <p:nvPr>
            <p:ph type="body" idx="1"/>
          </p:nvPr>
        </p:nvSpPr>
        <p:spPr>
          <a:xfrm>
            <a:off x="457200" y="1200150"/>
            <a:ext cx="8229600" cy="3394472"/>
          </a:xfrm>
          <a:prstGeom prst="rect">
            <a:avLst/>
          </a:prstGeom>
          <a:noFill/>
          <a:ln>
            <a:noFill/>
          </a:ln>
        </p:spPr>
        <p:txBody>
          <a:bodyPr lIns="91425" tIns="45700" rIns="91425" bIns="45700" anchor="t" anchorCtr="0">
            <a:noAutofit/>
          </a:bodyPr>
          <a:lstStyle/>
          <a:p>
            <a:pPr marL="342900" marR="0" lvl="0" indent="-254000" algn="l" rtl="0">
              <a:spcBef>
                <a:spcPts val="0"/>
              </a:spcBef>
              <a:buClr>
                <a:schemeClr val="dk1"/>
              </a:buClr>
              <a:buSzPct val="100000"/>
              <a:buFont typeface="Arial"/>
              <a:buChar char="•"/>
            </a:pPr>
            <a:r>
              <a:rPr lang="en" sz="1800" b="0" i="0" u="none" strike="noStrike" cap="none" baseline="0">
                <a:solidFill>
                  <a:schemeClr val="dk1"/>
                </a:solidFill>
                <a:latin typeface="Arial"/>
                <a:ea typeface="Arial"/>
                <a:cs typeface="Arial"/>
                <a:sym typeface="Arial"/>
              </a:rPr>
              <a:t>Automate </a:t>
            </a:r>
            <a:r>
              <a:rPr lang="en" sz="1800">
                <a:solidFill>
                  <a:schemeClr val="dk1"/>
                </a:solidFill>
              </a:rPr>
              <a:t>b</a:t>
            </a:r>
            <a:r>
              <a:rPr lang="en" sz="1800" b="0" i="0" u="none" strike="noStrike" cap="none" baseline="0">
                <a:solidFill>
                  <a:schemeClr val="dk1"/>
                </a:solidFill>
                <a:latin typeface="Arial"/>
                <a:ea typeface="Arial"/>
                <a:cs typeface="Arial"/>
                <a:sym typeface="Arial"/>
              </a:rPr>
              <a:t>aggage </a:t>
            </a:r>
            <a:r>
              <a:rPr lang="en" sz="1800">
                <a:solidFill>
                  <a:schemeClr val="dk1"/>
                </a:solidFill>
              </a:rPr>
              <a:t>c</a:t>
            </a:r>
            <a:r>
              <a:rPr lang="en" sz="1800" b="0" i="0" u="none" strike="noStrike" cap="none" baseline="0">
                <a:solidFill>
                  <a:schemeClr val="dk1"/>
                </a:solidFill>
                <a:latin typeface="Arial"/>
                <a:ea typeface="Arial"/>
                <a:cs typeface="Arial"/>
                <a:sym typeface="Arial"/>
              </a:rPr>
              <a:t>heck-in</a:t>
            </a:r>
          </a:p>
          <a:p>
            <a:endParaRPr lang="en" sz="1800" b="0" i="0" u="none" strike="noStrike" cap="none" baseline="0">
              <a:solidFill>
                <a:schemeClr val="dk1"/>
              </a:solidFill>
              <a:latin typeface="Arial"/>
              <a:ea typeface="Arial"/>
              <a:cs typeface="Arial"/>
              <a:sym typeface="Arial"/>
            </a:endParaRPr>
          </a:p>
          <a:p>
            <a:pPr marL="342900" marR="0" lvl="0" indent="-254000" algn="l" rtl="0">
              <a:spcBef>
                <a:spcPts val="640"/>
              </a:spcBef>
              <a:buClr>
                <a:schemeClr val="dk1"/>
              </a:buClr>
              <a:buSzPct val="100000"/>
              <a:buFont typeface="Arial"/>
              <a:buChar char="•"/>
            </a:pPr>
            <a:r>
              <a:rPr lang="en" sz="1800" b="0" i="0" u="none" strike="noStrike" cap="none" baseline="0">
                <a:solidFill>
                  <a:schemeClr val="dk1"/>
                </a:solidFill>
                <a:latin typeface="Arial"/>
                <a:ea typeface="Arial"/>
                <a:cs typeface="Arial"/>
                <a:sym typeface="Arial"/>
              </a:rPr>
              <a:t>Check in for </a:t>
            </a:r>
            <a:r>
              <a:rPr lang="en" sz="1800">
                <a:solidFill>
                  <a:schemeClr val="dk1"/>
                </a:solidFill>
              </a:rPr>
              <a:t>f</a:t>
            </a:r>
            <a:r>
              <a:rPr lang="en" sz="1800" b="0" i="0" u="none" strike="noStrike" cap="none" baseline="0">
                <a:solidFill>
                  <a:schemeClr val="dk1"/>
                </a:solidFill>
                <a:latin typeface="Arial"/>
                <a:ea typeface="Arial"/>
                <a:cs typeface="Arial"/>
                <a:sym typeface="Arial"/>
              </a:rPr>
              <a:t>lights </a:t>
            </a:r>
            <a:r>
              <a:rPr lang="en" sz="1800">
                <a:solidFill>
                  <a:schemeClr val="dk1"/>
                </a:solidFill>
              </a:rPr>
              <a:t>v</a:t>
            </a:r>
            <a:r>
              <a:rPr lang="en" sz="1800" b="0" i="0" u="none" strike="noStrike" cap="none" baseline="0">
                <a:solidFill>
                  <a:schemeClr val="dk1"/>
                </a:solidFill>
                <a:latin typeface="Arial"/>
                <a:ea typeface="Arial"/>
                <a:cs typeface="Arial"/>
                <a:sym typeface="Arial"/>
              </a:rPr>
              <a:t>ia </a:t>
            </a:r>
            <a:r>
              <a:rPr lang="en" sz="1800">
                <a:solidFill>
                  <a:schemeClr val="dk1"/>
                </a:solidFill>
              </a:rPr>
              <a:t>mobile</a:t>
            </a:r>
            <a:r>
              <a:rPr lang="en" sz="1800" b="0" i="0" u="none" strike="noStrike" cap="none" baseline="0">
                <a:solidFill>
                  <a:schemeClr val="dk1"/>
                </a:solidFill>
                <a:latin typeface="Arial"/>
                <a:ea typeface="Arial"/>
                <a:cs typeface="Arial"/>
                <a:sym typeface="Arial"/>
              </a:rPr>
              <a:t> </a:t>
            </a:r>
            <a:r>
              <a:rPr lang="en" sz="1800">
                <a:solidFill>
                  <a:schemeClr val="dk1"/>
                </a:solidFill>
              </a:rPr>
              <a:t>a</a:t>
            </a:r>
            <a:r>
              <a:rPr lang="en" sz="1800" b="0" i="0" u="none" strike="noStrike" cap="none" baseline="0">
                <a:solidFill>
                  <a:schemeClr val="dk1"/>
                </a:solidFill>
                <a:latin typeface="Arial"/>
                <a:ea typeface="Arial"/>
                <a:cs typeface="Arial"/>
                <a:sym typeface="Arial"/>
              </a:rPr>
              <a:t>pp</a:t>
            </a:r>
          </a:p>
          <a:p>
            <a:endParaRPr lang="en" sz="1800" b="0" i="0" u="none" strike="noStrike" cap="none" baseline="0">
              <a:solidFill>
                <a:schemeClr val="dk1"/>
              </a:solidFill>
              <a:latin typeface="Arial"/>
              <a:ea typeface="Arial"/>
              <a:cs typeface="Arial"/>
              <a:sym typeface="Arial"/>
            </a:endParaRPr>
          </a:p>
          <a:p>
            <a:pPr marL="342900" marR="0" lvl="0" indent="-254000" algn="l" rtl="0">
              <a:spcBef>
                <a:spcPts val="640"/>
              </a:spcBef>
              <a:buClr>
                <a:schemeClr val="dk1"/>
              </a:buClr>
              <a:buSzPct val="100000"/>
              <a:buFont typeface="Arial"/>
              <a:buChar char="•"/>
            </a:pPr>
            <a:r>
              <a:rPr lang="en" sz="1800">
                <a:solidFill>
                  <a:schemeClr val="dk1"/>
                </a:solidFill>
              </a:rPr>
              <a:t>Optimized seating and boarding system</a:t>
            </a:r>
          </a:p>
          <a:p>
            <a:endParaRPr lang="en" sz="1800">
              <a:solidFill>
                <a:schemeClr val="dk1"/>
              </a:solidFill>
            </a:endParaRPr>
          </a:p>
          <a:p>
            <a:pPr marL="342900" marR="0" lvl="0" indent="-254000" algn="l" rtl="0">
              <a:spcBef>
                <a:spcPts val="640"/>
              </a:spcBef>
              <a:buClr>
                <a:schemeClr val="dk1"/>
              </a:buClr>
              <a:buSzPct val="100000"/>
              <a:buFont typeface="Arial"/>
              <a:buChar char="•"/>
            </a:pPr>
            <a:r>
              <a:rPr lang="en" sz="1800">
                <a:solidFill>
                  <a:schemeClr val="dk1"/>
                </a:solidFill>
              </a:rPr>
              <a:t>Dedicated NorthEast parking area at terminal</a:t>
            </a:r>
          </a:p>
          <a:p>
            <a:endParaRPr lang="en" sz="1800">
              <a:solidFill>
                <a:schemeClr val="dk1"/>
              </a:solidFill>
            </a:endParaRPr>
          </a:p>
        </p:txBody>
      </p:sp>
      <p:pic>
        <p:nvPicPr>
          <p:cNvPr id="276" name="Shape 276"/>
          <p:cNvPicPr preferRelativeResize="0"/>
          <p:nvPr/>
        </p:nvPicPr>
        <p:blipFill>
          <a:blip r:embed="rId4"/>
          <a:stretch>
            <a:fillRect/>
          </a:stretch>
        </p:blipFill>
        <p:spPr>
          <a:xfrm>
            <a:off x="6727650" y="1343192"/>
            <a:ext cx="1384299" cy="2457125"/>
          </a:xfrm>
          <a:prstGeom prst="rect">
            <a:avLst/>
          </a:prstGeom>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Shape 347"/>
          <p:cNvPicPr preferRelativeResize="0"/>
          <p:nvPr/>
        </p:nvPicPr>
        <p:blipFill>
          <a:blip r:embed="rId3"/>
          <a:stretch>
            <a:fillRect/>
          </a:stretch>
        </p:blipFill>
        <p:spPr>
          <a:xfrm>
            <a:off x="2487706" y="0"/>
            <a:ext cx="6656294" cy="5143500"/>
          </a:xfrm>
          <a:prstGeom prst="rect">
            <a:avLst/>
          </a:prstGeom>
        </p:spPr>
      </p:pic>
      <p:sp>
        <p:nvSpPr>
          <p:cNvPr id="348" name="Shape 348"/>
          <p:cNvSpPr txBox="1">
            <a:spLocks noGrp="1"/>
          </p:cNvSpPr>
          <p:nvPr>
            <p:ph type="title"/>
          </p:nvPr>
        </p:nvSpPr>
        <p:spPr>
          <a:xfrm>
            <a:off x="457200" y="205978"/>
            <a:ext cx="8229600" cy="857250"/>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Calibri"/>
              <a:buNone/>
            </a:pPr>
            <a:r>
              <a:rPr lang="en" sz="3950" b="0" i="0" u="none" strike="noStrike" cap="none" baseline="0">
                <a:solidFill>
                  <a:schemeClr val="dk1"/>
                </a:solidFill>
                <a:latin typeface="Calibri"/>
                <a:ea typeface="Calibri"/>
                <a:cs typeface="Calibri"/>
                <a:sym typeface="Calibri"/>
              </a:rPr>
              <a:t>Route 2</a:t>
            </a:r>
          </a:p>
        </p:txBody>
      </p:sp>
      <p:sp>
        <p:nvSpPr>
          <p:cNvPr id="349" name="Shape 349"/>
          <p:cNvSpPr txBox="1"/>
          <p:nvPr/>
        </p:nvSpPr>
        <p:spPr>
          <a:xfrm>
            <a:off x="5032364" y="1196682"/>
            <a:ext cx="2659702" cy="2008242"/>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Seattle, WA</a:t>
            </a:r>
          </a:p>
          <a:p>
            <a:pPr marL="285750" marR="0" lvl="0" indent="-28575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Portland, OR</a:t>
            </a:r>
          </a:p>
          <a:p>
            <a:pPr marL="285750" marR="0" lvl="0" indent="-28575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Sacramento, CA</a:t>
            </a:r>
          </a:p>
          <a:p>
            <a:pPr marL="285750" marR="0" lvl="0" indent="-28575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San Francisco, CA</a:t>
            </a:r>
          </a:p>
          <a:p>
            <a:pPr marL="285750" marR="0" lvl="0" indent="-28575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Los Angeles, CA</a:t>
            </a:r>
          </a:p>
          <a:p>
            <a:pPr marL="285750" marR="0" lvl="0" indent="-28575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San Diego, CA</a:t>
            </a:r>
          </a:p>
          <a:p>
            <a:endParaRPr lang="en" sz="2400" b="0" i="0" u="none" strike="noStrike" cap="none" baseline="0">
              <a:solidFill>
                <a:schemeClr val="dk1"/>
              </a:solidFill>
              <a:latin typeface="Calibri"/>
              <a:ea typeface="Calibri"/>
              <a:cs typeface="Calibri"/>
              <a:sym typeface="Calibri"/>
            </a:endParaRPr>
          </a:p>
        </p:txBody>
      </p:sp>
      <p:pic>
        <p:nvPicPr>
          <p:cNvPr id="350" name="Shape 350"/>
          <p:cNvPicPr preferRelativeResize="0"/>
          <p:nvPr/>
        </p:nvPicPr>
        <p:blipFill>
          <a:blip r:embed="rId4"/>
          <a:stretch>
            <a:fillRect/>
          </a:stretch>
        </p:blipFill>
        <p:spPr>
          <a:xfrm>
            <a:off x="1330298" y="205978"/>
            <a:ext cx="1717212" cy="4465549"/>
          </a:xfrm>
          <a:prstGeom prst="rect">
            <a:avLst/>
          </a:prstGeom>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Shape 355"/>
          <p:cNvPicPr preferRelativeResize="0"/>
          <p:nvPr/>
        </p:nvPicPr>
        <p:blipFill>
          <a:blip r:embed="rId3"/>
          <a:stretch>
            <a:fillRect/>
          </a:stretch>
        </p:blipFill>
        <p:spPr>
          <a:xfrm>
            <a:off x="2487706" y="0"/>
            <a:ext cx="6656294" cy="5143500"/>
          </a:xfrm>
          <a:prstGeom prst="rect">
            <a:avLst/>
          </a:prstGeom>
        </p:spPr>
      </p:pic>
      <p:sp>
        <p:nvSpPr>
          <p:cNvPr id="356" name="Shape 356"/>
          <p:cNvSpPr txBox="1">
            <a:spLocks noGrp="1"/>
          </p:cNvSpPr>
          <p:nvPr>
            <p:ph type="title"/>
          </p:nvPr>
        </p:nvSpPr>
        <p:spPr>
          <a:xfrm>
            <a:off x="457200" y="205978"/>
            <a:ext cx="8229600" cy="857250"/>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Calibri"/>
              <a:buNone/>
            </a:pPr>
            <a:r>
              <a:rPr lang="en" sz="4400" b="0" i="0" u="none" strike="noStrike" cap="none" baseline="0">
                <a:solidFill>
                  <a:schemeClr val="dk1"/>
                </a:solidFill>
                <a:latin typeface="Calibri"/>
                <a:ea typeface="Calibri"/>
                <a:cs typeface="Calibri"/>
                <a:sym typeface="Calibri"/>
              </a:rPr>
              <a:t>Route 3</a:t>
            </a:r>
          </a:p>
        </p:txBody>
      </p:sp>
      <p:sp>
        <p:nvSpPr>
          <p:cNvPr id="357" name="Shape 357"/>
          <p:cNvSpPr txBox="1"/>
          <p:nvPr/>
        </p:nvSpPr>
        <p:spPr>
          <a:xfrm>
            <a:off x="1165270" y="442703"/>
            <a:ext cx="3882300" cy="17312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Los Angeles, CA</a:t>
            </a:r>
          </a:p>
          <a:p>
            <a:pPr marL="342900" marR="0" lvl="0" indent="-34290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Phoenix, AZ</a:t>
            </a:r>
          </a:p>
          <a:p>
            <a:pPr marL="342900" marR="0" lvl="0" indent="-34290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Roswell, NM</a:t>
            </a:r>
          </a:p>
          <a:p>
            <a:pPr marL="342900" marR="0" lvl="0" indent="-34290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Dallas, TX</a:t>
            </a:r>
          </a:p>
          <a:p>
            <a:pPr marL="342900" marR="0" lvl="0" indent="-34290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Birmingham, AL</a:t>
            </a:r>
          </a:p>
          <a:p>
            <a:pPr marL="342900" marR="0" lvl="0" indent="-342900" algn="l" rtl="0">
              <a:buClr>
                <a:schemeClr val="dk1"/>
              </a:buClr>
              <a:buSzPct val="100000"/>
              <a:buFont typeface="Calibri"/>
              <a:buChar char="•"/>
            </a:pPr>
            <a:r>
              <a:rPr lang="en" sz="2400" b="0" i="0" u="none" strike="noStrike" cap="none" baseline="0">
                <a:solidFill>
                  <a:schemeClr val="dk1"/>
                </a:solidFill>
                <a:latin typeface="Calibri"/>
                <a:ea typeface="Calibri"/>
                <a:cs typeface="Calibri"/>
                <a:sym typeface="Calibri"/>
              </a:rPr>
              <a:t>Atlanta, GA</a:t>
            </a:r>
          </a:p>
        </p:txBody>
      </p:sp>
      <p:pic>
        <p:nvPicPr>
          <p:cNvPr id="358" name="Shape 358"/>
          <p:cNvPicPr preferRelativeResize="0"/>
          <p:nvPr/>
        </p:nvPicPr>
        <p:blipFill>
          <a:blip r:embed="rId4"/>
          <a:stretch>
            <a:fillRect/>
          </a:stretch>
        </p:blipFill>
        <p:spPr>
          <a:xfrm>
            <a:off x="764850" y="2891462"/>
            <a:ext cx="6857999" cy="1177154"/>
          </a:xfrm>
          <a:prstGeom prst="rect">
            <a:avLst/>
          </a:prstGeom>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Shape 144"/>
          <p:cNvPicPr preferRelativeResize="0"/>
          <p:nvPr/>
        </p:nvPicPr>
        <p:blipFill>
          <a:blip r:embed="rId3"/>
          <a:stretch>
            <a:fillRect/>
          </a:stretch>
        </p:blipFill>
        <p:spPr>
          <a:xfrm>
            <a:off x="2384472" y="0"/>
            <a:ext cx="6759527" cy="5143499"/>
          </a:xfrm>
          <a:prstGeom prst="rect">
            <a:avLst/>
          </a:prstGeom>
        </p:spPr>
      </p:pic>
      <p:sp>
        <p:nvSpPr>
          <p:cNvPr id="145" name="Shape 145"/>
          <p:cNvSpPr txBox="1">
            <a:spLocks noGrp="1"/>
          </p:cNvSpPr>
          <p:nvPr>
            <p:ph type="title"/>
          </p:nvPr>
        </p:nvSpPr>
        <p:spPr>
          <a:xfrm>
            <a:off x="457200" y="20597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2000" b="1" i="0" u="none" strike="noStrike" cap="none" baseline="0">
                <a:solidFill>
                  <a:schemeClr val="dk1"/>
                </a:solidFill>
                <a:latin typeface="Arial"/>
                <a:ea typeface="Arial"/>
                <a:cs typeface="Arial"/>
                <a:sym typeface="Arial"/>
              </a:rPr>
              <a:t>Build infrastructure for Northeast’s future growth</a:t>
            </a:r>
          </a:p>
        </p:txBody>
      </p:sp>
      <p:sp>
        <p:nvSpPr>
          <p:cNvPr id="146" name="Shape 146"/>
          <p:cNvSpPr txBox="1">
            <a:spLocks noGrp="1"/>
          </p:cNvSpPr>
          <p:nvPr>
            <p:ph type="body" idx="1"/>
          </p:nvPr>
        </p:nvSpPr>
        <p:spPr>
          <a:xfrm>
            <a:off x="457200" y="1063377"/>
            <a:ext cx="8229600" cy="3725699"/>
          </a:xfrm>
          <a:prstGeom prst="rect">
            <a:avLst/>
          </a:prstGeom>
          <a:noFill/>
          <a:ln>
            <a:noFill/>
          </a:ln>
        </p:spPr>
        <p:txBody>
          <a:bodyPr lIns="91425" tIns="91425" rIns="91425" bIns="91425" anchor="t" anchorCtr="0">
            <a:noAutofit/>
          </a:bodyPr>
          <a:lstStyle/>
          <a:p>
            <a:pPr marL="457200" marR="0" lvl="0" indent="-342901" algn="l" rtl="0">
              <a:lnSpc>
                <a:spcPct val="100000"/>
              </a:lnSpc>
              <a:spcBef>
                <a:spcPts val="0"/>
              </a:spcBef>
              <a:spcAft>
                <a:spcPts val="0"/>
              </a:spcAft>
              <a:buClr>
                <a:schemeClr val="dk1"/>
              </a:buClr>
              <a:buSzPct val="166666"/>
              <a:buFont typeface="Arial"/>
              <a:buChar char="•"/>
            </a:pPr>
            <a:r>
              <a:rPr lang="en" sz="1800">
                <a:solidFill>
                  <a:schemeClr val="dk1"/>
                </a:solidFill>
              </a:rPr>
              <a:t>Integrate customized</a:t>
            </a:r>
            <a:r>
              <a:rPr lang="en" sz="1800" b="0" i="0" u="none" strike="noStrike" cap="none" baseline="0">
                <a:solidFill>
                  <a:schemeClr val="dk1"/>
                </a:solidFill>
                <a:latin typeface="Arial"/>
                <a:ea typeface="Arial"/>
                <a:cs typeface="Arial"/>
                <a:sym typeface="Arial"/>
              </a:rPr>
              <a:t> Orion IT solution for increased efficiency</a:t>
            </a:r>
          </a:p>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Hedge fuel aggressively to garner significant fuel savings</a:t>
            </a:r>
          </a:p>
          <a:p>
            <a:pPr marL="457200" marR="0" lvl="0" indent="-342901" algn="l" rtl="0">
              <a:lnSpc>
                <a:spcPct val="100000"/>
              </a:lnSpc>
              <a:spcBef>
                <a:spcPts val="600"/>
              </a:spcBef>
              <a:spcAft>
                <a:spcPts val="0"/>
              </a:spcAft>
              <a:buClr>
                <a:schemeClr val="dk1"/>
              </a:buClr>
              <a:buSzPct val="166666"/>
              <a:buFont typeface="Arial"/>
              <a:buChar char="•"/>
            </a:pPr>
            <a:r>
              <a:rPr lang="en" sz="1800" b="0" i="0" u="none" strike="noStrike" cap="none" baseline="0">
                <a:solidFill>
                  <a:schemeClr val="dk1"/>
                </a:solidFill>
                <a:latin typeface="Arial"/>
                <a:ea typeface="Arial"/>
                <a:cs typeface="Arial"/>
                <a:sym typeface="Arial"/>
              </a:rPr>
              <a:t>Boost load factor via </a:t>
            </a:r>
            <a:r>
              <a:rPr lang="en" sz="1800">
                <a:solidFill>
                  <a:schemeClr val="dk1"/>
                </a:solidFill>
              </a:rPr>
              <a:t>customized </a:t>
            </a:r>
            <a:r>
              <a:rPr lang="en" sz="1800" b="0" i="0" u="none" strike="noStrike" cap="none" baseline="0">
                <a:solidFill>
                  <a:schemeClr val="dk1"/>
                </a:solidFill>
                <a:latin typeface="Arial"/>
                <a:ea typeface="Arial"/>
                <a:cs typeface="Arial"/>
                <a:sym typeface="Arial"/>
              </a:rPr>
              <a:t>route optimization algo</a:t>
            </a:r>
            <a:r>
              <a:rPr lang="en" sz="1800">
                <a:solidFill>
                  <a:schemeClr val="dk1"/>
                </a:solidFill>
              </a:rPr>
              <a:t>rithm</a:t>
            </a:r>
          </a:p>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Implement series of no-hassle improvements for travelers</a:t>
            </a:r>
          </a:p>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Complete 4th gen prototype to first flight readiness</a:t>
            </a:r>
          </a:p>
          <a:p>
            <a:endParaRPr lang="en" sz="1800">
              <a:solidFill>
                <a:schemeClr val="dk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Shape 151"/>
          <p:cNvPicPr preferRelativeResize="0"/>
          <p:nvPr/>
        </p:nvPicPr>
        <p:blipFill>
          <a:blip r:embed="rId3"/>
          <a:stretch>
            <a:fillRect/>
          </a:stretch>
        </p:blipFill>
        <p:spPr>
          <a:xfrm>
            <a:off x="2487706" y="0"/>
            <a:ext cx="6656293" cy="5143499"/>
          </a:xfrm>
          <a:prstGeom prst="rect">
            <a:avLst/>
          </a:prstGeom>
        </p:spPr>
      </p:pic>
      <p:sp>
        <p:nvSpPr>
          <p:cNvPr id="152" name="Shape 152"/>
          <p:cNvSpPr txBox="1">
            <a:spLocks noGrp="1"/>
          </p:cNvSpPr>
          <p:nvPr>
            <p:ph type="title"/>
          </p:nvPr>
        </p:nvSpPr>
        <p:spPr>
          <a:xfrm>
            <a:off x="457200" y="20597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2000" b="1">
                <a:solidFill>
                  <a:schemeClr val="dk1"/>
                </a:solidFill>
              </a:rPr>
              <a:t>Pioneer</a:t>
            </a:r>
            <a:r>
              <a:rPr lang="en" sz="2000" b="1" i="0" u="none" strike="noStrike" cap="none" baseline="0">
                <a:solidFill>
                  <a:schemeClr val="dk1"/>
                </a:solidFill>
                <a:latin typeface="Arial"/>
                <a:ea typeface="Arial"/>
                <a:cs typeface="Arial"/>
                <a:sym typeface="Arial"/>
              </a:rPr>
              <a:t> 4th generation aircraft technology and business model</a:t>
            </a:r>
          </a:p>
        </p:txBody>
      </p:sp>
      <p:sp>
        <p:nvSpPr>
          <p:cNvPr id="153" name="Shape 153"/>
          <p:cNvSpPr txBox="1">
            <a:spLocks noGrp="1"/>
          </p:cNvSpPr>
          <p:nvPr>
            <p:ph type="body" idx="1"/>
          </p:nvPr>
        </p:nvSpPr>
        <p:spPr>
          <a:xfrm>
            <a:off x="324050" y="1200150"/>
            <a:ext cx="8473799" cy="3725699"/>
          </a:xfrm>
          <a:prstGeom prst="rect">
            <a:avLst/>
          </a:prstGeom>
          <a:noFill/>
          <a:ln>
            <a:noFill/>
          </a:ln>
        </p:spPr>
        <p:txBody>
          <a:bodyPr lIns="91425" tIns="91425" rIns="91425" bIns="91425" anchor="t" anchorCtr="0">
            <a:noAutofit/>
          </a:bodyPr>
          <a:lstStyle/>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Seize emerging no-hassle air travel market segment via disruptive innovation</a:t>
            </a:r>
          </a:p>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Revolutionize load factor capability of aircraft with SkyHub innovation</a:t>
            </a:r>
          </a:p>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Kickoff east coast pilot route with 3 SkyHub aircraft</a:t>
            </a:r>
          </a:p>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Invest in point-of-service helipads in each pilot city</a:t>
            </a:r>
          </a:p>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Track and monitor overall success of pilot program</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Shape 158"/>
          <p:cNvPicPr preferRelativeResize="0"/>
          <p:nvPr/>
        </p:nvPicPr>
        <p:blipFill>
          <a:blip r:embed="rId3"/>
          <a:stretch>
            <a:fillRect/>
          </a:stretch>
        </p:blipFill>
        <p:spPr>
          <a:xfrm>
            <a:off x="2487706" y="0"/>
            <a:ext cx="6656293" cy="5143499"/>
          </a:xfrm>
          <a:prstGeom prst="rect">
            <a:avLst/>
          </a:prstGeom>
        </p:spPr>
      </p:pic>
      <p:sp>
        <p:nvSpPr>
          <p:cNvPr id="159" name="Shape 159"/>
          <p:cNvSpPr txBox="1">
            <a:spLocks noGrp="1"/>
          </p:cNvSpPr>
          <p:nvPr>
            <p:ph type="title"/>
          </p:nvPr>
        </p:nvSpPr>
        <p:spPr>
          <a:xfrm>
            <a:off x="379200" y="205975"/>
            <a:ext cx="8307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2000" b="1">
                <a:solidFill>
                  <a:schemeClr val="dk1"/>
                </a:solidFill>
              </a:rPr>
              <a:t>Seize large market share via national SkyHub expansion towards 2030</a:t>
            </a:r>
          </a:p>
        </p:txBody>
      </p:sp>
      <p:sp>
        <p:nvSpPr>
          <p:cNvPr id="160" name="Shape 160"/>
          <p:cNvSpPr txBox="1">
            <a:spLocks noGrp="1"/>
          </p:cNvSpPr>
          <p:nvPr>
            <p:ph type="body" idx="1"/>
          </p:nvPr>
        </p:nvSpPr>
        <p:spPr>
          <a:xfrm>
            <a:off x="457200" y="1200152"/>
            <a:ext cx="8229600" cy="3725699"/>
          </a:xfrm>
          <a:prstGeom prst="rect">
            <a:avLst/>
          </a:prstGeom>
          <a:noFill/>
          <a:ln>
            <a:noFill/>
          </a:ln>
        </p:spPr>
        <p:txBody>
          <a:bodyPr lIns="91425" tIns="91425" rIns="91425" bIns="91425" anchor="t" anchorCtr="0">
            <a:noAutofit/>
          </a:bodyPr>
          <a:lstStyle/>
          <a:p>
            <a:pPr marL="457200" marR="0" lvl="0" indent="-342901" algn="l" rtl="0">
              <a:lnSpc>
                <a:spcPct val="100000"/>
              </a:lnSpc>
              <a:spcBef>
                <a:spcPts val="0"/>
              </a:spcBef>
              <a:spcAft>
                <a:spcPts val="0"/>
              </a:spcAft>
              <a:buClr>
                <a:schemeClr val="dk1"/>
              </a:buClr>
              <a:buSzPct val="166666"/>
              <a:buFont typeface="Arial"/>
              <a:buChar char="•"/>
            </a:pPr>
            <a:r>
              <a:rPr lang="en" sz="1800">
                <a:solidFill>
                  <a:schemeClr val="dk1"/>
                </a:solidFill>
              </a:rPr>
              <a:t>Increase customer adoption rate through safety marketing program and high traveler satisfaction ratings</a:t>
            </a:r>
          </a:p>
          <a:p>
            <a:endParaRPr lang="en" sz="1800">
              <a:solidFill>
                <a:schemeClr val="dk1"/>
              </a:solidFill>
            </a:endParaRPr>
          </a:p>
          <a:p>
            <a:pPr marL="457200" marR="0" lvl="0" indent="-342901" algn="l" rtl="0">
              <a:lnSpc>
                <a:spcPct val="100000"/>
              </a:lnSpc>
              <a:spcBef>
                <a:spcPts val="0"/>
              </a:spcBef>
              <a:spcAft>
                <a:spcPts val="0"/>
              </a:spcAft>
              <a:buClr>
                <a:schemeClr val="dk1"/>
              </a:buClr>
              <a:buSzPct val="166666"/>
              <a:buFont typeface="Arial"/>
              <a:buChar char="•"/>
            </a:pPr>
            <a:r>
              <a:rPr lang="en" sz="1800">
                <a:solidFill>
                  <a:schemeClr val="dk1"/>
                </a:solidFill>
              </a:rPr>
              <a:t>Improve national presence through tri-route U.S. expansion with 18 SkyHub aircraft</a:t>
            </a:r>
          </a:p>
          <a:p>
            <a:endParaRPr lang="en" sz="1800">
              <a:solidFill>
                <a:schemeClr val="dk1"/>
              </a:solidFill>
            </a:endParaRPr>
          </a:p>
          <a:p>
            <a:pPr marL="457200" marR="0" lvl="0" indent="-342901" algn="l" rtl="0">
              <a:lnSpc>
                <a:spcPct val="100000"/>
              </a:lnSpc>
              <a:spcBef>
                <a:spcPts val="600"/>
              </a:spcBef>
              <a:spcAft>
                <a:spcPts val="0"/>
              </a:spcAft>
              <a:buClr>
                <a:schemeClr val="dk1"/>
              </a:buClr>
              <a:buSzPct val="166666"/>
              <a:buFont typeface="Arial"/>
              <a:buChar char="•"/>
            </a:pPr>
            <a:r>
              <a:rPr lang="en" sz="1800">
                <a:solidFill>
                  <a:schemeClr val="dk1"/>
                </a:solidFill>
              </a:rPr>
              <a:t>Phase out legacy airframes and processes through attrition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Shape 281"/>
          <p:cNvPicPr preferRelativeResize="0"/>
          <p:nvPr/>
        </p:nvPicPr>
        <p:blipFill>
          <a:blip r:embed="rId3"/>
          <a:stretch>
            <a:fillRect/>
          </a:stretch>
        </p:blipFill>
        <p:spPr>
          <a:xfrm>
            <a:off x="2487706" y="0"/>
            <a:ext cx="6656294" cy="5143500"/>
          </a:xfrm>
          <a:prstGeom prst="rect">
            <a:avLst/>
          </a:prstGeom>
        </p:spPr>
      </p:pic>
      <p:sp>
        <p:nvSpPr>
          <p:cNvPr id="282" name="Shape 282"/>
          <p:cNvSpPr txBox="1">
            <a:spLocks noGrp="1"/>
          </p:cNvSpPr>
          <p:nvPr>
            <p:ph type="title"/>
          </p:nvPr>
        </p:nvSpPr>
        <p:spPr>
          <a:xfrm>
            <a:off x="0" y="45275"/>
            <a:ext cx="9144000" cy="7290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800" b="1">
                <a:solidFill>
                  <a:schemeClr val="dk1"/>
                </a:solidFill>
              </a:rPr>
              <a:t>Seize emerging no-hassle air travel market segment via disruptive innovation</a:t>
            </a:r>
          </a:p>
        </p:txBody>
      </p:sp>
      <p:sp>
        <p:nvSpPr>
          <p:cNvPr id="283" name="Shape 283"/>
          <p:cNvSpPr txBox="1">
            <a:spLocks noGrp="1"/>
          </p:cNvSpPr>
          <p:nvPr>
            <p:ph type="body" idx="1"/>
          </p:nvPr>
        </p:nvSpPr>
        <p:spPr>
          <a:xfrm>
            <a:off x="457200" y="1200152"/>
            <a:ext cx="8229600" cy="3725699"/>
          </a:xfrm>
          <a:prstGeom prst="rect">
            <a:avLst/>
          </a:prstGeom>
          <a:noFill/>
          <a:ln>
            <a:noFill/>
          </a:ln>
        </p:spPr>
        <p:txBody>
          <a:bodyPr lIns="91425" tIns="91425" rIns="91425" bIns="91425" anchor="t" anchorCtr="0">
            <a:noAutofit/>
          </a:bodyPr>
          <a:lstStyle/>
          <a:p>
            <a:pPr marL="342900" marR="0" lvl="0" indent="-152400" algn="l" rtl="0">
              <a:lnSpc>
                <a:spcPct val="100000"/>
              </a:lnSpc>
              <a:spcBef>
                <a:spcPts val="0"/>
              </a:spcBef>
              <a:spcAft>
                <a:spcPts val="0"/>
              </a:spcAft>
              <a:buClr>
                <a:schemeClr val="dk1"/>
              </a:buClr>
              <a:buSzPct val="25000"/>
              <a:buFont typeface="Arial"/>
              <a:buNone/>
            </a:pPr>
            <a:endParaRPr/>
          </a:p>
        </p:txBody>
      </p:sp>
      <p:pic>
        <p:nvPicPr>
          <p:cNvPr id="284" name="Shape 284"/>
          <p:cNvPicPr preferRelativeResize="0"/>
          <p:nvPr/>
        </p:nvPicPr>
        <p:blipFill>
          <a:blip r:embed="rId4"/>
          <a:stretch>
            <a:fillRect/>
          </a:stretch>
        </p:blipFill>
        <p:spPr>
          <a:xfrm>
            <a:off x="726271" y="844400"/>
            <a:ext cx="6503199" cy="3725700"/>
          </a:xfrm>
          <a:prstGeom prst="rect">
            <a:avLst/>
          </a:prstGeom>
        </p:spPr>
      </p:pic>
      <p:sp>
        <p:nvSpPr>
          <p:cNvPr id="285" name="Shape 285"/>
          <p:cNvSpPr txBox="1"/>
          <p:nvPr/>
        </p:nvSpPr>
        <p:spPr>
          <a:xfrm>
            <a:off x="1068700" y="4640175"/>
            <a:ext cx="6860399" cy="317100"/>
          </a:xfrm>
          <a:prstGeom prst="rect">
            <a:avLst/>
          </a:prstGeom>
        </p:spPr>
        <p:txBody>
          <a:bodyPr lIns="91425" tIns="91425" rIns="91425" bIns="91425" anchor="t" anchorCtr="0">
            <a:noAutofit/>
          </a:bodyPr>
          <a:lstStyle/>
          <a:p>
            <a:pPr>
              <a:buNone/>
            </a:pPr>
            <a:r>
              <a:rPr lang="en" sz="1800">
                <a:solidFill>
                  <a:srgbClr val="38761D"/>
                </a:solidFill>
              </a:rPr>
              <a:t>→ Investments to reduce hassle will yield huge future benefits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p:cNvPicPr preferRelativeResize="0"/>
          <p:nvPr/>
        </p:nvPicPr>
        <p:blipFill>
          <a:blip r:embed="rId3"/>
          <a:stretch>
            <a:fillRect/>
          </a:stretch>
        </p:blipFill>
        <p:spPr>
          <a:xfrm>
            <a:off x="2487706" y="0"/>
            <a:ext cx="6656294" cy="5143500"/>
          </a:xfrm>
          <a:prstGeom prst="rect">
            <a:avLst/>
          </a:prstGeom>
        </p:spPr>
      </p:pic>
      <p:sp>
        <p:nvSpPr>
          <p:cNvPr id="291" name="Shape 291"/>
          <p:cNvSpPr txBox="1">
            <a:spLocks noGrp="1"/>
          </p:cNvSpPr>
          <p:nvPr>
            <p:ph type="title"/>
          </p:nvPr>
        </p:nvSpPr>
        <p:spPr>
          <a:xfrm>
            <a:off x="246900" y="48625"/>
            <a:ext cx="8777099"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 sz="1800" b="1">
                <a:solidFill>
                  <a:schemeClr val="dk1"/>
                </a:solidFill>
              </a:rPr>
              <a:t>Seize emerging no-hassle air travel market segment via disruptive innovation</a:t>
            </a:r>
          </a:p>
        </p:txBody>
      </p:sp>
      <p:pic>
        <p:nvPicPr>
          <p:cNvPr id="293" name="Shape 293"/>
          <p:cNvPicPr preferRelativeResize="0"/>
          <p:nvPr/>
        </p:nvPicPr>
        <p:blipFill>
          <a:blip r:embed="rId4"/>
          <a:stretch>
            <a:fillRect/>
          </a:stretch>
        </p:blipFill>
        <p:spPr>
          <a:xfrm>
            <a:off x="1889997" y="951950"/>
            <a:ext cx="5450532" cy="3527050"/>
          </a:xfrm>
          <a:prstGeom prst="rect">
            <a:avLst/>
          </a:prstGeom>
        </p:spPr>
      </p:pic>
      <p:sp>
        <p:nvSpPr>
          <p:cNvPr id="294" name="Shape 294"/>
          <p:cNvSpPr/>
          <p:nvPr/>
        </p:nvSpPr>
        <p:spPr>
          <a:xfrm>
            <a:off x="5771605" y="1471325"/>
            <a:ext cx="1367399" cy="1754700"/>
          </a:xfrm>
          <a:prstGeom prst="ellipse">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295" name="Shape 295"/>
          <p:cNvSpPr/>
          <p:nvPr/>
        </p:nvSpPr>
        <p:spPr>
          <a:xfrm>
            <a:off x="4811539" y="906025"/>
            <a:ext cx="2233200" cy="423000"/>
          </a:xfrm>
          <a:prstGeom prst="rect">
            <a:avLst/>
          </a:prstGeom>
          <a:solidFill>
            <a:srgbClr val="FFFFFF"/>
          </a:solidFill>
          <a:ln>
            <a:noFill/>
          </a:ln>
        </p:spPr>
        <p:txBody>
          <a:bodyPr lIns="91425" tIns="91425" rIns="91425" bIns="91425" anchor="ctr" anchorCtr="0">
            <a:noAutofit/>
          </a:bodyPr>
          <a:lstStyle/>
          <a:p>
            <a:endParaRPr/>
          </a:p>
        </p:txBody>
      </p:sp>
      <p:sp>
        <p:nvSpPr>
          <p:cNvPr id="296" name="Shape 296"/>
          <p:cNvSpPr txBox="1"/>
          <p:nvPr/>
        </p:nvSpPr>
        <p:spPr>
          <a:xfrm>
            <a:off x="777239" y="2002535"/>
            <a:ext cx="1216152" cy="553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Pr>
              <a:t>Customer Willingness to pay</a:t>
            </a:r>
          </a:p>
        </p:txBody>
      </p:sp>
      <p:sp>
        <p:nvSpPr>
          <p:cNvPr id="297" name="Shape 297"/>
          <p:cNvSpPr txBox="1"/>
          <p:nvPr/>
        </p:nvSpPr>
        <p:spPr>
          <a:xfrm>
            <a:off x="-82750" y="4640175"/>
            <a:ext cx="8336100" cy="358499"/>
          </a:xfrm>
          <a:prstGeom prst="rect">
            <a:avLst/>
          </a:prstGeom>
        </p:spPr>
        <p:txBody>
          <a:bodyPr lIns="91425" tIns="91425" rIns="91425" bIns="91425" anchor="t" anchorCtr="0">
            <a:noAutofit/>
          </a:bodyPr>
          <a:lstStyle/>
          <a:p>
            <a:pPr>
              <a:buNone/>
            </a:pPr>
            <a:r>
              <a:rPr lang="en" sz="1800">
                <a:solidFill>
                  <a:srgbClr val="38761D"/>
                </a:solidFill>
              </a:rPr>
              <a:t>→ Ability to reduce hassle will significantly increase customer willingness to pay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Shape 302"/>
          <p:cNvPicPr preferRelativeResize="0"/>
          <p:nvPr/>
        </p:nvPicPr>
        <p:blipFill>
          <a:blip r:embed="rId3"/>
          <a:stretch>
            <a:fillRect/>
          </a:stretch>
        </p:blipFill>
        <p:spPr>
          <a:xfrm>
            <a:off x="274562" y="833426"/>
            <a:ext cx="8594874" cy="3658575"/>
          </a:xfrm>
          <a:prstGeom prst="rect">
            <a:avLst/>
          </a:prstGeom>
        </p:spPr>
      </p:pic>
      <p:sp>
        <p:nvSpPr>
          <p:cNvPr id="304" name="Shape 304"/>
          <p:cNvSpPr/>
          <p:nvPr/>
        </p:nvSpPr>
        <p:spPr>
          <a:xfrm>
            <a:off x="2923250" y="4286250"/>
            <a:ext cx="343800" cy="343799"/>
          </a:xfrm>
          <a:prstGeom prst="rect">
            <a:avLst/>
          </a:prstGeom>
          <a:solidFill>
            <a:srgbClr val="FFFFFF"/>
          </a:solidFill>
          <a:ln>
            <a:noFill/>
          </a:ln>
        </p:spPr>
        <p:txBody>
          <a:bodyPr lIns="91425" tIns="91425" rIns="91425" bIns="91425" anchor="ctr" anchorCtr="0">
            <a:noAutofit/>
          </a:bodyPr>
          <a:lstStyle/>
          <a:p>
            <a:endParaRPr/>
          </a:p>
        </p:txBody>
      </p:sp>
      <p:sp>
        <p:nvSpPr>
          <p:cNvPr id="305" name="Shape 305"/>
          <p:cNvSpPr txBox="1">
            <a:spLocks noGrp="1"/>
          </p:cNvSpPr>
          <p:nvPr>
            <p:ph type="title"/>
          </p:nvPr>
        </p:nvSpPr>
        <p:spPr>
          <a:xfrm>
            <a:off x="-91300" y="212425"/>
            <a:ext cx="9144000" cy="6210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900" b="1">
                <a:solidFill>
                  <a:schemeClr val="dk1"/>
                </a:solidFill>
              </a:rPr>
              <a:t>Seize emerging no-hassle air travel market segment via disruptive innovation</a:t>
            </a:r>
          </a:p>
        </p:txBody>
      </p:sp>
      <p:sp>
        <p:nvSpPr>
          <p:cNvPr id="306" name="Shape 306"/>
          <p:cNvSpPr txBox="1"/>
          <p:nvPr/>
        </p:nvSpPr>
        <p:spPr>
          <a:xfrm>
            <a:off x="214487" y="833412"/>
            <a:ext cx="8714999" cy="407400"/>
          </a:xfrm>
          <a:prstGeom prst="rect">
            <a:avLst/>
          </a:prstGeom>
          <a:solidFill>
            <a:srgbClr val="FFFFFF"/>
          </a:solidFill>
        </p:spPr>
        <p:txBody>
          <a:bodyPr lIns="91425" tIns="91425" rIns="91425" bIns="91425" anchor="t" anchorCtr="0">
            <a:noAutofit/>
          </a:bodyPr>
          <a:lstStyle/>
          <a:p>
            <a:endParaRPr/>
          </a:p>
        </p:txBody>
      </p:sp>
      <p:sp>
        <p:nvSpPr>
          <p:cNvPr id="307" name="Shape 307"/>
          <p:cNvSpPr txBox="1"/>
          <p:nvPr/>
        </p:nvSpPr>
        <p:spPr>
          <a:xfrm>
            <a:off x="344725" y="4585025"/>
            <a:ext cx="7942799" cy="478800"/>
          </a:xfrm>
          <a:prstGeom prst="rect">
            <a:avLst/>
          </a:prstGeom>
        </p:spPr>
        <p:txBody>
          <a:bodyPr lIns="91425" tIns="91425" rIns="91425" bIns="91425" anchor="t" anchorCtr="0">
            <a:noAutofit/>
          </a:bodyPr>
          <a:lstStyle/>
          <a:p>
            <a:pPr>
              <a:buNone/>
            </a:pPr>
            <a:r>
              <a:rPr lang="en" sz="1800">
                <a:solidFill>
                  <a:srgbClr val="38761D"/>
                </a:solidFill>
              </a:rPr>
              <a:t>→ The 4 top hassles can only be solved by removing the airport</a:t>
            </a:r>
          </a:p>
        </p:txBody>
      </p:sp>
      <p:pic>
        <p:nvPicPr>
          <p:cNvPr id="308" name="Shape 308"/>
          <p:cNvPicPr preferRelativeResize="0"/>
          <p:nvPr/>
        </p:nvPicPr>
        <p:blipFill>
          <a:blip r:embed="rId4"/>
          <a:stretch>
            <a:fillRect/>
          </a:stretch>
        </p:blipFill>
        <p:spPr>
          <a:xfrm>
            <a:off x="7941238" y="3773562"/>
            <a:ext cx="1202761" cy="1369174"/>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Shape 313"/>
          <p:cNvPicPr preferRelativeResize="0"/>
          <p:nvPr/>
        </p:nvPicPr>
        <p:blipFill>
          <a:blip r:embed="rId3"/>
          <a:stretch>
            <a:fillRect/>
          </a:stretch>
        </p:blipFill>
        <p:spPr>
          <a:xfrm>
            <a:off x="2487706" y="84665"/>
            <a:ext cx="6656294" cy="5143500"/>
          </a:xfrm>
          <a:prstGeom prst="rect">
            <a:avLst/>
          </a:prstGeom>
        </p:spPr>
      </p:pic>
      <p:sp>
        <p:nvSpPr>
          <p:cNvPr id="314" name="Shape 314"/>
          <p:cNvSpPr txBox="1">
            <a:spLocks noGrp="1"/>
          </p:cNvSpPr>
          <p:nvPr>
            <p:ph type="title"/>
          </p:nvPr>
        </p:nvSpPr>
        <p:spPr>
          <a:xfrm>
            <a:off x="0" y="-13225"/>
            <a:ext cx="9144000" cy="857400"/>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sz="2000" b="1">
                <a:solidFill>
                  <a:schemeClr val="dk1"/>
                </a:solidFill>
              </a:rPr>
              <a:t>Revolutionize load factor capability of aircraft with SkyHub innovation</a:t>
            </a:r>
            <a:r>
              <a:rPr lang="en" sz="2000" b="1" i="0" u="none" strike="noStrike" cap="none" baseline="0">
                <a:solidFill>
                  <a:schemeClr val="dk1"/>
                </a:solidFill>
                <a:latin typeface="Arial"/>
                <a:ea typeface="Arial"/>
                <a:cs typeface="Arial"/>
                <a:sym typeface="Arial"/>
              </a:rPr>
              <a:t> </a:t>
            </a:r>
          </a:p>
        </p:txBody>
      </p:sp>
      <p:pic>
        <p:nvPicPr>
          <p:cNvPr id="315" name="Shape 315"/>
          <p:cNvPicPr preferRelativeResize="0"/>
          <p:nvPr/>
        </p:nvPicPr>
        <p:blipFill>
          <a:blip r:embed="rId4"/>
          <a:stretch>
            <a:fillRect/>
          </a:stretch>
        </p:blipFill>
        <p:spPr>
          <a:xfrm>
            <a:off x="365225" y="771525"/>
            <a:ext cx="5341324" cy="4184200"/>
          </a:xfrm>
          <a:prstGeom prst="rect">
            <a:avLst/>
          </a:prstGeom>
        </p:spPr>
      </p:pic>
      <p:sp>
        <p:nvSpPr>
          <p:cNvPr id="316" name="Shape 316"/>
          <p:cNvSpPr txBox="1">
            <a:spLocks noGrp="1"/>
          </p:cNvSpPr>
          <p:nvPr>
            <p:ph type="body" idx="1"/>
          </p:nvPr>
        </p:nvSpPr>
        <p:spPr>
          <a:xfrm>
            <a:off x="5895025" y="1333700"/>
            <a:ext cx="3013200" cy="2810099"/>
          </a:xfrm>
          <a:prstGeom prst="rect">
            <a:avLst/>
          </a:prstGeom>
          <a:noFill/>
          <a:ln>
            <a:noFill/>
          </a:ln>
        </p:spPr>
        <p:txBody>
          <a:bodyPr lIns="91425" tIns="45700" rIns="91425" bIns="45700" anchor="t" anchorCtr="0">
            <a:noAutofit/>
          </a:bodyPr>
          <a:lstStyle/>
          <a:p>
            <a:pPr marL="342900" marR="0" lvl="0" indent="-254000" algn="l" rtl="0">
              <a:spcBef>
                <a:spcPts val="640"/>
              </a:spcBef>
              <a:buClr>
                <a:schemeClr val="dk1"/>
              </a:buClr>
              <a:buSzPct val="100000"/>
              <a:buFont typeface="Arial"/>
              <a:buChar char="•"/>
            </a:pPr>
            <a:r>
              <a:rPr lang="en" sz="1800">
                <a:solidFill>
                  <a:schemeClr val="dk1"/>
                </a:solidFill>
              </a:rPr>
              <a:t>Attachable and detachable pax pods</a:t>
            </a:r>
          </a:p>
          <a:p>
            <a:pPr marL="342900" marR="0" lvl="0" indent="-254000" algn="l" rtl="0">
              <a:spcBef>
                <a:spcPts val="640"/>
              </a:spcBef>
              <a:buClr>
                <a:schemeClr val="dk1"/>
              </a:buClr>
              <a:buSzPct val="100000"/>
              <a:buFont typeface="Arial"/>
              <a:buChar char="•"/>
            </a:pPr>
            <a:r>
              <a:rPr lang="en" sz="1800">
                <a:solidFill>
                  <a:schemeClr val="dk1"/>
                </a:solidFill>
              </a:rPr>
              <a:t>High capacity</a:t>
            </a:r>
          </a:p>
          <a:p>
            <a:pPr marL="342900" marR="0" lvl="0" indent="-254000" algn="l" rtl="0">
              <a:spcBef>
                <a:spcPts val="640"/>
              </a:spcBef>
              <a:buClr>
                <a:schemeClr val="dk1"/>
              </a:buClr>
              <a:buSzPct val="100000"/>
              <a:buFont typeface="Arial"/>
              <a:buChar char="•"/>
            </a:pPr>
            <a:r>
              <a:rPr lang="en" sz="1800">
                <a:solidFill>
                  <a:schemeClr val="dk1"/>
                </a:solidFill>
              </a:rPr>
              <a:t>Multi-city per flight</a:t>
            </a:r>
          </a:p>
          <a:p>
            <a:pPr marL="342900" marR="0" lvl="0" indent="-254000" algn="l" rtl="0">
              <a:spcBef>
                <a:spcPts val="640"/>
              </a:spcBef>
              <a:buClr>
                <a:schemeClr val="dk1"/>
              </a:buClr>
              <a:buSzPct val="100000"/>
              <a:buFont typeface="Arial"/>
              <a:buChar char="•"/>
            </a:pPr>
            <a:r>
              <a:rPr lang="en" sz="1800">
                <a:solidFill>
                  <a:schemeClr val="dk1"/>
                </a:solidFill>
              </a:rPr>
              <a:t>Higher cruise speed</a:t>
            </a:r>
          </a:p>
          <a:p>
            <a:pPr marL="342900" marR="0" lvl="0" indent="-254000" algn="l" rtl="0">
              <a:spcBef>
                <a:spcPts val="640"/>
              </a:spcBef>
              <a:buClr>
                <a:schemeClr val="dk1"/>
              </a:buClr>
              <a:buSzPct val="100000"/>
              <a:buFont typeface="Arial"/>
              <a:buChar char="•"/>
            </a:pPr>
            <a:r>
              <a:rPr lang="en" sz="1800">
                <a:solidFill>
                  <a:schemeClr val="dk1"/>
                </a:solidFill>
              </a:rPr>
              <a:t>Improved fuel economy</a:t>
            </a:r>
          </a:p>
          <a:p>
            <a:endParaRPr lang="en" sz="1800">
              <a:solidFill>
                <a:schemeClr val="dk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1656</Words>
  <Application>Microsoft Macintosh PowerPoint</Application>
  <PresentationFormat>On-screen Show (16:9)</PresentationFormat>
  <Paragraphs>218</Paragraphs>
  <Slides>22</Slides>
  <Notes>22</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simple-light</vt:lpstr>
      <vt:lpstr>simple-light</vt:lpstr>
      <vt:lpstr>Office Theme</vt:lpstr>
      <vt:lpstr>
  NorthEast in 2020  Orion Consulting</vt:lpstr>
      <vt:lpstr>PowerPoint Presentation</vt:lpstr>
      <vt:lpstr>Build infrastructure for Northeast’s future growth</vt:lpstr>
      <vt:lpstr>Pioneer 4th generation aircraft technology and business model</vt:lpstr>
      <vt:lpstr>Seize large market share via national SkyHub expansion towards 2030</vt:lpstr>
      <vt:lpstr>Seize emerging no-hassle air travel market segment via disruptive innovation</vt:lpstr>
      <vt:lpstr>Seize emerging no-hassle air travel market segment via disruptive innovation</vt:lpstr>
      <vt:lpstr>Seize emerging no-hassle air travel market segment via disruptive innovation</vt:lpstr>
      <vt:lpstr>Revolutionize load factor capability of aircraft with SkyHub innovation </vt:lpstr>
      <vt:lpstr>Kickoff east coast pilot route with 3 SkyHub aircraft</vt:lpstr>
      <vt:lpstr>Increase customer adoption rate through safety marketing program and high traveler satisfaction ratings</vt:lpstr>
      <vt:lpstr>Improve national presence through tri-route U.S. expansion with 18 SkyHub aircraft</vt:lpstr>
      <vt:lpstr>Fuel massive long term revenues through short term technology and infrastructure investments </vt:lpstr>
      <vt:lpstr>Dominate future air travel market through near-term investment in SkyHub technology and infrastructure</vt:lpstr>
      <vt:lpstr>Drive shareholder value by 3x through SkyHub innovation</vt:lpstr>
      <vt:lpstr>Questions ?</vt:lpstr>
      <vt:lpstr>PowerPoint Presentation</vt:lpstr>
      <vt:lpstr>Hedge fuel aggressively to garner significant fuel savings</vt:lpstr>
      <vt:lpstr>Boost load factor via customized route optimization algorithm </vt:lpstr>
      <vt:lpstr>Implement series of no-hassle improvements for travelers</vt:lpstr>
      <vt:lpstr>Route 2</vt:lpstr>
      <vt:lpstr>Route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NorthEast in 2020  Orion Consulting</dc:title>
  <cp:lastModifiedBy>chethan</cp:lastModifiedBy>
  <cp:revision>8</cp:revision>
  <dcterms:modified xsi:type="dcterms:W3CDTF">2014-02-14T18:48:26Z</dcterms:modified>
</cp:coreProperties>
</file>