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77" r:id="rId4"/>
    <p:sldId id="258" r:id="rId5"/>
    <p:sldId id="259" r:id="rId6"/>
    <p:sldId id="267" r:id="rId7"/>
    <p:sldId id="260" r:id="rId8"/>
    <p:sldId id="279" r:id="rId9"/>
    <p:sldId id="280" r:id="rId10"/>
    <p:sldId id="281" r:id="rId11"/>
    <p:sldId id="278" r:id="rId12"/>
    <p:sldId id="294" r:id="rId13"/>
    <p:sldId id="282" r:id="rId14"/>
    <p:sldId id="283" r:id="rId15"/>
    <p:sldId id="284" r:id="rId16"/>
    <p:sldId id="271" r:id="rId17"/>
    <p:sldId id="287" r:id="rId18"/>
    <p:sldId id="288" r:id="rId19"/>
    <p:sldId id="289" r:id="rId20"/>
    <p:sldId id="295" r:id="rId21"/>
    <p:sldId id="302" r:id="rId22"/>
    <p:sldId id="306" r:id="rId23"/>
    <p:sldId id="296" r:id="rId24"/>
    <p:sldId id="273" r:id="rId25"/>
    <p:sldId id="290" r:id="rId26"/>
    <p:sldId id="275" r:id="rId27"/>
    <p:sldId id="274" r:id="rId28"/>
    <p:sldId id="303" r:id="rId29"/>
    <p:sldId id="264" r:id="rId30"/>
    <p:sldId id="265" r:id="rId31"/>
    <p:sldId id="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9A0EA98-5831-4853-B862-C702E6EB345C}" type="slidenum">
              <a:rPr lang="en-US" smtClean="0"/>
              <a:t>11</a:t>
            </a:fld>
            <a:endParaRPr lang="en-US"/>
          </a:p>
        </p:txBody>
      </p:sp>
    </p:spTree>
    <p:extLst>
      <p:ext uri="{BB962C8B-B14F-4D97-AF65-F5344CB8AC3E}">
        <p14:creationId xmlns:p14="http://schemas.microsoft.com/office/powerpoint/2010/main" val="304982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4"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1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16" name="Date Placeholder 3"/>
          <p:cNvSpPr>
            <a:spLocks noGrp="1"/>
          </p:cNvSpPr>
          <p:nvPr>
            <p:ph type="dt" sz="half" idx="10"/>
          </p:nvPr>
        </p:nvSpPr>
        <p:spPr/>
        <p:txBody>
          <a:bodyPr/>
          <a:lstStyle/>
          <a:p>
            <a:fld id="{1D8BD707-D9CF-40AE-B4C6-C98DA3205C09}" type="datetimeFigureOut">
              <a:rPr lang="en-US" smtClean="0"/>
              <a:t>6/8/2024</a:t>
            </a:fld>
            <a:endParaRPr lang="en-US"/>
          </a:p>
        </p:txBody>
      </p:sp>
      <p:sp>
        <p:nvSpPr>
          <p:cNvPr id="1048617" name="Footer Placeholder 4"/>
          <p:cNvSpPr>
            <a:spLocks noGrp="1"/>
          </p:cNvSpPr>
          <p:nvPr>
            <p:ph type="ftr" sz="quarter" idx="11"/>
          </p:nvPr>
        </p:nvSpPr>
        <p:spPr/>
        <p:txBody>
          <a:bodyPr/>
          <a:lstStyle/>
          <a:p>
            <a:endParaRPr lang="en-US"/>
          </a:p>
        </p:txBody>
      </p:sp>
      <p:sp>
        <p:nvSpPr>
          <p:cNvPr id="104861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lstStyle/>
          <a:p>
            <a:fld id="{1D8BD707-D9CF-40AE-B4C6-C98DA3205C09}" type="datetimeFigureOut">
              <a:rPr lang="en-US" smtClean="0"/>
              <a:t>6/8/2024</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2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lstStyle/>
          <a:p>
            <a:fld id="{1D8BD707-D9CF-40AE-B4C6-C98DA3205C09}" type="datetimeFigureOut">
              <a:rPr lang="en-US" smtClean="0"/>
              <a:t>6/8/2024</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t>Click to edit Master title style</a:t>
            </a:r>
          </a:p>
        </p:txBody>
      </p:sp>
      <p:sp>
        <p:nvSpPr>
          <p:cNvPr id="104859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lstStyle/>
          <a:p>
            <a:fld id="{1D8BD707-D9CF-40AE-B4C6-C98DA3205C09}" type="datetimeFigureOut">
              <a:rPr lang="en-US" smtClean="0"/>
              <a:t>6/8/2024</a:t>
            </a:fld>
            <a:endParaRPr lang="en-US"/>
          </a:p>
        </p:txBody>
      </p:sp>
      <p:sp>
        <p:nvSpPr>
          <p:cNvPr id="1048594" name="Footer Placeholder 4"/>
          <p:cNvSpPr>
            <a:spLocks noGrp="1"/>
          </p:cNvSpPr>
          <p:nvPr>
            <p:ph type="ftr" sz="quarter" idx="11"/>
          </p:nvPr>
        </p:nvSpPr>
        <p:spPr/>
        <p:txBody>
          <a:bodyPr/>
          <a:lstStyle/>
          <a:p>
            <a:endParaRPr lang="en-US"/>
          </a:p>
        </p:txBody>
      </p:sp>
      <p:sp>
        <p:nvSpPr>
          <p:cNvPr id="104859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5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83" name="Date Placeholder 3"/>
          <p:cNvSpPr>
            <a:spLocks noGrp="1"/>
          </p:cNvSpPr>
          <p:nvPr>
            <p:ph type="dt" sz="half" idx="10"/>
          </p:nvPr>
        </p:nvSpPr>
        <p:spPr/>
        <p:txBody>
          <a:bodyPr/>
          <a:lstStyle/>
          <a:p>
            <a:fld id="{1D8BD707-D9CF-40AE-B4C6-C98DA3205C09}" type="datetimeFigureOut">
              <a:rPr lang="en-US" smtClean="0"/>
              <a:t>6/8/2024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p>
        </p:txBody>
      </p:sp>
      <p:sp>
        <p:nvSpPr>
          <p:cNvPr id="104864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4"/>
          <p:cNvSpPr>
            <a:spLocks noGrp="1"/>
          </p:cNvSpPr>
          <p:nvPr>
            <p:ph type="dt" sz="half" idx="10"/>
          </p:nvPr>
        </p:nvSpPr>
        <p:spPr/>
        <p:txBody>
          <a:bodyPr/>
          <a:lstStyle/>
          <a:p>
            <a:fld id="{1D8BD707-D9CF-40AE-B4C6-C98DA3205C09}" type="datetimeFigureOut">
              <a:rPr lang="en-US" smtClean="0"/>
              <a:t>6/8/2024</a:t>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p>
        </p:txBody>
      </p:sp>
      <p:sp>
        <p:nvSpPr>
          <p:cNvPr id="104864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6"/>
          <p:cNvSpPr>
            <a:spLocks noGrp="1"/>
          </p:cNvSpPr>
          <p:nvPr>
            <p:ph type="dt" sz="half" idx="10"/>
          </p:nvPr>
        </p:nvSpPr>
        <p:spPr/>
        <p:txBody>
          <a:bodyPr/>
          <a:lstStyle/>
          <a:p>
            <a:fld id="{1D8BD707-D9CF-40AE-B4C6-C98DA3205C09}" type="datetimeFigureOut">
              <a:rPr lang="en-US" smtClean="0"/>
              <a:t>6/8/2024</a:t>
            </a:fld>
            <a:endParaRPr lang="en-US"/>
          </a:p>
        </p:txBody>
      </p:sp>
      <p:sp>
        <p:nvSpPr>
          <p:cNvPr id="1048651" name="Footer Placeholder 7"/>
          <p:cNvSpPr>
            <a:spLocks noGrp="1"/>
          </p:cNvSpPr>
          <p:nvPr>
            <p:ph type="ftr" sz="quarter" idx="11"/>
          </p:nvPr>
        </p:nvSpPr>
        <p:spPr/>
        <p:txBody>
          <a:bodyPr/>
          <a:lstStyle/>
          <a:p>
            <a:endParaRPr lang="en-US"/>
          </a:p>
        </p:txBody>
      </p:sp>
      <p:sp>
        <p:nvSpPr>
          <p:cNvPr id="1048652"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1D8BD707-D9CF-40AE-B4C6-C98DA3205C09}" type="datetimeFigureOut">
              <a:rPr lang="en-US" smtClean="0"/>
              <a:t>6/8/2024</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1D8BD707-D9CF-40AE-B4C6-C98DA3205C09}" type="datetimeFigureOut">
              <a:rPr lang="en-US" smtClean="0"/>
              <a:t>6/8/2024</a:t>
            </a:fld>
            <a:endParaRPr lang="en-US"/>
          </a:p>
        </p:txBody>
      </p:sp>
      <p:sp>
        <p:nvSpPr>
          <p:cNvPr id="1048654" name="Footer Placeholder 2"/>
          <p:cNvSpPr>
            <a:spLocks noGrp="1"/>
          </p:cNvSpPr>
          <p:nvPr>
            <p:ph type="ftr" sz="quarter" idx="11"/>
          </p:nvPr>
        </p:nvSpPr>
        <p:spPr/>
        <p:txBody>
          <a:bodyPr/>
          <a:lstStyle/>
          <a:p>
            <a:endParaRPr lang="en-US"/>
          </a:p>
        </p:txBody>
      </p:sp>
      <p:sp>
        <p:nvSpPr>
          <p:cNvPr id="1048655"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5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lstStyle/>
          <a:p>
            <a:fld id="{1D8BD707-D9CF-40AE-B4C6-C98DA3205C09}" type="datetimeFigureOut">
              <a:rPr lang="en-US" smtClean="0"/>
              <a:t>6/8/2024</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2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lstStyle/>
          <a:p>
            <a:fld id="{1D8BD707-D9CF-40AE-B4C6-C98DA3205C09}" type="datetimeFigureOut">
              <a:rPr lang="en-US" smtClean="0"/>
              <a:t>6/8/2024</a:t>
            </a:fld>
            <a:endParaRPr lang="en-US"/>
          </a:p>
        </p:txBody>
      </p:sp>
      <p:sp>
        <p:nvSpPr>
          <p:cNvPr id="1048632" name="Footer Placeholder 5"/>
          <p:cNvSpPr>
            <a:spLocks noGrp="1"/>
          </p:cNvSpPr>
          <p:nvPr>
            <p:ph type="ftr" sz="quarter" idx="11"/>
          </p:nvPr>
        </p:nvSpPr>
        <p:spPr/>
        <p:txBody>
          <a:bodyPr/>
          <a:lstStyle/>
          <a:p>
            <a:endParaRPr lang="en-US"/>
          </a:p>
        </p:txBody>
      </p:sp>
      <p:sp>
        <p:nvSpPr>
          <p:cNvPr id="104863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6/8/2024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umpy.org/doc/" TargetMode="External"/><Relationship Id="rId2" Type="http://schemas.openxmlformats.org/officeDocument/2006/relationships/hyperlink" Target="https://opencv.org/" TargetMode="External"/><Relationship Id="rId1" Type="http://schemas.openxmlformats.org/officeDocument/2006/relationships/slideLayout" Target="../slideLayouts/slideLayout2.xml"/><Relationship Id="rId6" Type="http://schemas.openxmlformats.org/officeDocument/2006/relationships/hyperlink" Target="https://pillow.readthedocs.io/en/stable/" TargetMode="External"/><Relationship Id="rId5" Type="http://schemas.openxmlformats.org/officeDocument/2006/relationships/hyperlink" Target="https://docs.python.org/3/library/tkinter.html" TargetMode="External"/><Relationship Id="rId4" Type="http://schemas.openxmlformats.org/officeDocument/2006/relationships/hyperlink" Target="https://pandas.pydata.org/doc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
          <p:cNvSpPr>
            <a:spLocks noChangeArrowheads="1"/>
          </p:cNvSpPr>
          <p:nvPr/>
        </p:nvSpPr>
        <p:spPr bwMode="auto">
          <a:xfrm>
            <a:off x="0" y="28504"/>
            <a:ext cx="9144000" cy="67710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SREENIVASA INSTITUTE OF TECHNOLOGY AND  MANAGEMENT STUDIES </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(Autonomous-NBA Accredited)</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587" name="Rectangle 2"/>
          <p:cNvSpPr>
            <a:spLocks noChangeArrowheads="1"/>
          </p:cNvSpPr>
          <p:nvPr/>
        </p:nvSpPr>
        <p:spPr bwMode="auto">
          <a:xfrm>
            <a:off x="1336625" y="742269"/>
            <a:ext cx="6868616" cy="55399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DEPARTMENT OF COMPUTER SCIENCE AND ENGINEERING</a:t>
            </a:r>
            <a:endParaRPr kumimoji="0" lang="en-US" sz="900" b="0" i="0" u="none" strike="noStrike" cap="none" normalizeH="0" baseline="0" dirty="0">
              <a:ln>
                <a:noFill/>
              </a:ln>
              <a:solidFill>
                <a:schemeClr val="tx1"/>
              </a:solidFill>
              <a:effectLst/>
              <a:latin typeface="Arial Black" panose="020B0A040201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(2023-2024)</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097152" name="Picture 5"/>
          <p:cNvPicPr/>
          <p:nvPr/>
        </p:nvPicPr>
        <p:blipFill>
          <a:blip r:embed="rId2"/>
          <a:srcRect/>
          <a:stretch>
            <a:fillRect/>
          </a:stretch>
        </p:blipFill>
        <p:spPr bwMode="auto">
          <a:xfrm>
            <a:off x="228600" y="58096"/>
            <a:ext cx="685800" cy="1043351"/>
          </a:xfrm>
          <a:prstGeom prst="rect">
            <a:avLst/>
          </a:prstGeom>
          <a:noFill/>
          <a:ln w="9525">
            <a:noFill/>
            <a:miter lim="800000"/>
            <a:headEnd/>
            <a:tailEnd/>
          </a:ln>
        </p:spPr>
      </p:pic>
      <p:graphicFrame>
        <p:nvGraphicFramePr>
          <p:cNvPr id="4194304" name="Table 6"/>
          <p:cNvGraphicFramePr>
            <a:graphicFrameLocks noGrp="1"/>
          </p:cNvGraphicFramePr>
          <p:nvPr>
            <p:extLst>
              <p:ext uri="{D42A27DB-BD31-4B8C-83A1-F6EECF244321}">
                <p14:modId xmlns:p14="http://schemas.microsoft.com/office/powerpoint/2010/main" val="2916270290"/>
              </p:ext>
            </p:extLst>
          </p:nvPr>
        </p:nvGraphicFramePr>
        <p:xfrm>
          <a:off x="1979712" y="3150359"/>
          <a:ext cx="5688632" cy="1182624"/>
        </p:xfrm>
        <a:graphic>
          <a:graphicData uri="http://schemas.openxmlformats.org/drawingml/2006/table">
            <a:tbl>
              <a:tblPr/>
              <a:tblGrid>
                <a:gridCol w="2894216">
                  <a:extLst>
                    <a:ext uri="{9D8B030D-6E8A-4147-A177-3AD203B41FA5}">
                      <a16:colId xmlns:a16="http://schemas.microsoft.com/office/drawing/2014/main" val="20000"/>
                    </a:ext>
                  </a:extLst>
                </a:gridCol>
                <a:gridCol w="2794416">
                  <a:extLst>
                    <a:ext uri="{9D8B030D-6E8A-4147-A177-3AD203B41FA5}">
                      <a16:colId xmlns:a16="http://schemas.microsoft.com/office/drawing/2014/main" val="20001"/>
                    </a:ext>
                  </a:extLst>
                </a:gridCol>
              </a:tblGrid>
              <a:tr h="295656">
                <a:tc>
                  <a:txBody>
                    <a:bodyPr/>
                    <a:lstStyle/>
                    <a:p>
                      <a:pPr marL="0" marR="0">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C CHETHAN</a:t>
                      </a:r>
                      <a:endParaRPr lang="en-US" sz="1200" dirty="0">
                        <a:latin typeface="+mn-lt"/>
                        <a:ea typeface="Calibri" panose="020F0502020204030204"/>
                        <a:cs typeface="Times New Roman" panose="02020603050405020304"/>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21751A0541 </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95656">
                <a:tc>
                  <a:txBody>
                    <a:bodyPr/>
                    <a:lstStyle/>
                    <a:p>
                      <a:pPr marL="0" marR="0">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G VASANTH KUMAR</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21751A0560</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95656">
                <a:tc>
                  <a:txBody>
                    <a:bodyPr/>
                    <a:lstStyle/>
                    <a:p>
                      <a:pPr marL="0" marR="0">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A KARTHIK</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21751A0504</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95656">
                <a:tc>
                  <a:txBody>
                    <a:bodyPr/>
                    <a:lstStyle/>
                    <a:p>
                      <a:pPr marL="0" marR="0">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E V CHANDRAKANTH GOUD</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21751A0552</a:t>
                      </a:r>
                      <a:endParaRPr lang="en-US" sz="1200" dirty="0">
                        <a:latin typeface="Calibri" panose="020F0502020204030204"/>
                        <a:ea typeface="Calibri" panose="020F0502020204030204"/>
                        <a:cs typeface="Times New Roman" panose="02020603050405020304"/>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1048588" name="Rectangle 3"/>
          <p:cNvSpPr>
            <a:spLocks noChangeArrowheads="1"/>
          </p:cNvSpPr>
          <p:nvPr/>
        </p:nvSpPr>
        <p:spPr bwMode="auto">
          <a:xfrm>
            <a:off x="0" y="1447800"/>
            <a:ext cx="9144000" cy="107721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MINI PROJECT REPORT PRESENTATION </a:t>
            </a:r>
          </a:p>
          <a:p>
            <a:pPr marL="0" marR="0" lvl="0" indent="0" algn="ctr"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a:t>
            </a:r>
          </a:p>
          <a:p>
            <a:pPr marL="0" marR="0" lvl="0" indent="0" algn="ctr" defTabSz="914400" rtl="0" eaLnBrk="1" fontAlgn="base" latinLnBrk="0" hangingPunct="1">
              <a:lnSpc>
                <a:spcPct val="100000"/>
              </a:lnSpc>
              <a:spcBef>
                <a:spcPct val="0"/>
              </a:spcBef>
              <a:spcAft>
                <a:spcPct val="0"/>
              </a:spcAft>
              <a:buClrTx/>
              <a:buSzTx/>
              <a:buFontTx/>
              <a:buNone/>
            </a:pP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sz="20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COLOR DETECTION USING PYTHON</a:t>
            </a:r>
            <a:r>
              <a:rPr kumimoji="0" lang="en-US" sz="2000" b="1" i="0" u="none" strike="noStrike" cap="none" normalizeH="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p:txBody>
      </p:sp>
      <p:sp>
        <p:nvSpPr>
          <p:cNvPr id="1048589" name="Rectangle 4"/>
          <p:cNvSpPr>
            <a:spLocks noChangeArrowheads="1"/>
          </p:cNvSpPr>
          <p:nvPr/>
        </p:nvSpPr>
        <p:spPr bwMode="auto">
          <a:xfrm>
            <a:off x="4373067" y="2594372"/>
            <a:ext cx="397866" cy="27699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590" name="Text Placeholder 16"/>
          <p:cNvSpPr>
            <a:spLocks noGrp="1"/>
          </p:cNvSpPr>
          <p:nvPr>
            <p:ph type="body" idx="1"/>
          </p:nvPr>
        </p:nvSpPr>
        <p:spPr>
          <a:xfrm>
            <a:off x="884733" y="4611971"/>
            <a:ext cx="7772400" cy="1429843"/>
          </a:xfrm>
        </p:spPr>
        <p:txBody>
          <a:bodyPr>
            <a:noAutofit/>
          </a:bodyPr>
          <a:lstStyle/>
          <a:p>
            <a:pPr algn="ctr"/>
            <a:r>
              <a:rPr lang="en-US"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Under the </a:t>
            </a:r>
            <a:r>
              <a:rPr lang="en-US" sz="1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Guidance of</a:t>
            </a:r>
          </a:p>
          <a:p>
            <a:pPr algn="ctr"/>
            <a:r>
              <a:rPr lang="en-US" sz="16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Dr.T.KESAVA RAO, </a:t>
            </a:r>
            <a:r>
              <a:rPr lang="en-US" sz="1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a:t>
            </a:r>
            <a:r>
              <a:rPr lang="en-US" sz="1600" b="1"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Tech</a:t>
            </a:r>
            <a:r>
              <a:rPr lang="en-US" sz="16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.,Ph.D</a:t>
            </a:r>
          </a:p>
          <a:p>
            <a:pPr algn="ctr"/>
            <a:r>
              <a:rPr lang="en-US" sz="1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 Associate Professor  </a:t>
            </a:r>
          </a:p>
          <a:p>
            <a:pPr algn="ctr"/>
            <a:r>
              <a:rPr lang="en-US" sz="1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r>
              <a:rPr lang="en-US"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algn="ctr"/>
            <a:r>
              <a:rPr lang="en-US"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Sreenivasa Institute of Technology </a:t>
            </a:r>
            <a:r>
              <a:rPr lang="en-US" sz="1400"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and Management </a:t>
            </a:r>
            <a:r>
              <a:rPr lang="en-US"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Studies, Chittoor, 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FEASIBILITY STUDY</a:t>
            </a:r>
            <a:endParaRPr lang="en-US" b="1" dirty="0"/>
          </a:p>
        </p:txBody>
      </p:sp>
      <p:sp>
        <p:nvSpPr>
          <p:cNvPr id="3" name="Content Placeholder 2"/>
          <p:cNvSpPr>
            <a:spLocks noGrp="1"/>
          </p:cNvSpPr>
          <p:nvPr>
            <p:ph idx="1"/>
          </p:nvPr>
        </p:nvSpPr>
        <p:spPr/>
        <p:txBody>
          <a:bodyPr>
            <a:normAutofit/>
          </a:bodyPr>
          <a:lstStyle/>
          <a:p>
            <a:pPr marL="0" indent="0">
              <a:buNone/>
            </a:pPr>
            <a:r>
              <a:rPr lang="en-US" sz="2400" b="1"/>
              <a:t>Objective Definition: </a:t>
            </a:r>
            <a:r>
              <a:rPr lang="en-US" sz="2400"/>
              <a:t> Clearly state the goal of building the color detection application.</a:t>
            </a:r>
          </a:p>
          <a:p>
            <a:pPr marL="0" indent="0">
              <a:buNone/>
            </a:pPr>
            <a:r>
              <a:rPr lang="en-US" sz="2400" b="1"/>
              <a:t>Resource Assessment</a:t>
            </a:r>
            <a:r>
              <a:rPr lang="en-US" sz="2400"/>
              <a:t>: Evaluate what's needed for development, like programming skills and access to a webcam.</a:t>
            </a:r>
          </a:p>
          <a:p>
            <a:pPr marL="0" indent="0">
              <a:buNone/>
            </a:pPr>
            <a:r>
              <a:rPr lang="en-US" sz="2400" b="1"/>
              <a:t>Technical Feasibility</a:t>
            </a:r>
            <a:r>
              <a:rPr lang="en-US" sz="2400"/>
              <a:t>: See if the tools we plan to use, like Tkinter, are suitable for the job.</a:t>
            </a:r>
          </a:p>
          <a:p>
            <a:pPr marL="0" indent="0">
              <a:buNone/>
            </a:pPr>
            <a:r>
              <a:rPr lang="en-US" sz="2400" b="1"/>
              <a:t>Operational Feasibility</a:t>
            </a:r>
            <a:r>
              <a:rPr lang="en-US" sz="2400"/>
              <a:t>: Consider how easy it'll be for users to interact with the app.</a:t>
            </a:r>
          </a:p>
          <a:p>
            <a:pPr marL="0" indent="0">
              <a:buNone/>
            </a:pPr>
            <a:r>
              <a:rPr lang="en-US" sz="2400" b="1"/>
              <a:t>Financial Feasibility: </a:t>
            </a:r>
            <a:r>
              <a:rPr lang="en-US" sz="2400"/>
              <a:t> Check if we can afford the development, considering time and potential expenses.</a:t>
            </a:r>
          </a:p>
          <a:p>
            <a:endParaRPr lang="en-US" sz="2400"/>
          </a:p>
          <a:p>
            <a:pPr marL="0" indent="0">
              <a:buNone/>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DEVELOPMENT MODEL</a:t>
            </a:r>
          </a:p>
        </p:txBody>
      </p:sp>
      <p:sp>
        <p:nvSpPr>
          <p:cNvPr id="3" name="Content Placeholder 2"/>
          <p:cNvSpPr>
            <a:spLocks noGrp="1"/>
          </p:cNvSpPr>
          <p:nvPr>
            <p:ph idx="1"/>
          </p:nvPr>
        </p:nvSpPr>
        <p:spPr/>
        <p:txBody>
          <a:bodyPr>
            <a:normAutofit/>
          </a:bodyPr>
          <a:lstStyle/>
          <a:p>
            <a:pPr>
              <a:buNone/>
            </a:pPr>
            <a:r>
              <a:rPr lang="en-US" sz="2400" b="1"/>
              <a:t>Iterative and Incremental Model  :</a:t>
            </a:r>
            <a:endParaRPr lang="en-US" sz="2400"/>
          </a:p>
          <a:p>
            <a:pPr>
              <a:buNone/>
            </a:pPr>
            <a:r>
              <a:rPr lang="en-US" sz="2400"/>
              <a:t>Iteration 1: Basic GUI Setup</a:t>
            </a:r>
          </a:p>
          <a:p>
            <a:pPr>
              <a:buNone/>
            </a:pPr>
            <a:r>
              <a:rPr lang="en-US" sz="2400"/>
              <a:t>Iteration 2: Login page setup</a:t>
            </a:r>
          </a:p>
          <a:p>
            <a:pPr>
              <a:buNone/>
            </a:pPr>
            <a:r>
              <a:rPr lang="en-US" sz="2400"/>
              <a:t>Iteration 3: Image File Selection and Display</a:t>
            </a:r>
          </a:p>
          <a:p>
            <a:pPr>
              <a:buNone/>
            </a:pPr>
            <a:r>
              <a:rPr lang="en-US" sz="2400"/>
              <a:t>Iteration 4: Color Detection on Image</a:t>
            </a:r>
          </a:p>
          <a:p>
            <a:pPr>
              <a:buNone/>
            </a:pPr>
            <a:r>
              <a:rPr lang="en-US" sz="2400"/>
              <a:t>Iteration 5: Real-Time Video Feed</a:t>
            </a:r>
          </a:p>
          <a:p>
            <a:pPr>
              <a:buNone/>
            </a:pPr>
            <a:r>
              <a:rPr lang="en-US" sz="2400"/>
              <a:t>Iteration 6: Refinement and Optimization</a:t>
            </a:r>
          </a:p>
          <a:p>
            <a:pPr>
              <a:buNone/>
            </a:pPr>
            <a:r>
              <a:rPr lang="en-US" sz="2400"/>
              <a:t>Iteration 7: Testing and Debugging</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DESCRIPTION </a:t>
            </a:r>
          </a:p>
        </p:txBody>
      </p:sp>
      <p:sp>
        <p:nvSpPr>
          <p:cNvPr id="3" name="Content Placeholder 2"/>
          <p:cNvSpPr>
            <a:spLocks noGrp="1"/>
          </p:cNvSpPr>
          <p:nvPr>
            <p:ph idx="1"/>
          </p:nvPr>
        </p:nvSpPr>
        <p:spPr/>
        <p:txBody>
          <a:bodyPr/>
          <a:lstStyle/>
          <a:p>
            <a:r>
              <a:rPr lang="en-US" dirty="0"/>
              <a:t>Problem definition</a:t>
            </a:r>
          </a:p>
          <a:p>
            <a:r>
              <a:rPr lang="en-US" dirty="0"/>
              <a:t>Overview of the  system</a:t>
            </a:r>
          </a:p>
          <a:p>
            <a:r>
              <a:rPr lang="en-US" dirty="0"/>
              <a:t>System Block Diagram</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definition</a:t>
            </a:r>
            <a:br>
              <a:rPr lang="en-US" b="1" dirty="0"/>
            </a:br>
            <a:endParaRPr lang="en-US" b="1" dirty="0"/>
          </a:p>
        </p:txBody>
      </p:sp>
      <p:sp>
        <p:nvSpPr>
          <p:cNvPr id="3" name="Content Placeholder 2"/>
          <p:cNvSpPr>
            <a:spLocks noGrp="1"/>
          </p:cNvSpPr>
          <p:nvPr>
            <p:ph idx="1"/>
          </p:nvPr>
        </p:nvSpPr>
        <p:spPr/>
        <p:txBody>
          <a:bodyPr>
            <a:normAutofit/>
          </a:bodyPr>
          <a:lstStyle/>
          <a:p>
            <a:r>
              <a:rPr lang="en-US" sz="2400"/>
              <a:t>The color detection application aims to accurately identify colors in both static images and real-time video feeds.</a:t>
            </a:r>
          </a:p>
          <a:p>
            <a:r>
              <a:rPr lang="en-US" sz="2400"/>
              <a:t> The project involves various components, such as GUI design for login page and image processing, and real-time video handling . </a:t>
            </a:r>
          </a:p>
          <a:p>
            <a:r>
              <a:rPr lang="en-US" sz="2400"/>
              <a:t>And adding an alogorithm for color matching.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Overview of the  system</a:t>
            </a:r>
          </a:p>
        </p:txBody>
      </p:sp>
      <p:sp>
        <p:nvSpPr>
          <p:cNvPr id="3" name="Content Placeholder 2"/>
          <p:cNvSpPr>
            <a:spLocks noGrp="1"/>
          </p:cNvSpPr>
          <p:nvPr>
            <p:ph idx="1"/>
          </p:nvPr>
        </p:nvSpPr>
        <p:spPr/>
        <p:txBody>
          <a:bodyPr>
            <a:normAutofit/>
          </a:bodyPr>
          <a:lstStyle/>
          <a:p>
            <a:pPr marL="0" indent="0">
              <a:buNone/>
            </a:pPr>
            <a:r>
              <a:rPr lang="en-US" sz="2400" b="1"/>
              <a:t>System Components</a:t>
            </a:r>
          </a:p>
          <a:p>
            <a:r>
              <a:rPr lang="en-US" sz="2400" b="1"/>
              <a:t> </a:t>
            </a:r>
            <a:r>
              <a:rPr lang="en-US" sz="2400"/>
              <a:t>Login page</a:t>
            </a:r>
            <a:endParaRPr lang="en-US" sz="2400" b="1"/>
          </a:p>
          <a:p>
            <a:r>
              <a:rPr lang="en-US" sz="2400"/>
              <a:t>User Interface </a:t>
            </a:r>
          </a:p>
          <a:p>
            <a:r>
              <a:rPr lang="en-US" sz="2400"/>
              <a:t>Image File Selection and Display</a:t>
            </a:r>
          </a:p>
          <a:p>
            <a:r>
              <a:rPr lang="en-US" sz="2400"/>
              <a:t>Color Detection on Static Images</a:t>
            </a:r>
          </a:p>
          <a:p>
            <a:r>
              <a:rPr lang="en-US" sz="2400"/>
              <a:t>Real-Time Video Feed Integration</a:t>
            </a:r>
          </a:p>
          <a:p>
            <a:r>
              <a:rPr lang="en-US" sz="2400"/>
              <a:t>Color Database</a:t>
            </a:r>
          </a:p>
          <a:p>
            <a:r>
              <a:rPr lang="en-US" sz="2400"/>
              <a:t>Key Functionalities</a:t>
            </a:r>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Block Diagram</a:t>
            </a:r>
          </a:p>
        </p:txBody>
      </p:sp>
      <p:sp>
        <p:nvSpPr>
          <p:cNvPr id="5" name="Rectangle 4">
            <a:extLst>
              <a:ext uri="{FF2B5EF4-FFF2-40B4-BE49-F238E27FC236}">
                <a16:creationId xmlns:a16="http://schemas.microsoft.com/office/drawing/2014/main" id="{2258797D-29E4-4D7C-A6A7-142B11E8A9A9}"/>
              </a:ext>
            </a:extLst>
          </p:cNvPr>
          <p:cNvSpPr/>
          <p:nvPr/>
        </p:nvSpPr>
        <p:spPr>
          <a:xfrm>
            <a:off x="2591780" y="1417638"/>
            <a:ext cx="3960440" cy="516572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a:t>
            </a:r>
          </a:p>
        </p:txBody>
      </p:sp>
      <p:sp>
        <p:nvSpPr>
          <p:cNvPr id="3" name="Content Placeholder 2"/>
          <p:cNvSpPr>
            <a:spLocks noGrp="1"/>
          </p:cNvSpPr>
          <p:nvPr>
            <p:ph idx="1"/>
          </p:nvPr>
        </p:nvSpPr>
        <p:spPr/>
        <p:txBody>
          <a:bodyPr/>
          <a:lstStyle/>
          <a:p>
            <a:r>
              <a:rPr lang="en-US" dirty="0"/>
              <a:t>Module Description </a:t>
            </a:r>
          </a:p>
          <a:p>
            <a:r>
              <a:rPr lang="en-US" dirty="0"/>
              <a:t>Algorithm(Explanation)</a:t>
            </a:r>
          </a:p>
          <a:p>
            <a:r>
              <a:rPr lang="en-US" dirty="0"/>
              <a:t>DFD</a:t>
            </a:r>
          </a:p>
          <a:p>
            <a:r>
              <a:rPr lang="en-US" dirty="0"/>
              <a:t>Input Design</a:t>
            </a:r>
          </a:p>
          <a:p>
            <a:r>
              <a:rPr lang="en-US" dirty="0"/>
              <a:t>Output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Module Description </a:t>
            </a:r>
          </a:p>
        </p:txBody>
      </p:sp>
      <p:sp>
        <p:nvSpPr>
          <p:cNvPr id="3" name="Content Placeholder 2"/>
          <p:cNvSpPr>
            <a:spLocks noGrp="1"/>
          </p:cNvSpPr>
          <p:nvPr>
            <p:ph idx="1"/>
          </p:nvPr>
        </p:nvSpPr>
        <p:spPr>
          <a:xfrm>
            <a:off x="457200" y="1417638"/>
            <a:ext cx="8229600" cy="4525963"/>
          </a:xfrm>
        </p:spPr>
        <p:txBody>
          <a:bodyPr>
            <a:noAutofit/>
          </a:bodyPr>
          <a:lstStyle/>
          <a:p>
            <a:pPr marL="0" indent="0">
              <a:buNone/>
            </a:pPr>
            <a:r>
              <a:rPr lang="en-IN" sz="2400" b="1"/>
              <a:t>Selecting Image:</a:t>
            </a:r>
            <a:endParaRPr lang="en-IN" sz="2400"/>
          </a:p>
          <a:p>
            <a:pPr marL="0" indent="0">
              <a:buNone/>
            </a:pPr>
            <a:r>
              <a:rPr lang="en-IN" sz="2400"/>
              <a:t>	Users can click a button called UPLOAD IMAGE  .This function  allowing users to browse and select an image file. Once a file is selected, the image is loaded using OpenCV  and its color information is displayed. Users can then click on any point in the image to obtain the RGB values and the corresponding color name.</a:t>
            </a:r>
          </a:p>
          <a:p>
            <a:pPr marL="0" indent="0">
              <a:buNone/>
            </a:pPr>
            <a:r>
              <a:rPr lang="en-IN" sz="2400" b="1"/>
              <a:t>Starting Video Feed:</a:t>
            </a:r>
            <a:endParaRPr lang="en-IN" sz="2400"/>
          </a:p>
          <a:p>
            <a:pPr marL="0" indent="0">
              <a:buNone/>
            </a:pPr>
            <a:r>
              <a:rPr lang="en-IN" sz="2400"/>
              <a:t>	Users can click a button called OPEN CAMERA  .This function accesses the camera  and continuously captures video frames.The video feed is displayed in a window, and users can click on any point in the video feed to obtain the hex code and the corresponding color name.</a:t>
            </a:r>
          </a:p>
          <a:p>
            <a:pPr marL="0" indent="0">
              <a:buNone/>
            </a:pP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Algorithm</a:t>
            </a:r>
            <a:r>
              <a:rPr lang="en-US" b="1"/>
              <a:t>(Explanation</a:t>
            </a:r>
            <a:r>
              <a:rPr lang="en-US" b="1" dirty="0"/>
              <a:t>)</a:t>
            </a:r>
          </a:p>
        </p:txBody>
      </p:sp>
      <p:sp>
        <p:nvSpPr>
          <p:cNvPr id="7" name="Content Placeholder 6">
            <a:extLst>
              <a:ext uri="{FF2B5EF4-FFF2-40B4-BE49-F238E27FC236}">
                <a16:creationId xmlns:a16="http://schemas.microsoft.com/office/drawing/2014/main" id="{BBF7D6C6-416F-4783-9CF6-C28423CAD805}"/>
              </a:ext>
            </a:extLst>
          </p:cNvPr>
          <p:cNvSpPr>
            <a:spLocks noGrp="1"/>
          </p:cNvSpPr>
          <p:nvPr>
            <p:ph idx="1"/>
          </p:nvPr>
        </p:nvSpPr>
        <p:spPr/>
        <p:txBody>
          <a:bodyPr>
            <a:normAutofit/>
          </a:bodyPr>
          <a:lstStyle/>
          <a:p>
            <a:pPr marL="0" indent="0">
              <a:buNone/>
            </a:pPr>
            <a:r>
              <a:rPr lang="en-US" sz="2400" b="1"/>
              <a:t>Binary Search Algorithm:</a:t>
            </a:r>
            <a:endParaRPr lang="en-IN" sz="2400" u="sng"/>
          </a:p>
          <a:p>
            <a:pPr lvl="1">
              <a:buFont typeface="Arial" panose="020B0604020202020204" pitchFamily="34" charset="0"/>
              <a:buChar char="•"/>
            </a:pPr>
            <a:r>
              <a:rPr lang="en-US" sz="2400"/>
              <a:t>The binary search algorithm is used to efficiently find the closest color match in a predefined color dataset based on the RGB values of a target color.</a:t>
            </a:r>
            <a:endParaRPr lang="en-IN" sz="2400"/>
          </a:p>
          <a:p>
            <a:pPr lvl="1">
              <a:buFont typeface="Arial" panose="020B0604020202020204" pitchFamily="34" charset="0"/>
              <a:buChar char="•"/>
            </a:pPr>
            <a:r>
              <a:rPr lang="en-US" sz="2400"/>
              <a:t> The function colorname() takes three parameters representing the Blue (B), Green (G), and Red (R) values of the target color, respectively.</a:t>
            </a:r>
            <a:endParaRPr lang="en-IN" sz="2400"/>
          </a:p>
          <a:p>
            <a:pPr marL="0" indent="0">
              <a:buNone/>
            </a:pPr>
            <a:r>
              <a:rPr lang="en-US" sz="2400"/>
              <a:t>The algorithm returns the name and hexadecimal code of the closest matching color found in the dataset based on the RGB values of the target color.</a:t>
            </a:r>
            <a:endParaRPr lang="en-IN" sz="2400"/>
          </a:p>
          <a:p>
            <a:pPr marL="0" indent="0">
              <a:buNone/>
            </a:pPr>
            <a:endParaRPr lang="en-IN" sz="2400"/>
          </a:p>
          <a:p>
            <a:pPr marL="0" indent="0">
              <a:buNone/>
            </a:pPr>
            <a:endParaRPr lang="en-I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DFD</a:t>
            </a:r>
          </a:p>
        </p:txBody>
      </p:sp>
      <p:sp>
        <p:nvSpPr>
          <p:cNvPr id="8" name="Rectangle 7">
            <a:extLst>
              <a:ext uri="{FF2B5EF4-FFF2-40B4-BE49-F238E27FC236}">
                <a16:creationId xmlns:a16="http://schemas.microsoft.com/office/drawing/2014/main" id="{30EB455F-A752-4C65-B36D-9916586B8A11}"/>
              </a:ext>
            </a:extLst>
          </p:cNvPr>
          <p:cNvSpPr/>
          <p:nvPr/>
        </p:nvSpPr>
        <p:spPr>
          <a:xfrm>
            <a:off x="4211960" y="5085184"/>
            <a:ext cx="12241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DDF8854-91F0-40BD-86DD-06E26D62F494}"/>
              </a:ext>
            </a:extLst>
          </p:cNvPr>
          <p:cNvSpPr/>
          <p:nvPr/>
        </p:nvSpPr>
        <p:spPr>
          <a:xfrm>
            <a:off x="1403648" y="2564904"/>
            <a:ext cx="6624736" cy="27363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TextBox 3">
            <a:extLst>
              <a:ext uri="{FF2B5EF4-FFF2-40B4-BE49-F238E27FC236}">
                <a16:creationId xmlns:a16="http://schemas.microsoft.com/office/drawing/2014/main" id="{E925C33B-4D44-4960-BDC3-95BF284B1B1A}"/>
              </a:ext>
            </a:extLst>
          </p:cNvPr>
          <p:cNvSpPr txBox="1"/>
          <p:nvPr/>
        </p:nvSpPr>
        <p:spPr>
          <a:xfrm>
            <a:off x="1475656" y="1844824"/>
            <a:ext cx="2008627" cy="369332"/>
          </a:xfrm>
          <a:prstGeom prst="rect">
            <a:avLst/>
          </a:prstGeom>
          <a:noFill/>
        </p:spPr>
        <p:txBody>
          <a:bodyPr wrap="none" rtlCol="0">
            <a:spAutoFit/>
          </a:bodyPr>
          <a:lstStyle/>
          <a:p>
            <a:r>
              <a:rPr lang="en-US" b="1"/>
              <a:t>Data flow diagram:</a:t>
            </a:r>
            <a:endParaRPr lang="en-IN"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457200" y="1416646"/>
            <a:ext cx="8229600" cy="4525963"/>
          </a:xfrm>
        </p:spPr>
        <p:txBody>
          <a:bodyPr>
            <a:noAutofit/>
          </a:bodyPr>
          <a:lstStyle/>
          <a:p>
            <a:pPr>
              <a:lnSpc>
                <a:spcPct val="120000"/>
              </a:lnSpc>
            </a:pPr>
            <a:r>
              <a:rPr lang="en-US" sz="2400">
                <a:cs typeface="Times New Roman" panose="02020603050405020304" pitchFamily="18" charset="0"/>
              </a:rPr>
              <a:t> </a:t>
            </a:r>
            <a:r>
              <a:rPr lang="en-US" sz="2400"/>
              <a:t>This Python application enables real-time color detection in both static images and live video feeds through a user-friendly interface. </a:t>
            </a:r>
          </a:p>
          <a:p>
            <a:pPr>
              <a:lnSpc>
                <a:spcPct val="120000"/>
              </a:lnSpc>
            </a:pPr>
            <a:r>
              <a:rPr lang="en-US" sz="2400"/>
              <a:t>Using Tkinter for the graphical user interface (GUI),   the application allows users to select an image file or use the web cam The application features a login page to ensure that only authorized users can access the color detection functionality</a:t>
            </a:r>
          </a:p>
          <a:p>
            <a:pPr>
              <a:lnSpc>
                <a:spcPct val="120000"/>
              </a:lnSpc>
            </a:pPr>
            <a:r>
              <a:rPr lang="en-US" sz="2400"/>
              <a:t>The interface continuously updates until the user exits by closing the window or pressing a designated key </a:t>
            </a:r>
            <a:endParaRPr lang="en-IN" sz="2400" dirty="0">
              <a:cs typeface="Times New Roman" panose="02020603050405020304" pitchFamily="18" charset="0"/>
            </a:endParaRPr>
          </a:p>
        </p:txBody>
      </p:sp>
      <p:sp>
        <p:nvSpPr>
          <p:cNvPr id="3" name="Title 2">
            <a:extLst>
              <a:ext uri="{FF2B5EF4-FFF2-40B4-BE49-F238E27FC236}">
                <a16:creationId xmlns:a16="http://schemas.microsoft.com/office/drawing/2014/main" id="{88653441-D600-4049-A241-9989D255907A}"/>
              </a:ext>
            </a:extLst>
          </p:cNvPr>
          <p:cNvSpPr>
            <a:spLocks noGrp="1"/>
          </p:cNvSpPr>
          <p:nvPr>
            <p:ph type="title"/>
          </p:nvPr>
        </p:nvSpPr>
        <p:spPr/>
        <p:txBody>
          <a:bodyPr/>
          <a:lstStyle/>
          <a:p>
            <a:r>
              <a:rPr lang="en-US" b="1"/>
              <a:t>ABSTRACT</a:t>
            </a:r>
            <a:endParaRPr lang="en-IN"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 Design</a:t>
            </a:r>
          </a:p>
        </p:txBody>
      </p:sp>
      <p:sp>
        <p:nvSpPr>
          <p:cNvPr id="7" name="Rectangle 6" descr="Screenshot 2024-05-23 181347">
            <a:extLst>
              <a:ext uri="{FF2B5EF4-FFF2-40B4-BE49-F238E27FC236}">
                <a16:creationId xmlns:a16="http://schemas.microsoft.com/office/drawing/2014/main" id="{2F1EFCC0-C39F-4397-B9A4-5FAE88CCF2DD}"/>
              </a:ext>
            </a:extLst>
          </p:cNvPr>
          <p:cNvSpPr>
            <a:spLocks noChangeArrowheads="1"/>
          </p:cNvSpPr>
          <p:nvPr/>
        </p:nvSpPr>
        <p:spPr bwMode="auto">
          <a:xfrm>
            <a:off x="1475656" y="2001044"/>
            <a:ext cx="6192688" cy="365005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 name="Rectangle 2">
            <a:extLst>
              <a:ext uri="{FF2B5EF4-FFF2-40B4-BE49-F238E27FC236}">
                <a16:creationId xmlns:a16="http://schemas.microsoft.com/office/drawing/2014/main" id="{4BCF60FE-F592-4E73-B918-66A7D7E087EE}"/>
              </a:ext>
            </a:extLst>
          </p:cNvPr>
          <p:cNvSpPr/>
          <p:nvPr/>
        </p:nvSpPr>
        <p:spPr>
          <a:xfrm>
            <a:off x="1115616" y="1258098"/>
            <a:ext cx="1516441" cy="463397"/>
          </a:xfrm>
          <a:prstGeom prst="rect">
            <a:avLst/>
          </a:prstGeom>
        </p:spPr>
        <p:txBody>
          <a:bodyPr wrap="none">
            <a:spAutoFit/>
          </a:bodyPr>
          <a:lstStyle/>
          <a:p>
            <a:pPr marR="144145" algn="just">
              <a:lnSpc>
                <a:spcPct val="150000"/>
              </a:lnSpc>
              <a:spcAft>
                <a:spcPts val="1000"/>
              </a:spcAft>
            </a:pPr>
            <a:r>
              <a:rPr lang="en-IN" b="1">
                <a:latin typeface="Times New Roman" panose="02020603050405020304" pitchFamily="18" charset="0"/>
                <a:ea typeface="Calibri" panose="020F0502020204030204" pitchFamily="34" charset="0"/>
                <a:cs typeface="Times New Roman" panose="02020603050405020304" pitchFamily="18" charset="0"/>
              </a:rPr>
              <a:t>Login Page: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 Design</a:t>
            </a:r>
          </a:p>
        </p:txBody>
      </p:sp>
      <p:sp>
        <p:nvSpPr>
          <p:cNvPr id="3" name="Rectangle 2">
            <a:extLst>
              <a:ext uri="{FF2B5EF4-FFF2-40B4-BE49-F238E27FC236}">
                <a16:creationId xmlns:a16="http://schemas.microsoft.com/office/drawing/2014/main" id="{4BCF60FE-F592-4E73-B918-66A7D7E087EE}"/>
              </a:ext>
            </a:extLst>
          </p:cNvPr>
          <p:cNvSpPr/>
          <p:nvPr/>
        </p:nvSpPr>
        <p:spPr>
          <a:xfrm>
            <a:off x="976636" y="1258098"/>
            <a:ext cx="1794402" cy="463397"/>
          </a:xfrm>
          <a:prstGeom prst="rect">
            <a:avLst/>
          </a:prstGeom>
        </p:spPr>
        <p:txBody>
          <a:bodyPr wrap="none">
            <a:spAutoFit/>
          </a:bodyPr>
          <a:lstStyle/>
          <a:p>
            <a:pPr marR="144145" algn="just">
              <a:lnSpc>
                <a:spcPct val="150000"/>
              </a:lnSpc>
              <a:spcAft>
                <a:spcPts val="1000"/>
              </a:spcAft>
            </a:pPr>
            <a:r>
              <a:rPr lang="en-IN" b="1">
                <a:latin typeface="Times New Roman" panose="02020603050405020304" pitchFamily="18" charset="0"/>
                <a:ea typeface="Calibri" panose="020F0502020204030204" pitchFamily="34" charset="0"/>
                <a:cs typeface="Times New Roman" panose="02020603050405020304" pitchFamily="18" charset="0"/>
              </a:rPr>
              <a:t>User interface: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descr="Screenshot 2024-05-23 081111">
            <a:extLst>
              <a:ext uri="{FF2B5EF4-FFF2-40B4-BE49-F238E27FC236}">
                <a16:creationId xmlns:a16="http://schemas.microsoft.com/office/drawing/2014/main" id="{7A4CD288-EE8A-4E7E-8669-E1C1BF9B2938}"/>
              </a:ext>
            </a:extLst>
          </p:cNvPr>
          <p:cNvSpPr>
            <a:spLocks noChangeArrowheads="1"/>
          </p:cNvSpPr>
          <p:nvPr/>
        </p:nvSpPr>
        <p:spPr bwMode="auto">
          <a:xfrm>
            <a:off x="1638742" y="2060848"/>
            <a:ext cx="5866516" cy="388843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182235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 Design</a:t>
            </a:r>
          </a:p>
        </p:txBody>
      </p:sp>
      <p:sp>
        <p:nvSpPr>
          <p:cNvPr id="3" name="Rectangle 2">
            <a:extLst>
              <a:ext uri="{FF2B5EF4-FFF2-40B4-BE49-F238E27FC236}">
                <a16:creationId xmlns:a16="http://schemas.microsoft.com/office/drawing/2014/main" id="{4BCF60FE-F592-4E73-B918-66A7D7E087EE}"/>
              </a:ext>
            </a:extLst>
          </p:cNvPr>
          <p:cNvSpPr/>
          <p:nvPr/>
        </p:nvSpPr>
        <p:spPr>
          <a:xfrm>
            <a:off x="1269504" y="1258098"/>
            <a:ext cx="1208664" cy="463397"/>
          </a:xfrm>
          <a:prstGeom prst="rect">
            <a:avLst/>
          </a:prstGeom>
        </p:spPr>
        <p:txBody>
          <a:bodyPr wrap="none">
            <a:spAutoFit/>
          </a:bodyPr>
          <a:lstStyle/>
          <a:p>
            <a:pPr marR="144145" algn="just">
              <a:lnSpc>
                <a:spcPct val="150000"/>
              </a:lnSpc>
              <a:spcAft>
                <a:spcPts val="1000"/>
              </a:spcAft>
            </a:pPr>
            <a:r>
              <a:rPr lang="en-IN" b="1">
                <a:latin typeface="Times New Roman" panose="02020603050405020304" pitchFamily="18" charset="0"/>
                <a:ea typeface="Calibri" panose="020F0502020204030204" pitchFamily="34" charset="0"/>
                <a:cs typeface="Times New Roman" panose="02020603050405020304" pitchFamily="18" charset="0"/>
              </a:rPr>
              <a:t>Data set: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descr="Screenshot 2024-05-23 081111">
            <a:extLst>
              <a:ext uri="{FF2B5EF4-FFF2-40B4-BE49-F238E27FC236}">
                <a16:creationId xmlns:a16="http://schemas.microsoft.com/office/drawing/2014/main" id="{7A4CD288-EE8A-4E7E-8669-E1C1BF9B2938}"/>
              </a:ext>
            </a:extLst>
          </p:cNvPr>
          <p:cNvSpPr>
            <a:spLocks noChangeArrowheads="1"/>
          </p:cNvSpPr>
          <p:nvPr/>
        </p:nvSpPr>
        <p:spPr bwMode="auto">
          <a:xfrm>
            <a:off x="1638742" y="2060848"/>
            <a:ext cx="5866516" cy="388843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110096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Output Design</a:t>
            </a:r>
          </a:p>
        </p:txBody>
      </p:sp>
      <p:sp>
        <p:nvSpPr>
          <p:cNvPr id="5" name="Rectangle 4" descr="Screenshot 2024-05-23 182224">
            <a:extLst>
              <a:ext uri="{FF2B5EF4-FFF2-40B4-BE49-F238E27FC236}">
                <a16:creationId xmlns:a16="http://schemas.microsoft.com/office/drawing/2014/main" id="{C1EDA9E1-83AD-4748-9272-A87270E1100B}"/>
              </a:ext>
            </a:extLst>
          </p:cNvPr>
          <p:cNvSpPr>
            <a:spLocks noChangeArrowheads="1"/>
          </p:cNvSpPr>
          <p:nvPr/>
        </p:nvSpPr>
        <p:spPr bwMode="auto">
          <a:xfrm>
            <a:off x="1793240" y="1484784"/>
            <a:ext cx="5557520" cy="321754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9525">
            <a:solidFill>
              <a:schemeClr val="bg1"/>
            </a:solidFill>
            <a:miter lim="800000"/>
            <a:headEnd/>
            <a:tailEnd/>
          </a:ln>
        </p:spPr>
        <p:txBody>
          <a:bodyPr rot="0" vert="horz" wrap="square" lIns="91440" tIns="45720" rIns="91440" bIns="45720" anchor="t" anchorCtr="0" upright="1">
            <a:noAutofit/>
          </a:bodyPr>
          <a:lstStyle/>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SPECIFICATION </a:t>
            </a:r>
          </a:p>
        </p:txBody>
      </p:sp>
      <p:sp>
        <p:nvSpPr>
          <p:cNvPr id="3" name="Content Placeholder 2"/>
          <p:cNvSpPr>
            <a:spLocks noGrp="1"/>
          </p:cNvSpPr>
          <p:nvPr>
            <p:ph idx="1"/>
          </p:nvPr>
        </p:nvSpPr>
        <p:spPr>
          <a:xfrm>
            <a:off x="1403648" y="1484784"/>
            <a:ext cx="8229600" cy="4525963"/>
          </a:xfrm>
        </p:spPr>
        <p:txBody>
          <a:bodyPr/>
          <a:lstStyle/>
          <a:p>
            <a:r>
              <a:rPr lang="en-US" dirty="0"/>
              <a:t>System Requirement</a:t>
            </a:r>
          </a:p>
          <a:p>
            <a:r>
              <a:rPr lang="en-US"/>
              <a:t>Software Requirements</a:t>
            </a:r>
            <a:endParaRPr lang="en-US" dirty="0"/>
          </a:p>
          <a:p>
            <a:r>
              <a:rPr lang="en-US" dirty="0"/>
              <a:t>Hardware Requirements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731837"/>
            <a:ext cx="8229600" cy="1143000"/>
          </a:xfrm>
        </p:spPr>
        <p:txBody>
          <a:bodyPr>
            <a:normAutofit fontScale="90000"/>
          </a:bodyPr>
          <a:lstStyle/>
          <a:p>
            <a:r>
              <a:rPr lang="en-US" b="1" dirty="0"/>
              <a:t>System Requirement</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marL="1714500" lvl="4" indent="0">
              <a:buNone/>
            </a:pPr>
            <a:r>
              <a:rPr lang="en-US" b="1"/>
              <a:t>Software Requirements:</a:t>
            </a:r>
            <a:endParaRPr lang="en-IN" sz="1600"/>
          </a:p>
          <a:p>
            <a:pPr lvl="4"/>
            <a:r>
              <a:rPr lang="en-US"/>
              <a:t>Windows 7 or above</a:t>
            </a:r>
            <a:endParaRPr lang="en-IN" sz="1600"/>
          </a:p>
          <a:p>
            <a:pPr lvl="4"/>
            <a:r>
              <a:rPr lang="en-US"/>
              <a:t>Python : version 3.x installed </a:t>
            </a:r>
            <a:endParaRPr lang="en-IN" sz="1600"/>
          </a:p>
          <a:p>
            <a:pPr marL="1714500" lvl="4" indent="0">
              <a:buNone/>
            </a:pPr>
            <a:r>
              <a:rPr lang="en-US" b="1"/>
              <a:t>	Python libraries:</a:t>
            </a:r>
            <a:endParaRPr lang="en-IN" sz="1600"/>
          </a:p>
          <a:p>
            <a:pPr lvl="8"/>
            <a:r>
              <a:rPr lang="en-US"/>
              <a:t>NumPy  </a:t>
            </a:r>
            <a:endParaRPr lang="en-IN" sz="1800"/>
          </a:p>
          <a:p>
            <a:pPr lvl="8"/>
            <a:r>
              <a:rPr lang="en-US"/>
              <a:t>Pandas  </a:t>
            </a:r>
            <a:endParaRPr lang="en-IN" sz="1800"/>
          </a:p>
          <a:p>
            <a:pPr lvl="8"/>
            <a:r>
              <a:rPr lang="en-US"/>
              <a:t>OpenCV  </a:t>
            </a:r>
            <a:endParaRPr lang="en-IN" sz="1800"/>
          </a:p>
          <a:p>
            <a:pPr lvl="8"/>
            <a:r>
              <a:rPr lang="en-US"/>
              <a:t>Imutils  </a:t>
            </a:r>
            <a:endParaRPr lang="en-IN" sz="1800"/>
          </a:p>
          <a:p>
            <a:pPr lvl="8"/>
            <a:r>
              <a:rPr lang="en-US"/>
              <a:t>Tkinter  </a:t>
            </a:r>
            <a:endParaRPr lang="en-IN" sz="1800"/>
          </a:p>
          <a:p>
            <a:pPr lvl="8"/>
            <a:r>
              <a:rPr lang="en-US"/>
              <a:t>Pillow  </a:t>
            </a:r>
            <a:endParaRPr lang="en-IN" sz="1800"/>
          </a:p>
          <a:p>
            <a:pPr marL="1714500" lvl="4" indent="0">
              <a:buNone/>
            </a:pPr>
            <a:r>
              <a:rPr lang="en-US" b="1"/>
              <a:t>Hardware Reqirements :</a:t>
            </a:r>
            <a:endParaRPr lang="en-IN" sz="1600"/>
          </a:p>
          <a:p>
            <a:pPr lvl="4"/>
            <a:r>
              <a:rPr lang="en-US"/>
              <a:t>i3 Processor Based Computer or higher</a:t>
            </a:r>
            <a:endParaRPr lang="en-IN" sz="1600"/>
          </a:p>
          <a:p>
            <a:pPr lvl="4"/>
            <a:r>
              <a:rPr lang="en-US"/>
              <a:t>Memory: 4 GB RAM </a:t>
            </a:r>
            <a:endParaRPr lang="en-IN" sz="1600"/>
          </a:p>
          <a:p>
            <a:pPr lvl="4"/>
            <a:r>
              <a:rPr lang="en-US"/>
              <a:t>Hard Drive: 50GB</a:t>
            </a:r>
            <a:endParaRPr lang="en-IN" sz="1600"/>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Implementation</a:t>
            </a:r>
          </a:p>
        </p:txBody>
      </p:sp>
      <p:sp>
        <p:nvSpPr>
          <p:cNvPr id="3" name="Content Placeholder 2"/>
          <p:cNvSpPr>
            <a:spLocks noGrp="1"/>
          </p:cNvSpPr>
          <p:nvPr>
            <p:ph idx="1"/>
          </p:nvPr>
        </p:nvSpPr>
        <p:spPr/>
        <p:txBody>
          <a:bodyPr>
            <a:normAutofit/>
          </a:bodyPr>
          <a:lstStyle/>
          <a:p>
            <a:r>
              <a:rPr lang="en-US" sz="2400"/>
              <a:t>Setting Up the Environment</a:t>
            </a:r>
          </a:p>
          <a:p>
            <a:r>
              <a:rPr lang="en-US" sz="2600"/>
              <a:t>Login Page Implementation</a:t>
            </a:r>
            <a:endParaRPr lang="en-US" sz="2400"/>
          </a:p>
          <a:p>
            <a:r>
              <a:rPr lang="en-US" sz="2400"/>
              <a:t>User Interface Design</a:t>
            </a:r>
          </a:p>
          <a:p>
            <a:r>
              <a:rPr lang="en-US" sz="2400"/>
              <a:t>Image Processing Algorithms</a:t>
            </a:r>
          </a:p>
          <a:p>
            <a:r>
              <a:rPr lang="en-US" sz="2400"/>
              <a:t>Testing and Validation</a:t>
            </a:r>
          </a:p>
          <a:p>
            <a:r>
              <a:rPr lang="en-US" sz="2400"/>
              <a:t>Performance Considerations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TESTING</a:t>
            </a:r>
          </a:p>
        </p:txBody>
      </p:sp>
      <p:sp>
        <p:nvSpPr>
          <p:cNvPr id="3" name="Content Placeholder 2"/>
          <p:cNvSpPr>
            <a:spLocks noGrp="1"/>
          </p:cNvSpPr>
          <p:nvPr>
            <p:ph idx="1"/>
          </p:nvPr>
        </p:nvSpPr>
        <p:spPr/>
        <p:txBody>
          <a:bodyPr>
            <a:normAutofit/>
          </a:bodyPr>
          <a:lstStyle/>
          <a:p>
            <a:pPr marL="0" indent="0">
              <a:buNone/>
            </a:pPr>
            <a:r>
              <a:rPr lang="en-US" sz="2400" b="1"/>
              <a:t>1. Functional Testing:</a:t>
            </a:r>
            <a:endParaRPr lang="en-IN" sz="2400"/>
          </a:p>
          <a:p>
            <a:pPr lvl="1">
              <a:buFont typeface="Arial" panose="020B0604020202020204" pitchFamily="34" charset="0"/>
              <a:buChar char="•"/>
            </a:pPr>
            <a:r>
              <a:rPr lang="en-US" sz="2400"/>
              <a:t>Verifying that the login functionality works correctly by testing valid and invalid login attempts.</a:t>
            </a:r>
            <a:endParaRPr lang="en-IN" sz="2400"/>
          </a:p>
          <a:p>
            <a:pPr lvl="1">
              <a:buFont typeface="Arial" panose="020B0604020202020204" pitchFamily="34" charset="0"/>
              <a:buChar char="•"/>
            </a:pPr>
            <a:r>
              <a:rPr lang="en-US" sz="2400"/>
              <a:t>Testing the image processing functionality to ensure that RGB values and color names are accurately displayed when selecting points in the image or video feed.</a:t>
            </a:r>
            <a:endParaRPr lang="en-IN" sz="2400"/>
          </a:p>
          <a:p>
            <a:pPr marL="0" indent="0">
              <a:buNone/>
            </a:pPr>
            <a:r>
              <a:rPr lang="en-US" sz="2400" b="1"/>
              <a:t>2.Integration Testing:</a:t>
            </a:r>
            <a:endParaRPr lang="en-IN" sz="2400"/>
          </a:p>
          <a:p>
            <a:pPr lvl="0"/>
            <a:r>
              <a:rPr lang="en-US" sz="2400"/>
              <a:t>Testing the integration between the login page and the main application to ensure that authentication works seamlessly and users are directed to the appropriate interface after login.</a:t>
            </a:r>
            <a:endParaRPr lang="en-IN" sz="2400"/>
          </a:p>
          <a:p>
            <a:pPr marL="0" indent="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TESTING</a:t>
            </a:r>
          </a:p>
        </p:txBody>
      </p:sp>
      <p:graphicFrame>
        <p:nvGraphicFramePr>
          <p:cNvPr id="4" name="Content Placeholder 3">
            <a:extLst>
              <a:ext uri="{FF2B5EF4-FFF2-40B4-BE49-F238E27FC236}">
                <a16:creationId xmlns:a16="http://schemas.microsoft.com/office/drawing/2014/main" id="{E53256D8-99C3-412D-ACDE-42324924A8A8}"/>
              </a:ext>
            </a:extLst>
          </p:cNvPr>
          <p:cNvGraphicFramePr>
            <a:graphicFrameLocks noGrp="1"/>
          </p:cNvGraphicFramePr>
          <p:nvPr>
            <p:ph idx="1"/>
            <p:extLst>
              <p:ext uri="{D42A27DB-BD31-4B8C-83A1-F6EECF244321}">
                <p14:modId xmlns:p14="http://schemas.microsoft.com/office/powerpoint/2010/main" val="3594536096"/>
              </p:ext>
            </p:extLst>
          </p:nvPr>
        </p:nvGraphicFramePr>
        <p:xfrm>
          <a:off x="1115616" y="1417638"/>
          <a:ext cx="7043788" cy="4778942"/>
        </p:xfrm>
        <a:graphic>
          <a:graphicData uri="http://schemas.openxmlformats.org/drawingml/2006/table">
            <a:tbl>
              <a:tblPr firstRow="1" firstCol="1" bandRow="1">
                <a:tableStyleId>{2D5ABB26-0587-4C30-8999-92F81FD0307C}</a:tableStyleId>
              </a:tblPr>
              <a:tblGrid>
                <a:gridCol w="1218197">
                  <a:extLst>
                    <a:ext uri="{9D8B030D-6E8A-4147-A177-3AD203B41FA5}">
                      <a16:colId xmlns:a16="http://schemas.microsoft.com/office/drawing/2014/main" val="2779794542"/>
                    </a:ext>
                  </a:extLst>
                </a:gridCol>
                <a:gridCol w="1218197">
                  <a:extLst>
                    <a:ext uri="{9D8B030D-6E8A-4147-A177-3AD203B41FA5}">
                      <a16:colId xmlns:a16="http://schemas.microsoft.com/office/drawing/2014/main" val="3068813120"/>
                    </a:ext>
                  </a:extLst>
                </a:gridCol>
                <a:gridCol w="1158013">
                  <a:extLst>
                    <a:ext uri="{9D8B030D-6E8A-4147-A177-3AD203B41FA5}">
                      <a16:colId xmlns:a16="http://schemas.microsoft.com/office/drawing/2014/main" val="690197414"/>
                    </a:ext>
                  </a:extLst>
                </a:gridCol>
                <a:gridCol w="1325514">
                  <a:extLst>
                    <a:ext uri="{9D8B030D-6E8A-4147-A177-3AD203B41FA5}">
                      <a16:colId xmlns:a16="http://schemas.microsoft.com/office/drawing/2014/main" val="2389765623"/>
                    </a:ext>
                  </a:extLst>
                </a:gridCol>
                <a:gridCol w="1312859">
                  <a:extLst>
                    <a:ext uri="{9D8B030D-6E8A-4147-A177-3AD203B41FA5}">
                      <a16:colId xmlns:a16="http://schemas.microsoft.com/office/drawing/2014/main" val="473233375"/>
                    </a:ext>
                  </a:extLst>
                </a:gridCol>
                <a:gridCol w="811008">
                  <a:extLst>
                    <a:ext uri="{9D8B030D-6E8A-4147-A177-3AD203B41FA5}">
                      <a16:colId xmlns:a16="http://schemas.microsoft.com/office/drawing/2014/main" val="3466417365"/>
                    </a:ext>
                  </a:extLst>
                </a:gridCol>
              </a:tblGrid>
              <a:tr h="591848">
                <a:tc>
                  <a:txBody>
                    <a:bodyPr/>
                    <a:lstStyle/>
                    <a:p>
                      <a:pPr>
                        <a:lnSpc>
                          <a:spcPct val="107000"/>
                        </a:lnSpc>
                        <a:spcAft>
                          <a:spcPts val="0"/>
                        </a:spcAft>
                      </a:pPr>
                      <a:r>
                        <a:rPr lang="en-US"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SL.NO</a:t>
                      </a:r>
                      <a:endParaRPr lang="en-IN"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b="1" kern="0">
                          <a:effectLst/>
                        </a:rPr>
                        <a:t>TEST CASES</a:t>
                      </a:r>
                      <a:endParaRPr lang="en-IN"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b="1" kern="0">
                          <a:effectLst/>
                        </a:rPr>
                        <a:t>INPUT</a:t>
                      </a:r>
                      <a:endParaRPr lang="en-IN"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b="1" kern="0">
                          <a:effectLst/>
                        </a:rPr>
                        <a:t>EXPECTED OUTPUT</a:t>
                      </a:r>
                      <a:endParaRPr lang="en-IN"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b="1" kern="0">
                          <a:effectLst/>
                        </a:rPr>
                        <a:t>ACTUAL OUTPUT</a:t>
                      </a:r>
                      <a:endParaRPr lang="en-IN"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b="1" kern="0">
                          <a:effectLst/>
                        </a:rPr>
                        <a:t>PASS/FAIL</a:t>
                      </a:r>
                      <a:endParaRPr lang="en-IN" sz="16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499134"/>
                  </a:ext>
                </a:extLst>
              </a:tr>
              <a:tr h="782133">
                <a:tc>
                  <a:txBody>
                    <a:bodyPr/>
                    <a:lstStyle/>
                    <a:p>
                      <a:pPr>
                        <a:lnSpc>
                          <a:spcPct val="107000"/>
                        </a:lnSpc>
                        <a:spcAft>
                          <a:spcPts val="0"/>
                        </a:spcAft>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Read the dataset.</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Dataset path.</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Dataset need to read successfully.</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Dataset fetched successfully.</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Pass</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049989"/>
                  </a:ext>
                </a:extLst>
              </a:tr>
              <a:tr h="1046774">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Checking login functionality</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name and password</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Opens the user interface</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interface opened successfully</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Pass</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356690"/>
                  </a:ext>
                </a:extLst>
              </a:tr>
              <a:tr h="1046774">
                <a:tc>
                  <a:txBody>
                    <a:bodyPr/>
                    <a:lstStyle/>
                    <a:p>
                      <a:pPr>
                        <a:lnSpc>
                          <a:spcPct val="107000"/>
                        </a:lnSpc>
                        <a:spcAft>
                          <a:spcPts val="0"/>
                        </a:spcAft>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Performing color detecting using image</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Selecting image</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By clicking on the image it has to display color name</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Color name displayed successfully</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0">
                          <a:effectLst/>
                        </a:rPr>
                        <a:t>Pass</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954160"/>
                  </a:ext>
                </a:extLst>
              </a:tr>
              <a:tr h="13114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kern="0">
                          <a:effectLst/>
                        </a:rPr>
                        <a:t>Performing color detecting using Web cam</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100">
                          <a:effectLst/>
                        </a:rPr>
                        <a:t>Opening web cam</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kern="0">
                          <a:effectLst/>
                        </a:rPr>
                        <a:t>By clicking on the video it has to display color name</a:t>
                      </a:r>
                      <a:endParaRPr lang="en-IN" sz="1600" kern="100">
                        <a:effectLst/>
                      </a:endParaRPr>
                    </a:p>
                    <a:p>
                      <a:pPr>
                        <a:lnSpc>
                          <a:spcPct val="107000"/>
                        </a:lnSpc>
                        <a:spcAft>
                          <a:spcPts val="0"/>
                        </a:spcAft>
                      </a:pP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kern="0">
                          <a:effectLst/>
                        </a:rPr>
                        <a:t>Color name displayed successfully</a:t>
                      </a:r>
                      <a:endParaRPr lang="en-IN" sz="1600" kern="100">
                        <a:effectLst/>
                      </a:endParaRPr>
                    </a:p>
                    <a:p>
                      <a:pPr>
                        <a:lnSpc>
                          <a:spcPct val="107000"/>
                        </a:lnSpc>
                        <a:spcAft>
                          <a:spcPts val="0"/>
                        </a:spcAft>
                      </a:pP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600" kern="100">
                          <a:effectLst/>
                        </a:rPr>
                        <a:t>Pass</a:t>
                      </a:r>
                      <a:endParaRPr lang="en-IN" sz="1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464444"/>
                  </a:ext>
                </a:extLst>
              </a:tr>
            </a:tbl>
          </a:graphicData>
        </a:graphic>
      </p:graphicFrame>
    </p:spTree>
    <p:extLst>
      <p:ext uri="{BB962C8B-B14F-4D97-AF65-F5344CB8AC3E}">
        <p14:creationId xmlns:p14="http://schemas.microsoft.com/office/powerpoint/2010/main" val="427500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lstStyle/>
          <a:p>
            <a:r>
              <a:rPr lang="en-US" b="1" dirty="0"/>
              <a:t>Conclusion </a:t>
            </a:r>
            <a:r>
              <a:rPr lang="en-US" b="1"/>
              <a:t>and Future </a:t>
            </a:r>
            <a:r>
              <a:rPr lang="en-US" b="1" dirty="0"/>
              <a:t>Enhancement</a:t>
            </a:r>
            <a:endParaRPr lang="en-IN" b="1" dirty="0"/>
          </a:p>
        </p:txBody>
      </p:sp>
      <p:sp>
        <p:nvSpPr>
          <p:cNvPr id="1048611" name="Content Placeholder 2"/>
          <p:cNvSpPr>
            <a:spLocks noGrp="1"/>
          </p:cNvSpPr>
          <p:nvPr>
            <p:ph idx="1"/>
          </p:nvPr>
        </p:nvSpPr>
        <p:spPr/>
        <p:txBody>
          <a:bodyPr>
            <a:normAutofit/>
          </a:bodyPr>
          <a:lstStyle/>
          <a:p>
            <a:pPr marL="0" indent="0">
              <a:buNone/>
            </a:pPr>
            <a:r>
              <a:rPr lang="en-US" sz="2400" b="1"/>
              <a:t>Conclusion:</a:t>
            </a:r>
          </a:p>
          <a:p>
            <a:pPr marL="0" indent="0">
              <a:buNone/>
            </a:pPr>
            <a:r>
              <a:rPr lang="en-US" sz="2400"/>
              <a:t>The color detection system is a reliable solution for accurately identifying colors from images and video feeds. Through sophisticated image processing algorithms and intuitive GUI design, the system provides users with a seamless color detection experience.</a:t>
            </a:r>
          </a:p>
          <a:p>
            <a:pPr marL="0" indent="0">
              <a:buNone/>
            </a:pPr>
            <a:r>
              <a:rPr lang="en-US" sz="2400" b="1"/>
              <a:t>Future Enhancement:</a:t>
            </a:r>
          </a:p>
          <a:p>
            <a:r>
              <a:rPr lang="en-US" sz="2400"/>
              <a:t>Integration of Deep Learning</a:t>
            </a:r>
            <a:endParaRPr lang="en-IN" sz="2400"/>
          </a:p>
          <a:p>
            <a:r>
              <a:rPr lang="en-US" sz="2400"/>
              <a:t>Enhanced Color Space Support</a:t>
            </a:r>
            <a:endParaRPr lang="en-IN" sz="2400"/>
          </a:p>
          <a:p>
            <a:r>
              <a:rPr lang="en-US" sz="2400"/>
              <a:t>Mobile Application Development</a:t>
            </a:r>
            <a:endParaRPr lang="en-IN" sz="2400"/>
          </a:p>
          <a:p>
            <a:pPr marL="0" indent="0">
              <a:buNone/>
            </a:pP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INTRODUCTION</a:t>
            </a:r>
            <a:endParaRPr lang="en-US" b="1" dirty="0"/>
          </a:p>
        </p:txBody>
      </p:sp>
      <p:sp>
        <p:nvSpPr>
          <p:cNvPr id="3" name="Content Placeholder 2"/>
          <p:cNvSpPr>
            <a:spLocks noGrp="1"/>
          </p:cNvSpPr>
          <p:nvPr>
            <p:ph idx="1"/>
          </p:nvPr>
        </p:nvSpPr>
        <p:spPr/>
        <p:txBody>
          <a:bodyPr>
            <a:normAutofit/>
          </a:bodyPr>
          <a:lstStyle/>
          <a:p>
            <a:r>
              <a:rPr lang="en-US" sz="2400"/>
              <a:t>This presentation introduces about Color Detection application developed using Python.</a:t>
            </a:r>
          </a:p>
          <a:p>
            <a:r>
              <a:rPr lang="en-US" sz="2400"/>
              <a:t>The application uses the OpenCV for image processing and Tkinter for GUI development.</a:t>
            </a:r>
          </a:p>
          <a:p>
            <a:r>
              <a:rPr lang="en-US" sz="2400"/>
              <a:t>It serves as a practical tool for identifying colors in images and real-time video feeds.</a:t>
            </a:r>
          </a:p>
          <a:p>
            <a:r>
              <a:rPr lang="en-US" sz="2400"/>
              <a:t>Through a user-friendly interface, users can interactively explore color information in their media files.  </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b="1" dirty="0"/>
              <a:t>References </a:t>
            </a:r>
            <a:endParaRPr lang="en-IN" b="1" dirty="0"/>
          </a:p>
        </p:txBody>
      </p:sp>
      <p:sp>
        <p:nvSpPr>
          <p:cNvPr id="1048613" name="Content Placeholder 2"/>
          <p:cNvSpPr>
            <a:spLocks noGrp="1"/>
          </p:cNvSpPr>
          <p:nvPr>
            <p:ph idx="1"/>
          </p:nvPr>
        </p:nvSpPr>
        <p:spPr/>
        <p:txBody>
          <a:bodyPr>
            <a:normAutofit fontScale="70000" lnSpcReduction="20000"/>
          </a:bodyPr>
          <a:lstStyle/>
          <a:p>
            <a:pPr marL="0" indent="0">
              <a:buNone/>
            </a:pPr>
            <a:r>
              <a:rPr lang="en-US"/>
              <a:t>[1].OpenCV: Open Source Computer Vision Library. Retrieved from </a:t>
            </a:r>
            <a:r>
              <a:rPr lang="en-US" u="sng">
                <a:hlinkClick r:id="rId2"/>
              </a:rPr>
              <a:t>https://opencv.org/</a:t>
            </a:r>
            <a:r>
              <a:rPr lang="en-US"/>
              <a:t>.</a:t>
            </a:r>
            <a:endParaRPr lang="en-IN"/>
          </a:p>
          <a:p>
            <a:pPr marL="0" indent="0">
              <a:buNone/>
            </a:pPr>
            <a:r>
              <a:rPr lang="en-US"/>
              <a:t>[2].NumPy Documentation. Retrieved from </a:t>
            </a:r>
            <a:r>
              <a:rPr lang="en-US" u="sng">
                <a:hlinkClick r:id="rId3"/>
              </a:rPr>
              <a:t>https://numpy.org/doc/</a:t>
            </a:r>
            <a:r>
              <a:rPr lang="en-US"/>
              <a:t>.</a:t>
            </a:r>
            <a:endParaRPr lang="en-IN"/>
          </a:p>
          <a:p>
            <a:pPr marL="0" indent="0">
              <a:buNone/>
            </a:pPr>
            <a:r>
              <a:rPr lang="en-US"/>
              <a:t>[3].Pandas Documentation. Retrieved from </a:t>
            </a:r>
            <a:r>
              <a:rPr lang="en-US" u="sng">
                <a:hlinkClick r:id="rId4"/>
              </a:rPr>
              <a:t>https://pandas.pydata.org/docs/</a:t>
            </a:r>
            <a:r>
              <a:rPr lang="en-US"/>
              <a:t>.</a:t>
            </a:r>
            <a:endParaRPr lang="en-IN"/>
          </a:p>
          <a:p>
            <a:pPr marL="0" indent="0">
              <a:buNone/>
            </a:pPr>
            <a:r>
              <a:rPr lang="en-US"/>
              <a:t>[4].Tkinter Documentation. Retrieved from </a:t>
            </a:r>
            <a:r>
              <a:rPr lang="en-US" u="sng">
                <a:hlinkClick r:id="rId5"/>
              </a:rPr>
              <a:t>https://docs.python.org/3/library/tkinter.html</a:t>
            </a:r>
            <a:r>
              <a:rPr lang="en-US"/>
              <a:t>.</a:t>
            </a:r>
            <a:endParaRPr lang="en-IN"/>
          </a:p>
          <a:p>
            <a:pPr marL="0" indent="0">
              <a:buNone/>
            </a:pPr>
            <a:r>
              <a:rPr lang="en-US"/>
              <a:t>[5].Pillow Documentation. Retrieved from </a:t>
            </a:r>
            <a:r>
              <a:rPr lang="en-US" u="sng">
                <a:hlinkClick r:id="rId6"/>
              </a:rPr>
              <a:t>https://pillow.readthedocs.io/en/stable/</a:t>
            </a:r>
            <a:r>
              <a:rPr lang="en-US"/>
              <a:t>.</a:t>
            </a:r>
            <a:endParaRPr lang="en-IN"/>
          </a:p>
          <a:p>
            <a:pPr marL="0" indent="0">
              <a:buNone/>
            </a:pPr>
            <a:r>
              <a:rPr lang="en-US"/>
              <a:t>[6].Smith, S. (2020). Learning OpenCV 4 Computer Vision with Python     3: Get to grips with tools, techniques, and algorithms for computer vision and machine learning. Packt Publishing Ltd.</a:t>
            </a:r>
            <a:endParaRPr lang="en-IN"/>
          </a:p>
          <a:p>
            <a:pPr marL="0" indent="0">
              <a:buNone/>
            </a:pPr>
            <a:r>
              <a:rPr lang="en-US"/>
              <a:t>[7].Rosebrock, A. (2018). Practical Python and OpenCV: Learn Computer Vision in a Single Weekend. PyImageSearch.</a:t>
            </a:r>
            <a:endParaRPr lang="en-IN"/>
          </a:p>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36912"/>
            <a:ext cx="8229600" cy="11430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b="1"/>
              <a:t>PROBLEM IDENTIFICATION</a:t>
            </a:r>
            <a:endParaRPr lang="en-IN" b="1" dirty="0"/>
          </a:p>
        </p:txBody>
      </p:sp>
      <p:sp>
        <p:nvSpPr>
          <p:cNvPr id="1048599" name="Content Placeholder 2"/>
          <p:cNvSpPr>
            <a:spLocks noGrp="1"/>
          </p:cNvSpPr>
          <p:nvPr>
            <p:ph idx="1"/>
          </p:nvPr>
        </p:nvSpPr>
        <p:spPr/>
        <p:txBody>
          <a:bodyPr>
            <a:noAutofit/>
          </a:bodyPr>
          <a:lstStyle/>
          <a:p>
            <a:r>
              <a:rPr lang="en-US" sz="2400"/>
              <a:t>Color detection in digital images is hard due to lighting, camera variations, and environment changes.</a:t>
            </a:r>
          </a:p>
          <a:p>
            <a:r>
              <a:rPr lang="en-US" sz="2400"/>
              <a:t>Current methods often fail to adapt, leading to errors in color detecting.</a:t>
            </a:r>
          </a:p>
          <a:p>
            <a:r>
              <a:rPr lang="en-US" sz="2400"/>
              <a:t> A robust system is needed that can adjust color thresholds dynamically and learn from new scenarios  </a:t>
            </a:r>
          </a:p>
          <a:p>
            <a:r>
              <a:rPr lang="en-US" sz="2400"/>
              <a:t>Standardizing color calibration procedures and fostering collaboration among researchers, engineers, and industry stakeholders are crucial for improving accuracy and reliability in color detection tasks.</a:t>
            </a:r>
            <a:endParaRPr lang="en-I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b="1"/>
              <a:t>OBJECTIVES </a:t>
            </a:r>
            <a:endParaRPr lang="en-IN" b="1" dirty="0"/>
          </a:p>
        </p:txBody>
      </p:sp>
      <p:sp>
        <p:nvSpPr>
          <p:cNvPr id="1048601" name="Content Placeholder 2"/>
          <p:cNvSpPr>
            <a:spLocks noGrp="1"/>
          </p:cNvSpPr>
          <p:nvPr>
            <p:ph idx="1"/>
          </p:nvPr>
        </p:nvSpPr>
        <p:spPr>
          <a:xfrm>
            <a:off x="467544" y="1600200"/>
            <a:ext cx="8229600" cy="4525963"/>
          </a:xfrm>
        </p:spPr>
        <p:txBody>
          <a:bodyPr>
            <a:normAutofit/>
          </a:bodyPr>
          <a:lstStyle/>
          <a:p>
            <a:r>
              <a:rPr lang="en-US" sz="2400"/>
              <a:t>Develop an interactive application using Tkinter for detecting colors</a:t>
            </a:r>
          </a:p>
          <a:p>
            <a:r>
              <a:rPr lang="en-US" sz="2400"/>
              <a:t>Enable users to upload images and access live video from their webcam through a  graphical user interface.</a:t>
            </a:r>
          </a:p>
          <a:p>
            <a:r>
              <a:rPr lang="en-US" sz="2400"/>
              <a:t>Implement accurate color detection algorithms to map RGB values to the closest matching color name and hexadecimal code using a predefined dataset.</a:t>
            </a:r>
          </a:p>
          <a:p>
            <a:r>
              <a:rPr lang="en-US" sz="2400"/>
              <a:t>By handling mouse events efficiently for dynamic color capture and continuous updates of color information in real-time.</a:t>
            </a:r>
          </a:p>
          <a:p>
            <a:pPr marL="0" indent="0">
              <a:buNone/>
            </a:pPr>
            <a:endParaRPr lang="en-I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LITERATURE SURVEY</a:t>
            </a:r>
            <a:endParaRPr lang="en-US" b="1" dirty="0"/>
          </a:p>
        </p:txBody>
      </p:sp>
      <p:sp>
        <p:nvSpPr>
          <p:cNvPr id="3" name="Content Placeholder 2"/>
          <p:cNvSpPr>
            <a:spLocks noGrp="1"/>
          </p:cNvSpPr>
          <p:nvPr>
            <p:ph idx="1"/>
          </p:nvPr>
        </p:nvSpPr>
        <p:spPr/>
        <p:txBody>
          <a:bodyPr>
            <a:normAutofit/>
          </a:bodyPr>
          <a:lstStyle/>
          <a:p>
            <a:r>
              <a:rPr lang="en-US" sz="2400" b="1"/>
              <a:t>Existing Methods Review:</a:t>
            </a:r>
            <a:r>
              <a:rPr lang="en-US" sz="2400"/>
              <a:t> </a:t>
            </a:r>
          </a:p>
          <a:p>
            <a:pPr marL="0" indent="0">
              <a:buNone/>
            </a:pPr>
            <a:r>
              <a:rPr lang="en-US" sz="2400"/>
              <a:t>	Summarize current techniques for color picture division, focusing on their reliance on RGB color comparison and the challenges they face.</a:t>
            </a:r>
          </a:p>
          <a:p>
            <a:endParaRPr lang="en-US" sz="2400"/>
          </a:p>
          <a:p>
            <a:r>
              <a:rPr lang="en-US" sz="2400" b="1"/>
              <a:t>Innovative Real-time Color Sensing</a:t>
            </a:r>
            <a:r>
              <a:rPr lang="en-US" sz="2400"/>
              <a:t>: </a:t>
            </a:r>
          </a:p>
          <a:p>
            <a:pPr marL="0" indent="0">
              <a:buNone/>
            </a:pPr>
            <a:r>
              <a:rPr lang="en-US" sz="2400"/>
              <a:t>	Introduce the novel concept of using thermal imagery division results as real-time color , emphasizing adaptability to temperature-induced color variations.</a:t>
            </a:r>
          </a:p>
          <a:p>
            <a:endParaRPr lang="en-US" sz="2400"/>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440011" y="739267"/>
            <a:ext cx="8229600" cy="1143000"/>
          </a:xfrm>
        </p:spPr>
        <p:txBody>
          <a:bodyPr>
            <a:normAutofit fontScale="90000"/>
          </a:bodyPr>
          <a:lstStyle/>
          <a:p>
            <a:r>
              <a:rPr lang="en-US" altLang="en-GB" b="1"/>
              <a:t>SYSTEM ANALYSIS</a:t>
            </a:r>
            <a:br>
              <a:rPr lang="en-US" altLang="en-GB" b="1" dirty="0"/>
            </a:br>
            <a:endParaRPr lang="en-IN" b="1" dirty="0"/>
          </a:p>
        </p:txBody>
      </p:sp>
      <p:sp>
        <p:nvSpPr>
          <p:cNvPr id="1048603" name="Content Placeholder 2"/>
          <p:cNvSpPr>
            <a:spLocks noGrp="1"/>
          </p:cNvSpPr>
          <p:nvPr>
            <p:ph idx="1"/>
          </p:nvPr>
        </p:nvSpPr>
        <p:spPr/>
        <p:txBody>
          <a:bodyPr/>
          <a:lstStyle/>
          <a:p>
            <a:r>
              <a:rPr lang="en-US" altLang="en-GB" dirty="0"/>
              <a:t>Existing System</a:t>
            </a:r>
            <a:r>
              <a:rPr lang="en-US" dirty="0"/>
              <a:t> and Limitations</a:t>
            </a:r>
          </a:p>
          <a:p>
            <a:r>
              <a:rPr lang="en-US"/>
              <a:t>Proposed System and Merits</a:t>
            </a:r>
          </a:p>
          <a:p>
            <a:r>
              <a:rPr lang="en-US"/>
              <a:t>Feasibility Study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GB" b="1"/>
              <a:t>EXISTING SYSTEM</a:t>
            </a:r>
            <a:r>
              <a:rPr lang="en-US" b="1"/>
              <a:t> AND LIMITATIONS</a:t>
            </a:r>
            <a:endParaRPr lang="en-US" b="1" dirty="0"/>
          </a:p>
        </p:txBody>
      </p:sp>
      <p:sp>
        <p:nvSpPr>
          <p:cNvPr id="3"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sz="2400" b="1"/>
              <a:t>Existing system: </a:t>
            </a:r>
          </a:p>
          <a:p>
            <a:pPr marL="0" indent="0">
              <a:buNone/>
            </a:pPr>
            <a:r>
              <a:rPr lang="en-US" sz="2600"/>
              <a:t>The existing system is a Python script that performs color detection on static images. It does not utilize a webcam or provide a graphical user interface (GUI). Instead, users select an image file from their system, and the script processes the image to identify the dominant color</a:t>
            </a:r>
            <a:endParaRPr lang="en-IN" sz="2600"/>
          </a:p>
          <a:p>
            <a:pPr marL="0" indent="0">
              <a:buNone/>
            </a:pPr>
            <a:r>
              <a:rPr lang="en-US" sz="2600" b="1"/>
              <a:t>Limitations:</a:t>
            </a:r>
          </a:p>
          <a:p>
            <a:r>
              <a:rPr lang="en-IN" sz="2400"/>
              <a:t>The system's accuracy heavily relies on the dataset of colors available for comparison</a:t>
            </a:r>
          </a:p>
          <a:p>
            <a:r>
              <a:rPr lang="en-IN" sz="2400"/>
              <a:t>Since the system operates on static images, it cannot provide real-time feedback or dynamic color tracking</a:t>
            </a:r>
          </a:p>
          <a:p>
            <a:pPr marL="0" indent="0">
              <a:buNone/>
            </a:pPr>
            <a:endParaRPr lang="en-US"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PROPOSED SYSTEM AND MERITS</a:t>
            </a:r>
            <a:endParaRPr lang="en-US" b="1" dirty="0"/>
          </a:p>
        </p:txBody>
      </p:sp>
      <p:sp>
        <p:nvSpPr>
          <p:cNvPr id="3" name="Content Placeholder 2"/>
          <p:cNvSpPr>
            <a:spLocks noGrp="1"/>
          </p:cNvSpPr>
          <p:nvPr>
            <p:ph idx="1"/>
          </p:nvPr>
        </p:nvSpPr>
        <p:spPr/>
        <p:txBody>
          <a:bodyPr>
            <a:normAutofit/>
          </a:bodyPr>
          <a:lstStyle/>
          <a:p>
            <a:pPr marL="0" indent="0">
              <a:buNone/>
            </a:pPr>
            <a:r>
              <a:rPr lang="en-IN" sz="2400"/>
              <a:t>The color detection system is designed to provide users with two main functionalities:image color detection and real-time color detection through a camera feed. Upon selecting an image file, users can click anywhere on the image to retrieve color information, including the color name, and hexadecimal code And having an login window to acess the color detection application.</a:t>
            </a:r>
          </a:p>
          <a:p>
            <a:pPr marL="0" indent="0">
              <a:buNone/>
            </a:pPr>
            <a:r>
              <a:rPr lang="en-US" sz="2400" b="1"/>
              <a:t>M</a:t>
            </a:r>
            <a:r>
              <a:rPr lang="en-IN" sz="2400" b="1"/>
              <a:t>erits:</a:t>
            </a:r>
          </a:p>
          <a:p>
            <a:pPr lvl="0"/>
            <a:r>
              <a:rPr lang="en-IN" sz="2400"/>
              <a:t>Both Image and real-time color detection </a:t>
            </a:r>
          </a:p>
          <a:p>
            <a:pPr lvl="0"/>
            <a:r>
              <a:rPr lang="en-IN" sz="2400"/>
              <a:t>User-friendly GUI with intuitive buttons and descriptive labels</a:t>
            </a:r>
          </a:p>
          <a:p>
            <a:pPr lvl="0"/>
            <a:r>
              <a:rPr lang="en-US" sz="2400"/>
              <a:t>U</a:t>
            </a:r>
            <a:r>
              <a:rPr lang="en-IN" sz="2400"/>
              <a:t>sed Binary search algorithm for color matching</a:t>
            </a:r>
          </a:p>
          <a:p>
            <a:pPr marL="0" indent="0">
              <a:buNone/>
            </a:pP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1397</Words>
  <Application>Microsoft Office PowerPoint</Application>
  <PresentationFormat>On-screen Show (4:3)</PresentationFormat>
  <Paragraphs>202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Calibri</vt:lpstr>
      <vt:lpstr>Times New Roman</vt:lpstr>
      <vt:lpstr>Office Theme</vt:lpstr>
      <vt:lpstr>PowerPoint Presentation</vt:lpstr>
      <vt:lpstr>ABSTRACT</vt:lpstr>
      <vt:lpstr>INTRODUCTION</vt:lpstr>
      <vt:lpstr>PROBLEM IDENTIFICATION</vt:lpstr>
      <vt:lpstr>OBJECTIVES </vt:lpstr>
      <vt:lpstr>LITERATURE SURVEY</vt:lpstr>
      <vt:lpstr>SYSTEM ANALYSIS </vt:lpstr>
      <vt:lpstr>EXISTING SYSTEM AND LIMITATIONS</vt:lpstr>
      <vt:lpstr>PROPOSED SYSTEM AND MERITS</vt:lpstr>
      <vt:lpstr>FEASIBILITY STUDY</vt:lpstr>
      <vt:lpstr>SYSTEM DEVELOPMENT MODEL</vt:lpstr>
      <vt:lpstr>SYSTEM DESCRIPTION </vt:lpstr>
      <vt:lpstr>Problem definition </vt:lpstr>
      <vt:lpstr>Overview of the  system</vt:lpstr>
      <vt:lpstr>System Block Diagram</vt:lpstr>
      <vt:lpstr>SYSTEM DESIGN</vt:lpstr>
      <vt:lpstr>Module Description </vt:lpstr>
      <vt:lpstr>Algorithm(Explanation)</vt:lpstr>
      <vt:lpstr>DFD</vt:lpstr>
      <vt:lpstr>Input Design</vt:lpstr>
      <vt:lpstr>Input Design</vt:lpstr>
      <vt:lpstr>Input Design</vt:lpstr>
      <vt:lpstr>Output Design</vt:lpstr>
      <vt:lpstr>SYSTEM SPECIFICATION </vt:lpstr>
      <vt:lpstr>System Requirement </vt:lpstr>
      <vt:lpstr>System Implementation</vt:lpstr>
      <vt:lpstr>SOFTWARE TESTING</vt:lpstr>
      <vt:lpstr>SOFTWARE TESTING</vt:lpstr>
      <vt:lpstr>Conclusion and Future Enhancement</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Dr.S.Rajesh(HOD)</dc:creator>
  <cp:lastModifiedBy>LENOVO</cp:lastModifiedBy>
  <cp:revision>65</cp:revision>
  <dcterms:created xsi:type="dcterms:W3CDTF">2006-08-15T13:00:00Z</dcterms:created>
  <dcterms:modified xsi:type="dcterms:W3CDTF">2024-06-08T05:38:09Z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db3cc2c8bd5942608203f6c36fb778f5</vt:lpwstr>
  </property>
  <property fmtid="{D5CDD505-2E9C-101B-9397-08002B2CF9AE}" pid="3" name="KSOProductBuildVer">
    <vt:lpwstr>1033-12.2.0.16909</vt:lpwstr>
  </property>
</Properties>
</file>