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71" r:id="rId5"/>
    <p:sldId id="267" r:id="rId6"/>
    <p:sldId id="259" r:id="rId7"/>
    <p:sldId id="272" r:id="rId8"/>
    <p:sldId id="270" r:id="rId9"/>
    <p:sldId id="260" r:id="rId10"/>
    <p:sldId id="261" r:id="rId11"/>
    <p:sldId id="262" r:id="rId12"/>
    <p:sldId id="263" r:id="rId13"/>
    <p:sldId id="264" r:id="rId14"/>
    <p:sldId id="265"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3C14C-89C2-4DD8-B2C0-E39898EEA735}" v="593" dt="2024-01-10T06:30:17.241"/>
    <p1510:client id="{583358AA-D2A0-4247-95C7-DB821BC43134}" v="182" dt="2024-01-10T06:50:06.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033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2437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561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006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744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260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739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83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464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293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142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6295791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Autofit/>
          </a:bodyPr>
          <a:lstStyle/>
          <a:p>
            <a:r>
              <a:rPr lang="en-GB" sz="3600" b="1">
                <a:ea typeface="+mj-lt"/>
                <a:cs typeface="+mj-lt"/>
              </a:rPr>
              <a:t>Parking Spot Indicator In Vicinity</a:t>
            </a:r>
            <a:endParaRPr lang="en-US" sz="3600" b="1"/>
          </a:p>
        </p:txBody>
      </p:sp>
      <p:sp>
        <p:nvSpPr>
          <p:cNvPr id="3" name="Subtitle 2"/>
          <p:cNvSpPr>
            <a:spLocks noGrp="1"/>
          </p:cNvSpPr>
          <p:nvPr>
            <p:ph type="subTitle" idx="1"/>
          </p:nvPr>
        </p:nvSpPr>
        <p:spPr>
          <a:xfrm>
            <a:off x="790469" y="2363582"/>
            <a:ext cx="3970594" cy="552184"/>
          </a:xfrm>
        </p:spPr>
        <p:txBody>
          <a:bodyPr/>
          <a:lstStyle/>
          <a:p>
            <a:pPr algn="l"/>
            <a:r>
              <a:rPr lang="en-GB" b="1"/>
              <a:t>Batch Number:UP-151</a:t>
            </a: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691554820"/>
              </p:ext>
            </p:extLst>
          </p:nvPr>
        </p:nvGraphicFramePr>
        <p:xfrm>
          <a:off x="602149" y="3044103"/>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b="1">
                          <a:solidFill>
                            <a:schemeClr val="tx1"/>
                          </a:solidFill>
                        </a:rPr>
                        <a:t>Student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b="1"/>
                        <a:t>20201COD0012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b="1" dirty="0"/>
                        <a:t>HARI TEJA A 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a:t>20201COD0015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a:rPr>
                        <a:t>G. CHETHAN REDDY</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lvl="0" algn="ctr">
                        <a:buNone/>
                      </a:pPr>
                      <a:r>
                        <a:rPr lang="en-GB" sz="1800" b="1" i="0" u="none" strike="noStrike" noProof="0">
                          <a:solidFill>
                            <a:srgbClr val="000000"/>
                          </a:solidFill>
                          <a:latin typeface="Calibri"/>
                        </a:rPr>
                        <a:t>20201COD0031</a:t>
                      </a:r>
                      <a:endParaRPr lang="en-GB"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a:rPr>
                        <a:t>G. SANDEEP REDDY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lvl="0" algn="ctr">
                        <a:buNone/>
                      </a:pPr>
                      <a:r>
                        <a:rPr lang="en-GB" sz="1800" b="1" i="0" u="none" strike="noStrike" noProof="0" dirty="0">
                          <a:solidFill>
                            <a:srgbClr val="000000"/>
                          </a:solidFill>
                          <a:latin typeface="Calibri"/>
                        </a:rPr>
                        <a:t>20201COD0035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just">
                        <a:buNone/>
                      </a:pPr>
                      <a:r>
                        <a:rPr lang="en-GB" sz="1800" b="1" i="0" u="none" strike="noStrike" noProof="0" dirty="0">
                          <a:latin typeface="Calibri"/>
                        </a:rPr>
                        <a:t>TALARI NARENDRA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i="0" u="none" strike="noStrike" noProof="0" dirty="0">
                          <a:solidFill>
                            <a:srgbClr val="000000"/>
                          </a:solidFill>
                          <a:latin typeface="+mn-lt"/>
                        </a:rPr>
                        <a:t>20201COD0040</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u="none" strike="noStrike" noProof="0" dirty="0"/>
                        <a:t>SHAIK ARSHADH</a:t>
                      </a: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a:solidFill>
                  <a:schemeClr val="tx1"/>
                </a:solidFill>
              </a:rPr>
              <a:t>Under the Supervision of,</a:t>
            </a:r>
          </a:p>
          <a:p>
            <a:pPr algn="l"/>
            <a:endParaRPr lang="en-GB">
              <a:solidFill>
                <a:schemeClr val="tx1"/>
              </a:solidFill>
            </a:endParaRPr>
          </a:p>
          <a:p>
            <a:pPr algn="l"/>
            <a:r>
              <a:rPr lang="en-GB" sz="2400" b="0">
                <a:solidFill>
                  <a:schemeClr val="tx1"/>
                </a:solidFill>
                <a:latin typeface="Verdana"/>
                <a:ea typeface="Verdana"/>
              </a:rPr>
              <a:t>Ms. Yogeetha BR</a:t>
            </a:r>
            <a:endParaRPr lang="en-GB" sz="2400">
              <a:solidFill>
                <a:schemeClr val="tx1"/>
              </a:solidFill>
              <a:latin typeface="Verdana"/>
              <a:ea typeface="Verdana"/>
            </a:endParaRPr>
          </a:p>
          <a:p>
            <a:pPr algn="l"/>
            <a:r>
              <a:rPr lang="en-GB" sz="1700">
                <a:solidFill>
                  <a:schemeClr val="tx1"/>
                </a:solidFill>
              </a:rPr>
              <a:t>Associate Professor – Selection Grade</a:t>
            </a:r>
          </a:p>
          <a:p>
            <a:pPr algn="l"/>
            <a:r>
              <a:rPr lang="en-GB" sz="1700">
                <a:solidFill>
                  <a:schemeClr val="tx1"/>
                </a:solidFill>
              </a:rPr>
              <a:t>School of Computer Science Engineering</a:t>
            </a:r>
          </a:p>
          <a:p>
            <a:pPr algn="l"/>
            <a:r>
              <a:rPr lang="en-GB" sz="1700">
                <a:solidFill>
                  <a:schemeClr val="tx1"/>
                </a:solidFill>
              </a:rPr>
              <a:t>Presidency University</a:t>
            </a:r>
          </a:p>
          <a:p>
            <a:pPr algn="l"/>
            <a:endParaRPr lang="en-GB"/>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a:solidFill>
                  <a:schemeClr val="tx1"/>
                </a:solidFill>
              </a:rPr>
              <a:t>PIP104 PROFESSIONAL PRACTICE-II</a:t>
            </a:r>
          </a:p>
          <a:p>
            <a:r>
              <a:rPr lang="en-GB" sz="280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System Design &amp; Implementation</a:t>
            </a:r>
            <a:endParaRPr lang="en-GB" b="1"/>
          </a:p>
        </p:txBody>
      </p:sp>
      <p:pic>
        <p:nvPicPr>
          <p:cNvPr id="62" name="Content Placeholder 61" descr="A diagram of a system implementation&#10;&#10;Description automatically generated">
            <a:extLst>
              <a:ext uri="{FF2B5EF4-FFF2-40B4-BE49-F238E27FC236}">
                <a16:creationId xmlns:a16="http://schemas.microsoft.com/office/drawing/2014/main" id="{3EAE13B4-3726-F0DC-A1D4-863CC05C975A}"/>
              </a:ext>
            </a:extLst>
          </p:cNvPr>
          <p:cNvPicPr>
            <a:picLocks noGrp="1" noChangeAspect="1"/>
          </p:cNvPicPr>
          <p:nvPr>
            <p:ph sz="half" idx="1"/>
          </p:nvPr>
        </p:nvPicPr>
        <p:blipFill>
          <a:blip r:embed="rId2"/>
          <a:stretch>
            <a:fillRect/>
          </a:stretch>
        </p:blipFill>
        <p:spPr>
          <a:xfrm>
            <a:off x="494131" y="2051815"/>
            <a:ext cx="5495925" cy="3381375"/>
          </a:xfrm>
        </p:spPr>
      </p:pic>
      <p:pic>
        <p:nvPicPr>
          <p:cNvPr id="63" name="Content Placeholder 62" descr="A diagram of a parking system&#10;&#10;Description automatically generated">
            <a:extLst>
              <a:ext uri="{FF2B5EF4-FFF2-40B4-BE49-F238E27FC236}">
                <a16:creationId xmlns:a16="http://schemas.microsoft.com/office/drawing/2014/main" id="{C8E8DA70-2338-8C7A-7AB4-79C96B4963C6}"/>
              </a:ext>
            </a:extLst>
          </p:cNvPr>
          <p:cNvPicPr>
            <a:picLocks noGrp="1" noChangeAspect="1"/>
          </p:cNvPicPr>
          <p:nvPr>
            <p:ph sz="half" idx="2"/>
          </p:nvPr>
        </p:nvPicPr>
        <p:blipFill>
          <a:blip r:embed="rId3"/>
          <a:stretch>
            <a:fillRect/>
          </a:stretch>
        </p:blipFill>
        <p:spPr>
          <a:xfrm>
            <a:off x="6369529" y="2161352"/>
            <a:ext cx="5448300" cy="3162300"/>
          </a:xfrm>
        </p:spPr>
      </p:pic>
      <p:cxnSp>
        <p:nvCxnSpPr>
          <p:cNvPr id="50" name="Straight Connector 49">
            <a:extLst>
              <a:ext uri="{FF2B5EF4-FFF2-40B4-BE49-F238E27FC236}">
                <a16:creationId xmlns:a16="http://schemas.microsoft.com/office/drawing/2014/main" id="{431F9802-8F4D-4BC2-DAEC-9AF5AC92E799}"/>
              </a:ext>
            </a:extLst>
          </p:cNvPr>
          <p:cNvCxnSpPr>
            <a:cxnSpLocks/>
          </p:cNvCxnSpPr>
          <p:nvPr/>
        </p:nvCxnSpPr>
        <p:spPr>
          <a:xfrm>
            <a:off x="8340914" y="2214277"/>
            <a:ext cx="0" cy="359755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 y="-145865"/>
            <a:ext cx="10515600" cy="1325563"/>
          </a:xfrm>
        </p:spPr>
        <p:txBody>
          <a:bodyPr/>
          <a:lstStyle/>
          <a:p>
            <a:r>
              <a:rPr lang="en-GB" b="1"/>
              <a:t>Timeline of Project</a:t>
            </a:r>
          </a:p>
        </p:txBody>
      </p:sp>
      <p:pic>
        <p:nvPicPr>
          <p:cNvPr id="6" name="Content Placeholder 5" descr="A spreadsheet with multiple colored squares&#10;&#10;Description automatically generated">
            <a:extLst>
              <a:ext uri="{FF2B5EF4-FFF2-40B4-BE49-F238E27FC236}">
                <a16:creationId xmlns:a16="http://schemas.microsoft.com/office/drawing/2014/main" id="{13757FC0-ACCA-E480-BB32-BBA04E5A67DA}"/>
              </a:ext>
            </a:extLst>
          </p:cNvPr>
          <p:cNvPicPr>
            <a:picLocks noGrp="1" noChangeAspect="1"/>
          </p:cNvPicPr>
          <p:nvPr>
            <p:ph idx="1"/>
          </p:nvPr>
        </p:nvPicPr>
        <p:blipFill>
          <a:blip r:embed="rId2"/>
          <a:stretch>
            <a:fillRect/>
          </a:stretch>
        </p:blipFill>
        <p:spPr>
          <a:xfrm>
            <a:off x="234621" y="865503"/>
            <a:ext cx="11449589" cy="4646942"/>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0515600" cy="1325563"/>
          </a:xfrm>
        </p:spPr>
        <p:txBody>
          <a:bodyPr/>
          <a:lstStyle/>
          <a:p>
            <a:r>
              <a:rPr lang="en-GB" b="1"/>
              <a:t>Outcomes / Results Obtained</a:t>
            </a:r>
          </a:p>
        </p:txBody>
      </p:sp>
      <p:sp>
        <p:nvSpPr>
          <p:cNvPr id="3" name="Content Placeholder 2"/>
          <p:cNvSpPr>
            <a:spLocks noGrp="1"/>
          </p:cNvSpPr>
          <p:nvPr>
            <p:ph idx="1"/>
          </p:nvPr>
        </p:nvSpPr>
        <p:spPr>
          <a:xfrm>
            <a:off x="336176" y="1110409"/>
            <a:ext cx="11560496" cy="5509847"/>
          </a:xfrm>
        </p:spPr>
        <p:txBody>
          <a:bodyPr vert="horz" lIns="91440" tIns="45720" rIns="91440" bIns="45720" rtlCol="0" anchor="t">
            <a:noAutofit/>
          </a:bodyPr>
          <a:lstStyle/>
          <a:p>
            <a:pPr marL="0" indent="0" algn="just">
              <a:lnSpc>
                <a:spcPct val="100000"/>
              </a:lnSpc>
              <a:buNone/>
            </a:pPr>
            <a:r>
              <a:rPr lang="en-IN" sz="2000" b="1" dirty="0">
                <a:ea typeface="+mn-lt"/>
                <a:cs typeface="+mn-lt"/>
              </a:rPr>
              <a:t>Data Analytics for Future Planning: </a:t>
            </a:r>
            <a:endParaRPr lang="en-IN" sz="2000" b="1" dirty="0">
              <a:latin typeface="Verdana" panose="020B0604030504040204" pitchFamily="34" charset="0"/>
              <a:ea typeface="Verdana" panose="020B0604030504040204" pitchFamily="34" charset="0"/>
              <a:cs typeface="+mn-lt"/>
            </a:endParaRPr>
          </a:p>
          <a:p>
            <a:pPr marL="0" indent="0" algn="just">
              <a:lnSpc>
                <a:spcPct val="100000"/>
              </a:lnSpc>
              <a:buNone/>
            </a:pPr>
            <a:r>
              <a:rPr lang="en-IN" sz="1500" dirty="0">
                <a:ea typeface="+mn-lt"/>
                <a:cs typeface="+mn-lt"/>
              </a:rPr>
              <a:t>     </a:t>
            </a:r>
            <a:r>
              <a:rPr lang="en-IN" sz="2000" dirty="0">
                <a:ea typeface="+mn-lt"/>
                <a:cs typeface="+mn-lt"/>
              </a:rPr>
              <a:t>Utilize the data collected through the smart parking system for comprehensive analytics. This data-driven approach can offer insights into  patterns, peak hours, and popular parking spots, enabling informed decision-making for future urban planning and infrastructure development</a:t>
            </a:r>
            <a:r>
              <a:rPr lang="en-IN" sz="1500" dirty="0">
                <a:ea typeface="+mn-lt"/>
                <a:cs typeface="+mn-lt"/>
              </a:rPr>
              <a:t>.</a:t>
            </a:r>
            <a:endParaRPr lang="en-IN" sz="1500" dirty="0">
              <a:latin typeface="Verdana" panose="020B0604030504040204" pitchFamily="34" charset="0"/>
              <a:ea typeface="Verdana" panose="020B0604030504040204" pitchFamily="34" charset="0"/>
              <a:cs typeface="+mn-lt"/>
            </a:endParaRPr>
          </a:p>
          <a:p>
            <a:pPr marL="0" indent="0" algn="just">
              <a:lnSpc>
                <a:spcPct val="100000"/>
              </a:lnSpc>
              <a:buNone/>
            </a:pPr>
            <a:r>
              <a:rPr lang="en-IN" sz="2000" dirty="0">
                <a:ea typeface="+mn-lt"/>
                <a:cs typeface="+mn-lt"/>
              </a:rPr>
              <a:t> </a:t>
            </a:r>
            <a:r>
              <a:rPr lang="en-IN" sz="2000" b="1" dirty="0">
                <a:ea typeface="+mn-lt"/>
                <a:cs typeface="+mn-lt"/>
              </a:rPr>
              <a:t>Integration with Navigation Apps</a:t>
            </a:r>
            <a:r>
              <a:rPr lang="en-IN" sz="1600" b="1" dirty="0">
                <a:ea typeface="+mn-lt"/>
                <a:cs typeface="+mn-lt"/>
              </a:rPr>
              <a:t>:</a:t>
            </a:r>
            <a:endParaRPr lang="en-IN" sz="1600" b="1" dirty="0">
              <a:latin typeface="Verdana" panose="020B0604030504040204" pitchFamily="34" charset="0"/>
              <a:ea typeface="Verdana" panose="020B0604030504040204" pitchFamily="34" charset="0"/>
              <a:cs typeface="+mn-lt"/>
            </a:endParaRPr>
          </a:p>
          <a:p>
            <a:pPr marL="0" indent="0" algn="just">
              <a:lnSpc>
                <a:spcPct val="100000"/>
              </a:lnSpc>
              <a:buNone/>
            </a:pPr>
            <a:r>
              <a:rPr lang="en-IN" sz="1500" dirty="0">
                <a:ea typeface="+mn-lt"/>
                <a:cs typeface="+mn-lt"/>
              </a:rPr>
              <a:t>    </a:t>
            </a:r>
            <a:r>
              <a:rPr lang="en-IN" sz="2000" dirty="0">
                <a:ea typeface="+mn-lt"/>
                <a:cs typeface="+mn-lt"/>
              </a:rPr>
              <a:t>Collaborate with popular navigation applications to seamlessly integrate smart parking information. This ensures that drivers receive  updates on parking availability as part of their route planning, promoting a more efficient and hassle-free commuting experience. Features: Incorporate features that cater to individuals with special needs, such as designated accessible parking spaces and user interfaces   designed for those with disabilities. This ensures inclusivity and compliance with accessibility standards</a:t>
            </a:r>
            <a:r>
              <a:rPr lang="en-IN" sz="1500" dirty="0">
                <a:ea typeface="+mn-lt"/>
                <a:cs typeface="+mn-lt"/>
              </a:rPr>
              <a:t>.</a:t>
            </a:r>
            <a:endParaRPr lang="en-IN" sz="1500" dirty="0">
              <a:latin typeface="Verdana" panose="020B0604030504040204" pitchFamily="34" charset="0"/>
              <a:ea typeface="Verdana" panose="020B0604030504040204" pitchFamily="34" charset="0"/>
              <a:cs typeface="+mn-lt"/>
            </a:endParaRPr>
          </a:p>
          <a:p>
            <a:pPr marL="0" indent="0" algn="just">
              <a:lnSpc>
                <a:spcPct val="100000"/>
              </a:lnSpc>
              <a:buNone/>
            </a:pPr>
            <a:r>
              <a:rPr lang="en-IN" sz="1900" b="1" dirty="0">
                <a:ea typeface="+mn-lt"/>
                <a:cs typeface="+mn-lt"/>
              </a:rPr>
              <a:t>Scalability and Interoperability:</a:t>
            </a:r>
            <a:endParaRPr lang="en-IN" sz="1900" b="1" dirty="0">
              <a:latin typeface="Verdana" panose="020B0604030504040204" pitchFamily="34" charset="0"/>
              <a:ea typeface="Verdana" panose="020B0604030504040204" pitchFamily="34" charset="0"/>
              <a:cs typeface="+mn-lt"/>
            </a:endParaRPr>
          </a:p>
          <a:p>
            <a:pPr marL="0" indent="0" algn="just">
              <a:lnSpc>
                <a:spcPct val="100000"/>
              </a:lnSpc>
              <a:buNone/>
            </a:pPr>
            <a:r>
              <a:rPr lang="en-IN" sz="1500" dirty="0">
                <a:ea typeface="+mn-lt"/>
                <a:cs typeface="+mn-lt"/>
              </a:rPr>
              <a:t>    </a:t>
            </a:r>
            <a:r>
              <a:rPr lang="en-IN" sz="2000" dirty="0">
                <a:ea typeface="+mn-lt"/>
                <a:cs typeface="+mn-lt"/>
              </a:rPr>
              <a:t> Design the smart parking solution with scalability and interoperability in mind. This allows for easy expansion to accommodate demands and ensures compatibility with future technologies and innovations in the smart city ecosystem</a:t>
            </a:r>
            <a:r>
              <a:rPr lang="en-IN" sz="1500" dirty="0">
                <a:ea typeface="+mn-lt"/>
                <a:cs typeface="+mn-lt"/>
              </a:rPr>
              <a:t> </a:t>
            </a:r>
            <a:endParaRPr lang="en-IN" sz="1500" dirty="0">
              <a:latin typeface="Verdana" panose="020B0604030504040204" pitchFamily="34" charset="0"/>
              <a:ea typeface="Verdana" panose="020B0604030504040204" pitchFamily="34" charset="0"/>
              <a:cs typeface="+mn-lt"/>
            </a:endParaRPr>
          </a:p>
          <a:p>
            <a:pPr marL="0" indent="0" algn="just">
              <a:lnSpc>
                <a:spcPct val="100000"/>
              </a:lnSpc>
              <a:buNone/>
            </a:pPr>
            <a:r>
              <a:rPr lang="en-IN" sz="1500" dirty="0">
                <a:ea typeface="+mn-lt"/>
                <a:cs typeface="+mn-lt"/>
              </a:rPr>
              <a:t>    </a:t>
            </a:r>
            <a:endParaRPr lang="en-IN" sz="1500" dirty="0">
              <a:latin typeface="Verdana" panose="020B0604030504040204" pitchFamily="34" charset="0"/>
              <a:ea typeface="Verdana" panose="020B0604030504040204" pitchFamily="34" charset="0"/>
              <a:cs typeface="+mn-lt"/>
            </a:endParaRPr>
          </a:p>
          <a:p>
            <a:pPr marL="0" indent="0" algn="just">
              <a:lnSpc>
                <a:spcPct val="100000"/>
              </a:lnSpc>
              <a:buNone/>
            </a:pPr>
            <a:endParaRPr lang="en-IN" sz="1500" dirty="0">
              <a:effectLst/>
              <a:latin typeface="Verdana" panose="020B0604030504040204" pitchFamily="34" charset="0"/>
              <a:ea typeface="Verdana" panose="020B0604030504040204" pitchFamily="34" charset="0"/>
            </a:endParaRPr>
          </a:p>
          <a:p>
            <a:pPr marL="0" indent="0" algn="just">
              <a:lnSpc>
                <a:spcPct val="100000"/>
              </a:lnSpc>
              <a:buNone/>
            </a:pPr>
            <a:br>
              <a:rPr lang="en-US" sz="1500" dirty="0">
                <a:solidFill>
                  <a:srgbClr val="161719"/>
                </a:solidFill>
                <a:latin typeface="Verdana" panose="020B0604030504040204" pitchFamily="34" charset="0"/>
                <a:ea typeface="Verdana" panose="020B0604030504040204" pitchFamily="34" charset="0"/>
              </a:rPr>
            </a:b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lstStyle/>
          <a:p>
            <a:r>
              <a:rPr lang="en-GB" b="1"/>
              <a:t>Conclusion</a:t>
            </a:r>
          </a:p>
        </p:txBody>
      </p:sp>
      <p:sp>
        <p:nvSpPr>
          <p:cNvPr id="3" name="Content Placeholder 2"/>
          <p:cNvSpPr>
            <a:spLocks noGrp="1"/>
          </p:cNvSpPr>
          <p:nvPr>
            <p:ph idx="1"/>
          </p:nvPr>
        </p:nvSpPr>
        <p:spPr>
          <a:xfrm>
            <a:off x="838200" y="1081088"/>
            <a:ext cx="10802112" cy="5502592"/>
          </a:xfrm>
        </p:spPr>
        <p:txBody>
          <a:bodyPr vert="horz" lIns="91440" tIns="45720" rIns="91440" bIns="45720" rtlCol="0" anchor="t">
            <a:noAutofit/>
          </a:bodyPr>
          <a:lstStyle/>
          <a:p>
            <a:pPr marL="0" indent="0" algn="just">
              <a:lnSpc>
                <a:spcPct val="100000"/>
              </a:lnSpc>
              <a:buNone/>
            </a:pPr>
            <a:r>
              <a:rPr lang="en-IN" sz="2000" dirty="0">
                <a:ea typeface="+mn-lt"/>
                <a:cs typeface="+mn-lt"/>
              </a:rPr>
              <a:t>The development and implementation of our Smart Parking System using Image Processing have yielded a comprehensive solution to address the challenges associated with parking space availability and management. The system, aptly named </a:t>
            </a:r>
            <a:r>
              <a:rPr lang="en-IN" sz="2000" dirty="0" err="1">
                <a:ea typeface="+mn-lt"/>
                <a:cs typeface="+mn-lt"/>
              </a:rPr>
              <a:t>CAPSuIP</a:t>
            </a:r>
            <a:r>
              <a:rPr lang="en-IN" sz="2000" dirty="0">
                <a:ea typeface="+mn-lt"/>
                <a:cs typeface="+mn-lt"/>
              </a:rPr>
              <a:t> (Counting Available Parking Space using Image Processing), leverages advanced image processing techniques to not only detect the presence of vehicles in a parking lot but also provide real-time information on the number and location of available parking spaces. Through a meticulous review of existing parking detection methods and a thorough examination of their advantages and disadvantages, we identified the need for a cost-effective, accurate, and user-friendly solution. </a:t>
            </a:r>
            <a:r>
              <a:rPr lang="en-IN" sz="2000" dirty="0" err="1">
                <a:ea typeface="+mn-lt"/>
                <a:cs typeface="+mn-lt"/>
              </a:rPr>
              <a:t>CAPSuIP</a:t>
            </a:r>
            <a:r>
              <a:rPr lang="en-IN" sz="2000" dirty="0">
                <a:ea typeface="+mn-lt"/>
                <a:cs typeface="+mn-lt"/>
              </a:rPr>
              <a:t> aims to </a:t>
            </a:r>
            <a:r>
              <a:rPr lang="en-IN" sz="2000" dirty="0" err="1">
                <a:ea typeface="+mn-lt"/>
                <a:cs typeface="+mn-lt"/>
              </a:rPr>
              <a:t>fulfill</a:t>
            </a:r>
            <a:r>
              <a:rPr lang="en-IN" sz="2000" dirty="0">
                <a:ea typeface="+mn-lt"/>
                <a:cs typeface="+mn-lt"/>
              </a:rPr>
              <a:t> these requirements by offering a simplified yet robust approach to parking management. The project's objectives were well-defined, focusing on crucial aspects such as optimizing parking, reducing traffic congestion, minimizing environmental impact, and enhancing user experience. The integration of features like real-time wrong parking detection, dynamic pricing, and accessibility considerations further strengthens the system's functionality and usability.</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 y="-235512"/>
            <a:ext cx="10515600" cy="1325563"/>
          </a:xfrm>
        </p:spPr>
        <p:txBody>
          <a:bodyPr/>
          <a:lstStyle/>
          <a:p>
            <a:r>
              <a:rPr lang="en-GB" b="1" dirty="0"/>
              <a:t>References</a:t>
            </a:r>
          </a:p>
        </p:txBody>
      </p:sp>
      <p:sp>
        <p:nvSpPr>
          <p:cNvPr id="3" name="Content Placeholder 2"/>
          <p:cNvSpPr>
            <a:spLocks noGrp="1"/>
          </p:cNvSpPr>
          <p:nvPr>
            <p:ph idx="1"/>
          </p:nvPr>
        </p:nvSpPr>
        <p:spPr>
          <a:xfrm>
            <a:off x="891988" y="623887"/>
            <a:ext cx="10690412" cy="4998319"/>
          </a:xfrm>
        </p:spPr>
        <p:txBody>
          <a:bodyPr vert="horz" lIns="91440" tIns="45720" rIns="91440" bIns="45720" rtlCol="0" anchor="t">
            <a:noAutofit/>
          </a:bodyPr>
          <a:lstStyle/>
          <a:p>
            <a:pPr marL="0" indent="0" algn="just">
              <a:lnSpc>
                <a:spcPct val="100000"/>
              </a:lnSpc>
              <a:buNone/>
            </a:pPr>
            <a:r>
              <a:rPr lang="en-IN" sz="1500" b="1">
                <a:ea typeface="+mn-lt"/>
                <a:cs typeface="+mn-lt"/>
              </a:rPr>
              <a:t>[1]Parikh, S. P., Shah, D. R., &amp; Shah, P. R. (n.d.). Park Indicator: Book Your Parking Spot.</a:t>
            </a:r>
            <a:endParaRPr lang="en-US" b="1">
              <a:ea typeface="+mn-lt"/>
              <a:cs typeface="+mn-lt"/>
            </a:endParaRPr>
          </a:p>
          <a:p>
            <a:pPr marL="0" indent="0" algn="just">
              <a:lnSpc>
                <a:spcPct val="100000"/>
              </a:lnSpc>
              <a:buNone/>
            </a:pPr>
            <a:r>
              <a:rPr lang="en-IN" sz="1500" b="1">
                <a:ea typeface="+mn-lt"/>
                <a:cs typeface="+mn-lt"/>
              </a:rPr>
              <a:t>[2]Reinhard </a:t>
            </a:r>
            <a:r>
              <a:rPr lang="en-IN" sz="1500" b="1" err="1">
                <a:ea typeface="+mn-lt"/>
                <a:cs typeface="+mn-lt"/>
              </a:rPr>
              <a:t>Hössinger</a:t>
            </a:r>
            <a:r>
              <a:rPr lang="en-IN" sz="1500" b="1">
                <a:ea typeface="+mn-lt"/>
                <a:cs typeface="+mn-lt"/>
              </a:rPr>
              <a:t>, P. W. (n.d.). Development of a Real-Time Model of the Occupancy of Short-Term Parking Zones. </a:t>
            </a:r>
            <a:endParaRPr lang="en-US" b="1">
              <a:ea typeface="+mn-lt"/>
              <a:cs typeface="+mn-lt"/>
            </a:endParaRPr>
          </a:p>
          <a:p>
            <a:pPr marL="0" indent="0" algn="just">
              <a:lnSpc>
                <a:spcPct val="100000"/>
              </a:lnSpc>
              <a:buNone/>
            </a:pPr>
            <a:r>
              <a:rPr lang="en-IN" sz="1500" b="1">
                <a:ea typeface="+mn-lt"/>
                <a:cs typeface="+mn-lt"/>
              </a:rPr>
              <a:t>[3]Sarfraz Nawaz, C. E. (n.d.). </a:t>
            </a:r>
            <a:r>
              <a:rPr lang="en-IN" sz="1500" b="1" err="1">
                <a:ea typeface="+mn-lt"/>
                <a:cs typeface="+mn-lt"/>
              </a:rPr>
              <a:t>ParkSense</a:t>
            </a:r>
            <a:r>
              <a:rPr lang="en-IN" sz="1500" b="1">
                <a:ea typeface="+mn-lt"/>
                <a:cs typeface="+mn-lt"/>
              </a:rPr>
              <a:t>: a smartphone based sensing system for on-street parking. </a:t>
            </a:r>
            <a:endParaRPr lang="en-US" b="1">
              <a:ea typeface="+mn-lt"/>
              <a:cs typeface="+mn-lt"/>
            </a:endParaRPr>
          </a:p>
          <a:p>
            <a:pPr marL="0" indent="0" algn="just">
              <a:lnSpc>
                <a:spcPct val="100000"/>
              </a:lnSpc>
              <a:buNone/>
            </a:pPr>
            <a:r>
              <a:rPr lang="en-IN" sz="1500" b="1">
                <a:ea typeface="+mn-lt"/>
                <a:cs typeface="+mn-lt"/>
              </a:rPr>
              <a:t>[4]Selcuk Demir, M. B. (n.d.). Selection of suitable parking lot sites in megacities: A case study for four districts of Istanbul. </a:t>
            </a:r>
            <a:endParaRPr lang="en-US" b="1">
              <a:ea typeface="+mn-lt"/>
              <a:cs typeface="+mn-lt"/>
            </a:endParaRPr>
          </a:p>
          <a:p>
            <a:pPr marL="0" indent="0" algn="just">
              <a:lnSpc>
                <a:spcPct val="100000"/>
              </a:lnSpc>
              <a:buNone/>
            </a:pPr>
            <a:r>
              <a:rPr lang="en-IN" sz="1500" b="1">
                <a:ea typeface="+mn-lt"/>
                <a:cs typeface="+mn-lt"/>
              </a:rPr>
              <a:t>[5]Xie, S., Li, Y., Xu, Q., Fang, F., &amp; Li, L. (n.d.). Image-based Parking Place Identification for Regulating Shared Bicycle Parking. </a:t>
            </a:r>
            <a:endParaRPr lang="en-US" b="1">
              <a:ea typeface="+mn-lt"/>
              <a:cs typeface="+mn-lt"/>
            </a:endParaRPr>
          </a:p>
          <a:p>
            <a:pPr marL="0" indent="0" algn="just">
              <a:lnSpc>
                <a:spcPct val="100000"/>
              </a:lnSpc>
              <a:buNone/>
            </a:pPr>
            <a:r>
              <a:rPr lang="en-IN" sz="1500" b="1">
                <a:ea typeface="+mn-lt"/>
                <a:cs typeface="+mn-lt"/>
              </a:rPr>
              <a:t>[6]Yanfeng Geng, C. G. (n.d.). A new “Smart Parking” System Infrastructure and Implementation. </a:t>
            </a:r>
            <a:endParaRPr lang="en-US" b="1">
              <a:ea typeface="+mn-lt"/>
              <a:cs typeface="+mn-lt"/>
            </a:endParaRPr>
          </a:p>
          <a:p>
            <a:pPr marL="0" indent="0" algn="just">
              <a:lnSpc>
                <a:spcPct val="100000"/>
              </a:lnSpc>
              <a:buNone/>
            </a:pPr>
            <a:r>
              <a:rPr lang="en-IN" sz="1500" b="1">
                <a:ea typeface="+mn-lt"/>
                <a:cs typeface="+mn-lt"/>
              </a:rPr>
              <a:t>[7]Benjamin </a:t>
            </a:r>
            <a:r>
              <a:rPr lang="en-IN" sz="1500" b="1" err="1">
                <a:ea typeface="+mn-lt"/>
                <a:cs typeface="+mn-lt"/>
              </a:rPr>
              <a:t>Kommey</a:t>
            </a:r>
            <a:r>
              <a:rPr lang="en-IN" sz="1500" b="1">
                <a:ea typeface="+mn-lt"/>
                <a:cs typeface="+mn-lt"/>
              </a:rPr>
              <a:t>, E. O. (2018). A Smart Image Processing-based System for Parking. </a:t>
            </a:r>
            <a:endParaRPr lang="en-US" b="1">
              <a:ea typeface="+mn-lt"/>
              <a:cs typeface="+mn-lt"/>
            </a:endParaRPr>
          </a:p>
          <a:p>
            <a:pPr marL="0" indent="0" algn="just">
              <a:lnSpc>
                <a:spcPct val="100000"/>
              </a:lnSpc>
              <a:buNone/>
            </a:pPr>
            <a:r>
              <a:rPr lang="en-IN" sz="1500" b="1">
                <a:ea typeface="+mn-lt"/>
                <a:cs typeface="+mn-lt"/>
              </a:rPr>
              <a:t>[8] Rashid, M. M., Musa, A., Rahman, M. A., </a:t>
            </a:r>
            <a:r>
              <a:rPr lang="en-IN" sz="1500" b="1" err="1">
                <a:ea typeface="+mn-lt"/>
                <a:cs typeface="+mn-lt"/>
              </a:rPr>
              <a:t>Farahana</a:t>
            </a:r>
            <a:r>
              <a:rPr lang="en-IN" sz="1500" b="1">
                <a:ea typeface="+mn-lt"/>
                <a:cs typeface="+mn-lt"/>
              </a:rPr>
              <a:t>, N.: Automatic parking management system and parking fee collection based on number plate recognition. International Journal of Machine Learning and Computing, vol. 2, no. 2, p. 94 (2012).</a:t>
            </a:r>
            <a:endParaRPr lang="en-US" b="1">
              <a:ea typeface="+mn-lt"/>
              <a:cs typeface="+mn-lt"/>
            </a:endParaRPr>
          </a:p>
          <a:p>
            <a:pPr marL="0" indent="0" algn="just">
              <a:lnSpc>
                <a:spcPct val="100000"/>
              </a:lnSpc>
              <a:buNone/>
            </a:pPr>
            <a:r>
              <a:rPr lang="en-IN" sz="1500" b="1">
                <a:ea typeface="+mn-lt"/>
                <a:cs typeface="+mn-lt"/>
              </a:rPr>
              <a:t>[9] Jian, M. S., Yang, K. S., and Lee, C. L. Modular RFID parking management system based on existed gate system integration. WSEAS Transactions on Systems, vol. 7, no. 6, pp. 706–716 (2008).</a:t>
            </a:r>
            <a:endParaRPr lang="en-US" b="1">
              <a:ea typeface="+mn-lt"/>
              <a:cs typeface="+mn-lt"/>
            </a:endParaRPr>
          </a:p>
          <a:p>
            <a:pPr marL="0" indent="0" algn="just">
              <a:lnSpc>
                <a:spcPct val="100000"/>
              </a:lnSpc>
              <a:buNone/>
            </a:pPr>
            <a:r>
              <a:rPr lang="en-IN" sz="1500" b="1">
                <a:ea typeface="+mn-lt"/>
                <a:cs typeface="+mn-lt"/>
              </a:rPr>
              <a:t>[10] Tsiropoulou, E. E., Baras, J. S., </a:t>
            </a:r>
            <a:r>
              <a:rPr lang="en-IN" sz="1500" b="1" err="1">
                <a:ea typeface="+mn-lt"/>
                <a:cs typeface="+mn-lt"/>
              </a:rPr>
              <a:t>Papavassiliou</a:t>
            </a:r>
            <a:r>
              <a:rPr lang="en-IN" sz="1500" b="1">
                <a:ea typeface="+mn-lt"/>
                <a:cs typeface="+mn-lt"/>
              </a:rPr>
              <a:t>, S., Sinha, S., RFID-based smart parking management system. </a:t>
            </a:r>
            <a:r>
              <a:rPr lang="en-IN" sz="1500" b="1" err="1">
                <a:ea typeface="+mn-lt"/>
                <a:cs typeface="+mn-lt"/>
              </a:rPr>
              <a:t>CyberPhysical</a:t>
            </a:r>
            <a:r>
              <a:rPr lang="en-IN" sz="1500" b="1">
                <a:ea typeface="+mn-lt"/>
                <a:cs typeface="+mn-lt"/>
              </a:rPr>
              <a:t> Systems, vol. 3, no. 1–4, pp. 22–41 (2017).</a:t>
            </a:r>
            <a:endParaRPr lang="en-US" b="1">
              <a:ea typeface="+mn-lt"/>
              <a:cs typeface="+mn-lt"/>
            </a:endParaRPr>
          </a:p>
          <a:p>
            <a:pPr marL="0" indent="0" algn="just">
              <a:lnSpc>
                <a:spcPct val="100000"/>
              </a:lnSpc>
              <a:buNone/>
            </a:pPr>
            <a:r>
              <a:rPr lang="en-IN" sz="1500" b="1">
                <a:ea typeface="+mn-lt"/>
                <a:cs typeface="+mn-lt"/>
              </a:rPr>
              <a:t>[11] Wei, L., Wu, Q., Yang, M., Ding, W., Li, B., and Gao, R., Design and implementation of smart parking management system based on </a:t>
            </a:r>
            <a:r>
              <a:rPr lang="en-IN" sz="1500" b="1" err="1">
                <a:ea typeface="+mn-lt"/>
                <a:cs typeface="+mn-lt"/>
              </a:rPr>
              <a:t>rfid</a:t>
            </a:r>
            <a:r>
              <a:rPr lang="en-IN" sz="1500" b="1">
                <a:ea typeface="+mn-lt"/>
                <a:cs typeface="+mn-lt"/>
              </a:rPr>
              <a:t> and internet. In: International Conference on Control Engineering and Communication Technology, pp. 17–20 (2012) </a:t>
            </a:r>
            <a:endParaRPr lang="en-US" b="1">
              <a:cs typeface="Calibri"/>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4" y="-235512"/>
            <a:ext cx="10515600" cy="1325563"/>
          </a:xfrm>
        </p:spPr>
        <p:txBody>
          <a:bodyPr/>
          <a:lstStyle/>
          <a:p>
            <a:r>
              <a:rPr lang="en-GB" b="1"/>
              <a:t>Publication Details</a:t>
            </a:r>
          </a:p>
        </p:txBody>
      </p:sp>
      <p:pic>
        <p:nvPicPr>
          <p:cNvPr id="6" name="Content Placeholder 5" descr="A certificate of research&#10;&#10;Description automatically generated">
            <a:extLst>
              <a:ext uri="{FF2B5EF4-FFF2-40B4-BE49-F238E27FC236}">
                <a16:creationId xmlns:a16="http://schemas.microsoft.com/office/drawing/2014/main" id="{22388F3F-F1CA-FAF7-9623-65C752D3E9FE}"/>
              </a:ext>
            </a:extLst>
          </p:cNvPr>
          <p:cNvPicPr>
            <a:picLocks noGrp="1" noChangeAspect="1"/>
          </p:cNvPicPr>
          <p:nvPr>
            <p:ph idx="1"/>
          </p:nvPr>
        </p:nvPicPr>
        <p:blipFill>
          <a:blip r:embed="rId2"/>
          <a:stretch>
            <a:fillRect/>
          </a:stretch>
        </p:blipFill>
        <p:spPr>
          <a:xfrm>
            <a:off x="3949835" y="1713856"/>
            <a:ext cx="4019159" cy="2547668"/>
          </a:xfrm>
        </p:spPr>
      </p:pic>
      <p:pic>
        <p:nvPicPr>
          <p:cNvPr id="7" name="Picture 6" descr="A paper with text and images&#10;&#10;Description automatically generated">
            <a:extLst>
              <a:ext uri="{FF2B5EF4-FFF2-40B4-BE49-F238E27FC236}">
                <a16:creationId xmlns:a16="http://schemas.microsoft.com/office/drawing/2014/main" id="{1E5215ED-E2A2-0272-858E-3C8148BBA658}"/>
              </a:ext>
            </a:extLst>
          </p:cNvPr>
          <p:cNvPicPr>
            <a:picLocks noChangeAspect="1"/>
          </p:cNvPicPr>
          <p:nvPr/>
        </p:nvPicPr>
        <p:blipFill>
          <a:blip r:embed="rId3"/>
          <a:stretch>
            <a:fillRect/>
          </a:stretch>
        </p:blipFill>
        <p:spPr>
          <a:xfrm>
            <a:off x="100300" y="3385224"/>
            <a:ext cx="3833789" cy="2490159"/>
          </a:xfrm>
          <a:prstGeom prst="rect">
            <a:avLst/>
          </a:prstGeom>
        </p:spPr>
      </p:pic>
      <p:pic>
        <p:nvPicPr>
          <p:cNvPr id="8" name="Picture 7" descr="A paper with text and images&#10;&#10;Description automatically generated">
            <a:extLst>
              <a:ext uri="{FF2B5EF4-FFF2-40B4-BE49-F238E27FC236}">
                <a16:creationId xmlns:a16="http://schemas.microsoft.com/office/drawing/2014/main" id="{6C44716C-9920-65A6-9E09-C1DA0E341A60}"/>
              </a:ext>
            </a:extLst>
          </p:cNvPr>
          <p:cNvPicPr>
            <a:picLocks noChangeAspect="1"/>
          </p:cNvPicPr>
          <p:nvPr/>
        </p:nvPicPr>
        <p:blipFill rotWithShape="1">
          <a:blip r:embed="rId4"/>
          <a:srcRect l="1887" t="-3955" r="-2264" b="3955"/>
          <a:stretch/>
        </p:blipFill>
        <p:spPr>
          <a:xfrm>
            <a:off x="7997062" y="786517"/>
            <a:ext cx="3835227" cy="2547670"/>
          </a:xfrm>
          <a:prstGeom prst="rect">
            <a:avLst/>
          </a:prstGeom>
        </p:spPr>
      </p:pic>
      <p:pic>
        <p:nvPicPr>
          <p:cNvPr id="9" name="Picture 8">
            <a:extLst>
              <a:ext uri="{FF2B5EF4-FFF2-40B4-BE49-F238E27FC236}">
                <a16:creationId xmlns:a16="http://schemas.microsoft.com/office/drawing/2014/main" id="{C2C70241-1F37-1B16-6171-7E71F08BC8D8}"/>
              </a:ext>
            </a:extLst>
          </p:cNvPr>
          <p:cNvPicPr>
            <a:picLocks noChangeAspect="1"/>
          </p:cNvPicPr>
          <p:nvPr/>
        </p:nvPicPr>
        <p:blipFill>
          <a:blip r:embed="rId5"/>
          <a:stretch>
            <a:fillRect/>
          </a:stretch>
        </p:blipFill>
        <p:spPr>
          <a:xfrm>
            <a:off x="121865" y="933884"/>
            <a:ext cx="3820735" cy="2403895"/>
          </a:xfrm>
          <a:prstGeom prst="rect">
            <a:avLst/>
          </a:prstGeom>
        </p:spPr>
      </p:pic>
      <p:pic>
        <p:nvPicPr>
          <p:cNvPr id="10" name="Picture 9" descr="A paper with text and images&#10;&#10;Description automatically generated">
            <a:extLst>
              <a:ext uri="{FF2B5EF4-FFF2-40B4-BE49-F238E27FC236}">
                <a16:creationId xmlns:a16="http://schemas.microsoft.com/office/drawing/2014/main" id="{F838BE0D-B81A-A200-0EE8-0B3EDDF478B9}"/>
              </a:ext>
            </a:extLst>
          </p:cNvPr>
          <p:cNvPicPr>
            <a:picLocks noChangeAspect="1"/>
          </p:cNvPicPr>
          <p:nvPr/>
        </p:nvPicPr>
        <p:blipFill>
          <a:blip r:embed="rId6"/>
          <a:stretch>
            <a:fillRect/>
          </a:stretch>
        </p:blipFill>
        <p:spPr>
          <a:xfrm>
            <a:off x="8004251" y="3324121"/>
            <a:ext cx="3821502" cy="2562047"/>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223"/>
            <a:ext cx="10515600" cy="1325563"/>
          </a:xfrm>
        </p:spPr>
        <p:txBody>
          <a:bodyPr/>
          <a:lstStyle/>
          <a:p>
            <a:r>
              <a:rPr lang="en-GB" b="1" dirty="0"/>
              <a:t>Introduction</a:t>
            </a:r>
          </a:p>
        </p:txBody>
      </p:sp>
      <p:sp>
        <p:nvSpPr>
          <p:cNvPr id="3" name="Content Placeholder 2"/>
          <p:cNvSpPr>
            <a:spLocks noGrp="1"/>
          </p:cNvSpPr>
          <p:nvPr>
            <p:ph idx="1"/>
          </p:nvPr>
        </p:nvSpPr>
        <p:spPr>
          <a:xfrm>
            <a:off x="184791" y="848250"/>
            <a:ext cx="11677036" cy="5314806"/>
          </a:xfrm>
        </p:spPr>
        <p:txBody>
          <a:bodyPr vert="horz" lIns="91440" tIns="45720" rIns="91440" bIns="45720" rtlCol="0" anchor="t">
            <a:noAutofit/>
          </a:bodyPr>
          <a:lstStyle/>
          <a:p>
            <a:pPr algn="just">
              <a:lnSpc>
                <a:spcPct val="120000"/>
              </a:lnSpc>
              <a:tabLst>
                <a:tab pos="619125" algn="l"/>
              </a:tabLst>
            </a:pPr>
            <a:r>
              <a:rPr lang="en-GB" sz="2000" dirty="0">
                <a:solidFill>
                  <a:srgbClr val="000000"/>
                </a:solidFill>
                <a:ea typeface="+mn-lt"/>
                <a:cs typeface="+mn-lt"/>
              </a:rPr>
              <a:t>In </a:t>
            </a:r>
            <a:r>
              <a:rPr lang="en-GB" sz="2000" dirty="0">
                <a:solidFill>
                  <a:srgbClr val="000000"/>
                </a:solidFill>
                <a:effectLst/>
                <a:ea typeface="+mn-lt"/>
                <a:cs typeface="+mn-lt"/>
              </a:rPr>
              <a:t>an </a:t>
            </a:r>
            <a:r>
              <a:rPr lang="en-GB" sz="2000" dirty="0">
                <a:solidFill>
                  <a:srgbClr val="000000"/>
                </a:solidFill>
                <a:ea typeface="+mn-lt"/>
                <a:cs typeface="+mn-lt"/>
              </a:rPr>
              <a:t>era characterized by rapid urbanization and burgeoning population growth</a:t>
            </a:r>
            <a:r>
              <a:rPr lang="en-GB" sz="2000" dirty="0">
                <a:solidFill>
                  <a:srgbClr val="000000"/>
                </a:solidFill>
                <a:effectLst/>
                <a:ea typeface="+mn-lt"/>
                <a:cs typeface="+mn-lt"/>
              </a:rPr>
              <a:t>, </a:t>
            </a:r>
            <a:r>
              <a:rPr lang="en-GB" sz="2000" dirty="0">
                <a:solidFill>
                  <a:srgbClr val="000000"/>
                </a:solidFill>
                <a:ea typeface="+mn-lt"/>
                <a:cs typeface="+mn-lt"/>
              </a:rPr>
              <a:t>the demand for efficient </a:t>
            </a:r>
            <a:r>
              <a:rPr lang="en-GB" sz="2000" dirty="0">
                <a:solidFill>
                  <a:srgbClr val="000000"/>
                </a:solidFill>
                <a:effectLst/>
                <a:ea typeface="+mn-lt"/>
                <a:cs typeface="+mn-lt"/>
              </a:rPr>
              <a:t>and </a:t>
            </a:r>
            <a:r>
              <a:rPr lang="en-GB" sz="2000" dirty="0">
                <a:solidFill>
                  <a:srgbClr val="000000"/>
                </a:solidFill>
                <a:ea typeface="+mn-lt"/>
                <a:cs typeface="+mn-lt"/>
              </a:rPr>
              <a:t>intelligent urban infrastructure becomes imperative</a:t>
            </a:r>
            <a:r>
              <a:rPr lang="en-GB" sz="2000" dirty="0">
                <a:solidFill>
                  <a:srgbClr val="000000"/>
                </a:solidFill>
                <a:effectLst/>
                <a:ea typeface="+mn-lt"/>
                <a:cs typeface="+mn-lt"/>
              </a:rPr>
              <a:t>. </a:t>
            </a:r>
            <a:r>
              <a:rPr lang="en-GB" sz="2000" dirty="0">
                <a:solidFill>
                  <a:srgbClr val="000000"/>
                </a:solidFill>
                <a:ea typeface="+mn-lt"/>
                <a:cs typeface="+mn-lt"/>
              </a:rPr>
              <a:t>Parking management, </a:t>
            </a:r>
            <a:r>
              <a:rPr lang="en-GB" sz="2000" dirty="0">
                <a:solidFill>
                  <a:srgbClr val="000000"/>
                </a:solidFill>
                <a:effectLst/>
                <a:ea typeface="+mn-lt"/>
                <a:cs typeface="+mn-lt"/>
              </a:rPr>
              <a:t>a </a:t>
            </a:r>
            <a:r>
              <a:rPr lang="en-GB" sz="2000" dirty="0">
                <a:solidFill>
                  <a:srgbClr val="000000"/>
                </a:solidFill>
                <a:ea typeface="+mn-lt"/>
                <a:cs typeface="+mn-lt"/>
              </a:rPr>
              <a:t>critical component of urban planning, is confronted </a:t>
            </a:r>
            <a:r>
              <a:rPr lang="en-GB" sz="2000" dirty="0">
                <a:solidFill>
                  <a:srgbClr val="000000"/>
                </a:solidFill>
                <a:effectLst/>
                <a:ea typeface="+mn-lt"/>
                <a:cs typeface="+mn-lt"/>
              </a:rPr>
              <a:t>with </a:t>
            </a:r>
            <a:r>
              <a:rPr lang="en-GB" sz="2000" dirty="0">
                <a:solidFill>
                  <a:srgbClr val="000000"/>
                </a:solidFill>
                <a:ea typeface="+mn-lt"/>
                <a:cs typeface="+mn-lt"/>
              </a:rPr>
              <a:t>challenges such as congestion</a:t>
            </a:r>
            <a:r>
              <a:rPr lang="en-GB" sz="2000" dirty="0">
                <a:solidFill>
                  <a:srgbClr val="000000"/>
                </a:solidFill>
                <a:effectLst/>
                <a:ea typeface="+mn-lt"/>
                <a:cs typeface="+mn-lt"/>
              </a:rPr>
              <a:t>, </a:t>
            </a:r>
            <a:r>
              <a:rPr lang="en-GB" sz="2000" dirty="0">
                <a:solidFill>
                  <a:srgbClr val="000000"/>
                </a:solidFill>
                <a:ea typeface="+mn-lt"/>
                <a:cs typeface="+mn-lt"/>
              </a:rPr>
              <a:t>inadequate space utilization</a:t>
            </a:r>
            <a:r>
              <a:rPr lang="en-GB" sz="2000" dirty="0">
                <a:solidFill>
                  <a:srgbClr val="000000"/>
                </a:solidFill>
                <a:effectLst/>
                <a:ea typeface="+mn-lt"/>
                <a:cs typeface="+mn-lt"/>
              </a:rPr>
              <a:t>, and </a:t>
            </a:r>
            <a:r>
              <a:rPr lang="en-GB" sz="2000" dirty="0">
                <a:solidFill>
                  <a:srgbClr val="000000"/>
                </a:solidFill>
                <a:ea typeface="+mn-lt"/>
                <a:cs typeface="+mn-lt"/>
              </a:rPr>
              <a:t>the need for real-time </a:t>
            </a:r>
            <a:r>
              <a:rPr lang="en-GB" sz="2000" dirty="0">
                <a:solidFill>
                  <a:srgbClr val="000000"/>
                </a:solidFill>
                <a:effectLst/>
                <a:ea typeface="+mn-lt"/>
                <a:cs typeface="+mn-lt"/>
              </a:rPr>
              <a:t>monitoring. </a:t>
            </a:r>
            <a:r>
              <a:rPr lang="en-GB" sz="2000" dirty="0">
                <a:solidFill>
                  <a:srgbClr val="000000"/>
                </a:solidFill>
                <a:ea typeface="+mn-lt"/>
                <a:cs typeface="+mn-lt"/>
              </a:rPr>
              <a:t>This project </a:t>
            </a:r>
            <a:r>
              <a:rPr lang="en-GB" sz="2000" dirty="0" err="1">
                <a:solidFill>
                  <a:srgbClr val="000000"/>
                </a:solidFill>
                <a:ea typeface="+mn-lt"/>
                <a:cs typeface="+mn-lt"/>
              </a:rPr>
              <a:t>endeavors</a:t>
            </a:r>
            <a:r>
              <a:rPr lang="en-GB" sz="2000" dirty="0">
                <a:solidFill>
                  <a:srgbClr val="000000"/>
                </a:solidFill>
                <a:ea typeface="+mn-lt"/>
                <a:cs typeface="+mn-lt"/>
              </a:rPr>
              <a:t> to address these challenges through the implementation of a sophisticated Parking Spot Indicator with Vicinity</a:t>
            </a:r>
            <a:r>
              <a:rPr lang="en-GB" sz="2000" dirty="0">
                <a:solidFill>
                  <a:srgbClr val="000000"/>
                </a:solidFill>
                <a:effectLst/>
                <a:ea typeface="+mn-lt"/>
                <a:cs typeface="+mn-lt"/>
              </a:rPr>
              <a:t>,</a:t>
            </a:r>
            <a:r>
              <a:rPr lang="en-GB" sz="2000" dirty="0">
                <a:solidFill>
                  <a:srgbClr val="000000"/>
                </a:solidFill>
                <a:ea typeface="+mn-lt"/>
                <a:cs typeface="+mn-lt"/>
              </a:rPr>
              <a:t> designed to elevate </a:t>
            </a:r>
            <a:r>
              <a:rPr lang="en-GB" sz="2000" dirty="0">
                <a:solidFill>
                  <a:srgbClr val="000000"/>
                </a:solidFill>
                <a:effectLst/>
                <a:ea typeface="+mn-lt"/>
                <a:cs typeface="+mn-lt"/>
              </a:rPr>
              <a:t>the </a:t>
            </a:r>
            <a:r>
              <a:rPr lang="en-GB" sz="2000" dirty="0">
                <a:solidFill>
                  <a:srgbClr val="000000"/>
                </a:solidFill>
                <a:ea typeface="+mn-lt"/>
                <a:cs typeface="+mn-lt"/>
              </a:rPr>
              <a:t>standard of parking space management. The essence of this initiative lies in leveraging cutting-edge technologies, specifically image processing and computer vision</a:t>
            </a:r>
            <a:r>
              <a:rPr lang="en-GB" sz="2000" dirty="0">
                <a:solidFill>
                  <a:srgbClr val="000000"/>
                </a:solidFill>
                <a:effectLst/>
                <a:ea typeface="+mn-lt"/>
                <a:cs typeface="+mn-lt"/>
              </a:rPr>
              <a:t>, </a:t>
            </a:r>
            <a:r>
              <a:rPr lang="en-GB" sz="2000" dirty="0">
                <a:solidFill>
                  <a:srgbClr val="000000"/>
                </a:solidFill>
                <a:ea typeface="+mn-lt"/>
                <a:cs typeface="+mn-lt"/>
              </a:rPr>
              <a:t>to create a dynamic </a:t>
            </a:r>
            <a:r>
              <a:rPr lang="en-GB" sz="2000" dirty="0">
                <a:solidFill>
                  <a:srgbClr val="000000"/>
                </a:solidFill>
                <a:effectLst/>
                <a:ea typeface="+mn-lt"/>
                <a:cs typeface="+mn-lt"/>
              </a:rPr>
              <a:t>and </a:t>
            </a:r>
            <a:r>
              <a:rPr lang="en-GB" sz="2000" dirty="0">
                <a:solidFill>
                  <a:srgbClr val="000000"/>
                </a:solidFill>
                <a:ea typeface="+mn-lt"/>
                <a:cs typeface="+mn-lt"/>
              </a:rPr>
              <a:t>responsive system</a:t>
            </a:r>
            <a:r>
              <a:rPr lang="en-GB" sz="2000" dirty="0">
                <a:solidFill>
                  <a:srgbClr val="000000"/>
                </a:solidFill>
                <a:effectLst/>
                <a:ea typeface="+mn-lt"/>
                <a:cs typeface="+mn-lt"/>
              </a:rPr>
              <a:t>. </a:t>
            </a:r>
            <a:r>
              <a:rPr lang="en-GB" sz="2000" dirty="0">
                <a:solidFill>
                  <a:srgbClr val="000000"/>
                </a:solidFill>
                <a:ea typeface="+mn-lt"/>
                <a:cs typeface="+mn-lt"/>
              </a:rPr>
              <a:t>Aimed at optimizing parking space utilization</a:t>
            </a:r>
            <a:r>
              <a:rPr lang="en-GB" sz="2000" dirty="0">
                <a:solidFill>
                  <a:srgbClr val="000000"/>
                </a:solidFill>
                <a:effectLst/>
                <a:ea typeface="+mn-lt"/>
                <a:cs typeface="+mn-lt"/>
              </a:rPr>
              <a:t>, </a:t>
            </a:r>
            <a:r>
              <a:rPr lang="en-GB" sz="2000" dirty="0">
                <a:solidFill>
                  <a:srgbClr val="000000"/>
                </a:solidFill>
                <a:ea typeface="+mn-lt"/>
                <a:cs typeface="+mn-lt"/>
              </a:rPr>
              <a:t>the project targets temporary parking areas</a:t>
            </a:r>
            <a:r>
              <a:rPr lang="en-GB" sz="2000" dirty="0">
                <a:solidFill>
                  <a:srgbClr val="000000"/>
                </a:solidFill>
                <a:effectLst/>
                <a:ea typeface="+mn-lt"/>
                <a:cs typeface="+mn-lt"/>
              </a:rPr>
              <a:t>, </a:t>
            </a:r>
            <a:r>
              <a:rPr lang="en-GB" sz="2000" dirty="0">
                <a:solidFill>
                  <a:srgbClr val="000000"/>
                </a:solidFill>
                <a:ea typeface="+mn-lt"/>
                <a:cs typeface="+mn-lt"/>
              </a:rPr>
              <a:t>where conventional parking systems are often absent</a:t>
            </a:r>
            <a:r>
              <a:rPr lang="en-GB" sz="2000" dirty="0">
                <a:solidFill>
                  <a:srgbClr val="000000"/>
                </a:solidFill>
                <a:effectLst/>
                <a:ea typeface="+mn-lt"/>
                <a:cs typeface="+mn-lt"/>
              </a:rPr>
              <a:t>. </a:t>
            </a:r>
            <a:r>
              <a:rPr lang="en-GB" sz="2000" dirty="0">
                <a:solidFill>
                  <a:srgbClr val="000000"/>
                </a:solidFill>
                <a:ea typeface="+mn-lt"/>
                <a:cs typeface="+mn-lt"/>
              </a:rPr>
              <a:t>By utilizing </a:t>
            </a:r>
            <a:r>
              <a:rPr lang="en-GB" sz="2000" dirty="0">
                <a:solidFill>
                  <a:srgbClr val="000000"/>
                </a:solidFill>
                <a:effectLst/>
                <a:ea typeface="+mn-lt"/>
                <a:cs typeface="+mn-lt"/>
              </a:rPr>
              <a:t>a </a:t>
            </a:r>
            <a:r>
              <a:rPr lang="en-GB" sz="2000" dirty="0">
                <a:solidFill>
                  <a:srgbClr val="000000"/>
                </a:solidFill>
                <a:ea typeface="+mn-lt"/>
                <a:cs typeface="+mn-lt"/>
              </a:rPr>
              <a:t>web-based interface, this system seeks </a:t>
            </a:r>
            <a:r>
              <a:rPr lang="en-GB" sz="2000" dirty="0">
                <a:solidFill>
                  <a:srgbClr val="000000"/>
                </a:solidFill>
                <a:effectLst/>
                <a:ea typeface="+mn-lt"/>
                <a:cs typeface="+mn-lt"/>
              </a:rPr>
              <a:t>to </a:t>
            </a:r>
            <a:r>
              <a:rPr lang="en-GB" sz="2000" dirty="0">
                <a:solidFill>
                  <a:srgbClr val="000000"/>
                </a:solidFill>
                <a:ea typeface="+mn-lt"/>
                <a:cs typeface="+mn-lt"/>
              </a:rPr>
              <a:t>provide users with real-time insights into parking space availability within a designated vicinity</a:t>
            </a:r>
            <a:r>
              <a:rPr lang="en-GB" sz="2000" dirty="0">
                <a:solidFill>
                  <a:srgbClr val="000000"/>
                </a:solidFill>
                <a:effectLst/>
                <a:ea typeface="+mn-lt"/>
                <a:cs typeface="+mn-lt"/>
              </a:rPr>
              <a:t>.</a:t>
            </a:r>
            <a:r>
              <a:rPr lang="en-GB" sz="2400" dirty="0">
                <a:solidFill>
                  <a:srgbClr val="000000"/>
                </a:solidFill>
                <a:ea typeface="+mn-lt"/>
                <a:cs typeface="+mn-lt"/>
              </a:rPr>
              <a:t> </a:t>
            </a:r>
            <a:endParaRPr lang="en-GB" sz="2400" dirty="0">
              <a:solidFill>
                <a:srgbClr val="000000"/>
              </a:solidFill>
              <a:latin typeface="Verdana"/>
              <a:ea typeface="Verdana"/>
              <a:cs typeface="+mn-lt"/>
            </a:endParaRPr>
          </a:p>
          <a:p>
            <a:pPr marL="0" indent="0" algn="just">
              <a:lnSpc>
                <a:spcPct val="120000"/>
              </a:lnSpc>
              <a:buNone/>
              <a:tabLst>
                <a:tab pos="619125" algn="l"/>
              </a:tabLst>
            </a:pPr>
            <a:r>
              <a:rPr lang="en-GB" sz="2400" dirty="0">
                <a:solidFill>
                  <a:srgbClr val="000000"/>
                </a:solidFill>
                <a:ea typeface="+mn-lt"/>
                <a:cs typeface="+mn-lt"/>
              </a:rPr>
              <a:t> </a:t>
            </a:r>
            <a:endParaRPr lang="en-GB" sz="2400" dirty="0">
              <a:solidFill>
                <a:srgbClr val="000000"/>
              </a:solidFill>
              <a:latin typeface="Verdana"/>
              <a:ea typeface="Verdana"/>
              <a:cs typeface="+mn-lt"/>
            </a:endParaRPr>
          </a:p>
          <a:p>
            <a:pPr algn="just">
              <a:lnSpc>
                <a:spcPct val="120000"/>
              </a:lnSpc>
              <a:tabLst>
                <a:tab pos="619125" algn="l"/>
              </a:tabLst>
            </a:pPr>
            <a:endParaRPr lang="en-GB" sz="1500" dirty="0">
              <a:effectLst/>
              <a:latin typeface="Calibri"/>
              <a:ea typeface="Verdana"/>
              <a:cs typeface="Calibri"/>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117"/>
            <a:ext cx="10515600" cy="1325563"/>
          </a:xfrm>
        </p:spPr>
        <p:txBody>
          <a:bodyPr/>
          <a:lstStyle/>
          <a:p>
            <a:r>
              <a:rPr lang="en-GB" b="1"/>
              <a:t>Literature Review</a:t>
            </a:r>
          </a:p>
        </p:txBody>
      </p:sp>
      <p:sp>
        <p:nvSpPr>
          <p:cNvPr id="3" name="Content Placeholder 2"/>
          <p:cNvSpPr>
            <a:spLocks noGrp="1"/>
          </p:cNvSpPr>
          <p:nvPr>
            <p:ph idx="1"/>
          </p:nvPr>
        </p:nvSpPr>
        <p:spPr>
          <a:xfrm>
            <a:off x="156882" y="778714"/>
            <a:ext cx="11577918" cy="5091734"/>
          </a:xfrm>
        </p:spPr>
        <p:txBody>
          <a:bodyPr vert="horz" lIns="91440" tIns="45720" rIns="91440" bIns="45720" rtlCol="0" anchor="t">
            <a:noAutofit/>
          </a:bodyPr>
          <a:lstStyle/>
          <a:p>
            <a:pPr algn="just">
              <a:lnSpc>
                <a:spcPct val="100000"/>
              </a:lnSpc>
            </a:pPr>
            <a:r>
              <a:rPr lang="en-US" sz="2000" dirty="0">
                <a:effectLst/>
                <a:latin typeface="Times New Roman" panose="02020603050405020304" pitchFamily="18" charset="0"/>
                <a:ea typeface="Times New Roman" panose="02020603050405020304" pitchFamily="18" charset="0"/>
              </a:rPr>
              <a:t>The literature on smart parking systems encompasses a diverse range of approaches and technologies aimed at optimizing parking space utilization. Parikh et al.'s "Park Indicator" proposes a parking spot reservation system, highlighting the potential for addressing the challenge of finding available parking spaces efficiently (Parikh et al., n.d. [1]). Reinhard </a:t>
            </a:r>
            <a:r>
              <a:rPr lang="en-US" sz="2000" dirty="0" err="1">
                <a:effectLst/>
                <a:latin typeface="Times New Roman" panose="02020603050405020304" pitchFamily="18" charset="0"/>
                <a:ea typeface="Times New Roman" panose="02020603050405020304" pitchFamily="18" charset="0"/>
              </a:rPr>
              <a:t>Hössinger</a:t>
            </a:r>
            <a:r>
              <a:rPr lang="en-US" sz="2000" dirty="0">
                <a:effectLst/>
                <a:latin typeface="Times New Roman" panose="02020603050405020304" pitchFamily="18" charset="0"/>
                <a:ea typeface="Times New Roman" panose="02020603050405020304" pitchFamily="18" charset="0"/>
              </a:rPr>
              <a:t> et al. contribute by developing a real-time model for short-term parking zones, offering insights into improving occupancy predictions and enhancing parking management (Reinhard </a:t>
            </a:r>
            <a:r>
              <a:rPr lang="en-US" sz="2000" dirty="0" err="1">
                <a:effectLst/>
                <a:latin typeface="Times New Roman" panose="02020603050405020304" pitchFamily="18" charset="0"/>
                <a:ea typeface="Times New Roman" panose="02020603050405020304" pitchFamily="18" charset="0"/>
              </a:rPr>
              <a:t>Hössinger</a:t>
            </a:r>
            <a:r>
              <a:rPr lang="en-US" sz="2000" dirty="0">
                <a:effectLst/>
                <a:latin typeface="Times New Roman" panose="02020603050405020304" pitchFamily="18" charset="0"/>
                <a:ea typeface="Times New Roman" panose="02020603050405020304" pitchFamily="18" charset="0"/>
              </a:rPr>
              <a:t> et al., n.d. [2]).</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r>
              <a:rPr lang="en-US" sz="2000" dirty="0">
                <a:effectLst/>
                <a:latin typeface="Times New Roman" panose="02020603050405020304" pitchFamily="18" charset="0"/>
                <a:ea typeface="Times New Roman" panose="02020603050405020304" pitchFamily="18" charset="0"/>
              </a:rPr>
              <a:t>Sarfraz Nawaz et al. introduce "</a:t>
            </a:r>
            <a:r>
              <a:rPr lang="en-US" sz="2000" dirty="0" err="1">
                <a:effectLst/>
                <a:latin typeface="Times New Roman" panose="02020603050405020304" pitchFamily="18" charset="0"/>
                <a:ea typeface="Times New Roman" panose="02020603050405020304" pitchFamily="18" charset="0"/>
              </a:rPr>
              <a:t>ParkSense</a:t>
            </a:r>
            <a:r>
              <a:rPr lang="en-US" sz="2000" dirty="0">
                <a:effectLst/>
                <a:latin typeface="Times New Roman" panose="02020603050405020304" pitchFamily="18" charset="0"/>
                <a:ea typeface="Times New Roman" panose="02020603050405020304" pitchFamily="18" charset="0"/>
              </a:rPr>
              <a:t>," a smartphone-based sensing system for on-street parking, suggesting a move towards more accessible and user-friendly parking solutions (Sarfraz Nawaz et al., n.d. [3]). </a:t>
            </a:r>
            <a:r>
              <a:rPr lang="en-US" sz="2000" dirty="0" err="1">
                <a:effectLst/>
                <a:latin typeface="Times New Roman" panose="02020603050405020304" pitchFamily="18" charset="0"/>
                <a:ea typeface="Times New Roman" panose="02020603050405020304" pitchFamily="18" charset="0"/>
              </a:rPr>
              <a:t>Selcuk</a:t>
            </a:r>
            <a:r>
              <a:rPr lang="en-US" sz="2000" dirty="0">
                <a:effectLst/>
                <a:latin typeface="Times New Roman" panose="02020603050405020304" pitchFamily="18" charset="0"/>
                <a:ea typeface="Times New Roman" panose="02020603050405020304" pitchFamily="18" charset="0"/>
              </a:rPr>
              <a:t> Demir et al.'s work focuses on the selection of suitable parking lot sites in megacities, emphasizing the importance of strategic planning in addressing parking space challenges (</a:t>
            </a:r>
            <a:r>
              <a:rPr lang="en-US" sz="2000" dirty="0" err="1">
                <a:effectLst/>
                <a:latin typeface="Times New Roman" panose="02020603050405020304" pitchFamily="18" charset="0"/>
                <a:ea typeface="Times New Roman" panose="02020603050405020304" pitchFamily="18" charset="0"/>
              </a:rPr>
              <a:t>Selcuk</a:t>
            </a:r>
            <a:r>
              <a:rPr lang="en-US" sz="2000" dirty="0">
                <a:effectLst/>
                <a:latin typeface="Times New Roman" panose="02020603050405020304" pitchFamily="18" charset="0"/>
                <a:ea typeface="Times New Roman" panose="02020603050405020304" pitchFamily="18" charset="0"/>
              </a:rPr>
              <a:t> Demir et al., n.d. [4]).</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r>
              <a:rPr lang="en-US" sz="2000" dirty="0">
                <a:effectLst/>
                <a:latin typeface="Times New Roman" panose="02020603050405020304" pitchFamily="18" charset="0"/>
                <a:ea typeface="Times New Roman" panose="02020603050405020304" pitchFamily="18" charset="0"/>
              </a:rPr>
              <a:t>Image-based parking solutions are explored by Xie et al., who present a method for identifying parking places for shared bicycles, contributing to the broader discussion on efficient urban mobility (Xie et al., n.d. [5]). Yanfeng </a:t>
            </a:r>
            <a:r>
              <a:rPr lang="en-US" sz="2000" dirty="0" err="1">
                <a:effectLst/>
                <a:latin typeface="Times New Roman" panose="02020603050405020304" pitchFamily="18" charset="0"/>
                <a:ea typeface="Times New Roman" panose="02020603050405020304" pitchFamily="18" charset="0"/>
              </a:rPr>
              <a:t>Geng</a:t>
            </a:r>
            <a:r>
              <a:rPr lang="en-US" sz="2000" dirty="0">
                <a:effectLst/>
                <a:latin typeface="Times New Roman" panose="02020603050405020304" pitchFamily="18" charset="0"/>
                <a:ea typeface="Times New Roman" panose="02020603050405020304" pitchFamily="18" charset="0"/>
              </a:rPr>
              <a:t> et al. present a comprehensive "Smart Parking" system infrastructure, shedding light on the implementation aspects of intelligent parking solutions (Yanfeng </a:t>
            </a:r>
            <a:r>
              <a:rPr lang="en-US" sz="2000" dirty="0" err="1">
                <a:effectLst/>
                <a:latin typeface="Times New Roman" panose="02020603050405020304" pitchFamily="18" charset="0"/>
                <a:ea typeface="Times New Roman" panose="02020603050405020304" pitchFamily="18" charset="0"/>
              </a:rPr>
              <a:t>Geng</a:t>
            </a:r>
            <a:r>
              <a:rPr lang="en-US" sz="2000" dirty="0">
                <a:effectLst/>
                <a:latin typeface="Times New Roman" panose="02020603050405020304" pitchFamily="18" charset="0"/>
                <a:ea typeface="Times New Roman" panose="02020603050405020304" pitchFamily="18" charset="0"/>
              </a:rPr>
              <a:t> et al., n.d. [6]).</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123"/>
            <a:ext cx="10515600" cy="1325563"/>
          </a:xfrm>
        </p:spPr>
        <p:txBody>
          <a:bodyPr/>
          <a:lstStyle/>
          <a:p>
            <a:r>
              <a:rPr lang="en-GB" b="1"/>
              <a:t>Literature Review</a:t>
            </a:r>
          </a:p>
        </p:txBody>
      </p:sp>
      <p:sp>
        <p:nvSpPr>
          <p:cNvPr id="3" name="Content Placeholder 2"/>
          <p:cNvSpPr>
            <a:spLocks noGrp="1"/>
          </p:cNvSpPr>
          <p:nvPr>
            <p:ph idx="1"/>
          </p:nvPr>
        </p:nvSpPr>
        <p:spPr>
          <a:xfrm>
            <a:off x="208429" y="697515"/>
            <a:ext cx="11775141" cy="4806809"/>
          </a:xfrm>
        </p:spPr>
        <p:txBody>
          <a:bodyPr>
            <a:noAutofit/>
          </a:bodyPr>
          <a:lstStyle/>
          <a:p>
            <a:pPr algn="just">
              <a:lnSpc>
                <a:spcPct val="100000"/>
              </a:lnSpc>
            </a:pPr>
            <a:r>
              <a:rPr lang="en-US" sz="2000" dirty="0">
                <a:effectLst/>
                <a:latin typeface="Times New Roman" panose="02020603050405020304" pitchFamily="18" charset="0"/>
                <a:ea typeface="Times New Roman" panose="02020603050405020304" pitchFamily="18" charset="0"/>
              </a:rPr>
              <a:t>The integration of RFID technology is a prominent theme in the literature. Jian et al. propose a modular RFID parking management system, emphasizing seamless integration with existing gate systems for efficient parking control (Jian et al., 2008 [9]). </a:t>
            </a:r>
            <a:r>
              <a:rPr lang="en-US" sz="2000" dirty="0" err="1">
                <a:effectLst/>
                <a:latin typeface="Times New Roman" panose="02020603050405020304" pitchFamily="18" charset="0"/>
                <a:ea typeface="Times New Roman" panose="02020603050405020304" pitchFamily="18" charset="0"/>
              </a:rPr>
              <a:t>Tsiropoulou</a:t>
            </a:r>
            <a:r>
              <a:rPr lang="en-US" sz="2000" dirty="0">
                <a:effectLst/>
                <a:latin typeface="Times New Roman" panose="02020603050405020304" pitchFamily="18" charset="0"/>
                <a:ea typeface="Times New Roman" panose="02020603050405020304" pitchFamily="18" charset="0"/>
              </a:rPr>
              <a:t> et al.'s RFID-based smart parking management system extends the discussion, providing insights into the cyber-physical aspects of such systems (</a:t>
            </a:r>
            <a:r>
              <a:rPr lang="en-US" sz="2000" dirty="0" err="1">
                <a:effectLst/>
                <a:latin typeface="Times New Roman" panose="02020603050405020304" pitchFamily="18" charset="0"/>
                <a:ea typeface="Times New Roman" panose="02020603050405020304" pitchFamily="18" charset="0"/>
              </a:rPr>
              <a:t>Tsiropoulou</a:t>
            </a:r>
            <a:r>
              <a:rPr lang="en-US" sz="2000" dirty="0">
                <a:effectLst/>
                <a:latin typeface="Times New Roman" panose="02020603050405020304" pitchFamily="18" charset="0"/>
                <a:ea typeface="Times New Roman" panose="02020603050405020304" pitchFamily="18" charset="0"/>
              </a:rPr>
              <a:t> et al., 2017 [10]).</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r>
              <a:rPr lang="en-US" sz="2000" dirty="0">
                <a:effectLst/>
                <a:latin typeface="Times New Roman" panose="02020603050405020304" pitchFamily="18" charset="0"/>
                <a:ea typeface="Times New Roman" panose="02020603050405020304" pitchFamily="18" charset="0"/>
              </a:rPr>
              <a:t>Wireless sensor networks are explored by Bi et al., who present a parking management system based on this technology, highlighting the potential for real-time data collection to enhance parking space utilization (Bi et al., 2006 [12]). Vera-Gómez et al.'s intelligent parking management system for urban areas integrates various technologies, offering a holistic solution to urban parking challenges (Vera-Gómez et al., 2016 [13]).</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r>
              <a:rPr lang="en-US" sz="2000" dirty="0">
                <a:effectLst/>
                <a:latin typeface="Times New Roman" panose="02020603050405020304" pitchFamily="18" charset="0"/>
                <a:ea typeface="Times New Roman" panose="02020603050405020304" pitchFamily="18" charset="0"/>
              </a:rPr>
              <a:t>Finally, Gandhi et al.'s IoT-based car parking management system prototype introduces the concept of smart cities, emphasizing the role of the Internet of Things in creating efficient and connected urban environments (Gandhi et al., 2016 [14]). Hamada et al.'s work on surround view-based parking lot detection and tracking contributes to the discussion by exploring advanced computer vision techniques for parking space identification (Hamada et al., n.d. [15]).</a:t>
            </a:r>
            <a:endParaRPr lang="en-IN" sz="2000" dirty="0">
              <a:effectLst/>
              <a:latin typeface="Times New Roman" panose="02020603050405020304" pitchFamily="18" charset="0"/>
              <a:ea typeface="Times New Roman" panose="02020603050405020304" pitchFamily="18" charset="0"/>
            </a:endParaRPr>
          </a:p>
          <a:p>
            <a:pPr algn="just">
              <a:lnSpc>
                <a:spcPct val="100000"/>
              </a:lnSpc>
            </a:pPr>
            <a:endParaRPr lang="en-US" sz="1400"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65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8149"/>
            <a:ext cx="10515600" cy="1325563"/>
          </a:xfrm>
        </p:spPr>
        <p:txBody>
          <a:bodyPr/>
          <a:lstStyle/>
          <a:p>
            <a:r>
              <a:rPr lang="en-GB">
                <a:ea typeface="+mj-lt"/>
                <a:cs typeface="+mj-lt"/>
              </a:rPr>
              <a:t>RESEARCH GAPS OF EXISTING METHODS</a:t>
            </a:r>
            <a:endParaRPr lang="en-US"/>
          </a:p>
        </p:txBody>
      </p:sp>
      <p:sp>
        <p:nvSpPr>
          <p:cNvPr id="3" name="Content Placeholder 2"/>
          <p:cNvSpPr>
            <a:spLocks noGrp="1"/>
          </p:cNvSpPr>
          <p:nvPr>
            <p:ph idx="1"/>
          </p:nvPr>
        </p:nvSpPr>
        <p:spPr>
          <a:xfrm>
            <a:off x="578224" y="1385888"/>
            <a:ext cx="10515600" cy="4351338"/>
          </a:xfrm>
        </p:spPr>
        <p:txBody>
          <a:bodyPr vert="horz" lIns="91440" tIns="45720" rIns="91440" bIns="45720" rtlCol="0" anchor="t">
            <a:normAutofit fontScale="92500" lnSpcReduction="20000"/>
          </a:bodyPr>
          <a:lstStyle/>
          <a:p>
            <a:pPr algn="just">
              <a:lnSpc>
                <a:spcPct val="120000"/>
              </a:lnSpc>
            </a:pPr>
            <a:r>
              <a:rPr lang="en-US" sz="2200" dirty="0">
                <a:effectLst/>
                <a:latin typeface="Times New Roman" panose="02020603050405020304" pitchFamily="18" charset="0"/>
                <a:ea typeface="Times New Roman" panose="02020603050405020304" pitchFamily="18" charset="0"/>
              </a:rPr>
              <a:t>The literature on smart parking systems, while diverse and insightful, reveals certain research gaps that warrant further exploration. Parikh et al.'s "Park Indicator" introduces a reservation system for parking spots, but there is a lack of discussion on the scalability and adaptability of such systems, particularly in high-density urban areas (Parikh et al., n.d. [1]). Reinhard </a:t>
            </a:r>
            <a:r>
              <a:rPr lang="en-US" sz="2200" dirty="0" err="1">
                <a:effectLst/>
                <a:latin typeface="Times New Roman" panose="02020603050405020304" pitchFamily="18" charset="0"/>
                <a:ea typeface="Times New Roman" panose="02020603050405020304" pitchFamily="18" charset="0"/>
              </a:rPr>
              <a:t>Hössinger</a:t>
            </a:r>
            <a:r>
              <a:rPr lang="en-US" sz="2200" dirty="0">
                <a:effectLst/>
                <a:latin typeface="Times New Roman" panose="02020603050405020304" pitchFamily="18" charset="0"/>
                <a:ea typeface="Times New Roman" panose="02020603050405020304" pitchFamily="18" charset="0"/>
              </a:rPr>
              <a:t> et al.'s real-time model for short-term parking zones provides valuable insights, yet there is a research gap in understanding the adaptability of such models to various urban settings and the integration of predictive analytics for future parking demand (Reinhard </a:t>
            </a:r>
            <a:r>
              <a:rPr lang="en-US" sz="2200" dirty="0" err="1">
                <a:effectLst/>
                <a:latin typeface="Times New Roman" panose="02020603050405020304" pitchFamily="18" charset="0"/>
                <a:ea typeface="Times New Roman" panose="02020603050405020304" pitchFamily="18" charset="0"/>
              </a:rPr>
              <a:t>Hössinger</a:t>
            </a:r>
            <a:r>
              <a:rPr lang="en-US" sz="2200" dirty="0">
                <a:effectLst/>
                <a:latin typeface="Times New Roman" panose="02020603050405020304" pitchFamily="18" charset="0"/>
                <a:ea typeface="Times New Roman" panose="02020603050405020304" pitchFamily="18" charset="0"/>
              </a:rPr>
              <a:t> et al., n.d. [2]).</a:t>
            </a:r>
            <a:endParaRPr lang="en-IN" sz="2200" dirty="0">
              <a:effectLst/>
              <a:latin typeface="Times New Roman" panose="02020603050405020304" pitchFamily="18" charset="0"/>
              <a:ea typeface="Times New Roman" panose="02020603050405020304" pitchFamily="18" charset="0"/>
            </a:endParaRPr>
          </a:p>
          <a:p>
            <a:pPr algn="just">
              <a:lnSpc>
                <a:spcPct val="120000"/>
              </a:lnSpc>
            </a:pPr>
            <a:r>
              <a:rPr lang="en-US" sz="2200" dirty="0">
                <a:effectLst/>
                <a:latin typeface="Times New Roman" panose="02020603050405020304" pitchFamily="18" charset="0"/>
                <a:ea typeface="Times New Roman" panose="02020603050405020304" pitchFamily="18" charset="0"/>
              </a:rPr>
              <a:t>"</a:t>
            </a:r>
            <a:r>
              <a:rPr lang="en-US" sz="2200" dirty="0" err="1">
                <a:effectLst/>
                <a:latin typeface="Times New Roman" panose="02020603050405020304" pitchFamily="18" charset="0"/>
                <a:ea typeface="Times New Roman" panose="02020603050405020304" pitchFamily="18" charset="0"/>
              </a:rPr>
              <a:t>Sarfsense</a:t>
            </a:r>
            <a:r>
              <a:rPr lang="en-US" sz="2200" dirty="0">
                <a:effectLst/>
                <a:latin typeface="Times New Roman" panose="02020603050405020304" pitchFamily="18" charset="0"/>
                <a:ea typeface="Times New Roman" panose="02020603050405020304" pitchFamily="18" charset="0"/>
              </a:rPr>
              <a:t>" by Sarfraz Nawaz et al. focuses on smartphone-based sensing for on-street parking, but there is a need for further investigation into the privacy and security implications of utilizing personal devices for parking management (Sarfraz Nawaz et al., n.d. [3]). </a:t>
            </a:r>
            <a:r>
              <a:rPr lang="en-US" sz="2200" dirty="0" err="1">
                <a:effectLst/>
                <a:latin typeface="Times New Roman" panose="02020603050405020304" pitchFamily="18" charset="0"/>
                <a:ea typeface="Times New Roman" panose="02020603050405020304" pitchFamily="18" charset="0"/>
              </a:rPr>
              <a:t>Selcuk</a:t>
            </a:r>
            <a:r>
              <a:rPr lang="en-US" sz="2200" dirty="0">
                <a:effectLst/>
                <a:latin typeface="Times New Roman" panose="02020603050405020304" pitchFamily="18" charset="0"/>
                <a:ea typeface="Times New Roman" panose="02020603050405020304" pitchFamily="18" charset="0"/>
              </a:rPr>
              <a:t> Demir et al.'s study on selecting suitable parking lot sites in megacities addresses strategic placement, yet research gaps exist in exploring the socio-economic impact of these parking lot selections on local communities and businesses (</a:t>
            </a:r>
            <a:r>
              <a:rPr lang="en-US" sz="2200" dirty="0" err="1">
                <a:effectLst/>
                <a:latin typeface="Times New Roman" panose="02020603050405020304" pitchFamily="18" charset="0"/>
                <a:ea typeface="Times New Roman" panose="02020603050405020304" pitchFamily="18" charset="0"/>
              </a:rPr>
              <a:t>Selcuk</a:t>
            </a:r>
            <a:r>
              <a:rPr lang="en-US" sz="2200" dirty="0">
                <a:effectLst/>
                <a:latin typeface="Times New Roman" panose="02020603050405020304" pitchFamily="18" charset="0"/>
                <a:ea typeface="Times New Roman" panose="02020603050405020304" pitchFamily="18" charset="0"/>
              </a:rPr>
              <a:t> Demir et al., n.d. [4]).</a:t>
            </a:r>
            <a:endParaRPr lang="en-IN" sz="2200" dirty="0">
              <a:effectLst/>
              <a:latin typeface="Times New Roman" panose="02020603050405020304" pitchFamily="18" charset="0"/>
              <a:ea typeface="Times New Roman" panose="02020603050405020304" pitchFamily="18" charset="0"/>
            </a:endParaRPr>
          </a:p>
          <a:p>
            <a:pPr algn="just">
              <a:lnSpc>
                <a:spcPct val="120000"/>
              </a:lnSpc>
            </a:pPr>
            <a:endParaRPr lang="en-US" sz="1500" dirty="0">
              <a:effectLst/>
              <a:latin typeface="Verdana" panose="020B0604030504040204" pitchFamily="34" charset="0"/>
              <a:ea typeface="Verdana" panose="020B0604030504040204" pitchFamily="34" charset="0"/>
            </a:endParaRPr>
          </a:p>
          <a:p>
            <a:pPr marL="0" indent="0" algn="just">
              <a:lnSpc>
                <a:spcPct val="120000"/>
              </a:lnSpc>
              <a:buNone/>
            </a:pPr>
            <a:endParaRPr lang="en-IN" sz="1500" dirty="0">
              <a:effectLst/>
              <a:latin typeface="Verdana" panose="020B0604030504040204" pitchFamily="34" charset="0"/>
              <a:ea typeface="Verdana" panose="020B0604030504040204" pitchFamily="34" charset="0"/>
            </a:endParaRPr>
          </a:p>
          <a:p>
            <a:pPr algn="just">
              <a:lnSpc>
                <a:spcPct val="120000"/>
              </a:lnSpc>
            </a:pP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5" y="-249799"/>
            <a:ext cx="10515600" cy="1325563"/>
          </a:xfrm>
        </p:spPr>
        <p:txBody>
          <a:bodyPr/>
          <a:lstStyle/>
          <a:p>
            <a:r>
              <a:rPr lang="en-GB" b="1"/>
              <a:t>Proposed Methodology</a:t>
            </a:r>
          </a:p>
        </p:txBody>
      </p:sp>
      <p:sp>
        <p:nvSpPr>
          <p:cNvPr id="7" name="Content Placeholder 6">
            <a:extLst>
              <a:ext uri="{FF2B5EF4-FFF2-40B4-BE49-F238E27FC236}">
                <a16:creationId xmlns:a16="http://schemas.microsoft.com/office/drawing/2014/main" id="{EF8CC834-55E3-E88F-FF4C-20ED11BDBA79}"/>
              </a:ext>
            </a:extLst>
          </p:cNvPr>
          <p:cNvSpPr>
            <a:spLocks noGrp="1"/>
          </p:cNvSpPr>
          <p:nvPr>
            <p:ph idx="1"/>
          </p:nvPr>
        </p:nvSpPr>
        <p:spPr>
          <a:xfrm>
            <a:off x="478766" y="1006116"/>
            <a:ext cx="11637034" cy="4696394"/>
          </a:xfrm>
        </p:spPr>
        <p:txBody>
          <a:bodyPr vert="horz" lIns="91440" tIns="45720" rIns="91440" bIns="45720" rtlCol="0" anchor="t">
            <a:noAutofit/>
          </a:bodyPr>
          <a:lstStyle/>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Capture Live Video Stream:</a:t>
            </a:r>
            <a:endParaRPr lang="en-IN" sz="20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The system initiates by obtaining a live video stream of the parking lot through a camera.</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Image Capture on Car Movement:</a:t>
            </a:r>
            <a:endParaRPr lang="en-IN" sz="20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Images are captured dynamically when a car either enters or exits the parking lot, allowing the system 	to focus on relevant moments.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Conversion to Gray Scale:</a:t>
            </a:r>
            <a:endParaRPr lang="en-IN" sz="2000" b="1" dirty="0">
              <a:latin typeface="Times New Roman" panose="02020603050405020304" pitchFamily="18" charset="0"/>
              <a:ea typeface="Times New Roman" panose="02020603050405020304" pitchFamily="18" charset="0"/>
            </a:endParaRPr>
          </a:p>
          <a:p>
            <a:pPr marL="0" lvl="0" indent="0" algn="just">
              <a:lnSpc>
                <a:spcPct val="150000"/>
              </a:lnSpc>
              <a:buNone/>
            </a:pPr>
            <a:r>
              <a:rPr lang="en-US" sz="2000" dirty="0">
                <a:effectLst/>
                <a:latin typeface="Times New Roman" panose="02020603050405020304" pitchFamily="18" charset="0"/>
                <a:ea typeface="Times New Roman" panose="02020603050405020304" pitchFamily="18" charset="0"/>
              </a:rPr>
              <a:t>The RGB images acquired are transformed into gray scale images, simplifying subsequent processing steps.</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p:txBody>
      </p:sp>
      <p:sp>
        <p:nvSpPr>
          <p:cNvPr id="8" name="Content Placeholder 2">
            <a:extLst>
              <a:ext uri="{FF2B5EF4-FFF2-40B4-BE49-F238E27FC236}">
                <a16:creationId xmlns:a16="http://schemas.microsoft.com/office/drawing/2014/main" id="{CC2BB717-6E21-4902-38E4-3D836D82437E}"/>
              </a:ext>
            </a:extLst>
          </p:cNvPr>
          <p:cNvSpPr>
            <a:spLocks noGrp="1"/>
          </p:cNvSpPr>
          <p:nvPr/>
        </p:nvSpPr>
        <p:spPr>
          <a:xfrm>
            <a:off x="1078302" y="906917"/>
            <a:ext cx="5916705" cy="479611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IN" sz="1350">
                <a:effectLst/>
                <a:latin typeface="Verdana"/>
                <a:ea typeface="Verdana"/>
              </a:rPr>
              <a:t>.</a:t>
            </a:r>
            <a:endParaRPr lang="en-US">
              <a:latin typeface="Verdana"/>
              <a:ea typeface="Verdana"/>
            </a:endParaRPr>
          </a:p>
          <a:p>
            <a:pPr>
              <a:lnSpc>
                <a:spcPct val="110000"/>
              </a:lnSpc>
            </a:pPr>
            <a:endParaRPr lang="en-GB" sz="135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5" y="-249799"/>
            <a:ext cx="10515600" cy="1325563"/>
          </a:xfrm>
        </p:spPr>
        <p:txBody>
          <a:bodyPr/>
          <a:lstStyle/>
          <a:p>
            <a:r>
              <a:rPr lang="en-GB" b="1"/>
              <a:t>Proposed Methodology</a:t>
            </a:r>
          </a:p>
        </p:txBody>
      </p:sp>
      <p:sp>
        <p:nvSpPr>
          <p:cNvPr id="7" name="Content Placeholder 6">
            <a:extLst>
              <a:ext uri="{FF2B5EF4-FFF2-40B4-BE49-F238E27FC236}">
                <a16:creationId xmlns:a16="http://schemas.microsoft.com/office/drawing/2014/main" id="{EF8CC834-55E3-E88F-FF4C-20ED11BDBA79}"/>
              </a:ext>
            </a:extLst>
          </p:cNvPr>
          <p:cNvSpPr>
            <a:spLocks noGrp="1"/>
          </p:cNvSpPr>
          <p:nvPr>
            <p:ph idx="1"/>
          </p:nvPr>
        </p:nvSpPr>
        <p:spPr>
          <a:xfrm>
            <a:off x="451334" y="1075764"/>
            <a:ext cx="11134114" cy="5266668"/>
          </a:xfrm>
        </p:spPr>
        <p:txBody>
          <a:bodyPr vert="horz" lIns="91440" tIns="45720" rIns="91440" bIns="45720" rtlCol="0" anchor="t">
            <a:noAutofit/>
          </a:bodyPr>
          <a:lstStyle/>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Calibration:</a:t>
            </a:r>
            <a:endParaRPr lang="en-IN" sz="20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Calibration is conducted to refine the focus of the algorithm. Firstly, the system identifies and selects the coordinates defining the boundaries of the parking lot. This step effectively crops any extraneous areas beyond the parking lot, optimizing the computational resources. Secondly, the algorithm identifies and selects the coordinates of a single parking slot, effectively dividing the parking lot into uniform slots.</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Binary Conversion:</a:t>
            </a:r>
            <a:endParaRPr lang="en-IN" sz="20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	Each block within the defined parking slots undergoes a conversion from gray scale to binary. Subsequently, an inverse binary transformation is applied to accentuate the presence of a car, represented in white, against the background of the parking area in black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sz="2000" b="1" dirty="0">
              <a:cs typeface="Calibri"/>
            </a:endParaRPr>
          </a:p>
        </p:txBody>
      </p:sp>
      <p:sp>
        <p:nvSpPr>
          <p:cNvPr id="8" name="Content Placeholder 2">
            <a:extLst>
              <a:ext uri="{FF2B5EF4-FFF2-40B4-BE49-F238E27FC236}">
                <a16:creationId xmlns:a16="http://schemas.microsoft.com/office/drawing/2014/main" id="{CC2BB717-6E21-4902-38E4-3D836D82437E}"/>
              </a:ext>
            </a:extLst>
          </p:cNvPr>
          <p:cNvSpPr>
            <a:spLocks noGrp="1"/>
          </p:cNvSpPr>
          <p:nvPr/>
        </p:nvSpPr>
        <p:spPr>
          <a:xfrm>
            <a:off x="1078302" y="906917"/>
            <a:ext cx="5916705" cy="479611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IN" sz="1350">
                <a:effectLst/>
                <a:latin typeface="Verdana"/>
                <a:ea typeface="Verdana"/>
              </a:rPr>
              <a:t>.</a:t>
            </a:r>
            <a:endParaRPr lang="en-US">
              <a:latin typeface="Verdana"/>
              <a:ea typeface="Verdana"/>
            </a:endParaRPr>
          </a:p>
          <a:p>
            <a:pPr>
              <a:lnSpc>
                <a:spcPct val="110000"/>
              </a:lnSpc>
            </a:pPr>
            <a:endParaRPr lang="en-GB" sz="135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3555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Proposed Methodology</a:t>
            </a:r>
          </a:p>
        </p:txBody>
      </p:sp>
      <p:sp>
        <p:nvSpPr>
          <p:cNvPr id="6" name="Content Placeholder 5">
            <a:extLst>
              <a:ext uri="{FF2B5EF4-FFF2-40B4-BE49-F238E27FC236}">
                <a16:creationId xmlns:a16="http://schemas.microsoft.com/office/drawing/2014/main" id="{1F144AB9-FE76-66A5-541C-BC84D5BBEFE4}"/>
              </a:ext>
            </a:extLst>
          </p:cNvPr>
          <p:cNvSpPr>
            <a:spLocks noGrp="1"/>
          </p:cNvSpPr>
          <p:nvPr>
            <p:ph sz="half" idx="1"/>
          </p:nvPr>
        </p:nvSpPr>
        <p:spPr>
          <a:xfrm>
            <a:off x="914400" y="2593721"/>
            <a:ext cx="5181600" cy="2472055"/>
          </a:xfrm>
        </p:spPr>
        <p:txBody>
          <a:bodyPr vert="horz" lIns="91440" tIns="45720" rIns="91440" bIns="45720" rtlCol="0" anchor="t">
            <a:normAutofit/>
          </a:bodyPr>
          <a:lstStyle/>
          <a:p>
            <a:r>
              <a:rPr lang="en-US" sz="2000" dirty="0">
                <a:ea typeface="+mn-lt"/>
                <a:cs typeface="+mn-lt"/>
              </a:rPr>
              <a:t>Techniques like object detection or background subtraction are explored to accurately identify the presence of vehicles in the captured images. Algorithms for counting available parking spaces within the detected Region of Interest (ROI) are developed, with potential integration of machine learning models for improved accuracy</a:t>
            </a:r>
            <a:endParaRPr lang="en-US" sz="2000" dirty="0"/>
          </a:p>
        </p:txBody>
      </p:sp>
      <p:pic>
        <p:nvPicPr>
          <p:cNvPr id="13" name="Content Placeholder 12" descr="A diagram of a solution&#10;&#10;Description automatically generated">
            <a:extLst>
              <a:ext uri="{FF2B5EF4-FFF2-40B4-BE49-F238E27FC236}">
                <a16:creationId xmlns:a16="http://schemas.microsoft.com/office/drawing/2014/main" id="{0DDFC648-7D8A-791B-45E1-43C91F86EF20}"/>
              </a:ext>
            </a:extLst>
          </p:cNvPr>
          <p:cNvPicPr>
            <a:picLocks noGrp="1" noChangeAspect="1"/>
          </p:cNvPicPr>
          <p:nvPr>
            <p:ph sz="half" idx="2"/>
          </p:nvPr>
        </p:nvPicPr>
        <p:blipFill>
          <a:blip r:embed="rId2"/>
          <a:stretch>
            <a:fillRect/>
          </a:stretch>
        </p:blipFill>
        <p:spPr>
          <a:xfrm>
            <a:off x="6172200" y="2191025"/>
            <a:ext cx="5181600" cy="3620537"/>
          </a:xfrm>
        </p:spPr>
      </p:pic>
    </p:spTree>
    <p:extLst>
      <p:ext uri="{BB962C8B-B14F-4D97-AF65-F5344CB8AC3E}">
        <p14:creationId xmlns:p14="http://schemas.microsoft.com/office/powerpoint/2010/main" val="371194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4" y="-172761"/>
            <a:ext cx="10515600" cy="1325563"/>
          </a:xfrm>
        </p:spPr>
        <p:txBody>
          <a:bodyPr/>
          <a:lstStyle/>
          <a:p>
            <a:r>
              <a:rPr lang="en-GB" b="1"/>
              <a:t>Objectives</a:t>
            </a:r>
          </a:p>
        </p:txBody>
      </p:sp>
      <p:sp>
        <p:nvSpPr>
          <p:cNvPr id="3" name="Content Placeholder 2"/>
          <p:cNvSpPr>
            <a:spLocks noGrp="1"/>
          </p:cNvSpPr>
          <p:nvPr>
            <p:ph idx="1"/>
          </p:nvPr>
        </p:nvSpPr>
        <p:spPr>
          <a:xfrm>
            <a:off x="371191" y="834306"/>
            <a:ext cx="11565146" cy="4840167"/>
          </a:xfrm>
        </p:spPr>
        <p:txBody>
          <a:bodyPr vert="horz" lIns="91440" tIns="45720" rIns="91440" bIns="45720" rtlCol="0" anchor="t">
            <a:normAutofit fontScale="92500" lnSpcReduction="20000"/>
          </a:bodyPr>
          <a:lstStyle/>
          <a:p>
            <a:pPr marL="0" indent="0" algn="just">
              <a:lnSpc>
                <a:spcPct val="100000"/>
              </a:lnSpc>
              <a:buNone/>
            </a:pPr>
            <a:r>
              <a:rPr lang="en-US" sz="1900" b="1" dirty="0">
                <a:ea typeface="+mn-lt"/>
                <a:cs typeface="+mn-lt"/>
              </a:rPr>
              <a:t>1. Capture and Detect Vehicle Presence: </a:t>
            </a:r>
            <a:endParaRPr lang="en-US" sz="1900" dirty="0">
              <a:ea typeface="+mn-lt"/>
              <a:cs typeface="+mn-lt"/>
            </a:endParaRPr>
          </a:p>
          <a:p>
            <a:pPr marL="0" indent="0" algn="just">
              <a:lnSpc>
                <a:spcPct val="100000"/>
              </a:lnSpc>
              <a:buNone/>
            </a:pPr>
            <a:r>
              <a:rPr lang="en-US" sz="2000" dirty="0">
                <a:ea typeface="+mn-lt"/>
                <a:cs typeface="+mn-lt"/>
              </a:rPr>
              <a:t>Develop an image processing technique to accurately capture and detect the existence of vehicles in a parking lot using surveillance cameras. </a:t>
            </a:r>
          </a:p>
          <a:p>
            <a:pPr marL="0" indent="0" algn="just">
              <a:lnSpc>
                <a:spcPct val="100000"/>
              </a:lnSpc>
              <a:buNone/>
            </a:pPr>
            <a:r>
              <a:rPr lang="en-US" sz="1900" b="1" dirty="0">
                <a:ea typeface="+mn-lt"/>
                <a:cs typeface="+mn-lt"/>
              </a:rPr>
              <a:t>2. Count and Display Available Parking Space: </a:t>
            </a:r>
            <a:endParaRPr lang="en-US" sz="1900" dirty="0">
              <a:ea typeface="+mn-lt"/>
              <a:cs typeface="+mn-lt"/>
            </a:endParaRPr>
          </a:p>
          <a:p>
            <a:pPr marL="0" indent="0" algn="just">
              <a:lnSpc>
                <a:spcPct val="100000"/>
              </a:lnSpc>
              <a:buNone/>
            </a:pPr>
            <a:r>
              <a:rPr lang="en-US" sz="2000" dirty="0">
                <a:ea typeface="+mn-lt"/>
                <a:cs typeface="+mn-lt"/>
              </a:rPr>
              <a:t>Implement a system that counts and displays the number of available parking spaces in real-time, providing valuable information to drivers entering the parking lot</a:t>
            </a:r>
            <a:r>
              <a:rPr lang="en-US" sz="1500" dirty="0">
                <a:ea typeface="+mn-lt"/>
                <a:cs typeface="+mn-lt"/>
              </a:rPr>
              <a:t>. </a:t>
            </a:r>
            <a:endParaRPr lang="en-US" dirty="0">
              <a:ea typeface="+mn-lt"/>
              <a:cs typeface="+mn-lt"/>
            </a:endParaRPr>
          </a:p>
          <a:p>
            <a:pPr marL="0" indent="0" algn="just">
              <a:lnSpc>
                <a:spcPct val="100000"/>
              </a:lnSpc>
              <a:buNone/>
            </a:pPr>
            <a:r>
              <a:rPr lang="en-US" sz="1900" b="1" dirty="0">
                <a:ea typeface="+mn-lt"/>
                <a:cs typeface="+mn-lt"/>
              </a:rPr>
              <a:t>3. Optimized Parking:</a:t>
            </a:r>
            <a:r>
              <a:rPr lang="en-US" sz="1500" dirty="0">
                <a:ea typeface="+mn-lt"/>
                <a:cs typeface="+mn-lt"/>
              </a:rPr>
              <a:t> </a:t>
            </a:r>
            <a:endParaRPr lang="en-US" dirty="0">
              <a:ea typeface="+mn-lt"/>
              <a:cs typeface="+mn-lt"/>
            </a:endParaRPr>
          </a:p>
          <a:p>
            <a:pPr marL="0" indent="0" algn="just">
              <a:lnSpc>
                <a:spcPct val="100000"/>
              </a:lnSpc>
              <a:buNone/>
            </a:pPr>
            <a:r>
              <a:rPr lang="en-US" sz="2200" dirty="0">
                <a:ea typeface="+mn-lt"/>
                <a:cs typeface="+mn-lt"/>
              </a:rPr>
              <a:t>Aim to optimize parking space utilization, ensuring that users find the best available spot, saving time and resources for both individual drivers and commercial entities</a:t>
            </a:r>
            <a:r>
              <a:rPr lang="en-US" sz="1500" dirty="0">
                <a:ea typeface="+mn-lt"/>
                <a:cs typeface="+mn-lt"/>
              </a:rPr>
              <a:t>.</a:t>
            </a:r>
            <a:endParaRPr lang="en-US" dirty="0">
              <a:ea typeface="+mn-lt"/>
              <a:cs typeface="+mn-lt"/>
            </a:endParaRPr>
          </a:p>
          <a:p>
            <a:pPr marL="0" indent="0" algn="just">
              <a:lnSpc>
                <a:spcPct val="100000"/>
              </a:lnSpc>
              <a:buNone/>
            </a:pPr>
            <a:r>
              <a:rPr lang="en-US" sz="1900" b="1" dirty="0">
                <a:ea typeface="+mn-lt"/>
                <a:cs typeface="+mn-lt"/>
              </a:rPr>
              <a:t> 4. Traffic Flow Improvement:</a:t>
            </a:r>
            <a:r>
              <a:rPr lang="en-US" sz="1500" dirty="0">
                <a:ea typeface="+mn-lt"/>
                <a:cs typeface="+mn-lt"/>
              </a:rPr>
              <a:t> </a:t>
            </a:r>
            <a:endParaRPr lang="en-US" dirty="0">
              <a:ea typeface="+mn-lt"/>
              <a:cs typeface="+mn-lt"/>
            </a:endParaRPr>
          </a:p>
          <a:p>
            <a:pPr marL="0" indent="0" algn="just">
              <a:lnSpc>
                <a:spcPct val="100000"/>
              </a:lnSpc>
              <a:buNone/>
            </a:pPr>
            <a:r>
              <a:rPr lang="en-US" sz="2200" dirty="0">
                <a:ea typeface="+mn-lt"/>
                <a:cs typeface="+mn-lt"/>
              </a:rPr>
              <a:t>Reduce traffic congestion by providing accurate information on available parking spaces, minimizing the need for drivers to circle in search of an open spot.</a:t>
            </a:r>
          </a:p>
          <a:p>
            <a:pPr marL="0" indent="0" algn="just">
              <a:lnSpc>
                <a:spcPct val="100000"/>
              </a:lnSpc>
              <a:buNone/>
            </a:pPr>
            <a:r>
              <a:rPr lang="en-US" sz="1900" b="1" dirty="0">
                <a:ea typeface="+mn-lt"/>
                <a:cs typeface="+mn-lt"/>
              </a:rPr>
              <a:t> 5. Environmental Impact Reduction: </a:t>
            </a:r>
            <a:endParaRPr lang="en-US" sz="1900" dirty="0">
              <a:ea typeface="+mn-lt"/>
              <a:cs typeface="+mn-lt"/>
            </a:endParaRPr>
          </a:p>
          <a:p>
            <a:pPr marL="0" indent="0" algn="just">
              <a:lnSpc>
                <a:spcPct val="100000"/>
              </a:lnSpc>
              <a:buNone/>
            </a:pPr>
            <a:r>
              <a:rPr lang="en-US" sz="2200" dirty="0">
                <a:ea typeface="+mn-lt"/>
                <a:cs typeface="+mn-lt"/>
              </a:rPr>
              <a:t>Address the environmental impact of parking by decreasing the time spent searching for parking, ultimately reducing vehicle emissions and environmental footprint</a:t>
            </a:r>
            <a:endParaRPr lang="en-US" sz="2200" dirty="0">
              <a:cs typeface="Calibri"/>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2153</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Verdana</vt:lpstr>
      <vt:lpstr>Office Theme</vt:lpstr>
      <vt:lpstr>Parking Spot Indicator In Vicinity</vt:lpstr>
      <vt:lpstr>Introduction</vt:lpstr>
      <vt:lpstr>Literature Review</vt:lpstr>
      <vt:lpstr>Literature Review</vt:lpstr>
      <vt:lpstr>RESEARCH GAPS OF EXISTING METHODS</vt:lpstr>
      <vt:lpstr>Proposed Methodology</vt:lpstr>
      <vt:lpstr>Proposed Methodology</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narendra nari</cp:lastModifiedBy>
  <cp:revision>2</cp:revision>
  <dcterms:created xsi:type="dcterms:W3CDTF">2023-03-16T03:26:27Z</dcterms:created>
  <dcterms:modified xsi:type="dcterms:W3CDTF">2024-01-10T08:01:46Z</dcterms:modified>
</cp:coreProperties>
</file>