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sldIdLst>
    <p:sldId id="257" r:id="rId2"/>
    <p:sldId id="259" r:id="rId3"/>
    <p:sldId id="275" r:id="rId4"/>
    <p:sldId id="260" r:id="rId5"/>
    <p:sldId id="261" r:id="rId6"/>
    <p:sldId id="262" r:id="rId7"/>
    <p:sldId id="264" r:id="rId8"/>
    <p:sldId id="263" r:id="rId9"/>
    <p:sldId id="265" r:id="rId10"/>
    <p:sldId id="273" r:id="rId11"/>
    <p:sldId id="266" r:id="rId12"/>
    <p:sldId id="27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C0180F-145E-6E8D-D0C1-92D285635A2E}" v="1055" dt="2020-12-15T14:50:32.080"/>
    <p1510:client id="{2192A004-F2AF-008A-A520-786B44B7884D}" v="233" dt="2020-12-16T04:29:53.838"/>
    <p1510:client id="{8386301F-7CEB-ABEE-111C-C71C16CE824F}" v="59" dt="2020-12-18T12:47:22.462"/>
    <p1510:client id="{8A1FCBC0-F3FC-CBEB-AE19-C6F1518E6E95}" v="1" dt="2020-12-15T15:20:34.436"/>
    <p1510:client id="{8B98EFDC-29F8-383A-6317-956A4060A5AB}" v="134" dt="2020-12-16T00:04:47.385"/>
    <p1510:client id="{96AE49BA-788B-2584-97A0-B4304D48EEC4}" v="477" dt="2020-12-15T07:41:15.420"/>
    <p1510:client id="{B5766649-78FB-F5CB-9431-E59D51161E09}" v="1147" dt="2020-12-15T18:00:50.380"/>
    <p1510:client id="{BEA75725-0D55-F94C-A3C9-C36E3361630F}" v="256" dt="2020-12-15T08:34:49.012"/>
    <p1510:client id="{F30A1671-3628-2C52-D756-9ACD528C088B}" v="243" dt="2020-12-15T12:39:48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5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5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8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0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30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2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2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9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5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0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1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1" descr="A close up of a light&#10;&#10;Description automatically generated">
            <a:extLst>
              <a:ext uri="{FF2B5EF4-FFF2-40B4-BE49-F238E27FC236}">
                <a16:creationId xmlns:a16="http://schemas.microsoft.com/office/drawing/2014/main" id="{CE32D7B7-214F-496F-8DAE-2E004A3A12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66" r="19172" b="1"/>
          <a:stretch/>
        </p:blipFill>
        <p:spPr>
          <a:xfrm>
            <a:off x="5793787" y="10"/>
            <a:ext cx="6398213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12E61A-EA5C-4725-AF92-F519FD9F7AEC}"/>
              </a:ext>
            </a:extLst>
          </p:cNvPr>
          <p:cNvSpPr txBox="1"/>
          <p:nvPr/>
        </p:nvSpPr>
        <p:spPr>
          <a:xfrm>
            <a:off x="9093496" y="618681"/>
            <a:ext cx="2613872" cy="47945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7CB89-0F9D-4984-9D5D-073AB3BF456F}"/>
              </a:ext>
            </a:extLst>
          </p:cNvPr>
          <p:cNvSpPr txBox="1"/>
          <p:nvPr/>
        </p:nvSpPr>
        <p:spPr>
          <a:xfrm>
            <a:off x="7452142" y="6480706"/>
            <a:ext cx="3359091" cy="37732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i="1">
                <a:solidFill>
                  <a:srgbClr val="00B050"/>
                </a:solidFill>
                <a:cs typeface="Calibri"/>
              </a:rPr>
              <a:t>Group : 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AC73D-5B01-4843-A2BD-575EF1E09304}"/>
              </a:ext>
            </a:extLst>
          </p:cNvPr>
          <p:cNvSpPr/>
          <p:nvPr/>
        </p:nvSpPr>
        <p:spPr>
          <a:xfrm>
            <a:off x="97271" y="660655"/>
            <a:ext cx="6059076" cy="889159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E93A2E-BF45-4E08-B7F7-9606F4F2E9AE}"/>
              </a:ext>
            </a:extLst>
          </p:cNvPr>
          <p:cNvSpPr/>
          <p:nvPr/>
        </p:nvSpPr>
        <p:spPr>
          <a:xfrm>
            <a:off x="1480386" y="1340017"/>
            <a:ext cx="3288630" cy="4812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3BA42A-A428-4F2A-B278-346C2701F4F1}"/>
              </a:ext>
            </a:extLst>
          </p:cNvPr>
          <p:cNvSpPr txBox="1"/>
          <p:nvPr/>
        </p:nvSpPr>
        <p:spPr>
          <a:xfrm>
            <a:off x="-233613" y="819150"/>
            <a:ext cx="806717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Calibri Light"/>
              </a:rPr>
              <a:t>           </a:t>
            </a:r>
            <a:r>
              <a:rPr lang="en-US" sz="2800" b="1">
                <a:latin typeface="Times New Roman"/>
                <a:cs typeface="Calibri Light"/>
              </a:rPr>
              <a:t>  Data Base Management System</a:t>
            </a:r>
            <a:endParaRPr lang="en-US" sz="2800" err="1">
              <a:latin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3904A8-42A3-4EB3-AA38-3FE36A940EC2}"/>
              </a:ext>
            </a:extLst>
          </p:cNvPr>
          <p:cNvSpPr txBox="1"/>
          <p:nvPr/>
        </p:nvSpPr>
        <p:spPr>
          <a:xfrm>
            <a:off x="1684283" y="1411518"/>
            <a:ext cx="332472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Times New Roman"/>
                <a:cs typeface="Times New Roman"/>
              </a:rPr>
              <a:t> PROJECT PRESENTATION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27B0C1-5266-4BFD-95DF-2674ECDE5F5B}"/>
              </a:ext>
            </a:extLst>
          </p:cNvPr>
          <p:cNvSpPr/>
          <p:nvPr/>
        </p:nvSpPr>
        <p:spPr>
          <a:xfrm>
            <a:off x="710867" y="2264946"/>
            <a:ext cx="4672260" cy="142373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6ED800-B92F-4B9D-8F9C-4F1B19C2F1BA}"/>
              </a:ext>
            </a:extLst>
          </p:cNvPr>
          <p:cNvSpPr txBox="1"/>
          <p:nvPr/>
        </p:nvSpPr>
        <p:spPr>
          <a:xfrm>
            <a:off x="2418348" y="249855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cs typeface="Calibri"/>
              </a:rPr>
              <a:t>    </a:t>
            </a:r>
            <a:r>
              <a:rPr lang="en-US" u="sng">
                <a:latin typeface="Times New Roman"/>
                <a:cs typeface="Calibri"/>
              </a:rPr>
              <a:t>TOPIC</a:t>
            </a:r>
            <a:r>
              <a:rPr lang="en-US">
                <a:latin typeface="Times New Roman"/>
                <a:cs typeface="Calibri"/>
              </a:rPr>
              <a:t> :</a:t>
            </a:r>
            <a:endParaRPr lang="en-US" u="sng">
              <a:latin typeface="Times New Roman"/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600808-A94F-4D3C-9421-DC12F0A7B6DB}"/>
              </a:ext>
            </a:extLst>
          </p:cNvPr>
          <p:cNvSpPr txBox="1"/>
          <p:nvPr/>
        </p:nvSpPr>
        <p:spPr>
          <a:xfrm>
            <a:off x="1438276" y="2872037"/>
            <a:ext cx="357538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 ICTS PRINTING SERVICE</a:t>
            </a:r>
            <a:r>
              <a:rPr lang="en-US" sz="240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23" name="Rectangle: Diagonal Corners Rounded 22">
            <a:extLst>
              <a:ext uri="{FF2B5EF4-FFF2-40B4-BE49-F238E27FC236}">
                <a16:creationId xmlns:a16="http://schemas.microsoft.com/office/drawing/2014/main" id="{B4FC9DDC-4676-44A7-83CE-CAFB8391B464}"/>
              </a:ext>
            </a:extLst>
          </p:cNvPr>
          <p:cNvSpPr/>
          <p:nvPr/>
        </p:nvSpPr>
        <p:spPr>
          <a:xfrm>
            <a:off x="379997" y="4390523"/>
            <a:ext cx="5333997" cy="1804735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>
              <a:solidFill>
                <a:srgbClr val="002060"/>
              </a:solidFill>
              <a:ea typeface="+mn-lt"/>
              <a:cs typeface="+mn-lt"/>
            </a:endParaRPr>
          </a:p>
          <a:p>
            <a:r>
              <a:rPr lang="en-US" sz="1600" b="1">
                <a:solidFill>
                  <a:srgbClr val="002060"/>
                </a:solidFill>
                <a:ea typeface="+mn-lt"/>
                <a:cs typeface="+mn-lt"/>
              </a:rPr>
              <a:t>Group Members: -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600" b="1">
                <a:solidFill>
                  <a:srgbClr val="002060"/>
                </a:solidFill>
                <a:ea typeface="+mn-lt"/>
                <a:cs typeface="+mn-lt"/>
              </a:rPr>
              <a:t>P. CHETHAN SAI KUMAR REDDY (AM.EN. U4CSE19243)</a:t>
            </a:r>
          </a:p>
          <a:p>
            <a:pPr marL="285750" indent="-285750">
              <a:buFont typeface="Arial"/>
              <a:buChar char="•"/>
            </a:pPr>
            <a:r>
              <a:rPr lang="en-US" sz="1600" b="1">
                <a:solidFill>
                  <a:srgbClr val="002060"/>
                </a:solidFill>
                <a:ea typeface="+mn-lt"/>
                <a:cs typeface="+mn-lt"/>
              </a:rPr>
              <a:t>M.GOWTHAM (AM.EN. U4CSE19234)</a:t>
            </a:r>
          </a:p>
          <a:p>
            <a:pPr marL="285750" indent="-285750">
              <a:buFont typeface="Arial"/>
              <a:buChar char="•"/>
            </a:pPr>
            <a:r>
              <a:rPr lang="en-US" sz="1600" b="1">
                <a:solidFill>
                  <a:srgbClr val="002060"/>
                </a:solidFill>
                <a:ea typeface="+mn-lt"/>
                <a:cs typeface="+mn-lt"/>
              </a:rPr>
              <a:t>D B R S PRANEETH VARMA (AM.EN. U4CSE19265)</a:t>
            </a:r>
          </a:p>
          <a:p>
            <a:pPr marL="285750" indent="-285750">
              <a:buFont typeface="Arial"/>
              <a:buChar char="•"/>
            </a:pPr>
            <a:r>
              <a:rPr lang="en-US" sz="1600" b="1">
                <a:solidFill>
                  <a:srgbClr val="002060"/>
                </a:solidFill>
                <a:ea typeface="+mn-lt"/>
                <a:cs typeface="+mn-lt"/>
              </a:rPr>
              <a:t>Y. PHANI VARDHAN (AM.EN. U4CSE19241)</a:t>
            </a:r>
          </a:p>
          <a:p>
            <a:pPr algn="ctr"/>
            <a:endParaRPr lang="en-US">
              <a:cs typeface="Calibri"/>
            </a:endParaRPr>
          </a:p>
        </p:txBody>
      </p:sp>
      <p:sp>
        <p:nvSpPr>
          <p:cNvPr id="24" name="Arrow: Curved Right 23">
            <a:extLst>
              <a:ext uri="{FF2B5EF4-FFF2-40B4-BE49-F238E27FC236}">
                <a16:creationId xmlns:a16="http://schemas.microsoft.com/office/drawing/2014/main" id="{E88D1C6D-40AC-482E-8A42-75BA1FC84FE2}"/>
              </a:ext>
            </a:extLst>
          </p:cNvPr>
          <p:cNvSpPr/>
          <p:nvPr/>
        </p:nvSpPr>
        <p:spPr>
          <a:xfrm>
            <a:off x="794785" y="3500207"/>
            <a:ext cx="521369" cy="82215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Curved Left 25">
            <a:extLst>
              <a:ext uri="{FF2B5EF4-FFF2-40B4-BE49-F238E27FC236}">
                <a16:creationId xmlns:a16="http://schemas.microsoft.com/office/drawing/2014/main" id="{981FAF81-4F42-454E-A4F7-249B1C7EE3D1}"/>
              </a:ext>
            </a:extLst>
          </p:cNvPr>
          <p:cNvSpPr/>
          <p:nvPr/>
        </p:nvSpPr>
        <p:spPr>
          <a:xfrm>
            <a:off x="5018371" y="1718030"/>
            <a:ext cx="521369" cy="90236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74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1" grpId="0"/>
      <p:bldP spid="22" grpId="0"/>
      <p:bldP spid="2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0FBC77-6F91-46CF-9303-4AC922FF7E17}"/>
              </a:ext>
            </a:extLst>
          </p:cNvPr>
          <p:cNvSpPr/>
          <p:nvPr/>
        </p:nvSpPr>
        <p:spPr>
          <a:xfrm>
            <a:off x="383410" y="461447"/>
            <a:ext cx="1101685" cy="103742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50671-2874-474C-B4DA-001A28938FF9}"/>
              </a:ext>
            </a:extLst>
          </p:cNvPr>
          <p:cNvSpPr/>
          <p:nvPr/>
        </p:nvSpPr>
        <p:spPr>
          <a:xfrm>
            <a:off x="1067948" y="686948"/>
            <a:ext cx="10860794" cy="587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D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D8C0D-BE5E-41F4-A9A7-1412773F986B}"/>
              </a:ext>
            </a:extLst>
          </p:cNvPr>
          <p:cNvSpPr txBox="1"/>
          <p:nvPr/>
        </p:nvSpPr>
        <p:spPr>
          <a:xfrm>
            <a:off x="1067603" y="773819"/>
            <a:ext cx="3668484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 panose="020F0502020204030204"/>
              </a:rPr>
              <a:t>NORMAL</a:t>
            </a:r>
            <a:r>
              <a:rPr lang="en-US" sz="2000">
                <a:solidFill>
                  <a:schemeClr val="accent5">
                    <a:lumMod val="75000"/>
                  </a:schemeClr>
                </a:solidFill>
                <a:cs typeface="Calibri" panose="020F0502020204030204"/>
              </a:rPr>
              <a:t>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209A3-9EF5-4C40-9C7A-C3DF94E1EA90}"/>
              </a:ext>
            </a:extLst>
          </p:cNvPr>
          <p:cNvSpPr/>
          <p:nvPr/>
        </p:nvSpPr>
        <p:spPr>
          <a:xfrm>
            <a:off x="11088134" y="5988243"/>
            <a:ext cx="963974" cy="762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F0A57E-022E-4F5A-9E4F-08417D819206}"/>
              </a:ext>
            </a:extLst>
          </p:cNvPr>
          <p:cNvSpPr/>
          <p:nvPr/>
        </p:nvSpPr>
        <p:spPr>
          <a:xfrm>
            <a:off x="6391619" y="6212596"/>
            <a:ext cx="4884145" cy="358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F0002-B420-4E2D-8E33-B8D053F545CF}"/>
              </a:ext>
            </a:extLst>
          </p:cNvPr>
          <p:cNvSpPr txBox="1"/>
          <p:nvPr/>
        </p:nvSpPr>
        <p:spPr>
          <a:xfrm>
            <a:off x="9778962" y="6235201"/>
            <a:ext cx="261466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Times New Roman"/>
                <a:ea typeface="+mn-lt"/>
                <a:cs typeface="+mn-lt"/>
              </a:rPr>
              <a:t>ICTS PRINTING </a:t>
            </a:r>
            <a:r>
              <a:rPr lang="en-US" sz="1400">
                <a:solidFill>
                  <a:schemeClr val="accent5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SERVICE</a:t>
            </a:r>
            <a:endParaRPr lang="en-US" sz="1400">
              <a:solidFill>
                <a:schemeClr val="accent5">
                  <a:lumMod val="75000"/>
                </a:schemeClr>
              </a:solidFill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B07D1-BA40-4250-B4E3-7C5356F091A1}"/>
              </a:ext>
            </a:extLst>
          </p:cNvPr>
          <p:cNvSpPr txBox="1"/>
          <p:nvPr/>
        </p:nvSpPr>
        <p:spPr>
          <a:xfrm>
            <a:off x="384313" y="2918790"/>
            <a:ext cx="1013956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ea typeface="+mn-lt"/>
                <a:cs typeface="+mn-lt"/>
              </a:rPr>
              <a:t>i</a:t>
            </a:r>
            <a:r>
              <a:rPr lang="en-US" sz="1200">
                <a:ea typeface="+mn-lt"/>
                <a:cs typeface="+mn-lt"/>
              </a:rPr>
              <a:t>)  A Relation is in First Normal form if it does not contain any composite or Multi-valued attribute, or all attributes are single valued attributes.</a:t>
            </a:r>
          </a:p>
          <a:p>
            <a:endParaRPr lang="en-US" sz="1200">
              <a:ea typeface="+mn-lt"/>
              <a:cs typeface="+mn-lt"/>
            </a:endParaRPr>
          </a:p>
          <a:p>
            <a:r>
              <a:rPr lang="en-US" sz="1200" err="1">
                <a:ea typeface="+mn-lt"/>
                <a:cs typeface="+mn-lt"/>
              </a:rPr>
              <a:t>Phone_Number</a:t>
            </a:r>
            <a:r>
              <a:rPr lang="en-US" sz="1200">
                <a:ea typeface="+mn-lt"/>
                <a:cs typeface="+mn-lt"/>
              </a:rPr>
              <a:t> is a Multivalued Attribute. So, separating it with </a:t>
            </a:r>
            <a:r>
              <a:rPr lang="en-US" sz="1200" err="1">
                <a:ea typeface="+mn-lt"/>
                <a:cs typeface="+mn-lt"/>
              </a:rPr>
              <a:t>Staff_ID</a:t>
            </a:r>
            <a:r>
              <a:rPr lang="en-US" sz="1200">
                <a:ea typeface="+mn-lt"/>
                <a:cs typeface="+mn-lt"/>
              </a:rPr>
              <a:t> gives the table in 1NF.</a:t>
            </a:r>
          </a:p>
          <a:p>
            <a:pPr algn="l"/>
            <a:endParaRPr lang="en-US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3169A6-52F7-4393-98D0-485BEEEAE150}"/>
              </a:ext>
            </a:extLst>
          </p:cNvPr>
          <p:cNvSpPr txBox="1"/>
          <p:nvPr/>
        </p:nvSpPr>
        <p:spPr>
          <a:xfrm>
            <a:off x="8341632" y="54020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FF5C66-0F79-42B6-B9B6-6567B5D9FE42}"/>
              </a:ext>
            </a:extLst>
          </p:cNvPr>
          <p:cNvSpPr txBox="1"/>
          <p:nvPr/>
        </p:nvSpPr>
        <p:spPr>
          <a:xfrm>
            <a:off x="1883465" y="2365458"/>
            <a:ext cx="316396" cy="3776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6880B7-46B9-4184-931A-A40BB36D869B}"/>
              </a:ext>
            </a:extLst>
          </p:cNvPr>
          <p:cNvSpPr txBox="1"/>
          <p:nvPr/>
        </p:nvSpPr>
        <p:spPr>
          <a:xfrm>
            <a:off x="5280537" y="391631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6FBA65-C2C7-4928-912E-2A8802A82E52}"/>
              </a:ext>
            </a:extLst>
          </p:cNvPr>
          <p:cNvSpPr txBox="1"/>
          <p:nvPr/>
        </p:nvSpPr>
        <p:spPr>
          <a:xfrm>
            <a:off x="5595477" y="40960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111602-C8F6-4F03-8A31-BE5DA7A81603}"/>
              </a:ext>
            </a:extLst>
          </p:cNvPr>
          <p:cNvSpPr txBox="1"/>
          <p:nvPr/>
        </p:nvSpPr>
        <p:spPr>
          <a:xfrm>
            <a:off x="1879786" y="1391379"/>
            <a:ext cx="881435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PRINTINGSERVICE (</a:t>
            </a:r>
            <a:r>
              <a:rPr lang="en-US" sz="1200" err="1">
                <a:ea typeface="+mn-lt"/>
                <a:cs typeface="+mn-lt"/>
              </a:rPr>
              <a:t>Name,Staff_ID,Departmen,Room_number</a:t>
            </a:r>
            <a:r>
              <a:rPr lang="en-US" sz="1200">
                <a:ea typeface="+mn-lt"/>
                <a:cs typeface="+mn-lt"/>
              </a:rPr>
              <a:t> ,</a:t>
            </a:r>
            <a:r>
              <a:rPr lang="en-US" sz="1200" err="1">
                <a:ea typeface="+mn-lt"/>
                <a:cs typeface="+mn-lt"/>
              </a:rPr>
              <a:t>Phone_number,RID,Print_type,Number_of_copies</a:t>
            </a:r>
            <a:r>
              <a:rPr lang="en-US" sz="1200">
                <a:ea typeface="+mn-lt"/>
                <a:cs typeface="+mn-lt"/>
              </a:rPr>
              <a:t>,</a:t>
            </a:r>
          </a:p>
          <a:p>
            <a:r>
              <a:rPr lang="en-US" sz="1200">
                <a:ea typeface="+mn-lt"/>
                <a:cs typeface="+mn-lt"/>
              </a:rPr>
              <a:t>Page_Type,Purpose,Cost,Cname,CID,Checking,PID,Date,Time,SName,Supplier_ID)</a:t>
            </a:r>
          </a:p>
          <a:p>
            <a:endParaRPr lang="en-US">
              <a:latin typeface="Segoe UI"/>
              <a:cs typeface="Segoe UI"/>
            </a:endParaRPr>
          </a:p>
          <a:p>
            <a:endParaRPr lang="en-US" sz="14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9AC0A-F606-4E37-9108-B7E154CC26ED}"/>
              </a:ext>
            </a:extLst>
          </p:cNvPr>
          <p:cNvSpPr txBox="1"/>
          <p:nvPr/>
        </p:nvSpPr>
        <p:spPr>
          <a:xfrm>
            <a:off x="276639" y="2289314"/>
            <a:ext cx="4406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A)</a:t>
            </a: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E37B0DD3-C4EE-4B44-9684-96D2141F1313}"/>
              </a:ext>
            </a:extLst>
          </p:cNvPr>
          <p:cNvSpPr/>
          <p:nvPr/>
        </p:nvSpPr>
        <p:spPr>
          <a:xfrm>
            <a:off x="721001" y="2079348"/>
            <a:ext cx="1101586" cy="79513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1NF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8C02C3-520D-4EE0-BEB2-10A11242DC49}"/>
              </a:ext>
            </a:extLst>
          </p:cNvPr>
          <p:cNvSpPr txBox="1"/>
          <p:nvPr/>
        </p:nvSpPr>
        <p:spPr>
          <a:xfrm>
            <a:off x="2044976" y="2384564"/>
            <a:ext cx="106862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Conditions for the relation to become in the First Normal Form are-</a:t>
            </a:r>
          </a:p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B1D9D0-8F70-46EF-B7E3-914E659A44A6}"/>
              </a:ext>
            </a:extLst>
          </p:cNvPr>
          <p:cNvSpPr txBox="1"/>
          <p:nvPr/>
        </p:nvSpPr>
        <p:spPr>
          <a:xfrm>
            <a:off x="382243" y="3579330"/>
            <a:ext cx="7994373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 b="1">
              <a:ea typeface="+mn-lt"/>
              <a:cs typeface="+mn-lt"/>
            </a:endParaRPr>
          </a:p>
          <a:p>
            <a:r>
              <a:rPr lang="en-US" sz="1200" b="1" err="1">
                <a:ea typeface="+mn-lt"/>
                <a:cs typeface="+mn-lt"/>
              </a:rPr>
              <a:t>Phonenumbers</a:t>
            </a:r>
            <a:r>
              <a:rPr lang="en-US" sz="1200" b="1">
                <a:ea typeface="+mn-lt"/>
                <a:cs typeface="+mn-lt"/>
              </a:rPr>
              <a:t>(</a:t>
            </a:r>
            <a:r>
              <a:rPr lang="en-US" sz="1200" b="1" err="1">
                <a:ea typeface="+mn-lt"/>
                <a:cs typeface="+mn-lt"/>
              </a:rPr>
              <a:t>Staff_ID,Phone_Number</a:t>
            </a:r>
            <a:r>
              <a:rPr lang="en-US" sz="1200" b="1">
                <a:ea typeface="+mn-lt"/>
                <a:cs typeface="+mn-lt"/>
              </a:rPr>
              <a:t>)</a:t>
            </a:r>
            <a:endParaRPr lang="en-US" sz="1200">
              <a:ea typeface="+mn-lt"/>
              <a:cs typeface="+mn-lt"/>
            </a:endParaRPr>
          </a:p>
          <a:p>
            <a:endParaRPr lang="en-US" sz="1200">
              <a:ea typeface="+mn-lt"/>
              <a:cs typeface="+mn-lt"/>
            </a:endParaRPr>
          </a:p>
          <a:p>
            <a:r>
              <a:rPr lang="en-US" sz="1200" b="1">
                <a:ea typeface="+mn-lt"/>
                <a:cs typeface="+mn-lt"/>
              </a:rPr>
              <a:t>FUNCTIONAL DEPENDIENCES:</a:t>
            </a:r>
            <a:endParaRPr lang="en-US" sz="1200">
              <a:ea typeface="+mn-lt"/>
              <a:cs typeface="+mn-lt"/>
            </a:endParaRPr>
          </a:p>
          <a:p>
            <a:endParaRPr lang="en-US" sz="1200">
              <a:ea typeface="+mn-lt"/>
              <a:cs typeface="+mn-lt"/>
            </a:endParaRPr>
          </a:p>
          <a:p>
            <a:r>
              <a:rPr lang="en-US" sz="1200" err="1">
                <a:ea typeface="+mn-lt"/>
                <a:cs typeface="+mn-lt"/>
              </a:rPr>
              <a:t>Staff_ID</a:t>
            </a:r>
            <a:r>
              <a:rPr lang="en-US" sz="1200">
                <a:ea typeface="+mn-lt"/>
                <a:cs typeface="+mn-lt"/>
              </a:rPr>
              <a:t> →</a:t>
            </a:r>
            <a:r>
              <a:rPr lang="en-US" sz="1200" err="1">
                <a:ea typeface="+mn-lt"/>
                <a:cs typeface="+mn-lt"/>
              </a:rPr>
              <a:t>Name,Department,Room_Number,Phone_Number</a:t>
            </a:r>
            <a:endParaRPr lang="en-US" sz="1200">
              <a:ea typeface="+mn-lt"/>
              <a:cs typeface="+mn-lt"/>
            </a:endParaRPr>
          </a:p>
          <a:p>
            <a:r>
              <a:rPr lang="en-US" sz="1200">
                <a:ea typeface="+mn-lt"/>
                <a:cs typeface="+mn-lt"/>
              </a:rPr>
              <a:t>RID →</a:t>
            </a:r>
            <a:r>
              <a:rPr lang="en-US" sz="1200" err="1">
                <a:ea typeface="+mn-lt"/>
                <a:cs typeface="+mn-lt"/>
              </a:rPr>
              <a:t>Print_type,Numbr_of_Copies,Page_Type,Purpose,Cost,Sizes</a:t>
            </a:r>
            <a:endParaRPr lang="en-US" sz="1200">
              <a:ea typeface="+mn-lt"/>
              <a:cs typeface="+mn-lt"/>
            </a:endParaRPr>
          </a:p>
          <a:p>
            <a:r>
              <a:rPr lang="en-US" sz="1200" err="1">
                <a:ea typeface="+mn-lt"/>
                <a:cs typeface="+mn-lt"/>
              </a:rPr>
              <a:t>Clericalstaff_ID</a:t>
            </a:r>
            <a:r>
              <a:rPr lang="en-US" sz="1200">
                <a:ea typeface="+mn-lt"/>
                <a:cs typeface="+mn-lt"/>
              </a:rPr>
              <a:t> →</a:t>
            </a:r>
            <a:r>
              <a:rPr lang="en-US" sz="1200" err="1">
                <a:ea typeface="+mn-lt"/>
                <a:cs typeface="+mn-lt"/>
              </a:rPr>
              <a:t>CName</a:t>
            </a:r>
            <a:endParaRPr lang="en-US" sz="1200">
              <a:ea typeface="+mn-lt"/>
              <a:cs typeface="+mn-lt"/>
            </a:endParaRPr>
          </a:p>
          <a:p>
            <a:r>
              <a:rPr lang="en-US" sz="1200" err="1">
                <a:ea typeface="+mn-lt"/>
                <a:cs typeface="+mn-lt"/>
              </a:rPr>
              <a:t>Supplier_ID</a:t>
            </a:r>
            <a:r>
              <a:rPr lang="en-US" sz="1200">
                <a:ea typeface="+mn-lt"/>
                <a:cs typeface="+mn-lt"/>
              </a:rPr>
              <a:t> →</a:t>
            </a:r>
            <a:r>
              <a:rPr lang="en-US" sz="1200" err="1">
                <a:ea typeface="+mn-lt"/>
                <a:cs typeface="+mn-lt"/>
              </a:rPr>
              <a:t>SName</a:t>
            </a:r>
            <a:endParaRPr lang="en-US" sz="1200">
              <a:ea typeface="+mn-lt"/>
              <a:cs typeface="+mn-lt"/>
            </a:endParaRPr>
          </a:p>
          <a:p>
            <a:r>
              <a:rPr lang="en-US" sz="1200" err="1">
                <a:ea typeface="+mn-lt"/>
                <a:cs typeface="+mn-lt"/>
              </a:rPr>
              <a:t>Printer_ID</a:t>
            </a:r>
            <a:r>
              <a:rPr lang="en-US" sz="1200">
                <a:ea typeface="+mn-lt"/>
                <a:cs typeface="+mn-lt"/>
              </a:rPr>
              <a:t> ,</a:t>
            </a:r>
            <a:r>
              <a:rPr lang="en-US" sz="1200" err="1">
                <a:ea typeface="+mn-lt"/>
                <a:cs typeface="+mn-lt"/>
              </a:rPr>
              <a:t>RID→Date,Time</a:t>
            </a:r>
          </a:p>
          <a:p>
            <a:endParaRPr lang="en-IN" sz="1200">
              <a:ea typeface="+mn-lt"/>
              <a:cs typeface="+mn-lt"/>
            </a:endParaRPr>
          </a:p>
          <a:p>
            <a:r>
              <a:rPr lang="en-IN" sz="1200">
                <a:ea typeface="+mn-lt"/>
                <a:cs typeface="+mn-lt"/>
              </a:rPr>
              <a:t>Here if we check the functional dependencies it’s clear that it is the only Candidate key for the relation.</a:t>
            </a:r>
          </a:p>
          <a:p>
            <a:endParaRPr lang="en-IN" sz="1200">
              <a:cs typeface="Calibri"/>
            </a:endParaRPr>
          </a:p>
          <a:p>
            <a:r>
              <a:rPr lang="en-IN" sz="1200" b="1">
                <a:ea typeface="+mn-lt"/>
                <a:cs typeface="+mn-lt"/>
              </a:rPr>
              <a:t>Prime Attributes are: </a:t>
            </a:r>
            <a:r>
              <a:rPr lang="en-IN" sz="1200" b="1" err="1">
                <a:ea typeface="+mn-lt"/>
                <a:cs typeface="+mn-lt"/>
              </a:rPr>
              <a:t>Staff_ID,ClD,Supplier_ID,RID</a:t>
            </a:r>
            <a:r>
              <a:rPr lang="en-IN" sz="1200" b="1">
                <a:ea typeface="+mn-lt"/>
                <a:cs typeface="+mn-lt"/>
              </a:rPr>
              <a:t>.</a:t>
            </a:r>
            <a:endParaRPr lang="en-IN" sz="1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0989862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0FBC77-6F91-46CF-9303-4AC922FF7E17}"/>
              </a:ext>
            </a:extLst>
          </p:cNvPr>
          <p:cNvSpPr/>
          <p:nvPr/>
        </p:nvSpPr>
        <p:spPr>
          <a:xfrm>
            <a:off x="383410" y="461447"/>
            <a:ext cx="1101685" cy="103742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50671-2874-474C-B4DA-001A28938FF9}"/>
              </a:ext>
            </a:extLst>
          </p:cNvPr>
          <p:cNvSpPr/>
          <p:nvPr/>
        </p:nvSpPr>
        <p:spPr>
          <a:xfrm>
            <a:off x="1067948" y="686948"/>
            <a:ext cx="10860794" cy="587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D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D8C0D-BE5E-41F4-A9A7-1412773F986B}"/>
              </a:ext>
            </a:extLst>
          </p:cNvPr>
          <p:cNvSpPr txBox="1"/>
          <p:nvPr/>
        </p:nvSpPr>
        <p:spPr>
          <a:xfrm>
            <a:off x="1067603" y="773819"/>
            <a:ext cx="3668484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 panose="020F0502020204030204"/>
              </a:rPr>
              <a:t>NORMAL</a:t>
            </a:r>
            <a:r>
              <a:rPr lang="en-US" sz="2000">
                <a:solidFill>
                  <a:schemeClr val="accent5">
                    <a:lumMod val="75000"/>
                  </a:schemeClr>
                </a:solidFill>
                <a:cs typeface="Calibri" panose="020F0502020204030204"/>
              </a:rPr>
              <a:t>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209A3-9EF5-4C40-9C7A-C3DF94E1EA90}"/>
              </a:ext>
            </a:extLst>
          </p:cNvPr>
          <p:cNvSpPr/>
          <p:nvPr/>
        </p:nvSpPr>
        <p:spPr>
          <a:xfrm>
            <a:off x="11088134" y="5988243"/>
            <a:ext cx="963974" cy="762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F0A57E-022E-4F5A-9E4F-08417D819206}"/>
              </a:ext>
            </a:extLst>
          </p:cNvPr>
          <p:cNvSpPr/>
          <p:nvPr/>
        </p:nvSpPr>
        <p:spPr>
          <a:xfrm>
            <a:off x="6391619" y="6212596"/>
            <a:ext cx="4884145" cy="358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F0002-B420-4E2D-8E33-B8D053F545CF}"/>
              </a:ext>
            </a:extLst>
          </p:cNvPr>
          <p:cNvSpPr txBox="1"/>
          <p:nvPr/>
        </p:nvSpPr>
        <p:spPr>
          <a:xfrm>
            <a:off x="9778962" y="6235201"/>
            <a:ext cx="261466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Times New Roman"/>
                <a:ea typeface="+mn-lt"/>
                <a:cs typeface="+mn-lt"/>
              </a:rPr>
              <a:t>ICTS PRINTING </a:t>
            </a:r>
            <a:r>
              <a:rPr lang="en-US" sz="1400">
                <a:solidFill>
                  <a:schemeClr val="accent5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SERVICE</a:t>
            </a:r>
            <a:endParaRPr lang="en-US" sz="1400">
              <a:solidFill>
                <a:schemeClr val="accent5">
                  <a:lumMod val="75000"/>
                </a:schemeClr>
              </a:solidFill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B07D1-BA40-4250-B4E3-7C5356F091A1}"/>
              </a:ext>
            </a:extLst>
          </p:cNvPr>
          <p:cNvSpPr txBox="1"/>
          <p:nvPr/>
        </p:nvSpPr>
        <p:spPr>
          <a:xfrm>
            <a:off x="409161" y="2645464"/>
            <a:ext cx="101395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1200" err="1">
                <a:ea typeface="+mn-lt"/>
                <a:cs typeface="+mn-lt"/>
              </a:rPr>
              <a:t>i</a:t>
            </a:r>
            <a:r>
              <a:rPr lang="en-IN" sz="1200">
                <a:ea typeface="+mn-lt"/>
                <a:cs typeface="+mn-lt"/>
              </a:rPr>
              <a:t>) Relation must be in first normal form and </a:t>
            </a:r>
            <a:endParaRPr lang="en-US" sz="1200">
              <a:ea typeface="+mn-lt"/>
              <a:cs typeface="+mn-lt"/>
            </a:endParaRPr>
          </a:p>
          <a:p>
            <a:r>
              <a:rPr lang="en-IN" sz="1200">
                <a:ea typeface="+mn-lt"/>
                <a:cs typeface="+mn-lt"/>
              </a:rPr>
              <a:t>ii) Relation must not contain any partial dependency</a:t>
            </a:r>
            <a:endParaRPr lang="en-US" sz="1200">
              <a:ea typeface="+mn-lt"/>
              <a:cs typeface="+mn-lt"/>
            </a:endParaRPr>
          </a:p>
          <a:p>
            <a:pPr algn="l"/>
            <a:endParaRPr lang="en-US" sz="120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3169A6-52F7-4393-98D0-485BEEEAE150}"/>
              </a:ext>
            </a:extLst>
          </p:cNvPr>
          <p:cNvSpPr txBox="1"/>
          <p:nvPr/>
        </p:nvSpPr>
        <p:spPr>
          <a:xfrm>
            <a:off x="8341632" y="54020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FF5C66-0F79-42B6-B9B6-6567B5D9FE42}"/>
              </a:ext>
            </a:extLst>
          </p:cNvPr>
          <p:cNvSpPr txBox="1"/>
          <p:nvPr/>
        </p:nvSpPr>
        <p:spPr>
          <a:xfrm>
            <a:off x="1875182" y="2034153"/>
            <a:ext cx="316396" cy="3776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6880B7-46B9-4184-931A-A40BB36D869B}"/>
              </a:ext>
            </a:extLst>
          </p:cNvPr>
          <p:cNvSpPr txBox="1"/>
          <p:nvPr/>
        </p:nvSpPr>
        <p:spPr>
          <a:xfrm>
            <a:off x="5280537" y="391631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6FBA65-C2C7-4928-912E-2A8802A82E52}"/>
              </a:ext>
            </a:extLst>
          </p:cNvPr>
          <p:cNvSpPr txBox="1"/>
          <p:nvPr/>
        </p:nvSpPr>
        <p:spPr>
          <a:xfrm>
            <a:off x="5595477" y="40960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9AC0A-F606-4E37-9108-B7E154CC26ED}"/>
              </a:ext>
            </a:extLst>
          </p:cNvPr>
          <p:cNvSpPr txBox="1"/>
          <p:nvPr/>
        </p:nvSpPr>
        <p:spPr>
          <a:xfrm>
            <a:off x="326335" y="2032553"/>
            <a:ext cx="4406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B)</a:t>
            </a: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E37B0DD3-C4EE-4B44-9684-96D2141F1313}"/>
              </a:ext>
            </a:extLst>
          </p:cNvPr>
          <p:cNvSpPr/>
          <p:nvPr/>
        </p:nvSpPr>
        <p:spPr>
          <a:xfrm>
            <a:off x="712718" y="1822587"/>
            <a:ext cx="1101586" cy="79513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2NF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8C02C3-520D-4EE0-BEB2-10A11242DC49}"/>
              </a:ext>
            </a:extLst>
          </p:cNvPr>
          <p:cNvSpPr txBox="1"/>
          <p:nvPr/>
        </p:nvSpPr>
        <p:spPr>
          <a:xfrm>
            <a:off x="2036695" y="2111237"/>
            <a:ext cx="106862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1400">
                <a:ea typeface="+mn-lt"/>
                <a:cs typeface="+mn-lt"/>
              </a:rPr>
              <a:t>Conditions to be satisfied to be in Second Normal Form are -</a:t>
            </a:r>
            <a:endParaRPr lang="en-US" sz="1400">
              <a:ea typeface="+mn-lt"/>
              <a:cs typeface="+mn-lt"/>
            </a:endParaRPr>
          </a:p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B1D9D0-8F70-46EF-B7E3-914E659A44A6}"/>
              </a:ext>
            </a:extLst>
          </p:cNvPr>
          <p:cNvSpPr txBox="1"/>
          <p:nvPr/>
        </p:nvSpPr>
        <p:spPr>
          <a:xfrm>
            <a:off x="407091" y="3132069"/>
            <a:ext cx="7994373" cy="36625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1600">
                <a:ea typeface="+mn-lt"/>
                <a:cs typeface="+mn-lt"/>
              </a:rPr>
              <a:t>Here,</a:t>
            </a:r>
            <a:endParaRPr lang="en-US" sz="1200">
              <a:ea typeface="+mn-lt"/>
              <a:cs typeface="+mn-lt"/>
            </a:endParaRPr>
          </a:p>
          <a:p>
            <a:endParaRPr lang="en-US" sz="1200" b="1">
              <a:ea typeface="+mn-lt"/>
              <a:cs typeface="+mn-lt"/>
            </a:endParaRPr>
          </a:p>
          <a:p>
            <a:r>
              <a:rPr lang="en-US" sz="1200" err="1">
                <a:ea typeface="+mn-lt"/>
                <a:cs typeface="+mn-lt"/>
              </a:rPr>
              <a:t>Staff_details</a:t>
            </a:r>
            <a:r>
              <a:rPr lang="en-US" sz="1200">
                <a:ea typeface="+mn-lt"/>
                <a:cs typeface="+mn-lt"/>
              </a:rPr>
              <a:t>(Name ,</a:t>
            </a:r>
            <a:r>
              <a:rPr lang="en-US" sz="1200" err="1">
                <a:ea typeface="+mn-lt"/>
                <a:cs typeface="+mn-lt"/>
              </a:rPr>
              <a:t>staff_ID</a:t>
            </a:r>
            <a:r>
              <a:rPr lang="en-US" sz="1200">
                <a:ea typeface="+mn-lt"/>
                <a:cs typeface="+mn-lt"/>
              </a:rPr>
              <a:t> ,Department ,</a:t>
            </a:r>
            <a:r>
              <a:rPr lang="en-US" sz="1200" err="1">
                <a:ea typeface="+mn-lt"/>
                <a:cs typeface="+mn-lt"/>
              </a:rPr>
              <a:t>Room_Number</a:t>
            </a:r>
            <a:r>
              <a:rPr lang="en-US" sz="1200">
                <a:ea typeface="+mn-lt"/>
                <a:cs typeface="+mn-lt"/>
              </a:rPr>
              <a:t>)</a:t>
            </a:r>
          </a:p>
          <a:p>
            <a:endParaRPr lang="en-US" sz="1200">
              <a:ea typeface="+mn-lt"/>
              <a:cs typeface="+mn-lt"/>
            </a:endParaRPr>
          </a:p>
          <a:p>
            <a:r>
              <a:rPr lang="en-US" sz="1200" err="1">
                <a:ea typeface="+mn-lt"/>
                <a:cs typeface="+mn-lt"/>
              </a:rPr>
              <a:t>Phonenumbers</a:t>
            </a:r>
            <a:r>
              <a:rPr lang="en-US" sz="1200">
                <a:ea typeface="+mn-lt"/>
                <a:cs typeface="+mn-lt"/>
              </a:rPr>
              <a:t>(</a:t>
            </a:r>
            <a:r>
              <a:rPr lang="en-US" sz="1200" err="1">
                <a:ea typeface="+mn-lt"/>
                <a:cs typeface="+mn-lt"/>
              </a:rPr>
              <a:t>Staff_ID,Phone_Number</a:t>
            </a:r>
            <a:r>
              <a:rPr lang="en-US" sz="1200">
                <a:ea typeface="+mn-lt"/>
                <a:cs typeface="+mn-lt"/>
              </a:rPr>
              <a:t>)</a:t>
            </a:r>
          </a:p>
          <a:p>
            <a:endParaRPr lang="en-US" sz="1200">
              <a:ea typeface="+mn-lt"/>
              <a:cs typeface="+mn-lt"/>
            </a:endParaRPr>
          </a:p>
          <a:p>
            <a:r>
              <a:rPr lang="en-US" sz="1200" err="1">
                <a:ea typeface="+mn-lt"/>
                <a:cs typeface="+mn-lt"/>
              </a:rPr>
              <a:t>Request_details</a:t>
            </a:r>
            <a:r>
              <a:rPr lang="en-US" sz="1200">
                <a:ea typeface="+mn-lt"/>
                <a:cs typeface="+mn-lt"/>
              </a:rPr>
              <a:t>(RID ,</a:t>
            </a:r>
            <a:r>
              <a:rPr lang="en-US" sz="1200" err="1">
                <a:ea typeface="+mn-lt"/>
                <a:cs typeface="+mn-lt"/>
              </a:rPr>
              <a:t>Staff_ID,print_Type,Number_of_copies,Page_Type</a:t>
            </a:r>
            <a:r>
              <a:rPr lang="en-US" sz="1200">
                <a:ea typeface="+mn-lt"/>
                <a:cs typeface="+mn-lt"/>
              </a:rPr>
              <a:t> ,</a:t>
            </a:r>
            <a:r>
              <a:rPr lang="en-US" sz="1200" err="1">
                <a:ea typeface="+mn-lt"/>
                <a:cs typeface="+mn-lt"/>
              </a:rPr>
              <a:t>Sizes,Purpose</a:t>
            </a:r>
            <a:r>
              <a:rPr lang="en-US" sz="1200">
                <a:ea typeface="+mn-lt"/>
                <a:cs typeface="+mn-lt"/>
              </a:rPr>
              <a:t> ,cost )</a:t>
            </a:r>
          </a:p>
          <a:p>
            <a:endParaRPr lang="en-US" sz="1200">
              <a:ea typeface="+mn-lt"/>
              <a:cs typeface="+mn-lt"/>
            </a:endParaRPr>
          </a:p>
          <a:p>
            <a:r>
              <a:rPr lang="en-US" sz="1200" err="1">
                <a:ea typeface="+mn-lt"/>
                <a:cs typeface="+mn-lt"/>
              </a:rPr>
              <a:t>Clerical_Staff</a:t>
            </a:r>
            <a:r>
              <a:rPr lang="en-US" sz="1200">
                <a:ea typeface="+mn-lt"/>
                <a:cs typeface="+mn-lt"/>
              </a:rPr>
              <a:t>(</a:t>
            </a:r>
            <a:r>
              <a:rPr lang="en-US" sz="1200" err="1">
                <a:ea typeface="+mn-lt"/>
                <a:cs typeface="+mn-lt"/>
              </a:rPr>
              <a:t>CID,Name</a:t>
            </a:r>
            <a:r>
              <a:rPr lang="en-US" sz="1200">
                <a:ea typeface="+mn-lt"/>
                <a:cs typeface="+mn-lt"/>
              </a:rPr>
              <a:t>)</a:t>
            </a:r>
          </a:p>
          <a:p>
            <a:endParaRPr lang="en-US" sz="1200">
              <a:ea typeface="+mn-lt"/>
              <a:cs typeface="+mn-lt"/>
            </a:endParaRPr>
          </a:p>
          <a:p>
            <a:r>
              <a:rPr lang="en-US" sz="1200" err="1">
                <a:ea typeface="+mn-lt"/>
                <a:cs typeface="+mn-lt"/>
              </a:rPr>
              <a:t>Verified_by</a:t>
            </a:r>
            <a:r>
              <a:rPr lang="en-US" sz="1200">
                <a:ea typeface="+mn-lt"/>
                <a:cs typeface="+mn-lt"/>
              </a:rPr>
              <a:t>(CID,RID)</a:t>
            </a:r>
          </a:p>
          <a:p>
            <a:endParaRPr lang="en-US" sz="1200">
              <a:ea typeface="+mn-lt"/>
              <a:cs typeface="+mn-lt"/>
            </a:endParaRPr>
          </a:p>
          <a:p>
            <a:r>
              <a:rPr lang="en-US" sz="1200">
                <a:ea typeface="+mn-lt"/>
                <a:cs typeface="+mn-lt"/>
              </a:rPr>
              <a:t>Supplier(</a:t>
            </a:r>
            <a:r>
              <a:rPr lang="en-US" sz="1200" err="1">
                <a:ea typeface="+mn-lt"/>
                <a:cs typeface="+mn-lt"/>
              </a:rPr>
              <a:t>Supplier_ID,Name</a:t>
            </a:r>
            <a:r>
              <a:rPr lang="en-US" sz="1200">
                <a:ea typeface="+mn-lt"/>
                <a:cs typeface="+mn-lt"/>
              </a:rPr>
              <a:t>)</a:t>
            </a:r>
          </a:p>
          <a:p>
            <a:endParaRPr lang="en-US" sz="1200">
              <a:ea typeface="+mn-lt"/>
              <a:cs typeface="+mn-lt"/>
            </a:endParaRPr>
          </a:p>
          <a:p>
            <a:r>
              <a:rPr lang="en-US" sz="1200" err="1">
                <a:ea typeface="+mn-lt"/>
                <a:cs typeface="+mn-lt"/>
              </a:rPr>
              <a:t>Supplied_by</a:t>
            </a:r>
            <a:r>
              <a:rPr lang="en-US" sz="1200">
                <a:ea typeface="+mn-lt"/>
                <a:cs typeface="+mn-lt"/>
              </a:rPr>
              <a:t>(</a:t>
            </a:r>
            <a:r>
              <a:rPr lang="en-US" sz="1200" err="1">
                <a:ea typeface="+mn-lt"/>
                <a:cs typeface="+mn-lt"/>
              </a:rPr>
              <a:t>Supplier_ID,RID</a:t>
            </a:r>
            <a:r>
              <a:rPr lang="en-US" sz="1200">
                <a:ea typeface="+mn-lt"/>
                <a:cs typeface="+mn-lt"/>
              </a:rPr>
              <a:t>)</a:t>
            </a:r>
          </a:p>
          <a:p>
            <a:endParaRPr lang="en-US" sz="1200">
              <a:ea typeface="+mn-lt"/>
              <a:cs typeface="+mn-lt"/>
            </a:endParaRPr>
          </a:p>
          <a:p>
            <a:r>
              <a:rPr lang="en-US" sz="1200">
                <a:ea typeface="+mn-lt"/>
                <a:cs typeface="+mn-lt"/>
              </a:rPr>
              <a:t>Printer(</a:t>
            </a:r>
            <a:r>
              <a:rPr lang="en-US" sz="1200" err="1">
                <a:ea typeface="+mn-lt"/>
                <a:cs typeface="+mn-lt"/>
              </a:rPr>
              <a:t>PID,Date,Time,RID</a:t>
            </a:r>
            <a:r>
              <a:rPr lang="en-US" sz="1200">
                <a:ea typeface="+mn-lt"/>
                <a:cs typeface="+mn-lt"/>
              </a:rPr>
              <a:t>)</a:t>
            </a:r>
          </a:p>
          <a:p>
            <a:endParaRPr lang="en-US" sz="1200">
              <a:ea typeface="+mn-lt"/>
              <a:cs typeface="+mn-lt"/>
            </a:endParaRPr>
          </a:p>
          <a:p>
            <a:endParaRPr lang="en-US" sz="12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1192978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0FBC77-6F91-46CF-9303-4AC922FF7E17}"/>
              </a:ext>
            </a:extLst>
          </p:cNvPr>
          <p:cNvSpPr/>
          <p:nvPr/>
        </p:nvSpPr>
        <p:spPr>
          <a:xfrm>
            <a:off x="383410" y="461447"/>
            <a:ext cx="1101685" cy="103742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50671-2874-474C-B4DA-001A28938FF9}"/>
              </a:ext>
            </a:extLst>
          </p:cNvPr>
          <p:cNvSpPr/>
          <p:nvPr/>
        </p:nvSpPr>
        <p:spPr>
          <a:xfrm>
            <a:off x="1067948" y="686948"/>
            <a:ext cx="10860794" cy="587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D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D8C0D-BE5E-41F4-A9A7-1412773F986B}"/>
              </a:ext>
            </a:extLst>
          </p:cNvPr>
          <p:cNvSpPr txBox="1"/>
          <p:nvPr/>
        </p:nvSpPr>
        <p:spPr>
          <a:xfrm>
            <a:off x="1067603" y="773819"/>
            <a:ext cx="3668484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 panose="020F0502020204030204"/>
              </a:rPr>
              <a:t>NORMAL</a:t>
            </a:r>
            <a:r>
              <a:rPr lang="en-US" sz="2000">
                <a:solidFill>
                  <a:schemeClr val="accent5">
                    <a:lumMod val="75000"/>
                  </a:schemeClr>
                </a:solidFill>
                <a:cs typeface="Calibri" panose="020F0502020204030204"/>
              </a:rPr>
              <a:t>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209A3-9EF5-4C40-9C7A-C3DF94E1EA90}"/>
              </a:ext>
            </a:extLst>
          </p:cNvPr>
          <p:cNvSpPr/>
          <p:nvPr/>
        </p:nvSpPr>
        <p:spPr>
          <a:xfrm>
            <a:off x="11088134" y="5988243"/>
            <a:ext cx="963974" cy="762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F0A57E-022E-4F5A-9E4F-08417D819206}"/>
              </a:ext>
            </a:extLst>
          </p:cNvPr>
          <p:cNvSpPr/>
          <p:nvPr/>
        </p:nvSpPr>
        <p:spPr>
          <a:xfrm>
            <a:off x="6391619" y="6212596"/>
            <a:ext cx="4884145" cy="358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F0002-B420-4E2D-8E33-B8D053F545CF}"/>
              </a:ext>
            </a:extLst>
          </p:cNvPr>
          <p:cNvSpPr txBox="1"/>
          <p:nvPr/>
        </p:nvSpPr>
        <p:spPr>
          <a:xfrm>
            <a:off x="9778962" y="6235201"/>
            <a:ext cx="261466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Times New Roman"/>
                <a:ea typeface="+mn-lt"/>
                <a:cs typeface="+mn-lt"/>
              </a:rPr>
              <a:t>ICTS PRINTING </a:t>
            </a:r>
            <a:r>
              <a:rPr lang="en-US" sz="1400">
                <a:solidFill>
                  <a:schemeClr val="accent5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SERVICE</a:t>
            </a:r>
            <a:endParaRPr lang="en-US" sz="1400">
              <a:solidFill>
                <a:schemeClr val="accent5">
                  <a:lumMod val="75000"/>
                </a:schemeClr>
              </a:solidFill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B07D1-BA40-4250-B4E3-7C5356F091A1}"/>
              </a:ext>
            </a:extLst>
          </p:cNvPr>
          <p:cNvSpPr txBox="1"/>
          <p:nvPr/>
        </p:nvSpPr>
        <p:spPr>
          <a:xfrm>
            <a:off x="409161" y="2786268"/>
            <a:ext cx="10139568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>
              <a:ea typeface="+mn-lt"/>
              <a:cs typeface="+mn-lt"/>
            </a:endParaRPr>
          </a:p>
          <a:p>
            <a:r>
              <a:rPr lang="en-US" sz="1200" err="1">
                <a:ea typeface="+mn-lt"/>
                <a:cs typeface="+mn-lt"/>
              </a:rPr>
              <a:t>i</a:t>
            </a:r>
            <a:r>
              <a:rPr lang="en-US" sz="1200">
                <a:ea typeface="+mn-lt"/>
                <a:cs typeface="+mn-lt"/>
              </a:rPr>
              <a:t>) Relation is already in second normal form .</a:t>
            </a:r>
          </a:p>
          <a:p>
            <a:r>
              <a:rPr lang="en-US" sz="1200">
                <a:ea typeface="+mn-lt"/>
                <a:cs typeface="+mn-lt"/>
              </a:rPr>
              <a:t>ii) Relation must not have any transitive functional dependency for non-prime attributes .</a:t>
            </a:r>
            <a:endParaRPr lang="en-IN" sz="1200">
              <a:ea typeface="+mn-lt"/>
              <a:cs typeface="+mn-lt"/>
            </a:endParaRPr>
          </a:p>
          <a:p>
            <a:endParaRPr lang="en-IN" sz="1200">
              <a:ea typeface="+mn-lt"/>
              <a:cs typeface="+mn-lt"/>
            </a:endParaRPr>
          </a:p>
          <a:p>
            <a:r>
              <a:rPr lang="en-US" sz="1200">
                <a:ea typeface="+mn-lt"/>
                <a:cs typeface="+mn-lt"/>
              </a:rPr>
              <a:t>Here, all our tables in 2NF are already in 3NF also, as there is no transitive functional dependency in these relations.</a:t>
            </a:r>
            <a:endParaRPr lang="en-IN" sz="1200">
              <a:ea typeface="+mn-lt"/>
              <a:cs typeface="+mn-lt"/>
            </a:endParaRPr>
          </a:p>
          <a:p>
            <a:endParaRPr lang="en-IN" sz="1200">
              <a:ea typeface="+mn-lt"/>
              <a:cs typeface="+mn-lt"/>
            </a:endParaRPr>
          </a:p>
          <a:p>
            <a:pPr algn="l"/>
            <a:endParaRPr lang="en-US" sz="120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3169A6-52F7-4393-98D0-485BEEEAE150}"/>
              </a:ext>
            </a:extLst>
          </p:cNvPr>
          <p:cNvSpPr txBox="1"/>
          <p:nvPr/>
        </p:nvSpPr>
        <p:spPr>
          <a:xfrm>
            <a:off x="8341632" y="54020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FF5C66-0F79-42B6-B9B6-6567B5D9FE42}"/>
              </a:ext>
            </a:extLst>
          </p:cNvPr>
          <p:cNvSpPr txBox="1"/>
          <p:nvPr/>
        </p:nvSpPr>
        <p:spPr>
          <a:xfrm>
            <a:off x="1875182" y="2183240"/>
            <a:ext cx="316396" cy="3776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6880B7-46B9-4184-931A-A40BB36D869B}"/>
              </a:ext>
            </a:extLst>
          </p:cNvPr>
          <p:cNvSpPr txBox="1"/>
          <p:nvPr/>
        </p:nvSpPr>
        <p:spPr>
          <a:xfrm>
            <a:off x="5280537" y="391631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6FBA65-C2C7-4928-912E-2A8802A82E52}"/>
              </a:ext>
            </a:extLst>
          </p:cNvPr>
          <p:cNvSpPr txBox="1"/>
          <p:nvPr/>
        </p:nvSpPr>
        <p:spPr>
          <a:xfrm>
            <a:off x="5595477" y="40960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9AC0A-F606-4E37-9108-B7E154CC26ED}"/>
              </a:ext>
            </a:extLst>
          </p:cNvPr>
          <p:cNvSpPr txBox="1"/>
          <p:nvPr/>
        </p:nvSpPr>
        <p:spPr>
          <a:xfrm>
            <a:off x="326335" y="2181640"/>
            <a:ext cx="4406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C)</a:t>
            </a: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E37B0DD3-C4EE-4B44-9684-96D2141F1313}"/>
              </a:ext>
            </a:extLst>
          </p:cNvPr>
          <p:cNvSpPr/>
          <p:nvPr/>
        </p:nvSpPr>
        <p:spPr>
          <a:xfrm>
            <a:off x="721001" y="1971674"/>
            <a:ext cx="1101586" cy="79513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3NF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8C02C3-520D-4EE0-BEB2-10A11242DC49}"/>
              </a:ext>
            </a:extLst>
          </p:cNvPr>
          <p:cNvSpPr txBox="1"/>
          <p:nvPr/>
        </p:nvSpPr>
        <p:spPr>
          <a:xfrm>
            <a:off x="2061542" y="2185781"/>
            <a:ext cx="106862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Conditions to be satisfied to be in Third Normal Form are,</a:t>
            </a:r>
            <a:endParaRPr lang="en-US"/>
          </a:p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C88B9D-8C3D-427A-9782-A3282927F73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795356-863B-4F66-8BA0-0C867DC15B0C}"/>
              </a:ext>
            </a:extLst>
          </p:cNvPr>
          <p:cNvSpPr txBox="1"/>
          <p:nvPr/>
        </p:nvSpPr>
        <p:spPr>
          <a:xfrm>
            <a:off x="502340" y="3815384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ea typeface="+mn-lt"/>
                <a:cs typeface="+mn-lt"/>
              </a:rPr>
              <a:t>BCNF: -</a:t>
            </a:r>
            <a:endParaRPr lang="en-US">
              <a:cs typeface="Calibri" panose="020F050202020403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7491FB-FBA9-4628-A07D-BE2858BD9306}"/>
              </a:ext>
            </a:extLst>
          </p:cNvPr>
          <p:cNvSpPr txBox="1"/>
          <p:nvPr/>
        </p:nvSpPr>
        <p:spPr>
          <a:xfrm>
            <a:off x="276639" y="4244010"/>
            <a:ext cx="4406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D)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EDFE75-306C-4DA6-AEC1-9A825A157D23}"/>
              </a:ext>
            </a:extLst>
          </p:cNvPr>
          <p:cNvSpPr txBox="1"/>
          <p:nvPr/>
        </p:nvSpPr>
        <p:spPr>
          <a:xfrm>
            <a:off x="1566655" y="4324764"/>
            <a:ext cx="710361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ea typeface="+mn-lt"/>
                <a:cs typeface="+mn-lt"/>
              </a:rPr>
              <a:t>All our tables are in BCNF.</a:t>
            </a:r>
            <a:r>
              <a:rPr lang="en-US" sz="1400" dirty="0">
                <a:ea typeface="+mn-lt"/>
                <a:cs typeface="+mn-lt"/>
              </a:rPr>
              <a:t> </a:t>
            </a:r>
            <a:endParaRPr lang="en-US" sz="1400">
              <a:cs typeface="Calibri"/>
            </a:endParaRPr>
          </a:p>
          <a:p>
            <a:r>
              <a:rPr lang="en-US" sz="1400" b="1" dirty="0">
                <a:ea typeface="+mn-lt"/>
                <a:cs typeface="+mn-lt"/>
              </a:rPr>
              <a:t>Comparison of ER and Normalized tables:</a:t>
            </a:r>
            <a:r>
              <a:rPr lang="en-US" sz="1400" dirty="0">
                <a:ea typeface="+mn-lt"/>
                <a:cs typeface="+mn-lt"/>
              </a:rPr>
              <a:t> </a:t>
            </a:r>
            <a:endParaRPr lang="en-US" sz="1400">
              <a:cs typeface="Calibri"/>
            </a:endParaRPr>
          </a:p>
          <a:p>
            <a:r>
              <a:rPr lang="en-US" sz="1400" dirty="0">
                <a:ea typeface="+mn-lt"/>
                <a:cs typeface="+mn-lt"/>
              </a:rPr>
              <a:t>So, on </a:t>
            </a:r>
            <a:r>
              <a:rPr lang="en-US" sz="1400" dirty="0" err="1">
                <a:ea typeface="+mn-lt"/>
                <a:cs typeface="+mn-lt"/>
              </a:rPr>
              <a:t>normalisation</a:t>
            </a:r>
            <a:r>
              <a:rPr lang="en-US" sz="1400" dirty="0">
                <a:ea typeface="+mn-lt"/>
                <a:cs typeface="+mn-lt"/>
              </a:rPr>
              <a:t> we got the same relations that we got when we converted ER diagram to Relational Schema. </a:t>
            </a:r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9716221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A2A0175A-18FE-448D-9B22-6ADDB92E6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 rot="21600000">
            <a:off x="20" y="10"/>
            <a:ext cx="12191980" cy="6857990"/>
          </a:xfrm>
          <a:prstGeom prst="rect">
            <a:avLst/>
          </a:prstGeom>
        </p:spPr>
      </p:pic>
      <p:sp>
        <p:nvSpPr>
          <p:cNvPr id="39" name="Rectangle 33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8E5F2-3BA4-E947-8BBC-27A60E4189F0}"/>
              </a:ext>
            </a:extLst>
          </p:cNvPr>
          <p:cNvSpPr txBox="1"/>
          <p:nvPr/>
        </p:nvSpPr>
        <p:spPr>
          <a:xfrm>
            <a:off x="5179594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60021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0FBC77-6F91-46CF-9303-4AC922FF7E17}"/>
              </a:ext>
            </a:extLst>
          </p:cNvPr>
          <p:cNvSpPr/>
          <p:nvPr/>
        </p:nvSpPr>
        <p:spPr>
          <a:xfrm>
            <a:off x="383410" y="461447"/>
            <a:ext cx="1101685" cy="103742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50671-2874-474C-B4DA-001A28938FF9}"/>
              </a:ext>
            </a:extLst>
          </p:cNvPr>
          <p:cNvSpPr/>
          <p:nvPr/>
        </p:nvSpPr>
        <p:spPr>
          <a:xfrm>
            <a:off x="1067948" y="686948"/>
            <a:ext cx="10860794" cy="587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D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D8C0D-BE5E-41F4-A9A7-1412773F986B}"/>
              </a:ext>
            </a:extLst>
          </p:cNvPr>
          <p:cNvSpPr txBox="1"/>
          <p:nvPr/>
        </p:nvSpPr>
        <p:spPr>
          <a:xfrm>
            <a:off x="1067603" y="773819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/>
                <a:cs typeface="Calibri"/>
              </a:rPr>
              <a:t>ER</a:t>
            </a:r>
            <a:r>
              <a:rPr lang="en-US" sz="2000">
                <a:solidFill>
                  <a:srgbClr val="FF0000"/>
                </a:solidFill>
                <a:latin typeface="Times New Roman"/>
                <a:cs typeface="Calibri"/>
              </a:rPr>
              <a:t> </a:t>
            </a:r>
            <a:r>
              <a:rPr lang="en-US" sz="2000">
                <a:solidFill>
                  <a:schemeClr val="accent5">
                    <a:lumMod val="75000"/>
                  </a:schemeClr>
                </a:solidFill>
                <a:latin typeface="Times New Roman"/>
                <a:cs typeface="Calibri"/>
              </a:rPr>
              <a:t>DIAGRAM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209A3-9EF5-4C40-9C7A-C3DF94E1EA90}"/>
              </a:ext>
            </a:extLst>
          </p:cNvPr>
          <p:cNvSpPr/>
          <p:nvPr/>
        </p:nvSpPr>
        <p:spPr>
          <a:xfrm>
            <a:off x="11088134" y="5988243"/>
            <a:ext cx="963974" cy="762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F0A57E-022E-4F5A-9E4F-08417D819206}"/>
              </a:ext>
            </a:extLst>
          </p:cNvPr>
          <p:cNvSpPr/>
          <p:nvPr/>
        </p:nvSpPr>
        <p:spPr>
          <a:xfrm>
            <a:off x="6391619" y="6212596"/>
            <a:ext cx="4884145" cy="358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F0002-B420-4E2D-8E33-B8D053F545CF}"/>
              </a:ext>
            </a:extLst>
          </p:cNvPr>
          <p:cNvSpPr txBox="1"/>
          <p:nvPr/>
        </p:nvSpPr>
        <p:spPr>
          <a:xfrm>
            <a:off x="9778962" y="6235201"/>
            <a:ext cx="261466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Times New Roman"/>
                <a:ea typeface="+mn-lt"/>
                <a:cs typeface="+mn-lt"/>
              </a:rPr>
              <a:t>ICTS PRINTING </a:t>
            </a:r>
            <a:r>
              <a:rPr lang="en-US" sz="1400">
                <a:solidFill>
                  <a:schemeClr val="accent5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SERVICE</a:t>
            </a:r>
            <a:endParaRPr lang="en-US" sz="140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C882C5-949F-4D8C-8887-922D838950F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pic>
        <p:nvPicPr>
          <p:cNvPr id="2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0CB18C6F-172A-4E61-BCD3-128F4082CA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29" t="17881" r="13823" b="7064"/>
          <a:stretch/>
        </p:blipFill>
        <p:spPr>
          <a:xfrm>
            <a:off x="2637183" y="1497909"/>
            <a:ext cx="6486293" cy="449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94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ACC61-D80E-4C7B-B9BB-26E0C3B54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Relational schema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50CBD635-6623-4C47-9D2C-112E12AA6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35" r="12561" b="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4136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0FBC77-6F91-46CF-9303-4AC922FF7E17}"/>
              </a:ext>
            </a:extLst>
          </p:cNvPr>
          <p:cNvSpPr/>
          <p:nvPr/>
        </p:nvSpPr>
        <p:spPr>
          <a:xfrm>
            <a:off x="383410" y="461447"/>
            <a:ext cx="1101685" cy="103742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50671-2874-474C-B4DA-001A28938FF9}"/>
              </a:ext>
            </a:extLst>
          </p:cNvPr>
          <p:cNvSpPr/>
          <p:nvPr/>
        </p:nvSpPr>
        <p:spPr>
          <a:xfrm>
            <a:off x="1067948" y="686948"/>
            <a:ext cx="10860794" cy="587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D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D8C0D-BE5E-41F4-A9A7-1412773F986B}"/>
              </a:ext>
            </a:extLst>
          </p:cNvPr>
          <p:cNvSpPr txBox="1"/>
          <p:nvPr/>
        </p:nvSpPr>
        <p:spPr>
          <a:xfrm>
            <a:off x="1067603" y="773819"/>
            <a:ext cx="36684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/>
                <a:cs typeface="Calibri"/>
              </a:rPr>
              <a:t>RELATIONAL</a:t>
            </a:r>
            <a:r>
              <a:rPr lang="en-US" sz="2000">
                <a:solidFill>
                  <a:srgbClr val="FF0000"/>
                </a:solidFill>
                <a:latin typeface="Times New Roman"/>
                <a:cs typeface="Calibri"/>
              </a:rPr>
              <a:t> </a:t>
            </a:r>
            <a:r>
              <a:rPr lang="en-US" sz="2000">
                <a:solidFill>
                  <a:schemeClr val="accent5">
                    <a:lumMod val="75000"/>
                  </a:schemeClr>
                </a:solidFill>
                <a:latin typeface="Times New Roman"/>
                <a:cs typeface="Calibri"/>
              </a:rPr>
              <a:t>SCHEMA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209A3-9EF5-4C40-9C7A-C3DF94E1EA90}"/>
              </a:ext>
            </a:extLst>
          </p:cNvPr>
          <p:cNvSpPr/>
          <p:nvPr/>
        </p:nvSpPr>
        <p:spPr>
          <a:xfrm>
            <a:off x="11088134" y="5988243"/>
            <a:ext cx="963974" cy="762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F0A57E-022E-4F5A-9E4F-08417D819206}"/>
              </a:ext>
            </a:extLst>
          </p:cNvPr>
          <p:cNvSpPr/>
          <p:nvPr/>
        </p:nvSpPr>
        <p:spPr>
          <a:xfrm>
            <a:off x="6391619" y="6212596"/>
            <a:ext cx="4884145" cy="358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F0002-B420-4E2D-8E33-B8D053F545CF}"/>
              </a:ext>
            </a:extLst>
          </p:cNvPr>
          <p:cNvSpPr txBox="1"/>
          <p:nvPr/>
        </p:nvSpPr>
        <p:spPr>
          <a:xfrm>
            <a:off x="9778962" y="6235201"/>
            <a:ext cx="261466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Times New Roman"/>
                <a:ea typeface="+mn-lt"/>
                <a:cs typeface="+mn-lt"/>
              </a:rPr>
              <a:t>ICTS PRINTING </a:t>
            </a:r>
            <a:r>
              <a:rPr lang="en-US" sz="1400">
                <a:solidFill>
                  <a:schemeClr val="accent5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SERVICE</a:t>
            </a:r>
            <a:endParaRPr lang="en-US" sz="140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B07D1-BA40-4250-B4E3-7C5356F091A1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CB2363-729F-4A16-8D86-7020B79A6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283341"/>
              </p:ext>
            </p:extLst>
          </p:nvPr>
        </p:nvGraphicFramePr>
        <p:xfrm>
          <a:off x="253319" y="2359133"/>
          <a:ext cx="5333166" cy="2660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432">
                  <a:extLst>
                    <a:ext uri="{9D8B030D-6E8A-4147-A177-3AD203B41FA5}">
                      <a16:colId xmlns:a16="http://schemas.microsoft.com/office/drawing/2014/main" val="1842513627"/>
                    </a:ext>
                  </a:extLst>
                </a:gridCol>
                <a:gridCol w="1335432">
                  <a:extLst>
                    <a:ext uri="{9D8B030D-6E8A-4147-A177-3AD203B41FA5}">
                      <a16:colId xmlns:a16="http://schemas.microsoft.com/office/drawing/2014/main" val="3766456187"/>
                    </a:ext>
                  </a:extLst>
                </a:gridCol>
                <a:gridCol w="1121420">
                  <a:extLst>
                    <a:ext uri="{9D8B030D-6E8A-4147-A177-3AD203B41FA5}">
                      <a16:colId xmlns:a16="http://schemas.microsoft.com/office/drawing/2014/main" val="3161580110"/>
                    </a:ext>
                  </a:extLst>
                </a:gridCol>
                <a:gridCol w="1540882">
                  <a:extLst>
                    <a:ext uri="{9D8B030D-6E8A-4147-A177-3AD203B41FA5}">
                      <a16:colId xmlns:a16="http://schemas.microsoft.com/office/drawing/2014/main" val="2244224248"/>
                    </a:ext>
                  </a:extLst>
                </a:gridCol>
              </a:tblGrid>
              <a:tr h="56827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  Column Name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Data Type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size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Constraints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503730"/>
                  </a:ext>
                </a:extLst>
              </a:tr>
              <a:tr h="43527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Name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varchar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50 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not null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572261"/>
                  </a:ext>
                </a:extLst>
              </a:tr>
              <a:tr h="43527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err="1">
                          <a:effectLst/>
                        </a:rPr>
                        <a:t>Staff_ID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varchar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50 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primary key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506112"/>
                  </a:ext>
                </a:extLst>
              </a:tr>
              <a:tr h="43527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Department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varchar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50 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not null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058048"/>
                  </a:ext>
                </a:extLst>
              </a:tr>
              <a:tr h="43527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err="1">
                          <a:effectLst/>
                        </a:rPr>
                        <a:t>Room_Number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integer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4 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not null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469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6C5F77F-5137-4FC9-BE2A-72FA83ECD88A}"/>
              </a:ext>
            </a:extLst>
          </p:cNvPr>
          <p:cNvSpPr txBox="1"/>
          <p:nvPr/>
        </p:nvSpPr>
        <p:spPr>
          <a:xfrm>
            <a:off x="170131" y="1931242"/>
            <a:ext cx="33419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>
                <a:latin typeface="Calibri"/>
                <a:cs typeface="Segoe UI"/>
              </a:rPr>
              <a:t>Table Name: -  </a:t>
            </a:r>
            <a:r>
              <a:rPr lang="en-US" sz="1400" err="1">
                <a:solidFill>
                  <a:schemeClr val="accent5">
                    <a:lumMod val="75000"/>
                  </a:schemeClr>
                </a:solidFill>
                <a:latin typeface="Calibri"/>
                <a:cs typeface="Segoe UI"/>
              </a:rPr>
              <a:t>Staff_details</a:t>
            </a:r>
            <a:r>
              <a:rPr lang="en-US" sz="1400">
                <a:solidFill>
                  <a:schemeClr val="accent5">
                    <a:lumMod val="75000"/>
                  </a:schemeClr>
                </a:solidFill>
                <a:latin typeface="Lucida Fax"/>
                <a:cs typeface="Calibri"/>
              </a:rPr>
              <a:t> </a:t>
            </a:r>
            <a:endParaRPr lang="en-US">
              <a:solidFill>
                <a:schemeClr val="accent5">
                  <a:lumMod val="75000"/>
                </a:schemeClr>
              </a:solidFill>
            </a:endParaRPr>
          </a:p>
          <a:p>
            <a:endParaRPr lang="en-US">
              <a:latin typeface="Segoe UI"/>
              <a:cs typeface="Segoe U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3169A6-52F7-4393-98D0-485BEEEAE150}"/>
              </a:ext>
            </a:extLst>
          </p:cNvPr>
          <p:cNvSpPr txBox="1"/>
          <p:nvPr/>
        </p:nvSpPr>
        <p:spPr>
          <a:xfrm>
            <a:off x="8341632" y="54020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4BC8236-03F0-45D4-9FF1-6C7B055AD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176366"/>
              </p:ext>
            </p:extLst>
          </p:nvPr>
        </p:nvGraphicFramePr>
        <p:xfrm>
          <a:off x="6049962" y="1152297"/>
          <a:ext cx="5934075" cy="4371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353390625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917565343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3195830677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092444610"/>
                    </a:ext>
                  </a:extLst>
                </a:gridCol>
              </a:tblGrid>
              <a:tr h="71437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  Column Name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       Data Type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400">
                          <a:effectLst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        size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          Constraints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405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RID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varchar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200">
                          <a:effectLst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50 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primary key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200">
                          <a:effectLst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1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Staff_ID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varchar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200">
                          <a:effectLst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50 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references to Staff_details(Staff_id)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719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Print_Type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varchar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200">
                          <a:effectLst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50 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not null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200">
                          <a:effectLst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31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Number_of_Copies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integer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200">
                          <a:effectLst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       ____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not null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200">
                          <a:effectLst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203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Page_Type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varchar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200">
                          <a:effectLst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50 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not null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200">
                          <a:effectLst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193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Purpose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varchar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200">
                          <a:effectLst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100 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not null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200">
                          <a:effectLst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89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Cost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integer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200">
                          <a:effectLst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       ____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not null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200">
                          <a:effectLst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21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Sizes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varchar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200">
                          <a:effectLst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50 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not null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200">
                          <a:effectLst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47462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5E1E390-5EE4-499D-954D-3E8DA9F21D2C}"/>
              </a:ext>
            </a:extLst>
          </p:cNvPr>
          <p:cNvSpPr txBox="1"/>
          <p:nvPr/>
        </p:nvSpPr>
        <p:spPr>
          <a:xfrm>
            <a:off x="6085527" y="775855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>
                <a:cs typeface="Segoe UI"/>
              </a:rPr>
              <a:t>Table Name: - </a:t>
            </a:r>
            <a:r>
              <a:rPr lang="en-US" sz="1400" err="1">
                <a:solidFill>
                  <a:schemeClr val="accent5">
                    <a:lumMod val="75000"/>
                  </a:schemeClr>
                </a:solidFill>
                <a:cs typeface="Segoe UI"/>
              </a:rPr>
              <a:t>Request_details</a:t>
            </a:r>
            <a:r>
              <a:rPr lang="en-US" sz="1400">
                <a:cs typeface="Calibri"/>
              </a:rPr>
              <a:t> </a:t>
            </a:r>
            <a:endParaRPr lang="en-US"/>
          </a:p>
          <a:p>
            <a:endParaRPr lang="en-US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838537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0FBC77-6F91-46CF-9303-4AC922FF7E17}"/>
              </a:ext>
            </a:extLst>
          </p:cNvPr>
          <p:cNvSpPr/>
          <p:nvPr/>
        </p:nvSpPr>
        <p:spPr>
          <a:xfrm>
            <a:off x="383410" y="461447"/>
            <a:ext cx="1101685" cy="103742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50671-2874-474C-B4DA-001A28938FF9}"/>
              </a:ext>
            </a:extLst>
          </p:cNvPr>
          <p:cNvSpPr/>
          <p:nvPr/>
        </p:nvSpPr>
        <p:spPr>
          <a:xfrm>
            <a:off x="1067948" y="686948"/>
            <a:ext cx="10860794" cy="587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D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D8C0D-BE5E-41F4-A9A7-1412773F986B}"/>
              </a:ext>
            </a:extLst>
          </p:cNvPr>
          <p:cNvSpPr txBox="1"/>
          <p:nvPr/>
        </p:nvSpPr>
        <p:spPr>
          <a:xfrm>
            <a:off x="1067603" y="773819"/>
            <a:ext cx="36684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/>
                <a:cs typeface="Calibri"/>
              </a:rPr>
              <a:t>RELATIONAL</a:t>
            </a:r>
            <a:r>
              <a:rPr lang="en-US" sz="2000">
                <a:solidFill>
                  <a:srgbClr val="FF0000"/>
                </a:solidFill>
                <a:latin typeface="Times New Roman"/>
                <a:cs typeface="Calibri"/>
              </a:rPr>
              <a:t> </a:t>
            </a:r>
            <a:r>
              <a:rPr lang="en-US" sz="2000">
                <a:solidFill>
                  <a:schemeClr val="accent5">
                    <a:lumMod val="75000"/>
                  </a:schemeClr>
                </a:solidFill>
                <a:latin typeface="Times New Roman"/>
                <a:cs typeface="Calibri"/>
              </a:rPr>
              <a:t>SCHEMA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209A3-9EF5-4C40-9C7A-C3DF94E1EA90}"/>
              </a:ext>
            </a:extLst>
          </p:cNvPr>
          <p:cNvSpPr/>
          <p:nvPr/>
        </p:nvSpPr>
        <p:spPr>
          <a:xfrm>
            <a:off x="11088134" y="5988243"/>
            <a:ext cx="963974" cy="762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F0A57E-022E-4F5A-9E4F-08417D819206}"/>
              </a:ext>
            </a:extLst>
          </p:cNvPr>
          <p:cNvSpPr/>
          <p:nvPr/>
        </p:nvSpPr>
        <p:spPr>
          <a:xfrm>
            <a:off x="6391619" y="6212596"/>
            <a:ext cx="4884145" cy="358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F0002-B420-4E2D-8E33-B8D053F545CF}"/>
              </a:ext>
            </a:extLst>
          </p:cNvPr>
          <p:cNvSpPr txBox="1"/>
          <p:nvPr/>
        </p:nvSpPr>
        <p:spPr>
          <a:xfrm>
            <a:off x="9778962" y="6235201"/>
            <a:ext cx="261466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Times New Roman"/>
                <a:ea typeface="+mn-lt"/>
                <a:cs typeface="+mn-lt"/>
              </a:rPr>
              <a:t>ICTS PRINTING </a:t>
            </a:r>
            <a:r>
              <a:rPr lang="en-US" sz="1400">
                <a:solidFill>
                  <a:schemeClr val="accent5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SERVICE</a:t>
            </a:r>
            <a:endParaRPr lang="en-US" sz="140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B07D1-BA40-4250-B4E3-7C5356F091A1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3169A6-52F7-4393-98D0-485BEEEAE150}"/>
              </a:ext>
            </a:extLst>
          </p:cNvPr>
          <p:cNvSpPr txBox="1"/>
          <p:nvPr/>
        </p:nvSpPr>
        <p:spPr>
          <a:xfrm>
            <a:off x="8341632" y="54020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FF5C66-0F79-42B6-B9B6-6567B5D9FE42}"/>
              </a:ext>
            </a:extLst>
          </p:cNvPr>
          <p:cNvSpPr txBox="1"/>
          <p:nvPr/>
        </p:nvSpPr>
        <p:spPr>
          <a:xfrm>
            <a:off x="2438400" y="34339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35CD85D-AF69-4C9D-BF5F-BA387D0D3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268686"/>
              </p:ext>
            </p:extLst>
          </p:nvPr>
        </p:nvGraphicFramePr>
        <p:xfrm>
          <a:off x="6111544" y="3518877"/>
          <a:ext cx="5893449" cy="2035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728">
                  <a:extLst>
                    <a:ext uri="{9D8B030D-6E8A-4147-A177-3AD203B41FA5}">
                      <a16:colId xmlns:a16="http://schemas.microsoft.com/office/drawing/2014/main" val="3328202060"/>
                    </a:ext>
                  </a:extLst>
                </a:gridCol>
                <a:gridCol w="1475728">
                  <a:extLst>
                    <a:ext uri="{9D8B030D-6E8A-4147-A177-3AD203B41FA5}">
                      <a16:colId xmlns:a16="http://schemas.microsoft.com/office/drawing/2014/main" val="3609441915"/>
                    </a:ext>
                  </a:extLst>
                </a:gridCol>
                <a:gridCol w="1154092">
                  <a:extLst>
                    <a:ext uri="{9D8B030D-6E8A-4147-A177-3AD203B41FA5}">
                      <a16:colId xmlns:a16="http://schemas.microsoft.com/office/drawing/2014/main" val="1530888235"/>
                    </a:ext>
                  </a:extLst>
                </a:gridCol>
                <a:gridCol w="1787901">
                  <a:extLst>
                    <a:ext uri="{9D8B030D-6E8A-4147-A177-3AD203B41FA5}">
                      <a16:colId xmlns:a16="http://schemas.microsoft.com/office/drawing/2014/main" val="2492172999"/>
                    </a:ext>
                  </a:extLst>
                </a:gridCol>
              </a:tblGrid>
              <a:tr h="60980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  Column Name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Data Type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        size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          Constraints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05839"/>
                  </a:ext>
                </a:extLst>
              </a:tr>
              <a:tr h="59996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err="1">
                          <a:effectLst/>
                        </a:rPr>
                        <a:t>Staff_ID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varchar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50 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references to </a:t>
                      </a:r>
                      <a:r>
                        <a:rPr lang="en-US" sz="1200" b="0" i="0" u="none" strike="noStrike" noProof="0" err="1">
                          <a:effectLst/>
                          <a:latin typeface="Calibri"/>
                        </a:rPr>
                        <a:t>Staff_details</a:t>
                      </a: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(</a:t>
                      </a:r>
                      <a:r>
                        <a:rPr lang="en-US" sz="1200" b="0" i="0" u="none" strike="noStrike" noProof="0" err="1">
                          <a:effectLst/>
                          <a:latin typeface="Calibri"/>
                        </a:rPr>
                        <a:t>staff_ID</a:t>
                      </a: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22450"/>
                  </a:ext>
                </a:extLst>
              </a:tr>
              <a:tr h="82618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err="1">
                          <a:effectLst/>
                        </a:rPr>
                        <a:t>Phone_Number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20 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not null</a:t>
                      </a:r>
                    </a:p>
                    <a:p>
                      <a:pPr algn="l" rtl="0" fontAlgn="base"/>
                      <a:endParaRPr lang="en-US">
                        <a:effectLst/>
                      </a:endParaRPr>
                    </a:p>
                    <a:p>
                      <a:pPr algn="l" rtl="0" fontAlgn="base"/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65486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B9816C5-8EC1-4053-B3FA-64A7E3FADF08}"/>
              </a:ext>
            </a:extLst>
          </p:cNvPr>
          <p:cNvSpPr txBox="1"/>
          <p:nvPr/>
        </p:nvSpPr>
        <p:spPr>
          <a:xfrm>
            <a:off x="5968018" y="108704"/>
            <a:ext cx="2743200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>
                <a:cs typeface="Segoe UI"/>
              </a:rPr>
              <a:t>Table Name: -</a:t>
            </a:r>
            <a:r>
              <a:rPr lang="en-US" sz="1400">
                <a:solidFill>
                  <a:schemeClr val="accent5">
                    <a:lumMod val="75000"/>
                  </a:schemeClr>
                </a:solidFill>
                <a:cs typeface="Segoe UI"/>
              </a:rPr>
              <a:t> </a:t>
            </a:r>
            <a:r>
              <a:rPr lang="en-US" sz="1400" err="1">
                <a:solidFill>
                  <a:schemeClr val="accent5">
                    <a:lumMod val="75000"/>
                  </a:schemeClr>
                </a:solidFill>
                <a:cs typeface="Segoe UI"/>
              </a:rPr>
              <a:t>Clerical_Staff</a:t>
            </a:r>
            <a:r>
              <a:rPr lang="en-US" sz="1400">
                <a:cs typeface="Calibri"/>
              </a:rPr>
              <a:t> </a:t>
            </a:r>
            <a:endParaRPr lang="en-US"/>
          </a:p>
          <a:p>
            <a:endParaRPr lang="en-US">
              <a:latin typeface="Segoe UI"/>
              <a:cs typeface="Segoe UI"/>
            </a:endParaRPr>
          </a:p>
          <a:p>
            <a:endParaRPr lang="en-US" sz="1400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6880B7-46B9-4184-931A-A40BB36D869B}"/>
              </a:ext>
            </a:extLst>
          </p:cNvPr>
          <p:cNvSpPr txBox="1"/>
          <p:nvPr/>
        </p:nvSpPr>
        <p:spPr>
          <a:xfrm>
            <a:off x="5280537" y="391631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A7A2089-EC3B-4382-9AC5-41D6963B3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77929"/>
              </p:ext>
            </p:extLst>
          </p:nvPr>
        </p:nvGraphicFramePr>
        <p:xfrm>
          <a:off x="98206" y="2507505"/>
          <a:ext cx="5795735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934">
                  <a:extLst>
                    <a:ext uri="{9D8B030D-6E8A-4147-A177-3AD203B41FA5}">
                      <a16:colId xmlns:a16="http://schemas.microsoft.com/office/drawing/2014/main" val="2072702607"/>
                    </a:ext>
                  </a:extLst>
                </a:gridCol>
                <a:gridCol w="1448934">
                  <a:extLst>
                    <a:ext uri="{9D8B030D-6E8A-4147-A177-3AD203B41FA5}">
                      <a16:colId xmlns:a16="http://schemas.microsoft.com/office/drawing/2014/main" val="833411652"/>
                    </a:ext>
                  </a:extLst>
                </a:gridCol>
                <a:gridCol w="1086700">
                  <a:extLst>
                    <a:ext uri="{9D8B030D-6E8A-4147-A177-3AD203B41FA5}">
                      <a16:colId xmlns:a16="http://schemas.microsoft.com/office/drawing/2014/main" val="512972069"/>
                    </a:ext>
                  </a:extLst>
                </a:gridCol>
                <a:gridCol w="1811167">
                  <a:extLst>
                    <a:ext uri="{9D8B030D-6E8A-4147-A177-3AD203B41FA5}">
                      <a16:colId xmlns:a16="http://schemas.microsoft.com/office/drawing/2014/main" val="1004924352"/>
                    </a:ext>
                  </a:extLst>
                </a:gridCol>
              </a:tblGrid>
              <a:tr h="55054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  Column Name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        Data Type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         Size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          Constraints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56135"/>
                  </a:ext>
                </a:extLst>
              </a:tr>
              <a:tr h="61841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PID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       integer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       ____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Not null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endParaRPr lang="en-US">
                        <a:effectLst/>
                      </a:endParaRPr>
                    </a:p>
                    <a:p>
                      <a:pPr algn="l" rtl="0" fontAlgn="base"/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27133"/>
                  </a:ext>
                </a:extLst>
              </a:tr>
              <a:tr h="57316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RID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       varchar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         50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references to Request_ details(RID)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044482"/>
                  </a:ext>
                </a:extLst>
              </a:tr>
              <a:tr h="44495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Date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       date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       ____ 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not null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524727"/>
                  </a:ext>
                </a:extLst>
              </a:tr>
              <a:tr h="44495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Time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        time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        ____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not null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26805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6C046F3-88B0-48AD-946D-3A1636241D83}"/>
              </a:ext>
            </a:extLst>
          </p:cNvPr>
          <p:cNvSpPr txBox="1"/>
          <p:nvPr/>
        </p:nvSpPr>
        <p:spPr>
          <a:xfrm>
            <a:off x="52474" y="2094271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>
                <a:cs typeface="Segoe UI"/>
              </a:rPr>
              <a:t>Table Name: - </a:t>
            </a:r>
            <a:r>
              <a:rPr lang="en-US" sz="1400">
                <a:solidFill>
                  <a:schemeClr val="accent5">
                    <a:lumMod val="75000"/>
                  </a:schemeClr>
                </a:solidFill>
                <a:cs typeface="Segoe UI"/>
              </a:rPr>
              <a:t>Printer</a:t>
            </a:r>
            <a:r>
              <a:rPr lang="en-US" sz="1400">
                <a:solidFill>
                  <a:schemeClr val="accent5">
                    <a:lumMod val="75000"/>
                  </a:schemeClr>
                </a:solidFill>
                <a:cs typeface="Calibri"/>
              </a:rPr>
              <a:t> </a:t>
            </a:r>
            <a:endParaRPr lang="en-US">
              <a:solidFill>
                <a:schemeClr val="accent5">
                  <a:lumMod val="75000"/>
                </a:schemeClr>
              </a:solidFill>
            </a:endParaRPr>
          </a:p>
          <a:p>
            <a:endParaRPr lang="en-US">
              <a:latin typeface="Segoe UI"/>
              <a:cs typeface="Segoe U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6FBA65-C2C7-4928-912E-2A8802A82E52}"/>
              </a:ext>
            </a:extLst>
          </p:cNvPr>
          <p:cNvSpPr txBox="1"/>
          <p:nvPr/>
        </p:nvSpPr>
        <p:spPr>
          <a:xfrm>
            <a:off x="5595477" y="40960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111602-C8F6-4F03-8A31-BE5DA7A81603}"/>
              </a:ext>
            </a:extLst>
          </p:cNvPr>
          <p:cNvSpPr txBox="1"/>
          <p:nvPr/>
        </p:nvSpPr>
        <p:spPr>
          <a:xfrm>
            <a:off x="6093375" y="3115666"/>
            <a:ext cx="2743200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>
                <a:cs typeface="Segoe UI"/>
              </a:rPr>
              <a:t>Table Name: -  </a:t>
            </a:r>
            <a:r>
              <a:rPr lang="en-US" sz="1400" err="1">
                <a:solidFill>
                  <a:schemeClr val="accent5">
                    <a:lumMod val="75000"/>
                  </a:schemeClr>
                </a:solidFill>
                <a:cs typeface="Segoe UI"/>
              </a:rPr>
              <a:t>phonenumber</a:t>
            </a:r>
            <a:endParaRPr lang="en-US" sz="1400" err="1">
              <a:solidFill>
                <a:schemeClr val="accent5">
                  <a:lumMod val="75000"/>
                </a:schemeClr>
              </a:solidFill>
              <a:cs typeface="Calibri"/>
            </a:endParaRPr>
          </a:p>
          <a:p>
            <a:endParaRPr lang="en-US">
              <a:latin typeface="Segoe UI"/>
              <a:cs typeface="Segoe UI"/>
            </a:endParaRPr>
          </a:p>
          <a:p>
            <a:endParaRPr lang="en-US" sz="14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5F624-6980-48BC-8F54-F3B5B838667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10D6D8E-FC25-4F3B-94B5-A0971FEB9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772170"/>
              </p:ext>
            </p:extLst>
          </p:nvPr>
        </p:nvGraphicFramePr>
        <p:xfrm>
          <a:off x="6077572" y="866650"/>
          <a:ext cx="593407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355572659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756086474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995965328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4282303250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  Column Name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        Data Type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        size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          Constraints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20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Name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varchar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50 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not null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49407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CID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varchar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20 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Primary key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7359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A405D5F-BDF0-4AAF-A9CC-D2DD365084D0}"/>
              </a:ext>
            </a:extLst>
          </p:cNvPr>
          <p:cNvSpPr txBox="1"/>
          <p:nvPr/>
        </p:nvSpPr>
        <p:spPr>
          <a:xfrm>
            <a:off x="1684683" y="358140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Segoe UI"/>
              <a:cs typeface="Segoe UI"/>
            </a:endParaRPr>
          </a:p>
          <a:p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461725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0FBC77-6F91-46CF-9303-4AC922FF7E17}"/>
              </a:ext>
            </a:extLst>
          </p:cNvPr>
          <p:cNvSpPr/>
          <p:nvPr/>
        </p:nvSpPr>
        <p:spPr>
          <a:xfrm>
            <a:off x="383410" y="461447"/>
            <a:ext cx="1101685" cy="103742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50671-2874-474C-B4DA-001A28938FF9}"/>
              </a:ext>
            </a:extLst>
          </p:cNvPr>
          <p:cNvSpPr/>
          <p:nvPr/>
        </p:nvSpPr>
        <p:spPr>
          <a:xfrm>
            <a:off x="1067948" y="686948"/>
            <a:ext cx="10860794" cy="587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D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D8C0D-BE5E-41F4-A9A7-1412773F986B}"/>
              </a:ext>
            </a:extLst>
          </p:cNvPr>
          <p:cNvSpPr txBox="1"/>
          <p:nvPr/>
        </p:nvSpPr>
        <p:spPr>
          <a:xfrm>
            <a:off x="1067603" y="773819"/>
            <a:ext cx="36684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/>
                <a:cs typeface="Calibri"/>
              </a:rPr>
              <a:t>RELATIONAL</a:t>
            </a:r>
            <a:r>
              <a:rPr lang="en-US" sz="2000">
                <a:solidFill>
                  <a:srgbClr val="FF0000"/>
                </a:solidFill>
                <a:latin typeface="Times New Roman"/>
                <a:cs typeface="Calibri"/>
              </a:rPr>
              <a:t> </a:t>
            </a:r>
            <a:r>
              <a:rPr lang="en-US" sz="2000">
                <a:solidFill>
                  <a:schemeClr val="accent5">
                    <a:lumMod val="75000"/>
                  </a:schemeClr>
                </a:solidFill>
                <a:latin typeface="Times New Roman"/>
                <a:cs typeface="Calibri"/>
              </a:rPr>
              <a:t>SCHEMA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209A3-9EF5-4C40-9C7A-C3DF94E1EA90}"/>
              </a:ext>
            </a:extLst>
          </p:cNvPr>
          <p:cNvSpPr/>
          <p:nvPr/>
        </p:nvSpPr>
        <p:spPr>
          <a:xfrm>
            <a:off x="11088134" y="5988243"/>
            <a:ext cx="963974" cy="762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F0A57E-022E-4F5A-9E4F-08417D819206}"/>
              </a:ext>
            </a:extLst>
          </p:cNvPr>
          <p:cNvSpPr/>
          <p:nvPr/>
        </p:nvSpPr>
        <p:spPr>
          <a:xfrm>
            <a:off x="6391619" y="6212596"/>
            <a:ext cx="4884145" cy="358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F0002-B420-4E2D-8E33-B8D053F545CF}"/>
              </a:ext>
            </a:extLst>
          </p:cNvPr>
          <p:cNvSpPr txBox="1"/>
          <p:nvPr/>
        </p:nvSpPr>
        <p:spPr>
          <a:xfrm>
            <a:off x="9778962" y="6235201"/>
            <a:ext cx="261466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Times New Roman"/>
                <a:ea typeface="+mn-lt"/>
                <a:cs typeface="+mn-lt"/>
              </a:rPr>
              <a:t>ICTS PRINTING </a:t>
            </a:r>
            <a:r>
              <a:rPr lang="en-US" sz="1400">
                <a:solidFill>
                  <a:schemeClr val="accent5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SERVICE</a:t>
            </a:r>
            <a:endParaRPr lang="en-US" sz="140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B07D1-BA40-4250-B4E3-7C5356F091A1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3169A6-52F7-4393-98D0-485BEEEAE150}"/>
              </a:ext>
            </a:extLst>
          </p:cNvPr>
          <p:cNvSpPr txBox="1"/>
          <p:nvPr/>
        </p:nvSpPr>
        <p:spPr>
          <a:xfrm>
            <a:off x="8341632" y="54020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FF5C66-0F79-42B6-B9B6-6567B5D9FE42}"/>
              </a:ext>
            </a:extLst>
          </p:cNvPr>
          <p:cNvSpPr txBox="1"/>
          <p:nvPr/>
        </p:nvSpPr>
        <p:spPr>
          <a:xfrm>
            <a:off x="2438400" y="34339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6880B7-46B9-4184-931A-A40BB36D869B}"/>
              </a:ext>
            </a:extLst>
          </p:cNvPr>
          <p:cNvSpPr txBox="1"/>
          <p:nvPr/>
        </p:nvSpPr>
        <p:spPr>
          <a:xfrm>
            <a:off x="5280537" y="391631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C046F3-88B0-48AD-946D-3A1636241D83}"/>
              </a:ext>
            </a:extLst>
          </p:cNvPr>
          <p:cNvSpPr txBox="1"/>
          <p:nvPr/>
        </p:nvSpPr>
        <p:spPr>
          <a:xfrm>
            <a:off x="5916561" y="189271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400">
              <a:cs typeface="Calibri"/>
            </a:endParaRPr>
          </a:p>
          <a:p>
            <a:endParaRPr lang="en-US">
              <a:latin typeface="Segoe UI"/>
              <a:cs typeface="Segoe U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6FBA65-C2C7-4928-912E-2A8802A82E52}"/>
              </a:ext>
            </a:extLst>
          </p:cNvPr>
          <p:cNvSpPr txBox="1"/>
          <p:nvPr/>
        </p:nvSpPr>
        <p:spPr>
          <a:xfrm>
            <a:off x="5595477" y="40960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111602-C8F6-4F03-8A31-BE5DA7A81603}"/>
              </a:ext>
            </a:extLst>
          </p:cNvPr>
          <p:cNvSpPr txBox="1"/>
          <p:nvPr/>
        </p:nvSpPr>
        <p:spPr>
          <a:xfrm>
            <a:off x="4621330" y="3263248"/>
            <a:ext cx="2743200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400">
              <a:cs typeface="Calibri"/>
            </a:endParaRPr>
          </a:p>
          <a:p>
            <a:endParaRPr lang="en-US">
              <a:latin typeface="Segoe UI"/>
              <a:cs typeface="Segoe UI"/>
            </a:endParaRPr>
          </a:p>
          <a:p>
            <a:endParaRPr lang="en-US" sz="1400">
              <a:cs typeface="Calibri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0CA6B1E-93C5-4EA6-8FF7-1F7237B24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008452"/>
              </p:ext>
            </p:extLst>
          </p:nvPr>
        </p:nvGraphicFramePr>
        <p:xfrm>
          <a:off x="599735" y="2121101"/>
          <a:ext cx="797702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457">
                  <a:extLst>
                    <a:ext uri="{9D8B030D-6E8A-4147-A177-3AD203B41FA5}">
                      <a16:colId xmlns:a16="http://schemas.microsoft.com/office/drawing/2014/main" val="1569982985"/>
                    </a:ext>
                  </a:extLst>
                </a:gridCol>
                <a:gridCol w="1997457">
                  <a:extLst>
                    <a:ext uri="{9D8B030D-6E8A-4147-A177-3AD203B41FA5}">
                      <a16:colId xmlns:a16="http://schemas.microsoft.com/office/drawing/2014/main" val="391686245"/>
                    </a:ext>
                  </a:extLst>
                </a:gridCol>
                <a:gridCol w="1600526">
                  <a:extLst>
                    <a:ext uri="{9D8B030D-6E8A-4147-A177-3AD203B41FA5}">
                      <a16:colId xmlns:a16="http://schemas.microsoft.com/office/drawing/2014/main" val="794943528"/>
                    </a:ext>
                  </a:extLst>
                </a:gridCol>
                <a:gridCol w="2381584">
                  <a:extLst>
                    <a:ext uri="{9D8B030D-6E8A-4147-A177-3AD203B41FA5}">
                      <a16:colId xmlns:a16="http://schemas.microsoft.com/office/drawing/2014/main" val="2934698398"/>
                    </a:ext>
                  </a:extLst>
                </a:gridCol>
              </a:tblGrid>
              <a:tr h="52488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  Column Name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        Data Type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         Size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         Constraints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020117"/>
                  </a:ext>
                </a:extLst>
              </a:tr>
              <a:tr h="47717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err="1">
                          <a:effectLst/>
                        </a:rPr>
                        <a:t>SName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varchar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50 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not null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314094"/>
                  </a:ext>
                </a:extLst>
              </a:tr>
              <a:tr h="47717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err="1">
                          <a:effectLst/>
                        </a:rPr>
                        <a:t>Supplier_ID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varchar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10 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10288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CC1452E-0016-49A4-B556-4EF5B3F276D3}"/>
              </a:ext>
            </a:extLst>
          </p:cNvPr>
          <p:cNvSpPr txBox="1"/>
          <p:nvPr/>
        </p:nvSpPr>
        <p:spPr>
          <a:xfrm>
            <a:off x="420832" y="1747556"/>
            <a:ext cx="2743200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>
                <a:cs typeface="Segoe UI"/>
              </a:rPr>
              <a:t>Table Name: - </a:t>
            </a:r>
            <a:r>
              <a:rPr lang="en-US" sz="1400">
                <a:solidFill>
                  <a:schemeClr val="accent5">
                    <a:lumMod val="75000"/>
                  </a:schemeClr>
                </a:solidFill>
                <a:cs typeface="Segoe UI"/>
              </a:rPr>
              <a:t>Supplier</a:t>
            </a:r>
            <a:r>
              <a:rPr lang="en-US" sz="1400">
                <a:cs typeface="Calibri"/>
              </a:rPr>
              <a:t> </a:t>
            </a:r>
            <a:endParaRPr lang="en-US"/>
          </a:p>
          <a:p>
            <a:endParaRPr lang="en-US">
              <a:latin typeface="Segoe UI"/>
              <a:cs typeface="Segoe UI"/>
            </a:endParaRPr>
          </a:p>
          <a:p>
            <a:endParaRPr lang="en-US" sz="1400">
              <a:cs typeface="Calibri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1A36D73-DAD9-43AA-86B6-29CE7C985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775199"/>
              </p:ext>
            </p:extLst>
          </p:nvPr>
        </p:nvGraphicFramePr>
        <p:xfrm>
          <a:off x="572648" y="4396236"/>
          <a:ext cx="8098409" cy="2039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852">
                  <a:extLst>
                    <a:ext uri="{9D8B030D-6E8A-4147-A177-3AD203B41FA5}">
                      <a16:colId xmlns:a16="http://schemas.microsoft.com/office/drawing/2014/main" val="1834852691"/>
                    </a:ext>
                  </a:extLst>
                </a:gridCol>
                <a:gridCol w="2027852">
                  <a:extLst>
                    <a:ext uri="{9D8B030D-6E8A-4147-A177-3AD203B41FA5}">
                      <a16:colId xmlns:a16="http://schemas.microsoft.com/office/drawing/2014/main" val="1721294851"/>
                    </a:ext>
                  </a:extLst>
                </a:gridCol>
                <a:gridCol w="1624881">
                  <a:extLst>
                    <a:ext uri="{9D8B030D-6E8A-4147-A177-3AD203B41FA5}">
                      <a16:colId xmlns:a16="http://schemas.microsoft.com/office/drawing/2014/main" val="1573151506"/>
                    </a:ext>
                  </a:extLst>
                </a:gridCol>
                <a:gridCol w="2417824">
                  <a:extLst>
                    <a:ext uri="{9D8B030D-6E8A-4147-A177-3AD203B41FA5}">
                      <a16:colId xmlns:a16="http://schemas.microsoft.com/office/drawing/2014/main" val="81075590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  Column Name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        Data Type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         Size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         Constraints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647041"/>
                  </a:ext>
                </a:extLst>
              </a:tr>
              <a:tr h="90073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err="1">
                          <a:effectLst/>
                        </a:rPr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varchar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references to Supplier(</a:t>
                      </a:r>
                      <a:r>
                        <a:rPr lang="en-US" sz="1200" b="0" i="0" u="none" strike="noStrike" noProof="0" err="1">
                          <a:effectLst/>
                          <a:latin typeface="Calibri"/>
                        </a:rPr>
                        <a:t>Supplier_ID</a:t>
                      </a: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) </a:t>
                      </a:r>
                    </a:p>
                    <a:p>
                      <a:pPr lvl="0" algn="l">
                        <a:buNone/>
                      </a:pPr>
                      <a:endParaRPr lang="en-US" sz="1200">
                        <a:effectLst/>
                      </a:endParaRPr>
                    </a:p>
                    <a:p>
                      <a:pPr algn="l" rtl="0" fontAlgn="base"/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5042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varchar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References to </a:t>
                      </a:r>
                      <a:r>
                        <a:rPr lang="en-US" sz="1200" err="1">
                          <a:effectLst/>
                        </a:rPr>
                        <a:t>Request_details</a:t>
                      </a:r>
                      <a:r>
                        <a:rPr lang="en-US" sz="1200">
                          <a:effectLst/>
                        </a:rPr>
                        <a:t>(RID)</a:t>
                      </a:r>
                    </a:p>
                    <a:p>
                      <a:pPr algn="l" rtl="0" fontAlgn="base"/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26433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9F25891-122F-4DFA-BBE0-22E77F992492}"/>
              </a:ext>
            </a:extLst>
          </p:cNvPr>
          <p:cNvSpPr txBox="1"/>
          <p:nvPr/>
        </p:nvSpPr>
        <p:spPr>
          <a:xfrm>
            <a:off x="464127" y="4096805"/>
            <a:ext cx="2743200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>
                <a:cs typeface="Segoe UI"/>
              </a:rPr>
              <a:t>Table Name: - </a:t>
            </a:r>
            <a:r>
              <a:rPr lang="en-US" sz="1400" err="1">
                <a:solidFill>
                  <a:schemeClr val="accent5">
                    <a:lumMod val="75000"/>
                  </a:schemeClr>
                </a:solidFill>
                <a:cs typeface="Segoe UI"/>
              </a:rPr>
              <a:t>Supplied_by</a:t>
            </a:r>
            <a:endParaRPr lang="en-US" sz="1400">
              <a:solidFill>
                <a:schemeClr val="accent5">
                  <a:lumMod val="75000"/>
                </a:schemeClr>
              </a:solidFill>
              <a:cs typeface="Calibri"/>
            </a:endParaRPr>
          </a:p>
          <a:p>
            <a:endParaRPr lang="en-US">
              <a:latin typeface="Segoe UI"/>
              <a:cs typeface="Segoe UI"/>
            </a:endParaRPr>
          </a:p>
          <a:p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379895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0FBC77-6F91-46CF-9303-4AC922FF7E17}"/>
              </a:ext>
            </a:extLst>
          </p:cNvPr>
          <p:cNvSpPr/>
          <p:nvPr/>
        </p:nvSpPr>
        <p:spPr>
          <a:xfrm>
            <a:off x="383410" y="461447"/>
            <a:ext cx="1101685" cy="103742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50671-2874-474C-B4DA-001A28938FF9}"/>
              </a:ext>
            </a:extLst>
          </p:cNvPr>
          <p:cNvSpPr/>
          <p:nvPr/>
        </p:nvSpPr>
        <p:spPr>
          <a:xfrm>
            <a:off x="1067948" y="686948"/>
            <a:ext cx="10860794" cy="587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D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D8C0D-BE5E-41F4-A9A7-1412773F986B}"/>
              </a:ext>
            </a:extLst>
          </p:cNvPr>
          <p:cNvSpPr txBox="1"/>
          <p:nvPr/>
        </p:nvSpPr>
        <p:spPr>
          <a:xfrm>
            <a:off x="1067603" y="773819"/>
            <a:ext cx="3668484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ea typeface="+mn-lt"/>
                <a:cs typeface="+mn-lt"/>
              </a:rPr>
              <a:t>QUE</a:t>
            </a:r>
            <a:r>
              <a:rPr lang="en-US" sz="200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RIES</a:t>
            </a:r>
            <a:endParaRPr lang="en-US">
              <a:solidFill>
                <a:schemeClr val="accent5">
                  <a:lumMod val="75000"/>
                </a:schemeClr>
              </a:solidFill>
              <a:cs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209A3-9EF5-4C40-9C7A-C3DF94E1EA90}"/>
              </a:ext>
            </a:extLst>
          </p:cNvPr>
          <p:cNvSpPr/>
          <p:nvPr/>
        </p:nvSpPr>
        <p:spPr>
          <a:xfrm>
            <a:off x="11088134" y="5988243"/>
            <a:ext cx="963974" cy="762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F0A57E-022E-4F5A-9E4F-08417D819206}"/>
              </a:ext>
            </a:extLst>
          </p:cNvPr>
          <p:cNvSpPr/>
          <p:nvPr/>
        </p:nvSpPr>
        <p:spPr>
          <a:xfrm>
            <a:off x="6391619" y="6212596"/>
            <a:ext cx="4884145" cy="358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F0002-B420-4E2D-8E33-B8D053F545CF}"/>
              </a:ext>
            </a:extLst>
          </p:cNvPr>
          <p:cNvSpPr txBox="1"/>
          <p:nvPr/>
        </p:nvSpPr>
        <p:spPr>
          <a:xfrm>
            <a:off x="9778962" y="6235201"/>
            <a:ext cx="261466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Times New Roman"/>
                <a:ea typeface="+mn-lt"/>
                <a:cs typeface="+mn-lt"/>
              </a:rPr>
              <a:t>ICTS PRINTING </a:t>
            </a:r>
            <a:r>
              <a:rPr lang="en-US" sz="1400">
                <a:solidFill>
                  <a:schemeClr val="accent5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SERVICE</a:t>
            </a:r>
            <a:endParaRPr lang="en-US" sz="1400">
              <a:solidFill>
                <a:schemeClr val="accent5">
                  <a:lumMod val="75000"/>
                </a:schemeClr>
              </a:solidFill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B07D1-BA40-4250-B4E3-7C5356F091A1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3169A6-52F7-4393-98D0-485BEEEAE150}"/>
              </a:ext>
            </a:extLst>
          </p:cNvPr>
          <p:cNvSpPr txBox="1"/>
          <p:nvPr/>
        </p:nvSpPr>
        <p:spPr>
          <a:xfrm>
            <a:off x="8341632" y="54020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FF5C66-0F79-42B6-B9B6-6567B5D9FE42}"/>
              </a:ext>
            </a:extLst>
          </p:cNvPr>
          <p:cNvSpPr txBox="1"/>
          <p:nvPr/>
        </p:nvSpPr>
        <p:spPr>
          <a:xfrm>
            <a:off x="2438400" y="34339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6880B7-46B9-4184-931A-A40BB36D869B}"/>
              </a:ext>
            </a:extLst>
          </p:cNvPr>
          <p:cNvSpPr txBox="1"/>
          <p:nvPr/>
        </p:nvSpPr>
        <p:spPr>
          <a:xfrm>
            <a:off x="5280537" y="391631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6FBA65-C2C7-4928-912E-2A8802A82E52}"/>
              </a:ext>
            </a:extLst>
          </p:cNvPr>
          <p:cNvSpPr txBox="1"/>
          <p:nvPr/>
        </p:nvSpPr>
        <p:spPr>
          <a:xfrm>
            <a:off x="5595477" y="40960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111602-C8F6-4F03-8A31-BE5DA7A81603}"/>
              </a:ext>
            </a:extLst>
          </p:cNvPr>
          <p:cNvSpPr txBox="1"/>
          <p:nvPr/>
        </p:nvSpPr>
        <p:spPr>
          <a:xfrm>
            <a:off x="4621330" y="3263248"/>
            <a:ext cx="2743200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400">
              <a:cs typeface="Calibri"/>
            </a:endParaRPr>
          </a:p>
          <a:p>
            <a:endParaRPr lang="en-US">
              <a:latin typeface="Segoe UI"/>
              <a:cs typeface="Segoe UI"/>
            </a:endParaRPr>
          </a:p>
          <a:p>
            <a:endParaRPr lang="en-US" sz="14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C03BA0-BDC5-4FE3-92AA-2F419CE7F027}"/>
              </a:ext>
            </a:extLst>
          </p:cNvPr>
          <p:cNvSpPr txBox="1"/>
          <p:nvPr/>
        </p:nvSpPr>
        <p:spPr>
          <a:xfrm>
            <a:off x="386195" y="165042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CREATING </a:t>
            </a: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TABLES</a:t>
            </a:r>
            <a:r>
              <a:rPr lang="en-US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D9EDD1-6542-4CD3-84BB-36AD0F6491B8}"/>
              </a:ext>
            </a:extLst>
          </p:cNvPr>
          <p:cNvSpPr txBox="1"/>
          <p:nvPr/>
        </p:nvSpPr>
        <p:spPr>
          <a:xfrm>
            <a:off x="384878" y="2021823"/>
            <a:ext cx="5462153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CREATE TABLE </a:t>
            </a:r>
            <a:r>
              <a:rPr lang="en-US" sz="1200" err="1">
                <a:ea typeface="+mn-lt"/>
                <a:cs typeface="+mn-lt"/>
              </a:rPr>
              <a:t>Staff_details</a:t>
            </a:r>
            <a:r>
              <a:rPr lang="en-US" sz="1200">
                <a:ea typeface="+mn-lt"/>
                <a:cs typeface="+mn-lt"/>
              </a:rPr>
              <a:t>(Name varchar(50) not </a:t>
            </a:r>
            <a:r>
              <a:rPr lang="en-US" sz="1200" err="1">
                <a:ea typeface="+mn-lt"/>
                <a:cs typeface="+mn-lt"/>
              </a:rPr>
              <a:t>null,staff_ID</a:t>
            </a:r>
            <a:r>
              <a:rPr lang="en-US" sz="1200">
                <a:ea typeface="+mn-lt"/>
                <a:cs typeface="+mn-lt"/>
              </a:rPr>
              <a:t> varchar(50) primary </a:t>
            </a:r>
            <a:r>
              <a:rPr lang="en-US" sz="1200" err="1">
                <a:ea typeface="+mn-lt"/>
                <a:cs typeface="+mn-lt"/>
              </a:rPr>
              <a:t>key,Department</a:t>
            </a:r>
            <a:r>
              <a:rPr lang="en-US" sz="1200">
                <a:ea typeface="+mn-lt"/>
                <a:cs typeface="+mn-lt"/>
              </a:rPr>
              <a:t> varchar(50) not null,</a:t>
            </a:r>
            <a:endParaRPr lang="en-US">
              <a:cs typeface="Calibri" panose="020F0502020204030204"/>
            </a:endParaRPr>
          </a:p>
          <a:p>
            <a:r>
              <a:rPr lang="en-US" sz="1200" err="1">
                <a:ea typeface="+mn-lt"/>
                <a:cs typeface="+mn-lt"/>
              </a:rPr>
              <a:t>Room_Number</a:t>
            </a:r>
            <a:r>
              <a:rPr lang="en-US" sz="1200">
                <a:ea typeface="+mn-lt"/>
                <a:cs typeface="+mn-lt"/>
              </a:rPr>
              <a:t> int);</a:t>
            </a:r>
          </a:p>
          <a:p>
            <a:pPr marL="171450" indent="-171450">
              <a:buFont typeface="Arial"/>
              <a:buChar char="•"/>
            </a:pPr>
            <a:endParaRPr lang="en-US" sz="1200">
              <a:ea typeface="+mn-lt"/>
              <a:cs typeface="+mn-lt"/>
            </a:endParaRPr>
          </a:p>
          <a:p>
            <a:r>
              <a:rPr lang="en-US" sz="1200">
                <a:ea typeface="+mn-lt"/>
                <a:cs typeface="+mn-lt"/>
              </a:rPr>
              <a:t>CREATE TABLE </a:t>
            </a:r>
            <a:r>
              <a:rPr lang="en-US" sz="1200" err="1">
                <a:ea typeface="+mn-lt"/>
                <a:cs typeface="+mn-lt"/>
              </a:rPr>
              <a:t>phonenumber</a:t>
            </a:r>
            <a:r>
              <a:rPr lang="en-US" sz="1200">
                <a:ea typeface="+mn-lt"/>
                <a:cs typeface="+mn-lt"/>
              </a:rPr>
              <a:t>(</a:t>
            </a:r>
            <a:r>
              <a:rPr lang="en-US" sz="1200" err="1">
                <a:ea typeface="+mn-lt"/>
                <a:cs typeface="+mn-lt"/>
              </a:rPr>
              <a:t>Staff_ID</a:t>
            </a:r>
            <a:r>
              <a:rPr lang="en-US" sz="1200">
                <a:ea typeface="+mn-lt"/>
                <a:cs typeface="+mn-lt"/>
              </a:rPr>
              <a:t> varchar(50),</a:t>
            </a:r>
            <a:r>
              <a:rPr lang="en-US" sz="1200" err="1">
                <a:ea typeface="+mn-lt"/>
                <a:cs typeface="+mn-lt"/>
              </a:rPr>
              <a:t>Phone_Number</a:t>
            </a:r>
            <a:r>
              <a:rPr lang="en-US" sz="1200">
                <a:ea typeface="+mn-lt"/>
                <a:cs typeface="+mn-lt"/>
              </a:rPr>
              <a:t> numeric(50),</a:t>
            </a:r>
            <a:endParaRPr lang="en-US">
              <a:ea typeface="+mn-lt"/>
              <a:cs typeface="+mn-lt"/>
            </a:endParaRPr>
          </a:p>
          <a:p>
            <a:r>
              <a:rPr lang="en-US" sz="1200">
                <a:ea typeface="+mn-lt"/>
                <a:cs typeface="+mn-lt"/>
              </a:rPr>
              <a:t>foreign key(</a:t>
            </a:r>
            <a:r>
              <a:rPr lang="en-US" sz="1200" err="1">
                <a:ea typeface="+mn-lt"/>
                <a:cs typeface="+mn-lt"/>
              </a:rPr>
              <a:t>Staff_ID</a:t>
            </a:r>
            <a:r>
              <a:rPr lang="en-US" sz="1200">
                <a:ea typeface="+mn-lt"/>
                <a:cs typeface="+mn-lt"/>
              </a:rPr>
              <a:t>)references </a:t>
            </a:r>
            <a:r>
              <a:rPr lang="en-US" sz="1200" err="1">
                <a:ea typeface="+mn-lt"/>
                <a:cs typeface="+mn-lt"/>
              </a:rPr>
              <a:t>Staff_details</a:t>
            </a:r>
            <a:r>
              <a:rPr lang="en-US" sz="1200">
                <a:ea typeface="+mn-lt"/>
                <a:cs typeface="+mn-lt"/>
              </a:rPr>
              <a:t>(</a:t>
            </a:r>
            <a:r>
              <a:rPr lang="en-US" sz="1200" err="1">
                <a:ea typeface="+mn-lt"/>
                <a:cs typeface="+mn-lt"/>
              </a:rPr>
              <a:t>staff_ID</a:t>
            </a:r>
            <a:r>
              <a:rPr lang="en-US" sz="1200">
                <a:ea typeface="+mn-lt"/>
                <a:cs typeface="+mn-lt"/>
              </a:rPr>
              <a:t>))</a:t>
            </a:r>
            <a:endParaRPr lang="en-US">
              <a:cs typeface="Calibri"/>
            </a:endParaRPr>
          </a:p>
          <a:p>
            <a:endParaRPr lang="en-US" sz="1200">
              <a:ea typeface="+mn-lt"/>
              <a:cs typeface="+mn-lt"/>
            </a:endParaRPr>
          </a:p>
          <a:p>
            <a:r>
              <a:rPr lang="en-US" sz="1200">
                <a:ea typeface="+mn-lt"/>
                <a:cs typeface="+mn-lt"/>
              </a:rPr>
              <a:t>CREATE TABLE </a:t>
            </a:r>
            <a:r>
              <a:rPr lang="en-US" sz="1200" err="1">
                <a:ea typeface="+mn-lt"/>
                <a:cs typeface="+mn-lt"/>
              </a:rPr>
              <a:t>Request_details</a:t>
            </a:r>
            <a:r>
              <a:rPr lang="en-US" sz="1200">
                <a:ea typeface="+mn-lt"/>
                <a:cs typeface="+mn-lt"/>
              </a:rPr>
              <a:t>(RID varchar(50) primary </a:t>
            </a:r>
            <a:r>
              <a:rPr lang="en-US" sz="1200" err="1">
                <a:ea typeface="+mn-lt"/>
                <a:cs typeface="+mn-lt"/>
              </a:rPr>
              <a:t>key,Staff_ID</a:t>
            </a:r>
            <a:r>
              <a:rPr lang="en-US" sz="1200">
                <a:ea typeface="+mn-lt"/>
                <a:cs typeface="+mn-lt"/>
              </a:rPr>
              <a:t> varchar(50),</a:t>
            </a:r>
            <a:r>
              <a:rPr lang="en-US" sz="1200" err="1">
                <a:ea typeface="+mn-lt"/>
                <a:cs typeface="+mn-lt"/>
              </a:rPr>
              <a:t>print_Type</a:t>
            </a:r>
            <a:r>
              <a:rPr lang="en-US" sz="1200">
                <a:ea typeface="+mn-lt"/>
                <a:cs typeface="+mn-lt"/>
              </a:rPr>
              <a:t> varchar(50),</a:t>
            </a:r>
            <a:r>
              <a:rPr lang="en-US" sz="1200" err="1">
                <a:ea typeface="+mn-lt"/>
                <a:cs typeface="+mn-lt"/>
              </a:rPr>
              <a:t>Number_of_copies</a:t>
            </a:r>
            <a:r>
              <a:rPr lang="en-US" sz="1200">
                <a:ea typeface="+mn-lt"/>
                <a:cs typeface="+mn-lt"/>
              </a:rPr>
              <a:t> </a:t>
            </a:r>
            <a:r>
              <a:rPr lang="en-US" sz="1200" err="1">
                <a:ea typeface="+mn-lt"/>
                <a:cs typeface="+mn-lt"/>
              </a:rPr>
              <a:t>int,Page_Type</a:t>
            </a:r>
            <a:r>
              <a:rPr lang="en-US" sz="1200">
                <a:ea typeface="+mn-lt"/>
                <a:cs typeface="+mn-lt"/>
              </a:rPr>
              <a:t> varchar(50),Sizes varchar(50),</a:t>
            </a:r>
            <a:endParaRPr lang="en-US"/>
          </a:p>
          <a:p>
            <a:r>
              <a:rPr lang="en-US" sz="1200">
                <a:ea typeface="+mn-lt"/>
                <a:cs typeface="+mn-lt"/>
              </a:rPr>
              <a:t>foreign key(</a:t>
            </a:r>
            <a:r>
              <a:rPr lang="en-US" sz="1200" err="1">
                <a:ea typeface="+mn-lt"/>
                <a:cs typeface="+mn-lt"/>
              </a:rPr>
              <a:t>Staff_ID</a:t>
            </a:r>
            <a:r>
              <a:rPr lang="en-US" sz="1200">
                <a:ea typeface="+mn-lt"/>
                <a:cs typeface="+mn-lt"/>
              </a:rPr>
              <a:t>)references </a:t>
            </a:r>
            <a:r>
              <a:rPr lang="en-US" sz="1200" err="1">
                <a:ea typeface="+mn-lt"/>
                <a:cs typeface="+mn-lt"/>
              </a:rPr>
              <a:t>Staff_details</a:t>
            </a:r>
            <a:r>
              <a:rPr lang="en-US" sz="1200">
                <a:ea typeface="+mn-lt"/>
                <a:cs typeface="+mn-lt"/>
              </a:rPr>
              <a:t>(</a:t>
            </a:r>
            <a:r>
              <a:rPr lang="en-US" sz="1200" err="1">
                <a:ea typeface="+mn-lt"/>
                <a:cs typeface="+mn-lt"/>
              </a:rPr>
              <a:t>staff_ID</a:t>
            </a:r>
            <a:r>
              <a:rPr lang="en-US" sz="1200">
                <a:ea typeface="+mn-lt"/>
                <a:cs typeface="+mn-lt"/>
              </a:rPr>
              <a:t>),Purpose varchar(100),cost int);</a:t>
            </a:r>
          </a:p>
          <a:p>
            <a:endParaRPr lang="en-US" sz="1200">
              <a:ea typeface="+mn-lt"/>
              <a:cs typeface="+mn-lt"/>
            </a:endParaRPr>
          </a:p>
          <a:p>
            <a:r>
              <a:rPr lang="en-US" sz="1200">
                <a:ea typeface="+mn-lt"/>
                <a:cs typeface="+mn-lt"/>
              </a:rPr>
              <a:t>CREATE TABLE </a:t>
            </a:r>
            <a:r>
              <a:rPr lang="en-US" sz="1200" err="1">
                <a:ea typeface="+mn-lt"/>
                <a:cs typeface="+mn-lt"/>
              </a:rPr>
              <a:t>Clerical_Staff</a:t>
            </a:r>
            <a:r>
              <a:rPr lang="en-US" sz="1200">
                <a:ea typeface="+mn-lt"/>
                <a:cs typeface="+mn-lt"/>
              </a:rPr>
              <a:t>(</a:t>
            </a:r>
            <a:r>
              <a:rPr lang="en-US" sz="1200" err="1">
                <a:ea typeface="+mn-lt"/>
                <a:cs typeface="+mn-lt"/>
              </a:rPr>
              <a:t>CName</a:t>
            </a:r>
            <a:r>
              <a:rPr lang="en-US" sz="1200">
                <a:ea typeface="+mn-lt"/>
                <a:cs typeface="+mn-lt"/>
              </a:rPr>
              <a:t> varchar(50),CID varchar(20) primary key)</a:t>
            </a:r>
          </a:p>
          <a:p>
            <a:r>
              <a:rPr lang="en-US" sz="1200">
                <a:ea typeface="+mn-lt"/>
                <a:cs typeface="+mn-lt"/>
              </a:rPr>
              <a:t>create table </a:t>
            </a:r>
            <a:r>
              <a:rPr lang="en-US" sz="1200" err="1">
                <a:ea typeface="+mn-lt"/>
                <a:cs typeface="+mn-lt"/>
              </a:rPr>
              <a:t>verified_by</a:t>
            </a:r>
            <a:r>
              <a:rPr lang="en-US" sz="1200">
                <a:ea typeface="+mn-lt"/>
                <a:cs typeface="+mn-lt"/>
              </a:rPr>
              <a:t>(CID varchar(20),RID varchar(50),Checking varchar(50) CHECK(checking in('</a:t>
            </a:r>
            <a:r>
              <a:rPr lang="en-US" sz="1200" err="1">
                <a:ea typeface="+mn-lt"/>
                <a:cs typeface="+mn-lt"/>
              </a:rPr>
              <a:t>valid','invalid</a:t>
            </a:r>
            <a:r>
              <a:rPr lang="en-US" sz="1200">
                <a:ea typeface="+mn-lt"/>
                <a:cs typeface="+mn-lt"/>
              </a:rPr>
              <a:t>')),foreign key(CID) references </a:t>
            </a:r>
            <a:r>
              <a:rPr lang="en-US" sz="1200" err="1">
                <a:ea typeface="+mn-lt"/>
                <a:cs typeface="+mn-lt"/>
              </a:rPr>
              <a:t>Clerical_Staff</a:t>
            </a:r>
            <a:r>
              <a:rPr lang="en-US" sz="1200">
                <a:ea typeface="+mn-lt"/>
                <a:cs typeface="+mn-lt"/>
              </a:rPr>
              <a:t>(CID),</a:t>
            </a:r>
          </a:p>
          <a:p>
            <a:r>
              <a:rPr lang="en-US" sz="1200">
                <a:ea typeface="+mn-lt"/>
                <a:cs typeface="+mn-lt"/>
              </a:rPr>
              <a:t>                         foreign key(RID) references </a:t>
            </a:r>
            <a:r>
              <a:rPr lang="en-US" sz="1200" err="1">
                <a:ea typeface="+mn-lt"/>
                <a:cs typeface="+mn-lt"/>
              </a:rPr>
              <a:t>Request_details</a:t>
            </a:r>
            <a:r>
              <a:rPr lang="en-US" sz="1200">
                <a:ea typeface="+mn-lt"/>
                <a:cs typeface="+mn-lt"/>
              </a:rPr>
              <a:t>(RID))</a:t>
            </a:r>
          </a:p>
          <a:p>
            <a:endParaRPr lang="en-US" sz="1200">
              <a:ea typeface="+mn-lt"/>
              <a:cs typeface="+mn-lt"/>
            </a:endParaRPr>
          </a:p>
          <a:p>
            <a:r>
              <a:rPr lang="en-US" sz="1200">
                <a:ea typeface="+mn-lt"/>
                <a:cs typeface="+mn-lt"/>
              </a:rPr>
              <a:t>CREATE TABLE Printer(PID int ,RID varchar(50),Date </a:t>
            </a:r>
            <a:r>
              <a:rPr lang="en-US" sz="1200" err="1">
                <a:ea typeface="+mn-lt"/>
                <a:cs typeface="+mn-lt"/>
              </a:rPr>
              <a:t>date,Time</a:t>
            </a:r>
            <a:r>
              <a:rPr lang="en-US" sz="1200">
                <a:ea typeface="+mn-lt"/>
                <a:cs typeface="+mn-lt"/>
              </a:rPr>
              <a:t> </a:t>
            </a:r>
            <a:r>
              <a:rPr lang="en-US" sz="1200" err="1">
                <a:ea typeface="+mn-lt"/>
                <a:cs typeface="+mn-lt"/>
              </a:rPr>
              <a:t>time,foreign</a:t>
            </a:r>
            <a:r>
              <a:rPr lang="en-US" sz="1200">
                <a:ea typeface="+mn-lt"/>
                <a:cs typeface="+mn-lt"/>
              </a:rPr>
              <a:t> key(RID) references </a:t>
            </a:r>
            <a:r>
              <a:rPr lang="en-US" sz="1200" err="1">
                <a:ea typeface="+mn-lt"/>
                <a:cs typeface="+mn-lt"/>
              </a:rPr>
              <a:t>Request_details</a:t>
            </a:r>
            <a:r>
              <a:rPr lang="en-US" sz="1200">
                <a:ea typeface="+mn-lt"/>
                <a:cs typeface="+mn-lt"/>
              </a:rPr>
              <a:t>(RID));</a:t>
            </a:r>
          </a:p>
          <a:p>
            <a:endParaRPr lang="en-US" sz="1200">
              <a:ea typeface="+mn-lt"/>
              <a:cs typeface="+mn-lt"/>
            </a:endParaRPr>
          </a:p>
          <a:p>
            <a:r>
              <a:rPr lang="en-US" sz="1200">
                <a:ea typeface="+mn-lt"/>
                <a:cs typeface="+mn-lt"/>
              </a:rPr>
              <a:t>CREATE TABLE Supplier(</a:t>
            </a:r>
            <a:r>
              <a:rPr lang="en-US" sz="1200" err="1">
                <a:ea typeface="+mn-lt"/>
                <a:cs typeface="+mn-lt"/>
              </a:rPr>
              <a:t>SName</a:t>
            </a:r>
            <a:r>
              <a:rPr lang="en-US" sz="1200">
                <a:ea typeface="+mn-lt"/>
                <a:cs typeface="+mn-lt"/>
              </a:rPr>
              <a:t> varchar(50),</a:t>
            </a:r>
            <a:r>
              <a:rPr lang="en-US" sz="1200" err="1">
                <a:ea typeface="+mn-lt"/>
                <a:cs typeface="+mn-lt"/>
              </a:rPr>
              <a:t>supplier_ID</a:t>
            </a:r>
            <a:r>
              <a:rPr lang="en-US" sz="1200">
                <a:ea typeface="+mn-lt"/>
                <a:cs typeface="+mn-lt"/>
              </a:rPr>
              <a:t> varchar(10) primary key)</a:t>
            </a:r>
            <a:endParaRPr lang="en-US"/>
          </a:p>
          <a:p>
            <a:endParaRPr lang="en-US" sz="1200">
              <a:ea typeface="+mn-lt"/>
              <a:cs typeface="+mn-lt"/>
            </a:endParaRPr>
          </a:p>
          <a:p>
            <a:r>
              <a:rPr lang="en-US" sz="1200">
                <a:ea typeface="+mn-lt"/>
                <a:cs typeface="+mn-lt"/>
              </a:rPr>
              <a:t>CREATE TABLE </a:t>
            </a:r>
            <a:r>
              <a:rPr lang="en-US" sz="1200" err="1">
                <a:ea typeface="+mn-lt"/>
                <a:cs typeface="+mn-lt"/>
              </a:rPr>
              <a:t>Supplied_by</a:t>
            </a:r>
            <a:r>
              <a:rPr lang="en-US" sz="1200">
                <a:ea typeface="+mn-lt"/>
                <a:cs typeface="+mn-lt"/>
              </a:rPr>
              <a:t>(</a:t>
            </a:r>
            <a:r>
              <a:rPr lang="en-US" sz="1200" err="1">
                <a:ea typeface="+mn-lt"/>
                <a:cs typeface="+mn-lt"/>
              </a:rPr>
              <a:t>Supplier_ID</a:t>
            </a:r>
            <a:r>
              <a:rPr lang="en-US" sz="1200">
                <a:ea typeface="+mn-lt"/>
                <a:cs typeface="+mn-lt"/>
              </a:rPr>
              <a:t> varchar(10) ,RID varchar(50),foreign key(</a:t>
            </a:r>
            <a:r>
              <a:rPr lang="en-US" sz="1200" err="1">
                <a:ea typeface="+mn-lt"/>
                <a:cs typeface="+mn-lt"/>
              </a:rPr>
              <a:t>Supplier_ID</a:t>
            </a:r>
            <a:r>
              <a:rPr lang="en-US" sz="1200">
                <a:ea typeface="+mn-lt"/>
                <a:cs typeface="+mn-lt"/>
              </a:rPr>
              <a:t>) references supplier(</a:t>
            </a:r>
            <a:r>
              <a:rPr lang="en-US" sz="1200" err="1">
                <a:ea typeface="+mn-lt"/>
                <a:cs typeface="+mn-lt"/>
              </a:rPr>
              <a:t>Supplier_ID</a:t>
            </a:r>
            <a:r>
              <a:rPr lang="en-US" sz="1200">
                <a:ea typeface="+mn-lt"/>
                <a:cs typeface="+mn-lt"/>
              </a:rPr>
              <a:t>),</a:t>
            </a:r>
            <a:endParaRPr lang="en-US"/>
          </a:p>
          <a:p>
            <a:r>
              <a:rPr lang="en-US" sz="1200">
                <a:ea typeface="+mn-lt"/>
                <a:cs typeface="+mn-lt"/>
              </a:rPr>
              <a:t>                         foreign key(RID) references </a:t>
            </a:r>
            <a:r>
              <a:rPr lang="en-US" sz="1200" err="1">
                <a:ea typeface="+mn-lt"/>
                <a:cs typeface="+mn-lt"/>
              </a:rPr>
              <a:t>Request_details</a:t>
            </a:r>
            <a:r>
              <a:rPr lang="en-US" sz="1200">
                <a:ea typeface="+mn-lt"/>
                <a:cs typeface="+mn-lt"/>
              </a:rPr>
              <a:t>(RID))</a:t>
            </a:r>
          </a:p>
          <a:p>
            <a:pPr algn="l"/>
            <a:endParaRPr lang="en-US" sz="120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329A30-4B23-4C03-A641-BA37F558E59D}"/>
              </a:ext>
            </a:extLst>
          </p:cNvPr>
          <p:cNvSpPr txBox="1"/>
          <p:nvPr/>
        </p:nvSpPr>
        <p:spPr>
          <a:xfrm>
            <a:off x="5927864" y="2070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INSERTING into 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TUPLES</a:t>
            </a:r>
            <a:r>
              <a:rPr lang="en-US">
                <a:ea typeface="+mn-lt"/>
                <a:cs typeface="+mn-lt"/>
              </a:rPr>
              <a:t>: 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4463FD-DF3A-416A-A874-8ADB7B42DA6C}"/>
              </a:ext>
            </a:extLst>
          </p:cNvPr>
          <p:cNvSpPr txBox="1"/>
          <p:nvPr/>
        </p:nvSpPr>
        <p:spPr>
          <a:xfrm>
            <a:off x="5993710" y="605873"/>
            <a:ext cx="2492237" cy="15484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insert into </a:t>
            </a:r>
            <a:r>
              <a:rPr lang="en-US" sz="1200" err="1">
                <a:ea typeface="+mn-lt"/>
                <a:cs typeface="+mn-lt"/>
              </a:rPr>
              <a:t>Staff_details</a:t>
            </a:r>
            <a:r>
              <a:rPr lang="en-US" sz="1200">
                <a:ea typeface="+mn-lt"/>
                <a:cs typeface="+mn-lt"/>
              </a:rPr>
              <a:t> values</a:t>
            </a:r>
            <a:endParaRPr lang="en-US"/>
          </a:p>
          <a:p>
            <a:r>
              <a:rPr lang="en-US" sz="1200">
                <a:ea typeface="+mn-lt"/>
                <a:cs typeface="+mn-lt"/>
              </a:rPr>
              <a:t>('chethan','S1','CSE',250), </a:t>
            </a:r>
            <a:endParaRPr lang="en-US"/>
          </a:p>
          <a:p>
            <a:r>
              <a:rPr lang="en-US" sz="1200">
                <a:ea typeface="+mn-lt"/>
                <a:cs typeface="+mn-lt"/>
              </a:rPr>
              <a:t> ('gowtham','S2','ECE',253), </a:t>
            </a:r>
          </a:p>
          <a:p>
            <a:r>
              <a:rPr lang="en-US" sz="1200">
                <a:ea typeface="+mn-lt"/>
                <a:cs typeface="+mn-lt"/>
              </a:rPr>
              <a:t> ('praneeth','S3','EEE',242), </a:t>
            </a:r>
          </a:p>
          <a:p>
            <a:r>
              <a:rPr lang="en-US" sz="1200">
                <a:ea typeface="+mn-lt"/>
                <a:cs typeface="+mn-lt"/>
              </a:rPr>
              <a:t> ('phani','S4','CSE',134), </a:t>
            </a:r>
          </a:p>
          <a:p>
            <a:r>
              <a:rPr lang="en-US" sz="1200">
                <a:ea typeface="+mn-lt"/>
                <a:cs typeface="+mn-lt"/>
              </a:rPr>
              <a:t> ('mahesh','S5','ME',257), </a:t>
            </a:r>
          </a:p>
          <a:p>
            <a:r>
              <a:rPr lang="en-US" sz="1200">
                <a:ea typeface="+mn-lt"/>
                <a:cs typeface="+mn-lt"/>
              </a:rPr>
              <a:t> ('kalyan','S6','ECE',150);</a:t>
            </a:r>
          </a:p>
          <a:p>
            <a:pPr algn="l"/>
            <a:endParaRPr lang="en-US" sz="1000">
              <a:cs typeface="Calibri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156BF9-C79B-4C9A-93B6-8C0FAFCD02FC}"/>
              </a:ext>
            </a:extLst>
          </p:cNvPr>
          <p:cNvCxnSpPr/>
          <p:nvPr/>
        </p:nvCxnSpPr>
        <p:spPr>
          <a:xfrm>
            <a:off x="5924550" y="0"/>
            <a:ext cx="19050" cy="6858000"/>
          </a:xfrm>
          <a:prstGeom prst="straightConnector1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B6CEF0F-C6E6-419D-BCE1-629F277F57C6}"/>
              </a:ext>
            </a:extLst>
          </p:cNvPr>
          <p:cNvSpPr txBox="1"/>
          <p:nvPr/>
        </p:nvSpPr>
        <p:spPr>
          <a:xfrm>
            <a:off x="8343900" y="542925"/>
            <a:ext cx="397192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insert into </a:t>
            </a:r>
            <a:r>
              <a:rPr lang="en-US" sz="1200" err="1">
                <a:ea typeface="+mn-lt"/>
                <a:cs typeface="+mn-lt"/>
              </a:rPr>
              <a:t>Request_details</a:t>
            </a:r>
            <a:r>
              <a:rPr lang="en-US" sz="1200">
                <a:ea typeface="+mn-lt"/>
                <a:cs typeface="+mn-lt"/>
              </a:rPr>
              <a:t> values</a:t>
            </a:r>
          </a:p>
          <a:p>
            <a:r>
              <a:rPr lang="en-US" sz="1200">
                <a:ea typeface="+mn-lt"/>
                <a:cs typeface="+mn-lt"/>
              </a:rPr>
              <a:t>('R1','S2','Black_n_White',4,'single','A3','personal',40),</a:t>
            </a:r>
          </a:p>
          <a:p>
            <a:r>
              <a:rPr lang="en-US" sz="1200">
                <a:ea typeface="+mn-lt"/>
                <a:cs typeface="+mn-lt"/>
              </a:rPr>
              <a:t>('R2','S3','Black_n_White',2,'double','A4','examination',30),</a:t>
            </a:r>
          </a:p>
          <a:p>
            <a:r>
              <a:rPr lang="en-US" sz="1200">
                <a:ea typeface="+mn-lt"/>
                <a:cs typeface="+mn-lt"/>
              </a:rPr>
              <a:t>('R3','S4','Colour',5,'double','A4','official',60),</a:t>
            </a:r>
          </a:p>
          <a:p>
            <a:r>
              <a:rPr lang="en-US" sz="1200">
                <a:ea typeface="+mn-lt"/>
                <a:cs typeface="+mn-lt"/>
              </a:rPr>
              <a:t>('R7','S5','Colour',6,'single','A3','personal',50),</a:t>
            </a:r>
          </a:p>
          <a:p>
            <a:r>
              <a:rPr lang="en-US" sz="1200">
                <a:ea typeface="+mn-lt"/>
                <a:cs typeface="+mn-lt"/>
              </a:rPr>
              <a:t>('R4','S1','Black_n_White',4,'double','A4','examination',35),</a:t>
            </a:r>
          </a:p>
          <a:p>
            <a:r>
              <a:rPr lang="en-US" sz="1200">
                <a:ea typeface="+mn-lt"/>
                <a:cs typeface="+mn-lt"/>
              </a:rPr>
              <a:t>('R5','S6','Colour',5,'single','A3','personal',45),</a:t>
            </a:r>
          </a:p>
          <a:p>
            <a:r>
              <a:rPr lang="en-US" sz="1200">
                <a:ea typeface="+mn-lt"/>
                <a:cs typeface="+mn-lt"/>
              </a:rPr>
              <a:t>('R6','S3','Colour',3,'double','A4','official',55),</a:t>
            </a:r>
          </a:p>
          <a:p>
            <a:r>
              <a:rPr lang="en-US" sz="1200">
                <a:ea typeface="+mn-lt"/>
                <a:cs typeface="+mn-lt"/>
              </a:rPr>
              <a:t>('R8','S1','Colour',3,'double','A4','official',55);</a:t>
            </a:r>
          </a:p>
          <a:p>
            <a:pPr algn="l"/>
            <a:endParaRPr lang="en-US">
              <a:cs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B9040E-5C1B-4ADA-8D03-646ECA03D862}"/>
              </a:ext>
            </a:extLst>
          </p:cNvPr>
          <p:cNvSpPr txBox="1"/>
          <p:nvPr/>
        </p:nvSpPr>
        <p:spPr>
          <a:xfrm>
            <a:off x="6048375" y="2019300"/>
            <a:ext cx="2228850" cy="19580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insert into </a:t>
            </a:r>
            <a:r>
              <a:rPr lang="en-US" sz="1200" err="1">
                <a:ea typeface="+mn-lt"/>
                <a:cs typeface="+mn-lt"/>
              </a:rPr>
              <a:t>verified_by</a:t>
            </a:r>
            <a:r>
              <a:rPr lang="en-US" sz="1200">
                <a:ea typeface="+mn-lt"/>
                <a:cs typeface="+mn-lt"/>
              </a:rPr>
              <a:t> values</a:t>
            </a:r>
            <a:endParaRPr lang="en-US"/>
          </a:p>
          <a:p>
            <a:r>
              <a:rPr lang="en-US" sz="1200">
                <a:ea typeface="+mn-lt"/>
                <a:cs typeface="+mn-lt"/>
              </a:rPr>
              <a:t>('C1','R3','valid'),</a:t>
            </a:r>
            <a:endParaRPr lang="en-US"/>
          </a:p>
          <a:p>
            <a:r>
              <a:rPr lang="en-US" sz="1200">
                <a:ea typeface="+mn-lt"/>
                <a:cs typeface="+mn-lt"/>
              </a:rPr>
              <a:t>('C2','R2','valid'),</a:t>
            </a:r>
          </a:p>
          <a:p>
            <a:r>
              <a:rPr lang="en-US" sz="1200">
                <a:ea typeface="+mn-lt"/>
                <a:cs typeface="+mn-lt"/>
              </a:rPr>
              <a:t>('C3','R5','invalid'),</a:t>
            </a:r>
          </a:p>
          <a:p>
            <a:r>
              <a:rPr lang="en-US" sz="1200">
                <a:ea typeface="+mn-lt"/>
                <a:cs typeface="+mn-lt"/>
              </a:rPr>
              <a:t>('C4','R7','invalid'),</a:t>
            </a:r>
          </a:p>
          <a:p>
            <a:r>
              <a:rPr lang="en-US" sz="1200">
                <a:ea typeface="+mn-lt"/>
                <a:cs typeface="+mn-lt"/>
              </a:rPr>
              <a:t>('C1','R1','valid'),</a:t>
            </a:r>
          </a:p>
          <a:p>
            <a:r>
              <a:rPr lang="en-US" sz="1200">
                <a:ea typeface="+mn-lt"/>
                <a:cs typeface="+mn-lt"/>
              </a:rPr>
              <a:t>('C3','R8','valid'),</a:t>
            </a:r>
          </a:p>
          <a:p>
            <a:r>
              <a:rPr lang="en-US" sz="1200">
                <a:ea typeface="+mn-lt"/>
                <a:cs typeface="+mn-lt"/>
              </a:rPr>
              <a:t>('C2','R4','valid'),</a:t>
            </a:r>
          </a:p>
          <a:p>
            <a:r>
              <a:rPr lang="en-US" sz="1200">
                <a:ea typeface="+mn-lt"/>
                <a:cs typeface="+mn-lt"/>
              </a:rPr>
              <a:t>('C4','R6','valid');</a:t>
            </a:r>
          </a:p>
          <a:p>
            <a:pPr algn="l"/>
            <a:endParaRPr lang="en-US" sz="1200">
              <a:cs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E0EEE7-A960-4E60-BFA5-5DD4E98C9A73}"/>
              </a:ext>
            </a:extLst>
          </p:cNvPr>
          <p:cNvSpPr txBox="1"/>
          <p:nvPr/>
        </p:nvSpPr>
        <p:spPr>
          <a:xfrm>
            <a:off x="6048375" y="3800475"/>
            <a:ext cx="222885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insert into </a:t>
            </a:r>
            <a:r>
              <a:rPr lang="en-US" sz="1200" err="1">
                <a:ea typeface="+mn-lt"/>
                <a:cs typeface="+mn-lt"/>
              </a:rPr>
              <a:t>phonenumber</a:t>
            </a:r>
            <a:r>
              <a:rPr lang="en-US" sz="1200">
                <a:ea typeface="+mn-lt"/>
                <a:cs typeface="+mn-lt"/>
              </a:rPr>
              <a:t> values</a:t>
            </a:r>
            <a:endParaRPr lang="en-US"/>
          </a:p>
          <a:p>
            <a:r>
              <a:rPr lang="en-US" sz="1200">
                <a:ea typeface="+mn-lt"/>
                <a:cs typeface="+mn-lt"/>
              </a:rPr>
              <a:t>('S1',9398993549),</a:t>
            </a:r>
            <a:endParaRPr lang="en-US"/>
          </a:p>
          <a:p>
            <a:r>
              <a:rPr lang="en-US" sz="1200">
                <a:ea typeface="+mn-lt"/>
                <a:cs typeface="+mn-lt"/>
              </a:rPr>
              <a:t>('S1',9346707450),</a:t>
            </a:r>
          </a:p>
          <a:p>
            <a:r>
              <a:rPr lang="en-US" sz="1200">
                <a:ea typeface="+mn-lt"/>
                <a:cs typeface="+mn-lt"/>
              </a:rPr>
              <a:t>('S2',9999999999),</a:t>
            </a:r>
          </a:p>
          <a:p>
            <a:r>
              <a:rPr lang="en-US" sz="1200">
                <a:ea typeface="+mn-lt"/>
                <a:cs typeface="+mn-lt"/>
              </a:rPr>
              <a:t>('S3',9000000009),</a:t>
            </a:r>
          </a:p>
          <a:p>
            <a:r>
              <a:rPr lang="en-US" sz="1200">
                <a:ea typeface="+mn-lt"/>
                <a:cs typeface="+mn-lt"/>
              </a:rPr>
              <a:t>('S4',7660914680),</a:t>
            </a:r>
          </a:p>
          <a:p>
            <a:r>
              <a:rPr lang="en-US" sz="1200">
                <a:ea typeface="+mn-lt"/>
                <a:cs typeface="+mn-lt"/>
              </a:rPr>
              <a:t>('S4',7446383764),</a:t>
            </a:r>
          </a:p>
          <a:p>
            <a:r>
              <a:rPr lang="en-US" sz="1200">
                <a:ea typeface="+mn-lt"/>
                <a:cs typeface="+mn-lt"/>
              </a:rPr>
              <a:t>('S5',8938849485),</a:t>
            </a:r>
          </a:p>
          <a:p>
            <a:r>
              <a:rPr lang="en-US" sz="1200">
                <a:ea typeface="+mn-lt"/>
                <a:cs typeface="+mn-lt"/>
              </a:rPr>
              <a:t>('S6',9391621641);</a:t>
            </a:r>
          </a:p>
          <a:p>
            <a:pPr algn="l"/>
            <a:endParaRPr lang="en-US" sz="1200">
              <a:cs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6A022F-8B20-43BF-A81C-46CE8B4E0862}"/>
              </a:ext>
            </a:extLst>
          </p:cNvPr>
          <p:cNvSpPr txBox="1"/>
          <p:nvPr/>
        </p:nvSpPr>
        <p:spPr>
          <a:xfrm>
            <a:off x="7334250" y="5562600"/>
            <a:ext cx="2933700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insert into supplier values</a:t>
            </a:r>
            <a:endParaRPr lang="en-US"/>
          </a:p>
          <a:p>
            <a:r>
              <a:rPr lang="en-US" sz="1200">
                <a:ea typeface="+mn-lt"/>
                <a:cs typeface="+mn-lt"/>
              </a:rPr>
              <a:t>('sachin','SUP1'),</a:t>
            </a:r>
            <a:endParaRPr lang="en-US"/>
          </a:p>
          <a:p>
            <a:r>
              <a:rPr lang="en-US" sz="1200">
                <a:ea typeface="+mn-lt"/>
                <a:cs typeface="+mn-lt"/>
              </a:rPr>
              <a:t>('virat','SUP2'),</a:t>
            </a:r>
          </a:p>
          <a:p>
            <a:r>
              <a:rPr lang="en-US" sz="1200">
                <a:ea typeface="+mn-lt"/>
                <a:cs typeface="+mn-lt"/>
              </a:rPr>
              <a:t>('dhoni','SUP3'),</a:t>
            </a:r>
          </a:p>
          <a:p>
            <a:r>
              <a:rPr lang="en-US" sz="1200">
                <a:ea typeface="+mn-lt"/>
                <a:cs typeface="+mn-lt"/>
              </a:rPr>
              <a:t>('karun','SUP4');</a:t>
            </a:r>
          </a:p>
          <a:p>
            <a:pPr algn="l"/>
            <a:endParaRPr lang="en-US"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F821CE-698E-4D8E-9985-7973C932CA6A}"/>
              </a:ext>
            </a:extLst>
          </p:cNvPr>
          <p:cNvSpPr txBox="1"/>
          <p:nvPr/>
        </p:nvSpPr>
        <p:spPr>
          <a:xfrm>
            <a:off x="8343900" y="2552700"/>
            <a:ext cx="3028950" cy="16524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INSERT INTO Printer values </a:t>
            </a:r>
          </a:p>
          <a:p>
            <a:r>
              <a:rPr lang="en-US" sz="1200">
                <a:ea typeface="+mn-lt"/>
                <a:cs typeface="+mn-lt"/>
              </a:rPr>
              <a:t>(1,'R3','2019-11-11','19:30:10'),</a:t>
            </a:r>
          </a:p>
          <a:p>
            <a:r>
              <a:rPr lang="en-US" sz="1200">
                <a:ea typeface="+mn-lt"/>
                <a:cs typeface="+mn-lt"/>
              </a:rPr>
              <a:t>(2,'R6','2019-10-11','20:10:12'),</a:t>
            </a:r>
          </a:p>
          <a:p>
            <a:r>
              <a:rPr lang="en-US" sz="1200">
                <a:ea typeface="+mn-lt"/>
                <a:cs typeface="+mn-lt"/>
              </a:rPr>
              <a:t>(3,'R1','2019-12-11','9:11:22'),</a:t>
            </a:r>
          </a:p>
          <a:p>
            <a:r>
              <a:rPr lang="en-US" sz="1200">
                <a:ea typeface="+mn-lt"/>
                <a:cs typeface="+mn-lt"/>
              </a:rPr>
              <a:t>(4,'R4','2019-11-12','10:22:01'),</a:t>
            </a:r>
          </a:p>
          <a:p>
            <a:r>
              <a:rPr lang="en-US" sz="1200">
                <a:ea typeface="+mn-lt"/>
                <a:cs typeface="+mn-lt"/>
              </a:rPr>
              <a:t>(5,'R2','2019-12-12','11:22:01'),</a:t>
            </a:r>
          </a:p>
          <a:p>
            <a:r>
              <a:rPr lang="en-US" sz="1200">
                <a:ea typeface="+mn-lt"/>
                <a:cs typeface="+mn-lt"/>
              </a:rPr>
              <a:t>(2,'R8','2019-12-09','8:45:00');</a:t>
            </a:r>
          </a:p>
          <a:p>
            <a:pPr algn="l"/>
            <a:endParaRPr lang="en-US">
              <a:cs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B79431-EDC6-47ED-93A3-C4AF6CDB1E94}"/>
              </a:ext>
            </a:extLst>
          </p:cNvPr>
          <p:cNvSpPr txBox="1"/>
          <p:nvPr/>
        </p:nvSpPr>
        <p:spPr>
          <a:xfrm>
            <a:off x="8343900" y="4029075"/>
            <a:ext cx="2743200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ea typeface="+mn-lt"/>
                <a:cs typeface="+mn-lt"/>
              </a:rPr>
              <a:t>insertinto</a:t>
            </a:r>
            <a:r>
              <a:rPr lang="en-US" sz="1200">
                <a:ea typeface="+mn-lt"/>
                <a:cs typeface="+mn-lt"/>
              </a:rPr>
              <a:t> </a:t>
            </a:r>
            <a:r>
              <a:rPr lang="en-US" sz="1200" err="1">
                <a:ea typeface="+mn-lt"/>
                <a:cs typeface="+mn-lt"/>
              </a:rPr>
              <a:t>Clerical_Staff</a:t>
            </a:r>
            <a:r>
              <a:rPr lang="en-US" sz="1200">
                <a:ea typeface="+mn-lt"/>
                <a:cs typeface="+mn-lt"/>
              </a:rPr>
              <a:t> values</a:t>
            </a:r>
            <a:endParaRPr lang="en-US"/>
          </a:p>
          <a:p>
            <a:r>
              <a:rPr lang="en-US" sz="1200">
                <a:ea typeface="+mn-lt"/>
                <a:cs typeface="+mn-lt"/>
              </a:rPr>
              <a:t>('Pavan','C1'),</a:t>
            </a:r>
            <a:endParaRPr lang="en-US"/>
          </a:p>
          <a:p>
            <a:r>
              <a:rPr lang="en-US" sz="1200">
                <a:ea typeface="+mn-lt"/>
                <a:cs typeface="+mn-lt"/>
              </a:rPr>
              <a:t>('sharukh','C2'),</a:t>
            </a:r>
          </a:p>
          <a:p>
            <a:r>
              <a:rPr lang="en-US" sz="1200">
                <a:ea typeface="+mn-lt"/>
                <a:cs typeface="+mn-lt"/>
              </a:rPr>
              <a:t>('Ganesh','C3'),</a:t>
            </a:r>
          </a:p>
          <a:p>
            <a:r>
              <a:rPr lang="en-US" sz="1200">
                <a:ea typeface="+mn-lt"/>
                <a:cs typeface="+mn-lt"/>
              </a:rPr>
              <a:t>('Hari','C4');</a:t>
            </a:r>
          </a:p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585966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0FBC77-6F91-46CF-9303-4AC922FF7E17}"/>
              </a:ext>
            </a:extLst>
          </p:cNvPr>
          <p:cNvSpPr/>
          <p:nvPr/>
        </p:nvSpPr>
        <p:spPr>
          <a:xfrm>
            <a:off x="383410" y="461447"/>
            <a:ext cx="1101685" cy="103742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50671-2874-474C-B4DA-001A28938FF9}"/>
              </a:ext>
            </a:extLst>
          </p:cNvPr>
          <p:cNvSpPr/>
          <p:nvPr/>
        </p:nvSpPr>
        <p:spPr>
          <a:xfrm>
            <a:off x="1067948" y="686948"/>
            <a:ext cx="10860794" cy="587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D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D8C0D-BE5E-41F4-A9A7-1412773F986B}"/>
              </a:ext>
            </a:extLst>
          </p:cNvPr>
          <p:cNvSpPr txBox="1"/>
          <p:nvPr/>
        </p:nvSpPr>
        <p:spPr>
          <a:xfrm>
            <a:off x="1067603" y="773819"/>
            <a:ext cx="3668484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ea typeface="+mn-lt"/>
                <a:cs typeface="+mn-lt"/>
              </a:rPr>
              <a:t>QUE</a:t>
            </a:r>
            <a:r>
              <a:rPr lang="en-US" sz="200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RIES</a:t>
            </a:r>
            <a:endParaRPr lang="en-US">
              <a:solidFill>
                <a:schemeClr val="accent5">
                  <a:lumMod val="75000"/>
                </a:schemeClr>
              </a:solidFill>
              <a:cs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209A3-9EF5-4C40-9C7A-C3DF94E1EA90}"/>
              </a:ext>
            </a:extLst>
          </p:cNvPr>
          <p:cNvSpPr/>
          <p:nvPr/>
        </p:nvSpPr>
        <p:spPr>
          <a:xfrm>
            <a:off x="11088134" y="5988243"/>
            <a:ext cx="963974" cy="762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F0A57E-022E-4F5A-9E4F-08417D819206}"/>
              </a:ext>
            </a:extLst>
          </p:cNvPr>
          <p:cNvSpPr/>
          <p:nvPr/>
        </p:nvSpPr>
        <p:spPr>
          <a:xfrm>
            <a:off x="6391619" y="6212596"/>
            <a:ext cx="4884145" cy="358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F0002-B420-4E2D-8E33-B8D053F545CF}"/>
              </a:ext>
            </a:extLst>
          </p:cNvPr>
          <p:cNvSpPr txBox="1"/>
          <p:nvPr/>
        </p:nvSpPr>
        <p:spPr>
          <a:xfrm>
            <a:off x="9778962" y="6235201"/>
            <a:ext cx="261466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Times New Roman"/>
                <a:ea typeface="+mn-lt"/>
                <a:cs typeface="+mn-lt"/>
              </a:rPr>
              <a:t>ICTS PRINTING </a:t>
            </a:r>
            <a:r>
              <a:rPr lang="en-US" sz="1400">
                <a:solidFill>
                  <a:schemeClr val="accent5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SERVICE</a:t>
            </a:r>
            <a:endParaRPr lang="en-US" sz="1400">
              <a:solidFill>
                <a:schemeClr val="accent5">
                  <a:lumMod val="75000"/>
                </a:schemeClr>
              </a:solidFill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B07D1-BA40-4250-B4E3-7C5356F091A1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3169A6-52F7-4393-98D0-485BEEEAE150}"/>
              </a:ext>
            </a:extLst>
          </p:cNvPr>
          <p:cNvSpPr txBox="1"/>
          <p:nvPr/>
        </p:nvSpPr>
        <p:spPr>
          <a:xfrm>
            <a:off x="8341632" y="54020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FF5C66-0F79-42B6-B9B6-6567B5D9FE42}"/>
              </a:ext>
            </a:extLst>
          </p:cNvPr>
          <p:cNvSpPr txBox="1"/>
          <p:nvPr/>
        </p:nvSpPr>
        <p:spPr>
          <a:xfrm>
            <a:off x="4525617" y="48668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6880B7-46B9-4184-931A-A40BB36D869B}"/>
              </a:ext>
            </a:extLst>
          </p:cNvPr>
          <p:cNvSpPr txBox="1"/>
          <p:nvPr/>
        </p:nvSpPr>
        <p:spPr>
          <a:xfrm>
            <a:off x="161885" y="3725810"/>
            <a:ext cx="27432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>
                <a:ea typeface="+mn-lt"/>
                <a:cs typeface="+mn-lt"/>
              </a:rPr>
              <a:t>IV)</a:t>
            </a:r>
            <a:endParaRPr lang="en-US" sz="1000">
              <a:ea typeface="+mn-lt"/>
              <a:cs typeface="+mn-lt"/>
            </a:endParaRPr>
          </a:p>
          <a:p>
            <a:r>
              <a:rPr lang="en-US" sz="1000" b="1">
                <a:ea typeface="+mn-lt"/>
                <a:cs typeface="+mn-lt"/>
              </a:rPr>
              <a:t>USECASE: </a:t>
            </a:r>
            <a:r>
              <a:rPr lang="en-US" sz="1000">
                <a:ea typeface="+mn-lt"/>
                <a:cs typeface="+mn-lt"/>
              </a:rPr>
              <a:t>Retrieve minimum cost;</a:t>
            </a:r>
          </a:p>
          <a:p>
            <a:r>
              <a:rPr lang="en-US" sz="1000" b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QUERY: </a:t>
            </a:r>
            <a:endParaRPr lang="en-US" sz="1000">
              <a:ea typeface="+mn-lt"/>
              <a:cs typeface="+mn-lt"/>
            </a:endParaRPr>
          </a:p>
          <a:p>
            <a:r>
              <a:rPr lang="en-US" sz="1000">
                <a:ea typeface="+mn-lt"/>
                <a:cs typeface="+mn-lt"/>
              </a:rPr>
              <a:t>select min(cost) from </a:t>
            </a:r>
            <a:r>
              <a:rPr lang="en-US" sz="1000" err="1">
                <a:ea typeface="+mn-lt"/>
                <a:cs typeface="+mn-lt"/>
              </a:rPr>
              <a:t>Request_details</a:t>
            </a:r>
            <a:r>
              <a:rPr lang="en-US" sz="1000">
                <a:ea typeface="+mn-lt"/>
                <a:cs typeface="+mn-lt"/>
              </a:rPr>
              <a:t>;</a:t>
            </a:r>
          </a:p>
          <a:p>
            <a:pPr algn="l"/>
            <a:endParaRPr lang="en-US" sz="1000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111602-C8F6-4F03-8A31-BE5DA7A81603}"/>
              </a:ext>
            </a:extLst>
          </p:cNvPr>
          <p:cNvSpPr txBox="1"/>
          <p:nvPr/>
        </p:nvSpPr>
        <p:spPr>
          <a:xfrm>
            <a:off x="5491004" y="1813792"/>
            <a:ext cx="5691807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>
                <a:ea typeface="+mn-lt"/>
                <a:cs typeface="+mn-lt"/>
              </a:rPr>
              <a:t>iii) USECASE: </a:t>
            </a:r>
            <a:r>
              <a:rPr lang="en-US" sz="1000">
                <a:ea typeface="+mn-lt"/>
                <a:cs typeface="+mn-lt"/>
              </a:rPr>
              <a:t>Display all the details from </a:t>
            </a:r>
            <a:r>
              <a:rPr lang="en-US" sz="1000" err="1">
                <a:ea typeface="+mn-lt"/>
                <a:cs typeface="+mn-lt"/>
              </a:rPr>
              <a:t>Staff_details</a:t>
            </a:r>
            <a:r>
              <a:rPr lang="en-US" sz="1000">
                <a:ea typeface="+mn-lt"/>
                <a:cs typeface="+mn-lt"/>
              </a:rPr>
              <a:t> associated </a:t>
            </a:r>
            <a:r>
              <a:rPr lang="en-US" sz="1000" err="1">
                <a:ea typeface="+mn-lt"/>
                <a:cs typeface="+mn-lt"/>
              </a:rPr>
              <a:t>withRequest_details</a:t>
            </a:r>
            <a:r>
              <a:rPr lang="en-US" sz="1000">
                <a:ea typeface="+mn-lt"/>
                <a:cs typeface="+mn-lt"/>
              </a:rPr>
              <a:t>.</a:t>
            </a:r>
          </a:p>
          <a:p>
            <a:r>
              <a:rPr lang="en-US" sz="1000" b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QUERY: </a:t>
            </a:r>
            <a:r>
              <a:rPr lang="en-US" sz="1000">
                <a:ea typeface="+mn-lt"/>
                <a:cs typeface="+mn-lt"/>
              </a:rPr>
              <a:t>select * from </a:t>
            </a:r>
            <a:r>
              <a:rPr lang="en-US" sz="1000" err="1">
                <a:ea typeface="+mn-lt"/>
                <a:cs typeface="+mn-lt"/>
              </a:rPr>
              <a:t>Staff_details</a:t>
            </a:r>
            <a:r>
              <a:rPr lang="en-US" sz="1000">
                <a:ea typeface="+mn-lt"/>
                <a:cs typeface="+mn-lt"/>
              </a:rPr>
              <a:t> natural join </a:t>
            </a:r>
            <a:r>
              <a:rPr lang="en-US" sz="1000" err="1">
                <a:ea typeface="+mn-lt"/>
                <a:cs typeface="+mn-lt"/>
              </a:rPr>
              <a:t>Request_details</a:t>
            </a:r>
            <a:r>
              <a:rPr lang="en-US" sz="1000">
                <a:ea typeface="+mn-lt"/>
                <a:cs typeface="+mn-lt"/>
              </a:rPr>
              <a:t>;</a:t>
            </a:r>
          </a:p>
          <a:p>
            <a:endParaRPr lang="en-US" sz="1400">
              <a:cs typeface="Calibri"/>
            </a:endParaRPr>
          </a:p>
          <a:p>
            <a:endParaRPr lang="en-US">
              <a:latin typeface="Segoe UI"/>
              <a:cs typeface="Segoe UI"/>
            </a:endParaRPr>
          </a:p>
          <a:p>
            <a:endParaRPr lang="en-US" sz="14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507B2-97F9-44DF-81CA-E5DA819F1466}"/>
              </a:ext>
            </a:extLst>
          </p:cNvPr>
          <p:cNvSpPr txBox="1"/>
          <p:nvPr/>
        </p:nvSpPr>
        <p:spPr>
          <a:xfrm>
            <a:off x="2314161" y="301487"/>
            <a:ext cx="7132982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 err="1">
                <a:ea typeface="+mn-lt"/>
                <a:cs typeface="+mn-lt"/>
              </a:rPr>
              <a:t>i</a:t>
            </a:r>
            <a:r>
              <a:rPr lang="en-US" sz="1000" b="1">
                <a:ea typeface="+mn-lt"/>
                <a:cs typeface="+mn-lt"/>
              </a:rPr>
              <a:t>) USECASE:</a:t>
            </a:r>
            <a:endParaRPr lang="en-US" sz="1000">
              <a:cs typeface="Calibri"/>
            </a:endParaRPr>
          </a:p>
          <a:p>
            <a:r>
              <a:rPr lang="en-US" sz="1000" b="1">
                <a:ea typeface="+mn-lt"/>
                <a:cs typeface="+mn-lt"/>
              </a:rPr>
              <a:t> </a:t>
            </a:r>
            <a:r>
              <a:rPr lang="en-US" sz="1000">
                <a:ea typeface="+mn-lt"/>
                <a:cs typeface="+mn-lt"/>
              </a:rPr>
              <a:t>Displays </a:t>
            </a:r>
            <a:r>
              <a:rPr lang="en-US" sz="1000" err="1">
                <a:ea typeface="+mn-lt"/>
                <a:cs typeface="+mn-lt"/>
              </a:rPr>
              <a:t>Department,Name,ID,Room_Number</a:t>
            </a:r>
            <a:r>
              <a:rPr lang="en-US" sz="1000">
                <a:ea typeface="+mn-lt"/>
                <a:cs typeface="+mn-lt"/>
              </a:rPr>
              <a:t> of the requested staff whose room number is 253.</a:t>
            </a:r>
            <a:endParaRPr lang="en-US" sz="1000">
              <a:cs typeface="Calibri"/>
            </a:endParaRPr>
          </a:p>
          <a:p>
            <a:r>
              <a:rPr lang="en-US" sz="1000" b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QUERY:</a:t>
            </a:r>
          </a:p>
          <a:p>
            <a:r>
              <a:rPr lang="en-US" sz="1000">
                <a:ea typeface="+mn-lt"/>
                <a:cs typeface="+mn-lt"/>
              </a:rPr>
              <a:t>SELECT </a:t>
            </a:r>
            <a:r>
              <a:rPr lang="en-US" sz="1000" err="1">
                <a:ea typeface="+mn-lt"/>
                <a:cs typeface="+mn-lt"/>
              </a:rPr>
              <a:t>Department,Name,staff_ID</a:t>
            </a:r>
            <a:r>
              <a:rPr lang="en-US" sz="1000">
                <a:ea typeface="+mn-lt"/>
                <a:cs typeface="+mn-lt"/>
              </a:rPr>
              <a:t> AS </a:t>
            </a:r>
            <a:r>
              <a:rPr lang="en-US" sz="1000" err="1">
                <a:ea typeface="+mn-lt"/>
                <a:cs typeface="+mn-lt"/>
              </a:rPr>
              <a:t>ID,Room_Number</a:t>
            </a:r>
            <a:r>
              <a:rPr lang="en-US" sz="1000">
                <a:ea typeface="+mn-lt"/>
                <a:cs typeface="+mn-lt"/>
              </a:rPr>
              <a:t> from </a:t>
            </a:r>
            <a:r>
              <a:rPr lang="en-US" sz="1000" err="1">
                <a:ea typeface="+mn-lt"/>
                <a:cs typeface="+mn-lt"/>
              </a:rPr>
              <a:t>Staff_details</a:t>
            </a:r>
            <a:r>
              <a:rPr lang="en-US" sz="1000">
                <a:ea typeface="+mn-lt"/>
                <a:cs typeface="+mn-lt"/>
              </a:rPr>
              <a:t> where </a:t>
            </a:r>
            <a:r>
              <a:rPr lang="en-US" sz="1000" err="1">
                <a:ea typeface="+mn-lt"/>
                <a:cs typeface="+mn-lt"/>
              </a:rPr>
              <a:t>Room_Number</a:t>
            </a:r>
            <a:r>
              <a:rPr lang="en-US" sz="1000">
                <a:ea typeface="+mn-lt"/>
                <a:cs typeface="+mn-lt"/>
              </a:rPr>
              <a:t>=253 group by(</a:t>
            </a:r>
            <a:r>
              <a:rPr lang="en-US" sz="1000" err="1">
                <a:ea typeface="+mn-lt"/>
                <a:cs typeface="+mn-lt"/>
              </a:rPr>
              <a:t>staff_ID</a:t>
            </a:r>
            <a:r>
              <a:rPr lang="en-US" sz="1000">
                <a:ea typeface="+mn-lt"/>
                <a:cs typeface="+mn-lt"/>
              </a:rPr>
              <a:t>) HAVING Name is not null;</a:t>
            </a:r>
            <a:endParaRPr lang="en-US" sz="1000"/>
          </a:p>
          <a:p>
            <a:endParaRPr lang="en-US" sz="1200">
              <a:ea typeface="+mn-lt"/>
              <a:cs typeface="+mn-lt"/>
            </a:endParaRPr>
          </a:p>
          <a:p>
            <a:pPr algn="l"/>
            <a:endParaRPr lang="en-US" sz="1200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11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467F8D2-BEAB-4B2E-9701-C31EADD286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05" r="-208" b="15534"/>
          <a:stretch/>
        </p:blipFill>
        <p:spPr>
          <a:xfrm>
            <a:off x="3531704" y="997063"/>
            <a:ext cx="4565381" cy="7204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ABD48A-6E1F-4F35-83B6-59B3665467A5}"/>
              </a:ext>
            </a:extLst>
          </p:cNvPr>
          <p:cNvSpPr txBox="1"/>
          <p:nvPr/>
        </p:nvSpPr>
        <p:spPr>
          <a:xfrm>
            <a:off x="146187" y="1810992"/>
            <a:ext cx="574150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>
                <a:ea typeface="+mn-lt"/>
                <a:cs typeface="+mn-lt"/>
              </a:rPr>
              <a:t>ii) USECASE: </a:t>
            </a:r>
            <a:r>
              <a:rPr lang="en-US" sz="1000">
                <a:ea typeface="+mn-lt"/>
                <a:cs typeface="+mn-lt"/>
              </a:rPr>
              <a:t>Displays all the details of the table </a:t>
            </a:r>
            <a:r>
              <a:rPr lang="en-US" sz="1000" err="1">
                <a:ea typeface="+mn-lt"/>
                <a:cs typeface="+mn-lt"/>
              </a:rPr>
              <a:t>Staff_details</a:t>
            </a:r>
            <a:r>
              <a:rPr lang="en-US" sz="1000">
                <a:ea typeface="+mn-lt"/>
                <a:cs typeface="+mn-lt"/>
              </a:rPr>
              <a:t> but in the order of their </a:t>
            </a:r>
            <a:endParaRPr lang="en-US"/>
          </a:p>
          <a:p>
            <a:r>
              <a:rPr lang="en-US" sz="1000">
                <a:ea typeface="+mn-lt"/>
                <a:cs typeface="+mn-lt"/>
              </a:rPr>
              <a:t>Room Numbers (Ascending order).</a:t>
            </a:r>
            <a:endParaRPr lang="en-US"/>
          </a:p>
          <a:p>
            <a:r>
              <a:rPr lang="en-US" sz="1000" b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QUERY: </a:t>
            </a:r>
            <a:r>
              <a:rPr lang="en-US" sz="1000">
                <a:ea typeface="+mn-lt"/>
                <a:cs typeface="+mn-lt"/>
              </a:rPr>
              <a:t>select * from </a:t>
            </a:r>
            <a:r>
              <a:rPr lang="en-US" sz="1000" err="1">
                <a:ea typeface="+mn-lt"/>
                <a:cs typeface="+mn-lt"/>
              </a:rPr>
              <a:t>Staff_details</a:t>
            </a:r>
            <a:r>
              <a:rPr lang="en-US" sz="1000">
                <a:ea typeface="+mn-lt"/>
                <a:cs typeface="+mn-lt"/>
              </a:rPr>
              <a:t> order by </a:t>
            </a:r>
            <a:r>
              <a:rPr lang="en-US" sz="1000" err="1">
                <a:ea typeface="+mn-lt"/>
                <a:cs typeface="+mn-lt"/>
              </a:rPr>
              <a:t>Room_Number</a:t>
            </a:r>
            <a:r>
              <a:rPr lang="en-US" sz="1000">
                <a:ea typeface="+mn-lt"/>
                <a:cs typeface="+mn-lt"/>
              </a:rPr>
              <a:t>;</a:t>
            </a:r>
          </a:p>
          <a:p>
            <a:pPr algn="l"/>
            <a:endParaRPr lang="en-US">
              <a:cs typeface="Calibri"/>
            </a:endParaRPr>
          </a:p>
        </p:txBody>
      </p:sp>
      <p:pic>
        <p:nvPicPr>
          <p:cNvPr id="14" name="Picture 14" descr="Table&#10;&#10;Description automatically generated">
            <a:extLst>
              <a:ext uri="{FF2B5EF4-FFF2-40B4-BE49-F238E27FC236}">
                <a16:creationId xmlns:a16="http://schemas.microsoft.com/office/drawing/2014/main" id="{11787904-1A86-46D6-A39B-49F5FEFBF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22" y="2513209"/>
            <a:ext cx="3265003" cy="1102712"/>
          </a:xfrm>
          <a:prstGeom prst="rect">
            <a:avLst/>
          </a:prstGeom>
        </p:spPr>
      </p:pic>
      <p:pic>
        <p:nvPicPr>
          <p:cNvPr id="15" name="Picture 15" descr="Table&#10;&#10;Description automatically generated">
            <a:extLst>
              <a:ext uri="{FF2B5EF4-FFF2-40B4-BE49-F238E27FC236}">
                <a16:creationId xmlns:a16="http://schemas.microsoft.com/office/drawing/2014/main" id="{8CACD960-C7E4-48A2-8863-C6CAFCB49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791" y="2221380"/>
            <a:ext cx="5426764" cy="11397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0BEEA9A-8BBE-4C21-B873-CCF61A992D4C}"/>
              </a:ext>
            </a:extLst>
          </p:cNvPr>
          <p:cNvSpPr txBox="1"/>
          <p:nvPr/>
        </p:nvSpPr>
        <p:spPr>
          <a:xfrm>
            <a:off x="5482258" y="3643520"/>
            <a:ext cx="644552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>
                <a:ea typeface="+mn-lt"/>
                <a:cs typeface="+mn-lt"/>
              </a:rPr>
              <a:t>v)</a:t>
            </a:r>
            <a:endParaRPr lang="en-US" sz="1000">
              <a:ea typeface="+mn-lt"/>
              <a:cs typeface="+mn-lt"/>
            </a:endParaRPr>
          </a:p>
          <a:p>
            <a:r>
              <a:rPr lang="en-US" sz="1000" b="1">
                <a:ea typeface="+mn-lt"/>
                <a:cs typeface="+mn-lt"/>
              </a:rPr>
              <a:t>USECASE: </a:t>
            </a:r>
            <a:r>
              <a:rPr lang="en-US" sz="1000">
                <a:ea typeface="+mn-lt"/>
                <a:cs typeface="+mn-lt"/>
              </a:rPr>
              <a:t>Displays all the values of </a:t>
            </a:r>
            <a:r>
              <a:rPr lang="en-US" sz="1000" err="1">
                <a:ea typeface="+mn-lt"/>
                <a:cs typeface="+mn-lt"/>
              </a:rPr>
              <a:t>Required_Conditions</a:t>
            </a:r>
            <a:r>
              <a:rPr lang="en-US" sz="1000">
                <a:ea typeface="+mn-lt"/>
                <a:cs typeface="+mn-lt"/>
              </a:rPr>
              <a:t> table where number of copies requested should &gt;3 and size can be A3.</a:t>
            </a:r>
          </a:p>
          <a:p>
            <a:r>
              <a:rPr lang="en-US" sz="1000" b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QUERY: </a:t>
            </a:r>
            <a:endParaRPr lang="en-US" sz="1000">
              <a:ea typeface="+mn-lt"/>
              <a:cs typeface="+mn-lt"/>
            </a:endParaRPr>
          </a:p>
          <a:p>
            <a:r>
              <a:rPr lang="en-US" sz="1000">
                <a:ea typeface="+mn-lt"/>
                <a:cs typeface="+mn-lt"/>
              </a:rPr>
              <a:t>select * from </a:t>
            </a:r>
            <a:r>
              <a:rPr lang="en-US" sz="1000" err="1">
                <a:ea typeface="+mn-lt"/>
                <a:cs typeface="+mn-lt"/>
              </a:rPr>
              <a:t>Request_details</a:t>
            </a:r>
            <a:r>
              <a:rPr lang="en-US" sz="1000">
                <a:ea typeface="+mn-lt"/>
                <a:cs typeface="+mn-lt"/>
              </a:rPr>
              <a:t> where </a:t>
            </a:r>
            <a:r>
              <a:rPr lang="en-US" sz="1000" err="1">
                <a:ea typeface="+mn-lt"/>
                <a:cs typeface="+mn-lt"/>
              </a:rPr>
              <a:t>Number_of_copies</a:t>
            </a:r>
            <a:r>
              <a:rPr lang="en-US" sz="1000">
                <a:ea typeface="+mn-lt"/>
                <a:cs typeface="+mn-lt"/>
              </a:rPr>
              <a:t>&gt;3 and (sizes='A3');</a:t>
            </a:r>
          </a:p>
          <a:p>
            <a:pPr algn="l"/>
            <a:endParaRPr lang="en-US" sz="1000">
              <a:cs typeface="Calibri"/>
            </a:endParaRPr>
          </a:p>
        </p:txBody>
      </p:sp>
      <p:pic>
        <p:nvPicPr>
          <p:cNvPr id="17" name="Picture 1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6AB2053-5B7F-451C-92ED-059D683C24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86" b="15833"/>
          <a:stretch/>
        </p:blipFill>
        <p:spPr>
          <a:xfrm>
            <a:off x="260074" y="4493282"/>
            <a:ext cx="3272177" cy="836599"/>
          </a:xfrm>
          <a:prstGeom prst="rect">
            <a:avLst/>
          </a:prstGeom>
        </p:spPr>
      </p:pic>
      <p:pic>
        <p:nvPicPr>
          <p:cNvPr id="18" name="Picture 19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BD0C612C-0CB0-4793-853F-A7284ACA5A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5791" y="4533208"/>
            <a:ext cx="5493025" cy="88928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BE97044-66C4-40AE-A6F2-76177CE8F9EC}"/>
              </a:ext>
            </a:extLst>
          </p:cNvPr>
          <p:cNvSpPr txBox="1"/>
          <p:nvPr/>
        </p:nvSpPr>
        <p:spPr>
          <a:xfrm>
            <a:off x="258004" y="5674829"/>
            <a:ext cx="494637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>
                <a:ea typeface="+mn-lt"/>
                <a:cs typeface="+mn-lt"/>
              </a:rPr>
              <a:t>vi)</a:t>
            </a:r>
            <a:endParaRPr lang="en-US" sz="1000">
              <a:ea typeface="+mn-lt"/>
              <a:cs typeface="+mn-lt"/>
            </a:endParaRPr>
          </a:p>
          <a:p>
            <a:r>
              <a:rPr lang="en-US" sz="1000" b="1">
                <a:ea typeface="+mn-lt"/>
                <a:cs typeface="+mn-lt"/>
              </a:rPr>
              <a:t>USECASE: </a:t>
            </a:r>
            <a:r>
              <a:rPr lang="en-US" sz="1000">
                <a:ea typeface="+mn-lt"/>
                <a:cs typeface="+mn-lt"/>
              </a:rPr>
              <a:t>increasing the cost of a Request for color prints</a:t>
            </a:r>
            <a:r>
              <a:rPr lang="en-US" sz="1000" b="1">
                <a:ea typeface="+mn-lt"/>
                <a:cs typeface="+mn-lt"/>
              </a:rPr>
              <a:t> by 20%</a:t>
            </a:r>
            <a:endParaRPr lang="en-US" sz="1000">
              <a:ea typeface="+mn-lt"/>
              <a:cs typeface="+mn-lt"/>
            </a:endParaRPr>
          </a:p>
          <a:p>
            <a:r>
              <a:rPr lang="en-US" sz="1000" b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QUERY:</a:t>
            </a:r>
            <a:r>
              <a:rPr lang="en-US" sz="1000" b="1">
                <a:ea typeface="+mn-lt"/>
                <a:cs typeface="+mn-lt"/>
              </a:rPr>
              <a:t> </a:t>
            </a:r>
            <a:r>
              <a:rPr lang="en-US" sz="1000">
                <a:ea typeface="+mn-lt"/>
                <a:cs typeface="+mn-lt"/>
              </a:rPr>
              <a:t> update </a:t>
            </a:r>
            <a:r>
              <a:rPr lang="en-US" sz="1000" err="1">
                <a:ea typeface="+mn-lt"/>
                <a:cs typeface="+mn-lt"/>
              </a:rPr>
              <a:t>Request_details</a:t>
            </a:r>
            <a:r>
              <a:rPr lang="en-US" sz="1000">
                <a:ea typeface="+mn-lt"/>
                <a:cs typeface="+mn-lt"/>
              </a:rPr>
              <a:t> set cost=cost*1.2 where </a:t>
            </a:r>
            <a:r>
              <a:rPr lang="en-US" sz="1000" err="1">
                <a:ea typeface="+mn-lt"/>
                <a:cs typeface="+mn-lt"/>
              </a:rPr>
              <a:t>print_type</a:t>
            </a:r>
            <a:r>
              <a:rPr lang="en-US" sz="1000">
                <a:ea typeface="+mn-lt"/>
                <a:cs typeface="+mn-lt"/>
              </a:rPr>
              <a:t>='</a:t>
            </a:r>
            <a:r>
              <a:rPr lang="en-US" sz="1000" err="1">
                <a:ea typeface="+mn-lt"/>
                <a:cs typeface="+mn-lt"/>
              </a:rPr>
              <a:t>Colour</a:t>
            </a:r>
            <a:r>
              <a:rPr lang="en-US" sz="1000">
                <a:ea typeface="+mn-lt"/>
                <a:cs typeface="+mn-lt"/>
              </a:rPr>
              <a:t>';</a:t>
            </a:r>
          </a:p>
          <a:p>
            <a:pPr algn="l"/>
            <a:endParaRPr lang="en-US" sz="1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4156900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0FBC77-6F91-46CF-9303-4AC922FF7E17}"/>
              </a:ext>
            </a:extLst>
          </p:cNvPr>
          <p:cNvSpPr/>
          <p:nvPr/>
        </p:nvSpPr>
        <p:spPr>
          <a:xfrm>
            <a:off x="383410" y="461447"/>
            <a:ext cx="1101685" cy="103742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50671-2874-474C-B4DA-001A28938FF9}"/>
              </a:ext>
            </a:extLst>
          </p:cNvPr>
          <p:cNvSpPr/>
          <p:nvPr/>
        </p:nvSpPr>
        <p:spPr>
          <a:xfrm>
            <a:off x="1067948" y="686948"/>
            <a:ext cx="10860794" cy="587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D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D8C0D-BE5E-41F4-A9A7-1412773F986B}"/>
              </a:ext>
            </a:extLst>
          </p:cNvPr>
          <p:cNvSpPr txBox="1"/>
          <p:nvPr/>
        </p:nvSpPr>
        <p:spPr>
          <a:xfrm>
            <a:off x="1067603" y="773819"/>
            <a:ext cx="3668484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ea typeface="+mn-lt"/>
                <a:cs typeface="+mn-lt"/>
              </a:rPr>
              <a:t>QUE</a:t>
            </a:r>
            <a:r>
              <a:rPr lang="en-US" sz="200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RIES</a:t>
            </a:r>
            <a:endParaRPr lang="en-US">
              <a:solidFill>
                <a:schemeClr val="accent5">
                  <a:lumMod val="75000"/>
                </a:schemeClr>
              </a:solidFill>
              <a:cs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209A3-9EF5-4C40-9C7A-C3DF94E1EA90}"/>
              </a:ext>
            </a:extLst>
          </p:cNvPr>
          <p:cNvSpPr/>
          <p:nvPr/>
        </p:nvSpPr>
        <p:spPr>
          <a:xfrm>
            <a:off x="11088134" y="5988243"/>
            <a:ext cx="963974" cy="762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F0A57E-022E-4F5A-9E4F-08417D819206}"/>
              </a:ext>
            </a:extLst>
          </p:cNvPr>
          <p:cNvSpPr/>
          <p:nvPr/>
        </p:nvSpPr>
        <p:spPr>
          <a:xfrm>
            <a:off x="6391619" y="6212596"/>
            <a:ext cx="4884145" cy="358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F0002-B420-4E2D-8E33-B8D053F545CF}"/>
              </a:ext>
            </a:extLst>
          </p:cNvPr>
          <p:cNvSpPr txBox="1"/>
          <p:nvPr/>
        </p:nvSpPr>
        <p:spPr>
          <a:xfrm>
            <a:off x="9778962" y="6235201"/>
            <a:ext cx="261466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Times New Roman"/>
                <a:ea typeface="+mn-lt"/>
                <a:cs typeface="+mn-lt"/>
              </a:rPr>
              <a:t>ICTS PRINTING </a:t>
            </a:r>
            <a:r>
              <a:rPr lang="en-US" sz="1400">
                <a:solidFill>
                  <a:schemeClr val="accent5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SERVICE</a:t>
            </a:r>
            <a:endParaRPr lang="en-US" sz="1400">
              <a:solidFill>
                <a:schemeClr val="accent5">
                  <a:lumMod val="75000"/>
                </a:schemeClr>
              </a:solidFill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B07D1-BA40-4250-B4E3-7C5356F091A1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3169A6-52F7-4393-98D0-485BEEEAE150}"/>
              </a:ext>
            </a:extLst>
          </p:cNvPr>
          <p:cNvSpPr txBox="1"/>
          <p:nvPr/>
        </p:nvSpPr>
        <p:spPr>
          <a:xfrm>
            <a:off x="8341632" y="54020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FF5C66-0F79-42B6-B9B6-6567B5D9FE42}"/>
              </a:ext>
            </a:extLst>
          </p:cNvPr>
          <p:cNvSpPr txBox="1"/>
          <p:nvPr/>
        </p:nvSpPr>
        <p:spPr>
          <a:xfrm>
            <a:off x="2438400" y="34339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6880B7-46B9-4184-931A-A40BB36D869B}"/>
              </a:ext>
            </a:extLst>
          </p:cNvPr>
          <p:cNvSpPr txBox="1"/>
          <p:nvPr/>
        </p:nvSpPr>
        <p:spPr>
          <a:xfrm>
            <a:off x="5280537" y="391631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6FBA65-C2C7-4928-912E-2A8802A82E52}"/>
              </a:ext>
            </a:extLst>
          </p:cNvPr>
          <p:cNvSpPr txBox="1"/>
          <p:nvPr/>
        </p:nvSpPr>
        <p:spPr>
          <a:xfrm>
            <a:off x="5595477" y="40960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111602-C8F6-4F03-8A31-BE5DA7A81603}"/>
              </a:ext>
            </a:extLst>
          </p:cNvPr>
          <p:cNvSpPr txBox="1"/>
          <p:nvPr/>
        </p:nvSpPr>
        <p:spPr>
          <a:xfrm>
            <a:off x="4621330" y="3263248"/>
            <a:ext cx="2743200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400">
              <a:cs typeface="Calibri"/>
            </a:endParaRPr>
          </a:p>
          <a:p>
            <a:endParaRPr lang="en-US">
              <a:latin typeface="Segoe UI"/>
              <a:cs typeface="Segoe UI"/>
            </a:endParaRPr>
          </a:p>
          <a:p>
            <a:endParaRPr lang="en-US" sz="14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A3DBC-37EE-41DE-936A-D20C4A70667A}"/>
              </a:ext>
            </a:extLst>
          </p:cNvPr>
          <p:cNvSpPr txBox="1"/>
          <p:nvPr/>
        </p:nvSpPr>
        <p:spPr>
          <a:xfrm>
            <a:off x="2902226" y="376030"/>
            <a:ext cx="6263308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>
                <a:ea typeface="+mn-lt"/>
                <a:cs typeface="+mn-lt"/>
              </a:rPr>
              <a:t>vii)</a:t>
            </a:r>
            <a:endParaRPr lang="en-US" sz="1000">
              <a:ea typeface="+mn-lt"/>
              <a:cs typeface="+mn-lt"/>
            </a:endParaRPr>
          </a:p>
          <a:p>
            <a:r>
              <a:rPr lang="en-US" sz="1000" b="1">
                <a:ea typeface="+mn-lt"/>
                <a:cs typeface="+mn-lt"/>
              </a:rPr>
              <a:t>USECASE: </a:t>
            </a:r>
            <a:r>
              <a:rPr lang="en-US" sz="1000">
                <a:ea typeface="+mn-lt"/>
                <a:cs typeface="+mn-lt"/>
              </a:rPr>
              <a:t>Write a query which Extracts a number of characters from a string (starting from left) i.e., name of a staff;</a:t>
            </a:r>
          </a:p>
          <a:p>
            <a:endParaRPr lang="en-US" sz="1000" b="1">
              <a:ea typeface="+mn-lt"/>
              <a:cs typeface="+mn-lt"/>
            </a:endParaRPr>
          </a:p>
          <a:p>
            <a:r>
              <a:rPr lang="en-US" sz="1000" b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QUERY: </a:t>
            </a:r>
            <a:r>
              <a:rPr lang="en-US" sz="1000">
                <a:ea typeface="+mn-lt"/>
                <a:cs typeface="+mn-lt"/>
              </a:rPr>
              <a:t> select LEFT(Name,5) as characters </a:t>
            </a:r>
            <a:r>
              <a:rPr lang="en-US" sz="1000" err="1">
                <a:ea typeface="+mn-lt"/>
                <a:cs typeface="+mn-lt"/>
              </a:rPr>
              <a:t>fromleft</a:t>
            </a:r>
            <a:r>
              <a:rPr lang="en-US" sz="1000">
                <a:ea typeface="+mn-lt"/>
                <a:cs typeface="+mn-lt"/>
              </a:rPr>
              <a:t> from </a:t>
            </a:r>
            <a:r>
              <a:rPr lang="en-US" sz="1000" err="1">
                <a:ea typeface="+mn-lt"/>
                <a:cs typeface="+mn-lt"/>
              </a:rPr>
              <a:t>Staff_details</a:t>
            </a:r>
            <a:r>
              <a:rPr lang="en-US" sz="1000">
                <a:ea typeface="+mn-lt"/>
                <a:cs typeface="+mn-lt"/>
              </a:rPr>
              <a:t>;</a:t>
            </a:r>
            <a:endParaRPr lang="en-US"/>
          </a:p>
          <a:p>
            <a:pPr algn="l"/>
            <a:endParaRPr lang="en-US" sz="100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D480B0-AF1E-49FB-8E3C-D513C60E3449}"/>
              </a:ext>
            </a:extLst>
          </p:cNvPr>
          <p:cNvSpPr txBox="1"/>
          <p:nvPr/>
        </p:nvSpPr>
        <p:spPr>
          <a:xfrm>
            <a:off x="2854601" y="316105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pic>
        <p:nvPicPr>
          <p:cNvPr id="13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4E45C4C-4679-40D7-91DD-139320F8B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1" y="806060"/>
            <a:ext cx="3861352" cy="15435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9B9A4F-3F7C-46A8-81C6-F642C11ED3F2}"/>
              </a:ext>
            </a:extLst>
          </p:cNvPr>
          <p:cNvSpPr txBox="1"/>
          <p:nvPr/>
        </p:nvSpPr>
        <p:spPr>
          <a:xfrm>
            <a:off x="305628" y="1920738"/>
            <a:ext cx="583261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>
                <a:ea typeface="+mn-lt"/>
                <a:cs typeface="+mn-lt"/>
              </a:rPr>
              <a:t>viii)</a:t>
            </a:r>
            <a:endParaRPr lang="en-US" sz="1000">
              <a:ea typeface="+mn-lt"/>
              <a:cs typeface="+mn-lt"/>
            </a:endParaRPr>
          </a:p>
          <a:p>
            <a:r>
              <a:rPr lang="en-US" sz="1000" b="1">
                <a:ea typeface="+mn-lt"/>
                <a:cs typeface="+mn-lt"/>
              </a:rPr>
              <a:t>USECASE: </a:t>
            </a:r>
            <a:r>
              <a:rPr lang="en-US" sz="1000">
                <a:ea typeface="+mn-lt"/>
                <a:cs typeface="+mn-lt"/>
              </a:rPr>
              <a:t>Displays the month at which the printer is used ; time in hours ;exact time and its ID </a:t>
            </a:r>
          </a:p>
          <a:p>
            <a:r>
              <a:rPr lang="en-US" sz="1000" b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QUERY: </a:t>
            </a:r>
            <a:endParaRPr lang="en-US" sz="1000">
              <a:solidFill>
                <a:schemeClr val="accent5">
                  <a:lumMod val="75000"/>
                </a:schemeClr>
              </a:solidFill>
              <a:ea typeface="+mn-lt"/>
              <a:cs typeface="+mn-lt"/>
            </a:endParaRPr>
          </a:p>
          <a:p>
            <a:r>
              <a:rPr lang="en-US" sz="1000">
                <a:ea typeface="+mn-lt"/>
                <a:cs typeface="+mn-lt"/>
              </a:rPr>
              <a:t>SELECT TO_CHAR(</a:t>
            </a:r>
            <a:r>
              <a:rPr lang="en-US" sz="1000" err="1">
                <a:ea typeface="+mn-lt"/>
                <a:cs typeface="+mn-lt"/>
              </a:rPr>
              <a:t>Date,'month</a:t>
            </a:r>
            <a:r>
              <a:rPr lang="en-US" sz="1000">
                <a:ea typeface="+mn-lt"/>
                <a:cs typeface="+mn-lt"/>
              </a:rPr>
              <a:t>')as </a:t>
            </a:r>
            <a:r>
              <a:rPr lang="en-US" sz="1000" err="1">
                <a:ea typeface="+mn-lt"/>
                <a:cs typeface="+mn-lt"/>
              </a:rPr>
              <a:t>MONTH,extract</a:t>
            </a:r>
            <a:r>
              <a:rPr lang="en-US" sz="1000">
                <a:ea typeface="+mn-lt"/>
                <a:cs typeface="+mn-lt"/>
              </a:rPr>
              <a:t>(hour from Time) as </a:t>
            </a:r>
            <a:r>
              <a:rPr lang="en-US" sz="1000" err="1">
                <a:ea typeface="+mn-lt"/>
                <a:cs typeface="+mn-lt"/>
              </a:rPr>
              <a:t>time_in_hours</a:t>
            </a:r>
            <a:r>
              <a:rPr lang="en-US" sz="1000">
                <a:ea typeface="+mn-lt"/>
                <a:cs typeface="+mn-lt"/>
              </a:rPr>
              <a:t>, PID AS PRINTER_ID,TIME AS TIME FROM PRINTER;</a:t>
            </a:r>
          </a:p>
          <a:p>
            <a:pPr algn="l"/>
            <a:endParaRPr lang="en-US" sz="100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2ADF2D-0F09-4A22-9410-87777AF43544}"/>
              </a:ext>
            </a:extLst>
          </p:cNvPr>
          <p:cNvSpPr txBox="1"/>
          <p:nvPr/>
        </p:nvSpPr>
        <p:spPr>
          <a:xfrm>
            <a:off x="5153025" y="36290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pic>
        <p:nvPicPr>
          <p:cNvPr id="16" name="Picture 16" descr="Table&#10;&#10;Description automatically generated">
            <a:extLst>
              <a:ext uri="{FF2B5EF4-FFF2-40B4-BE49-F238E27FC236}">
                <a16:creationId xmlns:a16="http://schemas.microsoft.com/office/drawing/2014/main" id="{5E6F510C-D22F-4EBD-9C03-5D4529F4D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770" y="2826328"/>
            <a:ext cx="3438938" cy="15449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4284F32-1504-41DC-A203-E9E44019CAE3}"/>
              </a:ext>
            </a:extLst>
          </p:cNvPr>
          <p:cNvSpPr txBox="1"/>
          <p:nvPr/>
        </p:nvSpPr>
        <p:spPr>
          <a:xfrm>
            <a:off x="6240118" y="2479813"/>
            <a:ext cx="5493025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>
                <a:ea typeface="+mn-lt"/>
                <a:cs typeface="+mn-lt"/>
              </a:rPr>
              <a:t>ix)</a:t>
            </a:r>
            <a:endParaRPr lang="en-US" sz="1000">
              <a:ea typeface="+mn-lt"/>
              <a:cs typeface="+mn-lt"/>
            </a:endParaRPr>
          </a:p>
          <a:p>
            <a:r>
              <a:rPr lang="en-US" sz="1000" b="1">
                <a:ea typeface="+mn-lt"/>
                <a:cs typeface="+mn-lt"/>
              </a:rPr>
              <a:t>USECASE: </a:t>
            </a:r>
            <a:r>
              <a:rPr lang="en-US" sz="1000" err="1">
                <a:ea typeface="+mn-lt"/>
                <a:cs typeface="+mn-lt"/>
              </a:rPr>
              <a:t>Retrive</a:t>
            </a:r>
            <a:r>
              <a:rPr lang="en-US" sz="1000">
                <a:ea typeface="+mn-lt"/>
                <a:cs typeface="+mn-lt"/>
              </a:rPr>
              <a:t> the </a:t>
            </a:r>
            <a:r>
              <a:rPr lang="en-US" sz="1000" err="1">
                <a:ea typeface="+mn-lt"/>
                <a:cs typeface="+mn-lt"/>
              </a:rPr>
              <a:t>Request_id,time</a:t>
            </a:r>
            <a:r>
              <a:rPr lang="en-US" sz="1000">
                <a:ea typeface="+mn-lt"/>
                <a:cs typeface="+mn-lt"/>
              </a:rPr>
              <a:t> which was printed between 8:00:00 and 11:00:00.</a:t>
            </a:r>
          </a:p>
          <a:p>
            <a:r>
              <a:rPr lang="en-US" sz="1000" b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QUERY: </a:t>
            </a:r>
            <a:endParaRPr lang="en-US" sz="1000">
              <a:ea typeface="+mn-lt"/>
              <a:cs typeface="+mn-lt"/>
            </a:endParaRPr>
          </a:p>
          <a:p>
            <a:r>
              <a:rPr lang="en-US" sz="1000">
                <a:ea typeface="+mn-lt"/>
                <a:cs typeface="+mn-lt"/>
              </a:rPr>
              <a:t>select </a:t>
            </a:r>
            <a:r>
              <a:rPr lang="en-US" sz="1000" err="1">
                <a:ea typeface="+mn-lt"/>
                <a:cs typeface="+mn-lt"/>
              </a:rPr>
              <a:t>RID,time</a:t>
            </a:r>
            <a:r>
              <a:rPr lang="en-US" sz="1000">
                <a:ea typeface="+mn-lt"/>
                <a:cs typeface="+mn-lt"/>
              </a:rPr>
              <a:t> from Printer where time between '8:00:00' and '11:00:00';</a:t>
            </a:r>
          </a:p>
          <a:p>
            <a:pPr algn="l"/>
            <a:endParaRPr lang="en-US" sz="100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50821-FDDB-4FB0-BDCC-A9EFFF32403B}"/>
              </a:ext>
            </a:extLst>
          </p:cNvPr>
          <p:cNvSpPr txBox="1"/>
          <p:nvPr/>
        </p:nvSpPr>
        <p:spPr>
          <a:xfrm>
            <a:off x="5438775" y="39147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pic>
        <p:nvPicPr>
          <p:cNvPr id="20" name="Picture 2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DC19CC4-CD30-4D09-BAF7-E02D2D194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943" y="3314895"/>
            <a:ext cx="4292047" cy="149544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6346DE8-4F83-4581-B705-048BF097CE2B}"/>
              </a:ext>
            </a:extLst>
          </p:cNvPr>
          <p:cNvSpPr txBox="1"/>
          <p:nvPr/>
        </p:nvSpPr>
        <p:spPr>
          <a:xfrm>
            <a:off x="305628" y="4571172"/>
            <a:ext cx="59817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ea typeface="+mn-lt"/>
                <a:cs typeface="+mn-lt"/>
              </a:rPr>
              <a:t>x)</a:t>
            </a:r>
          </a:p>
          <a:p>
            <a:r>
              <a:rPr lang="en-US" sz="1000" b="1">
                <a:ea typeface="+mn-lt"/>
                <a:cs typeface="+mn-lt"/>
              </a:rPr>
              <a:t>USECASE: </a:t>
            </a:r>
            <a:r>
              <a:rPr lang="en-US" sz="1000">
                <a:ea typeface="+mn-lt"/>
                <a:cs typeface="+mn-lt"/>
              </a:rPr>
              <a:t>select the intersection of two conditions where name </a:t>
            </a:r>
          </a:p>
          <a:p>
            <a:r>
              <a:rPr lang="en-US" sz="1000">
                <a:ea typeface="+mn-lt"/>
                <a:cs typeface="+mn-lt"/>
              </a:rPr>
              <a:t>name should start with p and purpose should be examination;</a:t>
            </a:r>
          </a:p>
          <a:p>
            <a:endParaRPr lang="en-US" sz="1000">
              <a:ea typeface="+mn-lt"/>
              <a:cs typeface="+mn-lt"/>
            </a:endParaRPr>
          </a:p>
          <a:p>
            <a:r>
              <a:rPr lang="en-US" sz="1000" b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QUERY: </a:t>
            </a:r>
            <a:endParaRPr lang="en-US" sz="1000">
              <a:solidFill>
                <a:schemeClr val="accent5">
                  <a:lumMod val="75000"/>
                </a:schemeClr>
              </a:solidFill>
              <a:ea typeface="+mn-lt"/>
              <a:cs typeface="+mn-lt"/>
            </a:endParaRPr>
          </a:p>
          <a:p>
            <a:r>
              <a:rPr lang="en-US" sz="1000">
                <a:ea typeface="+mn-lt"/>
                <a:cs typeface="+mn-lt"/>
              </a:rPr>
              <a:t>(select </a:t>
            </a:r>
            <a:r>
              <a:rPr lang="en-US" sz="1000" err="1">
                <a:ea typeface="+mn-lt"/>
                <a:cs typeface="+mn-lt"/>
              </a:rPr>
              <a:t>staff_ID</a:t>
            </a:r>
            <a:r>
              <a:rPr lang="en-US" sz="1000">
                <a:ea typeface="+mn-lt"/>
                <a:cs typeface="+mn-lt"/>
              </a:rPr>
              <a:t> from </a:t>
            </a:r>
            <a:r>
              <a:rPr lang="en-US" sz="1000" err="1">
                <a:ea typeface="+mn-lt"/>
                <a:cs typeface="+mn-lt"/>
              </a:rPr>
              <a:t>Staff_details</a:t>
            </a:r>
            <a:r>
              <a:rPr lang="en-US" sz="1000">
                <a:ea typeface="+mn-lt"/>
                <a:cs typeface="+mn-lt"/>
              </a:rPr>
              <a:t> where Name like 'p%')INTERSECT(select </a:t>
            </a:r>
            <a:r>
              <a:rPr lang="en-US" sz="1000" err="1">
                <a:ea typeface="+mn-lt"/>
                <a:cs typeface="+mn-lt"/>
              </a:rPr>
              <a:t>staff_ID</a:t>
            </a:r>
            <a:r>
              <a:rPr lang="en-US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fromRequest_details</a:t>
            </a:r>
            <a:r>
              <a:rPr lang="en-US" sz="1000">
                <a:ea typeface="+mn-lt"/>
                <a:cs typeface="+mn-lt"/>
              </a:rPr>
              <a:t> where purpose='examination');</a:t>
            </a:r>
          </a:p>
          <a:p>
            <a:pPr algn="l"/>
            <a:endParaRPr lang="en-US" sz="1000">
              <a:cs typeface="Calibri"/>
            </a:endParaRPr>
          </a:p>
        </p:txBody>
      </p:sp>
      <p:pic>
        <p:nvPicPr>
          <p:cNvPr id="24" name="Picture 2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ECE48B-C378-4124-A370-B133D7E2C2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0531" y="5656395"/>
            <a:ext cx="4292048" cy="106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7913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Relational schema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19</cp:revision>
  <dcterms:created xsi:type="dcterms:W3CDTF">2020-12-15T06:22:31Z</dcterms:created>
  <dcterms:modified xsi:type="dcterms:W3CDTF">2020-12-18T12:47:33Z</dcterms:modified>
</cp:coreProperties>
</file>