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914C-3858-4ACF-AB2E-9F6CABFFA53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F6953-E081-4100-A8F7-AA641A9FF7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5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F6953-E081-4100-A8F7-AA641A9FF7E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02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CF8C7-1353-43C5-891C-AFBF1C306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205532-A86E-4467-AA6C-0311A30C1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B5C9C0-6FC1-4F27-B833-BE3A95F4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B91345-EC35-4F9A-939F-03C6EDD0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58B4EE-DF38-426A-A8EF-06515C84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05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C8C06-1938-46A2-AA98-E566B864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B36EC8-B951-4F11-99E3-2CC59D288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9E15F4-A242-48E1-BAB3-EDFE5ABB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FB4D2A-0A1F-48F6-A48D-362181D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F0216E-3EE1-4D11-9FF7-2B756E51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5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136902F-FFE3-49CC-B88E-FBA1941E7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A8C2FB-02EA-481D-BFF3-6A131D47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9DAF34-2CF3-4BE6-858A-6B0F88D9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932C6-92E0-471E-B8DB-2B4C45A6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19428-E0EC-4586-A926-291080E5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70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68B79-622D-412D-9A72-4F8B2231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BE8DCC-F9D0-43DD-B7CE-96ABA48D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18F605-AFAC-4CE3-9969-54A68E7C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10EB79-292A-485F-9CAD-933357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450F36-B1E2-4949-8918-59FA84FC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3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23C71-7621-4D9E-B87B-568687DE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5C0E53-3253-4B44-A6A4-025B2A53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8EC0B2-3C0E-46E4-92BA-91040E55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599EF-EC96-4C70-9359-011CF0FE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DF86C-A9C5-4526-B33E-C16F4F37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47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E805F-EC4D-4BF4-A324-6A4E4A70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69542-01BC-4091-818C-4FA78A3D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9D938B-1AA9-4F75-B646-E4B7FE6D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909291-3A4A-4CE4-9739-207480D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0B43C7-75DF-40DD-8F52-731ECED2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A92173-8BC0-4B32-B7F9-820C9E8B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54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383AA-935E-4948-85C1-A7EED009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1A489-B2B1-4ED5-92B4-FB146F1C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DB2996-2D4C-4EB9-AD74-030FFCC5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727A64-3E4F-4A4C-B8AF-D08715E8D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002218A-030C-449C-9AF8-BF19A6A0F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D7E18E-195D-4A2A-B652-689D41DD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017C35-8C46-454C-8F30-C4E5D851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FAC4A6-0B1C-4672-9593-B29B84B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92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CAB40-DDDF-461B-85E1-7797E00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3C9CA8-61A3-4D10-BD55-DA4EDAE4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F5605F-CE4F-48EB-99EB-D47AA5C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955A7F-7648-4241-A3BB-1649B905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3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D64A1C-47D0-44A4-9A5D-C5DC1528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98F893-F635-48F6-BFD0-8D3E2F65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AE2538-9C41-4288-8200-ACC2A1D6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8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BBD13-DCC5-4F2F-A556-959C21E1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4BB835-CD8F-4210-A973-24FFE992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C6D479-7557-4B4A-90E3-2DF0AA3E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04423D-CA82-4800-B507-FE57F933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1028D2-6762-4714-8ED1-C41A8C5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AEA9CE-11A6-43D2-9330-FBFAF176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11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EA384-12A9-429F-AE88-864BA7AA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06C674-F7C9-4D40-8C1A-9778A1714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D7DEF-9C6D-49DF-8555-161F558D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BE3015-1514-4002-9877-EF37A4A1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889992-6AA4-4725-8C0A-2CD570A8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69EE11-9B5A-44D8-AEC5-0734D85A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57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2C8787-41AE-4790-8775-3F34A060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49982A-82D9-426B-89B7-762C899B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C67D02-E7FB-4DDB-84E9-67614318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F0B8-AE7B-4A20-A2DA-3A535A85788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48E26E-C9D4-4721-86A0-5F3F6AB70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473DA3-3CF3-46EC-BDB7-42B75E84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166D-CC70-48A7-A86F-E4A86182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63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CFE1D-56BE-4946-8188-9B28B158A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2387600"/>
          </a:xfrm>
        </p:spPr>
        <p:txBody>
          <a:bodyPr/>
          <a:lstStyle/>
          <a:p>
            <a:r>
              <a:rPr lang="en-US" b="1" dirty="0"/>
              <a:t>BUSINESS PLAN </a:t>
            </a:r>
            <a:br>
              <a:rPr lang="en-US" b="1" dirty="0"/>
            </a:br>
            <a:r>
              <a:rPr lang="en-US" b="1" dirty="0"/>
              <a:t>FOR NEW VERTICAL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9386B5-DDE4-4F2D-9FFE-19E940CE3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GOVERNMENT PROJECTS – PAN INDIA</a:t>
            </a:r>
          </a:p>
        </p:txBody>
      </p:sp>
    </p:spTree>
    <p:extLst>
      <p:ext uri="{BB962C8B-B14F-4D97-AF65-F5344CB8AC3E}">
        <p14:creationId xmlns:p14="http://schemas.microsoft.com/office/powerpoint/2010/main" xmlns="" val="13178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8BBC9-EBA6-44E8-85F9-D0857E96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41"/>
            <a:ext cx="10515600" cy="1325563"/>
          </a:xfrm>
        </p:spPr>
        <p:txBody>
          <a:bodyPr/>
          <a:lstStyle/>
          <a:p>
            <a:r>
              <a:rPr lang="en-US" b="1" u="sng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08E71-2EF8-4B4A-9BC9-C18B29EE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3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GOVERNMENT PROJECTS</a:t>
            </a:r>
          </a:p>
          <a:p>
            <a:pPr marL="0" indent="0">
              <a:buNone/>
            </a:pPr>
            <a:r>
              <a:rPr lang="en-US" dirty="0"/>
              <a:t>PLAYERS:</a:t>
            </a:r>
          </a:p>
          <a:p>
            <a:r>
              <a:rPr lang="en-US" dirty="0"/>
              <a:t>CENTRAL</a:t>
            </a:r>
          </a:p>
          <a:p>
            <a:r>
              <a:rPr lang="en-US" dirty="0"/>
              <a:t>REGIONAL – NORTH , SOUTH , EAST, WEST, NORTH EAST</a:t>
            </a:r>
          </a:p>
          <a:p>
            <a:r>
              <a:rPr lang="en-US" dirty="0"/>
              <a:t>STATE – Each State has their own agenda cross different ministries</a:t>
            </a:r>
          </a:p>
          <a:p>
            <a:r>
              <a:rPr lang="en-US" dirty="0"/>
              <a:t>PARTNERS – WHO , UNESO , UNFPA, USAID</a:t>
            </a:r>
          </a:p>
          <a:p>
            <a:r>
              <a:rPr lang="en-US" dirty="0"/>
              <a:t>OUTSOURCED</a:t>
            </a:r>
          </a:p>
          <a:p>
            <a:r>
              <a:rPr lang="en-US" dirty="0"/>
              <a:t>EMBASSIES</a:t>
            </a:r>
          </a:p>
          <a:p>
            <a:r>
              <a:rPr lang="en-US" dirty="0"/>
              <a:t>NPO – ASSISTING GOVT</a:t>
            </a:r>
          </a:p>
          <a:p>
            <a:r>
              <a:rPr lang="en-US" dirty="0"/>
              <a:t>INTERNATIONAL PROJECTS IN INDIA</a:t>
            </a:r>
          </a:p>
        </p:txBody>
      </p:sp>
    </p:spTree>
    <p:extLst>
      <p:ext uri="{BB962C8B-B14F-4D97-AF65-F5344CB8AC3E}">
        <p14:creationId xmlns:p14="http://schemas.microsoft.com/office/powerpoint/2010/main" xmlns="" val="402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65EF0-CFE7-44FC-B1F5-D0755C69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TYPES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DA32E8-2C1B-4FDA-937A-0097E310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CONFERENCES</a:t>
            </a:r>
          </a:p>
          <a:p>
            <a:r>
              <a:rPr lang="en-US" dirty="0"/>
              <a:t>SYMPOSIUMS</a:t>
            </a:r>
          </a:p>
          <a:p>
            <a:r>
              <a:rPr lang="en-US" dirty="0"/>
              <a:t>EXHIBITIONS / FAIRS – B2B, B2C &amp; B2G</a:t>
            </a:r>
          </a:p>
          <a:p>
            <a:r>
              <a:rPr lang="en-US" dirty="0"/>
              <a:t>STATE PAVILLIONS</a:t>
            </a:r>
          </a:p>
          <a:p>
            <a:r>
              <a:rPr lang="en-US" dirty="0"/>
              <a:t>OUTBOUND</a:t>
            </a:r>
          </a:p>
          <a:p>
            <a:r>
              <a:rPr lang="en-US" dirty="0"/>
              <a:t>COUNTRY PAVILLIONS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31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59998-5F20-487E-BA77-3AD2D331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79"/>
            <a:ext cx="10515600" cy="3714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RELEVANT GOVT ORGANISATIONS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97CBD1-8A66-4CD4-84D7-9CD0B2A29E89}"/>
              </a:ext>
            </a:extLst>
          </p:cNvPr>
          <p:cNvSpPr/>
          <p:nvPr/>
        </p:nvSpPr>
        <p:spPr>
          <a:xfrm>
            <a:off x="511126" y="614967"/>
            <a:ext cx="490493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Commerce and Industry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Communications and Information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Corporate Affairs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Culture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Defence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Electronics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Health and Family Welfare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Home Affairs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Human Resource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Minority Affairs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New and Renewable Energy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Overseas Indian Affairs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Railways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Youth Affairs and Sports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Department of 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Department of Information Technology (DIT)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Department of Post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Department of Telecommunications (DOT)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Rural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Science and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Shipping, Road Transport and Highways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Social Justice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Tourism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Tribal Affairs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Ministry of Urban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Water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Ministry of Women and Child Development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2F508B-842B-4752-8E71-BE3C56202604}"/>
              </a:ext>
            </a:extLst>
          </p:cNvPr>
          <p:cNvSpPr/>
          <p:nvPr/>
        </p:nvSpPr>
        <p:spPr>
          <a:xfrm>
            <a:off x="5882640" y="614967"/>
            <a:ext cx="49049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National Jute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JPDEPC – Jute Products Development &amp; Export Council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Coffee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ISEPC – Indian Silk Export Promotion Council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Rubber 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Tea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Spices Board of 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Tobacco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APEDA (Agriculture &amp; Processed Food Products Exports)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Coir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IISc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CIPET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NIMHANS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Coconut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Cashew Export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DPIIT ( Dept. for Promotion of Industry &amp; Internal Trade)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DGFT ( Directorate General of Foreign Trade)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CLE – Council for Leather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GJEPC – Gem &amp; Jewellery Export Promotion Council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HEPC –Handloom Export promotion Council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TEXPROCIL -  The Cotton Textiles Promotion Council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PHARMEXCIL – Pharmaceutical Export Promotion Council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MPEDA – Marine Products Export Development Authority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highlight>
                  <a:srgbClr val="FFFF00"/>
                </a:highlight>
              </a:rPr>
              <a:t>ALL STATE GOVERNMENTS: STATES – 29 &amp; UT - 7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798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621FF-5280-419D-B2FE-8C8AAB3B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04138" cy="3897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NGO &amp; NPO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BB4537-DE9E-45D8-A995-D74DF786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" y="883089"/>
            <a:ext cx="5168705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UNESCO INDIA</a:t>
            </a:r>
          </a:p>
          <a:p>
            <a:r>
              <a:rPr lang="en-US" sz="1800" dirty="0"/>
              <a:t>UNITED NATIONS INDIA ( 26 SUB ORGANISATIONS)</a:t>
            </a:r>
          </a:p>
          <a:p>
            <a:r>
              <a:rPr lang="en-US" sz="1800" dirty="0"/>
              <a:t>UNFPA INDIA– UNITED NATIONS POPULATION FUND</a:t>
            </a:r>
          </a:p>
          <a:p>
            <a:r>
              <a:rPr lang="en-US" sz="1800" dirty="0"/>
              <a:t>UNDP</a:t>
            </a:r>
          </a:p>
          <a:p>
            <a:r>
              <a:rPr lang="en-US" sz="1800" dirty="0"/>
              <a:t>UNAIDS</a:t>
            </a:r>
          </a:p>
          <a:p>
            <a:r>
              <a:rPr lang="en-US" sz="1800" dirty="0"/>
              <a:t>GREENPEACE INDIA</a:t>
            </a:r>
          </a:p>
          <a:p>
            <a:r>
              <a:rPr lang="en-US" sz="1800" dirty="0"/>
              <a:t>GRACE PETER CHARITABLE TRUST</a:t>
            </a:r>
          </a:p>
          <a:p>
            <a:r>
              <a:rPr lang="en-US" sz="1800" dirty="0"/>
              <a:t>KALINGA INSTITUTE OF SCIENCES</a:t>
            </a:r>
          </a:p>
          <a:p>
            <a:r>
              <a:rPr lang="en-US" sz="1800" dirty="0"/>
              <a:t>WHO – SOUTH EAST ASIA INDIA</a:t>
            </a:r>
          </a:p>
          <a:p>
            <a:r>
              <a:rPr lang="en-US" dirty="0"/>
              <a:t>Watchtower Bible &amp; Tract Society of India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CC363CB-1AD6-4E08-ACC1-8B5220DA26EE}"/>
              </a:ext>
            </a:extLst>
          </p:cNvPr>
          <p:cNvSpPr txBox="1">
            <a:spLocks/>
          </p:cNvSpPr>
          <p:nvPr/>
        </p:nvSpPr>
        <p:spPr>
          <a:xfrm>
            <a:off x="6522720" y="0"/>
            <a:ext cx="4920175" cy="389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EMBASSIES , JOINT VENTURES &amp; ASSOCIATIONS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B45C96B-4EE6-41D5-9265-BEB7CC931E20}"/>
              </a:ext>
            </a:extLst>
          </p:cNvPr>
          <p:cNvSpPr txBox="1">
            <a:spLocks/>
          </p:cNvSpPr>
          <p:nvPr/>
        </p:nvSpPr>
        <p:spPr>
          <a:xfrm>
            <a:off x="6095999" y="725999"/>
            <a:ext cx="5917809" cy="5717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TRADE PROMOTIONS COUNCIL OF INDIA</a:t>
            </a:r>
          </a:p>
          <a:p>
            <a:r>
              <a:rPr lang="en-US" sz="1800" dirty="0"/>
              <a:t>ITPO</a:t>
            </a:r>
          </a:p>
          <a:p>
            <a:r>
              <a:rPr lang="en-US" sz="1800" dirty="0"/>
              <a:t>CII</a:t>
            </a:r>
          </a:p>
          <a:p>
            <a:r>
              <a:rPr lang="en-US" sz="1800" dirty="0"/>
              <a:t>FICCI</a:t>
            </a:r>
          </a:p>
          <a:p>
            <a:r>
              <a:rPr lang="en-US" sz="1800" dirty="0"/>
              <a:t>IMTMA</a:t>
            </a:r>
          </a:p>
          <a:p>
            <a:r>
              <a:rPr lang="en-US" sz="1800" dirty="0"/>
              <a:t>ITME</a:t>
            </a:r>
          </a:p>
          <a:p>
            <a:r>
              <a:rPr lang="en-US" sz="1800" dirty="0"/>
              <a:t>BRICS – Brazil , Russia, India, China &amp; South Africa</a:t>
            </a:r>
          </a:p>
          <a:p>
            <a:r>
              <a:rPr lang="en-US" sz="1800" dirty="0"/>
              <a:t>JETRO INDIA – Japan External Trade Organisation India</a:t>
            </a:r>
          </a:p>
          <a:p>
            <a:r>
              <a:rPr lang="en-US" sz="1800" dirty="0"/>
              <a:t>KOTRA INDIA – Korea Trade – Investment promotion Agency India</a:t>
            </a:r>
          </a:p>
          <a:p>
            <a:r>
              <a:rPr lang="en-US" sz="1800" dirty="0"/>
              <a:t>TAITRA – Taiwan External Trade Development</a:t>
            </a:r>
          </a:p>
          <a:p>
            <a:r>
              <a:rPr lang="en-US" sz="1800" dirty="0"/>
              <a:t>ENTERPRISE SINGAPORE</a:t>
            </a:r>
          </a:p>
          <a:p>
            <a:r>
              <a:rPr lang="en-US" sz="1800" dirty="0"/>
              <a:t>EXPORT PROMOTION BUREAU</a:t>
            </a:r>
          </a:p>
          <a:p>
            <a:r>
              <a:rPr lang="en-US" sz="1800" dirty="0"/>
              <a:t>CCPIT- China Council for the Promotion of International Trade</a:t>
            </a:r>
          </a:p>
          <a:p>
            <a:r>
              <a:rPr lang="en-US" sz="1800" dirty="0"/>
              <a:t>APEX BRASIL – Brazilian Trade and Investment</a:t>
            </a:r>
          </a:p>
          <a:p>
            <a:r>
              <a:rPr lang="en-US" sz="1800" dirty="0"/>
              <a:t>NEPC – Nigerian Export Promotion</a:t>
            </a:r>
          </a:p>
          <a:p>
            <a:r>
              <a:rPr lang="en-US" sz="1800" dirty="0"/>
              <a:t>PROM PERU</a:t>
            </a:r>
          </a:p>
          <a:p>
            <a:r>
              <a:rPr lang="en-US" sz="1800" dirty="0"/>
              <a:t>MATRADE – Malaysia External Trade Development</a:t>
            </a:r>
          </a:p>
          <a:p>
            <a:r>
              <a:rPr lang="en-US" sz="1800" dirty="0"/>
              <a:t>AUSTARDE – Australian Trade And Investment Commission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8055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426C1-926A-4F0D-A98E-98847FE5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3" y="0"/>
            <a:ext cx="4183965" cy="647749"/>
          </a:xfrm>
        </p:spPr>
        <p:txBody>
          <a:bodyPr>
            <a:noAutofit/>
          </a:bodyPr>
          <a:lstStyle/>
          <a:p>
            <a:pPr algn="ctr"/>
            <a:r>
              <a:rPr lang="en-US" sz="2000" b="1" u="sng" dirty="0">
                <a:highlight>
                  <a:srgbClr val="00FFFF"/>
                </a:highlight>
              </a:rPr>
              <a:t>REVENUE TARGET –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28E9A-4ADB-4857-9B99-A5C2A178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3" y="681037"/>
            <a:ext cx="10515600" cy="541923"/>
          </a:xfrm>
        </p:spPr>
        <p:txBody>
          <a:bodyPr>
            <a:normAutofit/>
          </a:bodyPr>
          <a:lstStyle/>
          <a:p>
            <a:r>
              <a:rPr lang="en-US" sz="2000" b="1" dirty="0"/>
              <a:t>YEAR 2020 – 21 :  TARGET 2- 2.5 CR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463161-F1BA-4273-A77F-34A5D73095E5}"/>
              </a:ext>
            </a:extLst>
          </p:cNvPr>
          <p:cNvSpPr txBox="1"/>
          <p:nvPr/>
        </p:nvSpPr>
        <p:spPr>
          <a:xfrm>
            <a:off x="4951828" y="577362"/>
            <a:ext cx="680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ANNUAL REVENUE 	2020-21			: 800 LAKHS</a:t>
            </a:r>
          </a:p>
          <a:p>
            <a:r>
              <a:rPr lang="en-US" sz="1600" b="1" dirty="0"/>
              <a:t>PROPOSALS TO BE SENT 			: 3200 LAKHS</a:t>
            </a:r>
          </a:p>
          <a:p>
            <a:r>
              <a:rPr lang="en-US" sz="1600" b="1" dirty="0"/>
              <a:t>AVERAGE VALUE OF TENDER/OPPORTUNITY 	: 40 LAKHS</a:t>
            </a:r>
          </a:p>
          <a:p>
            <a:r>
              <a:rPr lang="en-US" sz="1600" b="1" dirty="0"/>
              <a:t>MINIMUM PROPOSALS TO BE SENT 			: 80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E723B1-AF65-4899-AF1E-F0FE732DC490}"/>
              </a:ext>
            </a:extLst>
          </p:cNvPr>
          <p:cNvSpPr txBox="1"/>
          <p:nvPr/>
        </p:nvSpPr>
        <p:spPr>
          <a:xfrm>
            <a:off x="112541" y="2521059"/>
            <a:ext cx="5458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OPERATIONAL KPI</a:t>
            </a:r>
          </a:p>
          <a:p>
            <a:endParaRPr lang="en-US" sz="1400" b="1" dirty="0"/>
          </a:p>
          <a:p>
            <a:r>
              <a:rPr lang="en-US" sz="1400" b="1" dirty="0"/>
              <a:t>OPPORTUNTIES / ACCOUNTS TO BE SOURCED AND TARGETTED</a:t>
            </a:r>
          </a:p>
          <a:p>
            <a:r>
              <a:rPr lang="en-US" sz="1400" b="1" dirty="0"/>
              <a:t>MEETINGS TO BE DONE </a:t>
            </a:r>
          </a:p>
          <a:p>
            <a:r>
              <a:rPr lang="en-US" sz="1400" b="1" dirty="0"/>
              <a:t>PROPOSALS/TENDERS TO BE SENT</a:t>
            </a:r>
          </a:p>
          <a:p>
            <a:r>
              <a:rPr lang="en-US" sz="1400" b="1" dirty="0"/>
              <a:t>PIPEINE VOLUMES OF THE PROPOSALS SENT OR TENDERS SUBMITTED</a:t>
            </a:r>
          </a:p>
          <a:p>
            <a:r>
              <a:rPr lang="en-US" sz="1400" b="1" dirty="0"/>
              <a:t>REVENUE TARGET</a:t>
            </a:r>
          </a:p>
          <a:p>
            <a:endParaRPr lang="en-US" sz="14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3634A0A9-D8E3-4307-ACE1-04E977D34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349225"/>
              </p:ext>
            </p:extLst>
          </p:nvPr>
        </p:nvGraphicFramePr>
        <p:xfrm>
          <a:off x="5570806" y="2147022"/>
          <a:ext cx="6359770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94">
                  <a:extLst>
                    <a:ext uri="{9D8B030D-6E8A-4147-A177-3AD203B41FA5}">
                      <a16:colId xmlns:a16="http://schemas.microsoft.com/office/drawing/2014/main" xmlns="" val="1373087932"/>
                    </a:ext>
                  </a:extLst>
                </a:gridCol>
                <a:gridCol w="4092555">
                  <a:extLst>
                    <a:ext uri="{9D8B030D-6E8A-4147-A177-3AD203B41FA5}">
                      <a16:colId xmlns:a16="http://schemas.microsoft.com/office/drawing/2014/main" xmlns="" val="1698821386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xmlns="" val="2908610788"/>
                    </a:ext>
                  </a:extLst>
                </a:gridCol>
                <a:gridCol w="1098453">
                  <a:extLst>
                    <a:ext uri="{9D8B030D-6E8A-4147-A177-3AD203B41FA5}">
                      <a16:colId xmlns:a16="http://schemas.microsoft.com/office/drawing/2014/main" xmlns="" val="165553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973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REVENUE TARGET (IN LAKHS) 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646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PIPELINE TARGET :  RT X 4 (IN LAKHS)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26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TICKET VALUE (EACH IN LAKHS)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981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PROPOSALS   (IN NOS)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953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MEETINGS (IN NOS)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17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OPPORTUNITIES (IN NOS)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00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highlight>
                            <a:srgbClr val="FFFF00"/>
                          </a:highlight>
                        </a:rPr>
                        <a:t>PROFIT MARGIN @ 30% IN LAKHS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highlight>
                            <a:srgbClr val="FFFF00"/>
                          </a:highlight>
                        </a:rP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2984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BD207C-5238-4129-9090-5ADC8311D32C}"/>
              </a:ext>
            </a:extLst>
          </p:cNvPr>
          <p:cNvSpPr txBox="1"/>
          <p:nvPr/>
        </p:nvSpPr>
        <p:spPr>
          <a:xfrm>
            <a:off x="261425" y="5175217"/>
            <a:ext cx="114850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DELIBERATIONS TAKEN INTO ACCOUNT</a:t>
            </a:r>
          </a:p>
          <a:p>
            <a:endParaRPr lang="en-US" sz="1400" b="1" dirty="0"/>
          </a:p>
          <a:p>
            <a:r>
              <a:rPr lang="en-US" sz="1400" b="1" dirty="0"/>
              <a:t>CONSIDERING THAT THE VERTICAL &amp; TEAM WILL BE NEW AND WILL NEED SOME TIME TO GET ADJUSTED WITH THE NEW SYSTEM AND WORK ENVIRON, HAVE TAKEN A MODEST TARGET OF 2.5 CR FOR THE FIRST FINANCIAL YEAR ,AND FOR TARGET GOALS HAVE DISTRIBUTED OVER THE MONTHS EQUALLY.</a:t>
            </a:r>
          </a:p>
          <a:p>
            <a:endParaRPr lang="en-US" sz="1400" b="1" dirty="0"/>
          </a:p>
          <a:p>
            <a:r>
              <a:rPr lang="en-US" sz="1400" b="1" dirty="0"/>
              <a:t>THIS IS AN ACHIEVABLE TARGET AND CAN BE LOOKED AT AFTER THE SECOND QUARTER OF BUSINESS TO REDEFINED ACCORDINGLY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9982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14DF1-DBC1-4CAB-8CB7-6DCFE228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435" y="0"/>
            <a:ext cx="2763129" cy="394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dirty="0"/>
              <a:t>RESOURCES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798E39-1FAF-428F-AB7E-77F19FCD0E98}"/>
              </a:ext>
            </a:extLst>
          </p:cNvPr>
          <p:cNvSpPr txBox="1"/>
          <p:nvPr/>
        </p:nvSpPr>
        <p:spPr>
          <a:xfrm>
            <a:off x="182880" y="394536"/>
            <a:ext cx="117746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TEAM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>
                <a:highlight>
                  <a:srgbClr val="00FF00"/>
                </a:highlight>
              </a:rPr>
              <a:t>SENIOR MANAGER  MARKET RESEARCH</a:t>
            </a:r>
            <a:r>
              <a:rPr lang="en-US" sz="1600" u="sng" dirty="0">
                <a:highlight>
                  <a:srgbClr val="00FF00"/>
                </a:highlight>
              </a:rPr>
              <a:t> </a:t>
            </a:r>
            <a:r>
              <a:rPr lang="en-US" sz="1600" dirty="0"/>
              <a:t>– Immediate</a:t>
            </a:r>
          </a:p>
          <a:p>
            <a:r>
              <a:rPr lang="en-US" sz="1600" dirty="0"/>
              <a:t>( I have the right resource for this and have full confidence on her capability and dedication. Levelheaded and confident in what she does.)</a:t>
            </a:r>
          </a:p>
          <a:p>
            <a:endParaRPr lang="en-US" sz="1600" dirty="0"/>
          </a:p>
          <a:p>
            <a:r>
              <a:rPr lang="en-US" sz="1600" dirty="0"/>
              <a:t>Experience : 6 – 7 years of Market research for conferences</a:t>
            </a:r>
          </a:p>
          <a:p>
            <a:r>
              <a:rPr lang="en-US" sz="1600" dirty="0"/>
              <a:t>Remuneration : 80k per month in hand ( 76k to 80k) + Incentives on Achieving milestone targets</a:t>
            </a:r>
          </a:p>
          <a:p>
            <a:endParaRPr lang="en-US" sz="1600" dirty="0"/>
          </a:p>
          <a:p>
            <a:r>
              <a:rPr lang="en-US" sz="1600" b="1" u="sng" dirty="0"/>
              <a:t>Main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Extensive dedicated  Research for Tenders &amp; Opportunities to qualify the same so as we do not waste time behind non relevant tenders.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Assist the Head for Tender document compiling/make the power points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Follow up on submission deadlines and 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>
                <a:highlight>
                  <a:srgbClr val="00FF00"/>
                </a:highlight>
              </a:rPr>
              <a:t>SALES EXECUTIVE </a:t>
            </a:r>
            <a:r>
              <a:rPr lang="en-US" sz="1600" dirty="0"/>
              <a:t>- After 6 months – Can be taken on board after 1</a:t>
            </a:r>
            <a:r>
              <a:rPr lang="en-US" sz="1600" baseline="30000" dirty="0"/>
              <a:t>st</a:t>
            </a:r>
            <a:r>
              <a:rPr lang="en-US" sz="1600" dirty="0"/>
              <a:t>  review</a:t>
            </a:r>
          </a:p>
          <a:p>
            <a:endParaRPr lang="en-US" sz="1600" dirty="0"/>
          </a:p>
          <a:p>
            <a:r>
              <a:rPr lang="en-US" sz="1600" dirty="0"/>
              <a:t>Experience : 1 – 2 years relevant experience</a:t>
            </a:r>
          </a:p>
          <a:p>
            <a:r>
              <a:rPr lang="en-US" sz="1600" dirty="0"/>
              <a:t>Remuneration: As per market &amp; Company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u="sng" dirty="0"/>
              <a:t>Main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Cold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 relevant data as advised for Market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Assist Head in fixing meetings and presentations, attending pre-bid meeting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 Data and records</a:t>
            </a:r>
          </a:p>
        </p:txBody>
      </p:sp>
    </p:spTree>
    <p:extLst>
      <p:ext uri="{BB962C8B-B14F-4D97-AF65-F5344CB8AC3E}">
        <p14:creationId xmlns:p14="http://schemas.microsoft.com/office/powerpoint/2010/main" xmlns="" val="35784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0D183-5BA0-481E-8D4B-1032F104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3E64D2-24BD-42EE-A384-49526FDC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96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809</Words>
  <Application>Microsoft Office PowerPoint</Application>
  <PresentationFormat>Custom</PresentationFormat>
  <Paragraphs>175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BUSINESS PLAN  FOR NEW VERTICAL</vt:lpstr>
      <vt:lpstr>MARKET</vt:lpstr>
      <vt:lpstr>TYPES OF EVENTS</vt:lpstr>
      <vt:lpstr>RELEVANT GOVT ORGANISATIONS</vt:lpstr>
      <vt:lpstr>NGO &amp; NPO</vt:lpstr>
      <vt:lpstr>REVENUE TARGET – BOTTOM LINE</vt:lpstr>
      <vt:lpstr>RESOURCES NEEDED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 FOR NEW VERTICAL</dc:title>
  <dc:creator>User  6</dc:creator>
  <cp:lastModifiedBy>Jithu</cp:lastModifiedBy>
  <cp:revision>31</cp:revision>
  <dcterms:created xsi:type="dcterms:W3CDTF">2020-02-21T07:16:46Z</dcterms:created>
  <dcterms:modified xsi:type="dcterms:W3CDTF">2020-04-07T05:05:32Z</dcterms:modified>
</cp:coreProperties>
</file>