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39" r:id="rId2"/>
    <p:sldId id="751" r:id="rId3"/>
    <p:sldId id="745" r:id="rId4"/>
    <p:sldId id="750" r:id="rId5"/>
  </p:sldIdLst>
  <p:sldSz cx="9144000" cy="5143500" type="screen16x9"/>
  <p:notesSz cx="7077075" cy="9051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8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orient="horz" pos="828" userDrawn="1">
          <p15:clr>
            <a:srgbClr val="A4A3A4"/>
          </p15:clr>
        </p15:guide>
        <p15:guide id="4" orient="horz" pos="3228" userDrawn="1">
          <p15:clr>
            <a:srgbClr val="A4A3A4"/>
          </p15:clr>
        </p15:guide>
        <p15:guide id="5" pos="5352" userDrawn="1">
          <p15:clr>
            <a:srgbClr val="A4A3A4"/>
          </p15:clr>
        </p15:guide>
        <p15:guide id="6" pos="2424" userDrawn="1">
          <p15:clr>
            <a:srgbClr val="A4A3A4"/>
          </p15:clr>
        </p15:guide>
        <p15:guide id="7" pos="2784" userDrawn="1">
          <p15:clr>
            <a:srgbClr val="A4A3A4"/>
          </p15:clr>
        </p15:guide>
        <p15:guide id="8" pos="3144" userDrawn="1">
          <p15:clr>
            <a:srgbClr val="A4A3A4"/>
          </p15:clr>
        </p15:guide>
        <p15:guide id="9" pos="3432" userDrawn="1">
          <p15:clr>
            <a:srgbClr val="A4A3A4"/>
          </p15:clr>
        </p15:guide>
        <p15:guide id="10" pos="3720" userDrawn="1">
          <p15:clr>
            <a:srgbClr val="A4A3A4"/>
          </p15:clr>
        </p15:guide>
        <p15:guide id="11" pos="4056" userDrawn="1">
          <p15:clr>
            <a:srgbClr val="A4A3A4"/>
          </p15:clr>
        </p15:guide>
        <p15:guide id="12" pos="4344" userDrawn="1">
          <p15:clr>
            <a:srgbClr val="A4A3A4"/>
          </p15:clr>
        </p15:guide>
        <p15:guide id="13" pos="4944" userDrawn="1">
          <p15:clr>
            <a:srgbClr val="A4A3A4"/>
          </p15:clr>
        </p15:guide>
        <p15:guide id="14" pos="3148">
          <p15:clr>
            <a:srgbClr val="A4A3A4"/>
          </p15:clr>
        </p15:guide>
        <p15:guide id="15" orient="horz" pos="2493">
          <p15:clr>
            <a:srgbClr val="A4A3A4"/>
          </p15:clr>
        </p15:guide>
        <p15:guide id="16" orient="horz" pos="1109">
          <p15:clr>
            <a:srgbClr val="A4A3A4"/>
          </p15:clr>
        </p15:guide>
        <p15:guide id="17" pos="2246">
          <p15:clr>
            <a:srgbClr val="A4A3A4"/>
          </p15:clr>
        </p15:guide>
        <p15:guide id="18" pos="5316">
          <p15:clr>
            <a:srgbClr val="A4A3A4"/>
          </p15:clr>
        </p15:guide>
        <p15:guide id="19" pos="2511">
          <p15:clr>
            <a:srgbClr val="A4A3A4"/>
          </p15:clr>
        </p15:guide>
        <p15:guide id="20" pos="2506">
          <p15:clr>
            <a:srgbClr val="A4A3A4"/>
          </p15:clr>
        </p15:guide>
        <p15:guide id="21" pos="3415">
          <p15:clr>
            <a:srgbClr val="A4A3A4"/>
          </p15:clr>
        </p15:guide>
        <p15:guide id="22" pos="3071">
          <p15:clr>
            <a:srgbClr val="A4A3A4"/>
          </p15:clr>
        </p15:guide>
        <p15:guide id="23" pos="4480">
          <p15:clr>
            <a:srgbClr val="A4A3A4"/>
          </p15:clr>
        </p15:guide>
        <p15:guide id="24" pos="2771">
          <p15:clr>
            <a:srgbClr val="A4A3A4"/>
          </p15:clr>
        </p15:guide>
        <p15:guide id="25" pos="30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" initials="S" lastIdx="180" clrIdx="0"/>
  <p:cmAuthor id="1" name="Tracey Leighton" initials="TL" lastIdx="21" clrIdx="1"/>
  <p:cmAuthor id="2" name="Emelia Rallapali" initials="" lastIdx="6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73A"/>
    <a:srgbClr val="3890AB"/>
    <a:srgbClr val="CEC036"/>
    <a:srgbClr val="1F90AA"/>
    <a:srgbClr val="8BA842"/>
    <a:srgbClr val="953734"/>
    <a:srgbClr val="77B93C"/>
    <a:srgbClr val="3BA5E9"/>
    <a:srgbClr val="DB702B"/>
    <a:srgbClr val="464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6087" autoAdjust="0"/>
  </p:normalViewPr>
  <p:slideViewPr>
    <p:cSldViewPr snapToGrid="0" snapToObjects="1">
      <p:cViewPr>
        <p:scale>
          <a:sx n="90" d="100"/>
          <a:sy n="90" d="100"/>
        </p:scale>
        <p:origin x="-888" y="-234"/>
      </p:cViewPr>
      <p:guideLst>
        <p:guide orient="horz" pos="2388"/>
        <p:guide orient="horz" pos="828"/>
        <p:guide orient="horz" pos="3228"/>
        <p:guide orient="horz" pos="2493"/>
        <p:guide orient="horz" pos="1109"/>
        <p:guide pos="528"/>
        <p:guide pos="5352"/>
        <p:guide pos="2424"/>
        <p:guide pos="2784"/>
        <p:guide pos="3144"/>
        <p:guide pos="3432"/>
        <p:guide pos="3720"/>
        <p:guide pos="4056"/>
        <p:guide pos="4344"/>
        <p:guide pos="4944"/>
        <p:guide pos="3148"/>
        <p:guide pos="2246"/>
        <p:guide pos="5316"/>
        <p:guide pos="2511"/>
        <p:guide pos="2506"/>
        <p:guide pos="3415"/>
        <p:guide pos="3071"/>
        <p:guide pos="4480"/>
        <p:guide pos="2771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4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493E-9860-CF40-997A-FD44BEB73BC6}" type="datetime1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DBCF-32C8-3D49-B200-5002A1534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4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C8248-F8A1-6549-AA74-5A9DF70E0343}" type="datetime1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288" y="67945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A5986-AB2D-5B46-B44D-C8354A2A68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1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37944" y="1"/>
            <a:ext cx="9481968" cy="5149824"/>
            <a:chOff x="-137944" y="1"/>
            <a:chExt cx="9481968" cy="5149824"/>
          </a:xfrm>
        </p:grpSpPr>
        <p:sp>
          <p:nvSpPr>
            <p:cNvPr id="4" name="Rectangle 3"/>
            <p:cNvSpPr/>
            <p:nvPr/>
          </p:nvSpPr>
          <p:spPr>
            <a:xfrm>
              <a:off x="-1" y="1"/>
              <a:ext cx="9344025" cy="5149824"/>
            </a:xfrm>
            <a:prstGeom prst="rect">
              <a:avLst/>
            </a:prstGeom>
            <a:gradFill flip="none" rotWithShape="1">
              <a:gsLst>
                <a:gs pos="4000">
                  <a:srgbClr val="8CA942">
                    <a:shade val="30000"/>
                    <a:satMod val="115000"/>
                  </a:srgbClr>
                </a:gs>
                <a:gs pos="50000">
                  <a:srgbClr val="8CA942">
                    <a:shade val="67500"/>
                    <a:satMod val="115000"/>
                  </a:srgbClr>
                </a:gs>
                <a:gs pos="100000">
                  <a:srgbClr val="8CA942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bg pattern.png"/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944" y="1725"/>
              <a:ext cx="9453161" cy="51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33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_te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30" y="2201337"/>
            <a:ext cx="4267203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00" baseline="0">
                <a:solidFill>
                  <a:srgbClr val="FFFFFF"/>
                </a:solidFill>
                <a:latin typeface="Foundry Context Bold"/>
                <a:cs typeface="Foundry Context Bold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3794" y="4849547"/>
            <a:ext cx="4376737" cy="2939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0" i="0" baseline="0">
                <a:solidFill>
                  <a:schemeClr val="bg1"/>
                </a:solidFill>
                <a:latin typeface="Foundry Context Regular"/>
                <a:cs typeface="Foundry Context Regular"/>
              </a:defRPr>
            </a:lvl1pPr>
          </a:lstStyle>
          <a:p>
            <a:pPr lvl="0"/>
            <a:r>
              <a:rPr lang="en-US" dirty="0"/>
              <a:t>Project Name | 06052015 </a:t>
            </a:r>
          </a:p>
        </p:txBody>
      </p:sp>
    </p:spTree>
    <p:extLst>
      <p:ext uri="{BB962C8B-B14F-4D97-AF65-F5344CB8AC3E}">
        <p14:creationId xmlns:p14="http://schemas.microsoft.com/office/powerpoint/2010/main" val="185602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58330" y="2201337"/>
            <a:ext cx="4267203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Foundry Context Bold"/>
                <a:cs typeface="Foundry Context Bold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3794" y="4849547"/>
            <a:ext cx="4376737" cy="2939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0" i="0" baseline="0">
                <a:solidFill>
                  <a:schemeClr val="bg1"/>
                </a:solidFill>
                <a:latin typeface="Foundry Context Regular"/>
                <a:cs typeface="Foundry Context Regular"/>
              </a:defRPr>
            </a:lvl1pPr>
          </a:lstStyle>
          <a:p>
            <a:pPr lvl="0"/>
            <a:r>
              <a:rPr lang="en-US" dirty="0"/>
              <a:t>Project Name | 06052015 </a:t>
            </a:r>
          </a:p>
        </p:txBody>
      </p:sp>
    </p:spTree>
    <p:extLst>
      <p:ext uri="{BB962C8B-B14F-4D97-AF65-F5344CB8AC3E}">
        <p14:creationId xmlns:p14="http://schemas.microsoft.com/office/powerpoint/2010/main" val="413827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8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4099" y="714375"/>
            <a:ext cx="7192433" cy="390525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Foundry Context Bold"/>
                <a:cs typeface="Foundry Context Bold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4100" y="1155747"/>
            <a:ext cx="7192432" cy="24423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cap="all">
                <a:solidFill>
                  <a:srgbClr val="595959"/>
                </a:solidFill>
                <a:latin typeface="Foundry Context Demi"/>
                <a:cs typeface="Foundry Context Demi"/>
              </a:defRPr>
            </a:lvl1pPr>
          </a:lstStyle>
          <a:p>
            <a:pPr lvl="0"/>
            <a:r>
              <a:rPr lang="en-US" dirty="0"/>
              <a:t>Sub-head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4617" y="1514234"/>
            <a:ext cx="6222999" cy="1940166"/>
          </a:xfrm>
          <a:prstGeom prst="rect">
            <a:avLst/>
          </a:prstGeom>
        </p:spPr>
        <p:txBody>
          <a:bodyPr vert="horz"/>
          <a:lstStyle>
            <a:lvl1pPr marL="0" indent="0" algn="just">
              <a:spcBef>
                <a:spcPts val="0"/>
              </a:spcBef>
              <a:buNone/>
              <a:defRPr sz="105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Foundry Context Regular"/>
                <a:cs typeface="Foundry Context Regular"/>
              </a:defRPr>
            </a:lvl1pPr>
            <a:lvl2pPr>
              <a:defRPr sz="1050" b="0" i="0">
                <a:latin typeface="Foundry Context Regular"/>
                <a:cs typeface="Foundry Context Regular"/>
              </a:defRPr>
            </a:lvl2pPr>
            <a:lvl3pPr>
              <a:defRPr sz="1050" b="0" i="0">
                <a:latin typeface="Foundry Context Regular"/>
                <a:cs typeface="Foundry Context Regular"/>
              </a:defRPr>
            </a:lvl3pPr>
            <a:lvl4pPr>
              <a:defRPr sz="1050" b="0" i="0">
                <a:latin typeface="Foundry Context Regular"/>
                <a:cs typeface="Foundry Context Regular"/>
              </a:defRPr>
            </a:lvl4pPr>
            <a:lvl5pPr>
              <a:defRPr sz="1050" b="0" i="0">
                <a:latin typeface="Foundry Context Regular"/>
                <a:cs typeface="Foundry Context Regular"/>
              </a:defRPr>
            </a:lvl5pPr>
          </a:lstStyle>
          <a:p>
            <a:pPr lvl="0"/>
            <a:r>
              <a:rPr lang="en-US" dirty="0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920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 patter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742688"/>
            <a:ext cx="9144000" cy="400812"/>
          </a:xfrm>
          <a:prstGeom prst="rect">
            <a:avLst/>
          </a:prstGeom>
          <a:solidFill>
            <a:srgbClr val="E79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 patter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742688"/>
            <a:ext cx="9144000" cy="400812"/>
          </a:xfrm>
          <a:prstGeom prst="rect">
            <a:avLst/>
          </a:prstGeom>
          <a:solidFill>
            <a:srgbClr val="1F9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 patter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742688"/>
            <a:ext cx="9144000" cy="400812"/>
          </a:xfrm>
          <a:prstGeom prst="rect">
            <a:avLst/>
          </a:prstGeom>
          <a:solidFill>
            <a:srgbClr val="8BA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0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4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6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: qua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3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9" r:id="rId2"/>
    <p:sldLayoutId id="2147483700" r:id="rId3"/>
    <p:sldLayoutId id="2147483701" r:id="rId4"/>
    <p:sldLayoutId id="2147483649" r:id="rId5"/>
    <p:sldLayoutId id="2147483650" r:id="rId6"/>
    <p:sldLayoutId id="2147483652" r:id="rId7"/>
    <p:sldLayoutId id="2147483671" r:id="rId8"/>
    <p:sldLayoutId id="2147483667" r:id="rId9"/>
    <p:sldLayoutId id="2147483659" r:id="rId10"/>
    <p:sldLayoutId id="2147483664" r:id="rId11"/>
    <p:sldLayoutId id="2147483665" r:id="rId12"/>
    <p:sldLayoutId id="2147483655" r:id="rId13"/>
    <p:sldLayoutId id="2147483675" r:id="rId1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865152" y="2301124"/>
            <a:ext cx="126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New Clients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18405" y="2305991"/>
            <a:ext cx="126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NBD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77269" y="548057"/>
            <a:ext cx="126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Goals</a:t>
            </a:r>
            <a:endParaRPr 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22000"/>
                  </a:srgbClr>
                </a:outerShdw>
              </a:effectLst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48331" y="4115852"/>
            <a:ext cx="1402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2000"/>
                    </a:srgbClr>
                  </a:outerShdw>
                </a:effectLst>
                <a:latin typeface="Yu Gothic" charset="-128"/>
                <a:ea typeface="Yu Gothic" charset="-128"/>
                <a:cs typeface="Yu Gothic" charset="-128"/>
              </a:rPr>
              <a:t>Pipeline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21313" y="1771707"/>
            <a:ext cx="1371429" cy="13714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6" name="Triangle 45"/>
          <p:cNvSpPr/>
          <p:nvPr/>
        </p:nvSpPr>
        <p:spPr>
          <a:xfrm rot="16200000">
            <a:off x="4648246" y="2266443"/>
            <a:ext cx="759384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Triangle 46"/>
          <p:cNvSpPr/>
          <p:nvPr/>
        </p:nvSpPr>
        <p:spPr>
          <a:xfrm rot="5400000">
            <a:off x="6406087" y="2266442"/>
            <a:ext cx="759385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8" name="Triangle 47"/>
          <p:cNvSpPr/>
          <p:nvPr/>
        </p:nvSpPr>
        <p:spPr>
          <a:xfrm>
            <a:off x="5533325" y="1391584"/>
            <a:ext cx="752563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Triangle 48"/>
          <p:cNvSpPr/>
          <p:nvPr/>
        </p:nvSpPr>
        <p:spPr>
          <a:xfrm rot="10800000">
            <a:off x="5528442" y="3140667"/>
            <a:ext cx="762331" cy="37714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0" name="Triangle 49"/>
          <p:cNvSpPr/>
          <p:nvPr/>
        </p:nvSpPr>
        <p:spPr>
          <a:xfrm rot="18901996">
            <a:off x="5080304" y="1741706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1" name="Triangle 50"/>
          <p:cNvSpPr/>
          <p:nvPr/>
        </p:nvSpPr>
        <p:spPr>
          <a:xfrm rot="2666608">
            <a:off x="6303833" y="1738382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2" name="Triangle 51"/>
          <p:cNvSpPr/>
          <p:nvPr/>
        </p:nvSpPr>
        <p:spPr>
          <a:xfrm rot="8119433">
            <a:off x="6301379" y="2955269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3" name="Triangle 52"/>
          <p:cNvSpPr/>
          <p:nvPr/>
        </p:nvSpPr>
        <p:spPr>
          <a:xfrm rot="13516542">
            <a:off x="5080304" y="2957703"/>
            <a:ext cx="431989" cy="216692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905459" y="860778"/>
            <a:ext cx="8295" cy="509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4212699" y="2443070"/>
            <a:ext cx="61551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 flipV="1">
            <a:off x="7015857" y="2455012"/>
            <a:ext cx="60254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904955" y="3548621"/>
            <a:ext cx="9303" cy="5264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spect="1"/>
          </p:cNvSpPr>
          <p:nvPr/>
        </p:nvSpPr>
        <p:spPr>
          <a:xfrm>
            <a:off x="5669606" y="2215014"/>
            <a:ext cx="480000" cy="480000"/>
          </a:xfrm>
          <a:prstGeom prst="ellipse">
            <a:avLst/>
          </a:prstGeom>
          <a:solidFill>
            <a:srgbClr val="8CA942"/>
          </a:solidFill>
          <a:ln>
            <a:noFill/>
          </a:ln>
          <a:effectLst>
            <a:glow rad="19050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5669608" y="2215015"/>
            <a:ext cx="479998" cy="47999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87" y="317224"/>
            <a:ext cx="351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Yu Gothic" charset="-128"/>
                <a:cs typeface="Arial" panose="020B0604020202020204" pitchFamily="34" charset="0"/>
              </a:rPr>
              <a:t>MUMBAI– 2020-2021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08BEE5-303D-374E-ADB7-534D852D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28" y="4423629"/>
            <a:ext cx="1143000" cy="4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12595" y="365760"/>
            <a:ext cx="8219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  <a:cs typeface="Yu Gothic" charset="-128"/>
              </a:rPr>
              <a:t>Forecast For Existing Business – 2020-21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E8E124-E382-254D-BD00-08CC7DB4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46250"/>
              </p:ext>
            </p:extLst>
          </p:nvPr>
        </p:nvGraphicFramePr>
        <p:xfrm>
          <a:off x="275103" y="1831346"/>
          <a:ext cx="2160000" cy="242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706697593"/>
                    </a:ext>
                  </a:extLst>
                </a:gridCol>
              </a:tblGrid>
              <a:tr h="210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Corporate</a:t>
                      </a:r>
                      <a:endParaRPr lang="en-IN" sz="1000" b="1" i="0" u="none" strike="noStrike" dirty="0">
                        <a:solidFill>
                          <a:srgbClr val="18616D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979126701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DIAGEO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87949443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/>
                        <a:t>BRITISH HIGH COMMISSION</a:t>
                      </a:r>
                      <a:endParaRPr lang="en-IN" sz="900" u="none" strike="noStrike" dirty="0">
                        <a:effectLst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571298619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/>
                        <a:t>HEINEKEN</a:t>
                      </a:r>
                      <a:endParaRPr lang="en-IN" sz="900" u="none" strike="noStrike" dirty="0">
                        <a:effectLst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225617023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LARK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988651458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ASIAN</a:t>
                      </a:r>
                      <a:r>
                        <a:rPr lang="en-IN" sz="900" u="none" strike="noStrike" baseline="0" dirty="0">
                          <a:effectLst/>
                        </a:rPr>
                        <a:t> PAINTS</a:t>
                      </a:r>
                      <a:endParaRPr lang="en-IN" sz="900" u="none" strike="noStrike" dirty="0">
                        <a:effectLst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12466320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PHD MEDIA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403405778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CITRIX</a:t>
                      </a:r>
                      <a:endParaRPr lang="en-IN" sz="900" u="none" strike="noStrike" dirty="0">
                        <a:effectLst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69033436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SAVEX</a:t>
                      </a:r>
                      <a:endParaRPr lang="en-IN" sz="900" u="none" strike="noStrike" dirty="0">
                        <a:effectLst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7781382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4EED613-BEAF-404B-8C06-DC140008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71212"/>
              </p:ext>
            </p:extLst>
          </p:nvPr>
        </p:nvGraphicFramePr>
        <p:xfrm>
          <a:off x="2513014" y="1831346"/>
          <a:ext cx="2160000" cy="2429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117105113"/>
                    </a:ext>
                  </a:extLst>
                </a:gridCol>
              </a:tblGrid>
              <a:tr h="2102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4252935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7466247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QBP - 2020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35203420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30765280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4022069753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79473354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54738213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052776098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internal events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2807288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C6BD4CA-8E7C-C14D-9C69-DEE1562F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96185"/>
              </p:ext>
            </p:extLst>
          </p:nvPr>
        </p:nvGraphicFramePr>
        <p:xfrm>
          <a:off x="4750925" y="1831346"/>
          <a:ext cx="2160000" cy="242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4013424044"/>
                    </a:ext>
                  </a:extLst>
                </a:gridCol>
              </a:tblGrid>
              <a:tr h="210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Pipeline (Billing)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7972881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Lakhs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6516369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40 Lakhs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096977828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6 Lakhs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97121961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baseline="0" dirty="0">
                          <a:effectLst/>
                        </a:rPr>
                        <a:t>15 </a:t>
                      </a:r>
                      <a:r>
                        <a:rPr lang="en-IN" sz="900" u="none" strike="noStrike" dirty="0">
                          <a:effectLst/>
                        </a:rPr>
                        <a:t>Lakhs 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646078247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baseline="0" dirty="0">
                          <a:effectLst/>
                        </a:rPr>
                        <a:t>10 </a:t>
                      </a:r>
                      <a:r>
                        <a:rPr lang="en-IN" sz="900" u="none" strike="noStrike" dirty="0">
                          <a:effectLst/>
                        </a:rPr>
                        <a:t>Lakhs 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2522019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25</a:t>
                      </a:r>
                      <a:r>
                        <a:rPr lang="en-IN" sz="900" u="none" strike="noStrike" baseline="0" dirty="0">
                          <a:effectLst/>
                        </a:rPr>
                        <a:t> Lakhs</a:t>
                      </a:r>
                      <a:endParaRPr lang="en-IN" sz="900" u="none" strike="noStrike" dirty="0">
                        <a:effectLst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86974918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7</a:t>
                      </a:r>
                      <a:r>
                        <a:rPr lang="en-IN" sz="900" u="none" strike="noStrike" dirty="0" smtClean="0">
                          <a:effectLst/>
                        </a:rPr>
                        <a:t>0 </a:t>
                      </a:r>
                      <a:r>
                        <a:rPr lang="en-IN" sz="900" u="none" strike="noStrike" dirty="0">
                          <a:effectLst/>
                        </a:rPr>
                        <a:t>Lakhs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258555566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20 lakhs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493364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F7A9F1-46B0-BA43-96BA-B27AA07D40AF}"/>
              </a:ext>
            </a:extLst>
          </p:cNvPr>
          <p:cNvSpPr txBox="1"/>
          <p:nvPr/>
        </p:nvSpPr>
        <p:spPr>
          <a:xfrm>
            <a:off x="2844253" y="4774168"/>
            <a:ext cx="32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Crore existing business</a:t>
            </a:r>
          </a:p>
        </p:txBody>
      </p:sp>
    </p:spTree>
    <p:extLst>
      <p:ext uri="{BB962C8B-B14F-4D97-AF65-F5344CB8AC3E}">
        <p14:creationId xmlns:p14="http://schemas.microsoft.com/office/powerpoint/2010/main" val="40939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628917" y="86807"/>
            <a:ext cx="72670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  <a:latin typeface="Arial" panose="020B0604020202020204" pitchFamily="34" charset="0"/>
                <a:ea typeface="Yu Gothic" charset="-128"/>
                <a:cs typeface="Arial" panose="020B0604020202020204" pitchFamily="34" charset="0"/>
              </a:rPr>
              <a:t>New clients to be targeted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BCCED99-9A5C-224D-87DB-2A0EE43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E8E124-E382-254D-BD00-08CC7DB4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80220"/>
              </p:ext>
            </p:extLst>
          </p:nvPr>
        </p:nvGraphicFramePr>
        <p:xfrm>
          <a:off x="626611" y="28798"/>
          <a:ext cx="2160000" cy="4658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70669759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Corporate</a:t>
                      </a:r>
                      <a:endParaRPr lang="en-IN" sz="1000" b="1" i="0" u="none" strike="noStrike" dirty="0">
                        <a:solidFill>
                          <a:srgbClr val="18616D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979126701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SAP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879494437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SKODA</a:t>
                      </a:r>
                      <a:endParaRPr lang="en-IN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852331360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JSW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571298619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ZEE</a:t>
                      </a:r>
                      <a:r>
                        <a:rPr lang="en-IN" sz="9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(ESSEL GROUP)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284462032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NETFLIX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742286600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GOPRO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4195191745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PERNOD RICARD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586557491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dirty="0">
                          <a:effectLst/>
                        </a:rPr>
                        <a:t>RAYMOND</a:t>
                      </a:r>
                      <a:endParaRPr lang="en-IN" sz="900" b="1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881083503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BRITISH HIGH COMMISSION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4116441841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NYKAA</a:t>
                      </a: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1444114530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ESTEE</a:t>
                      </a:r>
                      <a:r>
                        <a:rPr lang="en-IN" sz="900" b="0" i="0" u="none" strike="noStrike" baseline="0" dirty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 LAUDER</a:t>
                      </a:r>
                      <a:endParaRPr lang="en-IN" sz="9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621534406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LIFESTYLE</a:t>
                      </a:r>
                    </a:p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ESDS</a:t>
                      </a:r>
                      <a:endParaRPr lang="en-IN" sz="9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749347162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INTEL (AKANSHA)</a:t>
                      </a:r>
                      <a:endParaRPr lang="en-IN" sz="9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4211738738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ADITYA BIRLA</a:t>
                      </a:r>
                      <a:endParaRPr lang="en-IN" sz="9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11744485"/>
                  </a:ext>
                </a:extLst>
              </a:tr>
              <a:tr h="27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VOGUE</a:t>
                      </a:r>
                      <a:endParaRPr lang="en-IN" sz="9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3442318125"/>
                  </a:ext>
                </a:extLst>
              </a:tr>
              <a:tr h="280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JARO</a:t>
                      </a:r>
                    </a:p>
                    <a:p>
                      <a:pPr algn="ctr" fontAlgn="ctr"/>
                      <a:r>
                        <a:rPr lang="en-IN" sz="900" b="0" i="0" u="none" strike="noStrike" dirty="0" smtClean="0">
                          <a:solidFill>
                            <a:srgbClr val="07181B"/>
                          </a:solidFill>
                          <a:effectLst/>
                          <a:latin typeface="Calibri" panose="020F0502020204030204" pitchFamily="34" charset="0"/>
                        </a:rPr>
                        <a:t>ROCHE</a:t>
                      </a:r>
                      <a:endParaRPr lang="en-IN" sz="900" b="0" i="0" u="none" strike="noStrike" dirty="0">
                        <a:solidFill>
                          <a:srgbClr val="0718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xmlns="" val="2072981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04EED613-BEAF-404B-8C06-DC140008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55527"/>
              </p:ext>
            </p:extLst>
          </p:nvPr>
        </p:nvGraphicFramePr>
        <p:xfrm>
          <a:off x="2786611" y="34182"/>
          <a:ext cx="2160000" cy="4649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117105113"/>
                    </a:ext>
                  </a:extLst>
                </a:gridCol>
              </a:tblGrid>
              <a:tr h="2102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4252935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Awaiting client response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7466247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ideas with client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4867414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5203420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28648728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771222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70383911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99585773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03534291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  <a:endParaRPr lang="en-IN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565115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64761574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Pandemic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4171695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targeted post the </a:t>
                      </a:r>
                      <a:r>
                        <a:rPr lang="en-IN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Pandemic</a:t>
                      </a:r>
                      <a:endParaRPr lang="en-IN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24664317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to be scheduled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0735470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to be scheduled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28020064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Meetings to be scheduled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17518282"/>
                  </a:ext>
                </a:extLst>
              </a:tr>
              <a:tr h="2774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Meetings to be scheduled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09827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1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122691-F737-BE45-9520-05C3F45A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21" y="0"/>
            <a:ext cx="809397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DB5C61-BBD8-5C4D-8BFD-23A89A77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64" y="4283851"/>
            <a:ext cx="1143000" cy="493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55F010-5709-8741-9D49-0A731E66F14B}"/>
              </a:ext>
            </a:extLst>
          </p:cNvPr>
          <p:cNvSpPr/>
          <p:nvPr/>
        </p:nvSpPr>
        <p:spPr>
          <a:xfrm>
            <a:off x="272782" y="309592"/>
            <a:ext cx="60350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Yu Gothic" charset="-128"/>
                <a:ea typeface="Yu Gothic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46338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_PPT_Template_Master_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29554</TotalTime>
  <Words>199</Words>
  <Application>Microsoft Office PowerPoint</Application>
  <PresentationFormat>On-screen Show (16:9)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Pebble_PPT_Template_Master_V4</vt:lpstr>
      <vt:lpstr>PowerPoint Presentation</vt:lpstr>
      <vt:lpstr>PowerPoint Presentation</vt:lpstr>
      <vt:lpstr>PowerPoint Presentation</vt:lpstr>
      <vt:lpstr>PowerPoint Presentation</vt:lpstr>
    </vt:vector>
  </TitlesOfParts>
  <Company>Pebble Strategy,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Emelia Rallapalli</dc:creator>
  <cp:lastModifiedBy>ADMIN</cp:lastModifiedBy>
  <cp:revision>1705</cp:revision>
  <cp:lastPrinted>2016-06-13T20:41:15Z</cp:lastPrinted>
  <dcterms:created xsi:type="dcterms:W3CDTF">2015-06-06T18:22:25Z</dcterms:created>
  <dcterms:modified xsi:type="dcterms:W3CDTF">2020-04-02T10:24:38Z</dcterms:modified>
</cp:coreProperties>
</file>