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3" r:id="rId9"/>
    <p:sldId id="285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7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 Achieved in 2019-2020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Snehaa - 49%</c:v>
                </c:pt>
                <c:pt idx="1">
                  <c:v>Neha - 92%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2748000</c:v>
                </c:pt>
                <c:pt idx="1">
                  <c:v>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A-44F4-8405-EA3060A319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Achieved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Snehaa - 49%</c:v>
                </c:pt>
                <c:pt idx="1">
                  <c:v>Neha - 92%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1359071</c:v>
                </c:pt>
                <c:pt idx="1">
                  <c:v>4579190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8A-44F4-8405-EA3060A31927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Snehaa - 49%</c:v>
                </c:pt>
                <c:pt idx="1">
                  <c:v>Neha - 92%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C8A-44F4-8405-EA3060A319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025108671"/>
        <c:axId val="851804319"/>
      </c:barChart>
      <c:catAx>
        <c:axId val="102510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804319"/>
        <c:crossesAt val="0"/>
        <c:auto val="1"/>
        <c:lblAlgn val="ctr"/>
        <c:lblOffset val="100"/>
        <c:noMultiLvlLbl val="0"/>
      </c:catAx>
      <c:valAx>
        <c:axId val="85180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10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AF39A-556D-4210-A3B7-1756110E74F0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2B44A051-12C1-443E-9A7C-FD3ECDD40E93}">
      <dgm:prSet phldrT="[Text]"/>
      <dgm:spPr/>
      <dgm:t>
        <a:bodyPr/>
        <a:lstStyle/>
        <a:p>
          <a:r>
            <a:rPr lang="en-US" dirty="0"/>
            <a:t>Sarabjit Singh N  Regional Director</a:t>
          </a:r>
        </a:p>
      </dgm:t>
    </dgm:pt>
    <dgm:pt modelId="{4988216E-0520-4F96-872F-348329D1E326}" type="parTrans" cxnId="{F95734AB-9A77-47B1-AE92-CCFAFEA49F13}">
      <dgm:prSet/>
      <dgm:spPr/>
      <dgm:t>
        <a:bodyPr/>
        <a:lstStyle/>
        <a:p>
          <a:endParaRPr lang="en-IN"/>
        </a:p>
      </dgm:t>
    </dgm:pt>
    <dgm:pt modelId="{1E5DADC6-9484-4399-97F0-074CA8243B95}" type="sibTrans" cxnId="{F95734AB-9A77-47B1-AE92-CCFAFEA49F13}">
      <dgm:prSet/>
      <dgm:spPr/>
      <dgm:t>
        <a:bodyPr/>
        <a:lstStyle/>
        <a:p>
          <a:endParaRPr lang="en-IN"/>
        </a:p>
      </dgm:t>
    </dgm:pt>
    <dgm:pt modelId="{71F243AF-95D7-40C1-B846-77EF17B7EF32}">
      <dgm:prSet phldrT="[Text]"/>
      <dgm:spPr/>
      <dgm:t>
        <a:bodyPr/>
        <a:lstStyle/>
        <a:p>
          <a:r>
            <a:rPr lang="en-US" dirty="0"/>
            <a:t>Snehaa Padmanabhan</a:t>
          </a:r>
        </a:p>
        <a:p>
          <a:r>
            <a:rPr lang="en-US" dirty="0"/>
            <a:t>Manager CS &amp; BD</a:t>
          </a:r>
          <a:endParaRPr lang="en-IN" dirty="0"/>
        </a:p>
      </dgm:t>
    </dgm:pt>
    <dgm:pt modelId="{E39F619D-4367-4EC8-A507-1A385DB4EAA5}" type="parTrans" cxnId="{B17C22D2-123B-466E-BCAD-B0A4F7AA4ADD}">
      <dgm:prSet/>
      <dgm:spPr/>
      <dgm:t>
        <a:bodyPr/>
        <a:lstStyle/>
        <a:p>
          <a:endParaRPr lang="en-IN"/>
        </a:p>
      </dgm:t>
    </dgm:pt>
    <dgm:pt modelId="{1102BD3E-2D5A-4FD9-B2F9-81911948444E}" type="sibTrans" cxnId="{B17C22D2-123B-466E-BCAD-B0A4F7AA4ADD}">
      <dgm:prSet/>
      <dgm:spPr/>
      <dgm:t>
        <a:bodyPr/>
        <a:lstStyle/>
        <a:p>
          <a:endParaRPr lang="en-IN"/>
        </a:p>
      </dgm:t>
    </dgm:pt>
    <dgm:pt modelId="{097BE746-1A47-43DB-9AAB-37DF6C3017E8}">
      <dgm:prSet phldrT="[Text]"/>
      <dgm:spPr/>
      <dgm:t>
        <a:bodyPr/>
        <a:lstStyle/>
        <a:p>
          <a:r>
            <a:rPr lang="en-US" dirty="0"/>
            <a:t>Neha Sharma</a:t>
          </a:r>
        </a:p>
        <a:p>
          <a:r>
            <a:rPr lang="en-US" dirty="0" err="1"/>
            <a:t>Sr.Executive</a:t>
          </a:r>
          <a:r>
            <a:rPr lang="en-US" dirty="0"/>
            <a:t> BD&amp;CS</a:t>
          </a:r>
          <a:endParaRPr lang="en-IN" dirty="0"/>
        </a:p>
      </dgm:t>
    </dgm:pt>
    <dgm:pt modelId="{671F3591-C900-405A-BA41-2310684DB54E}" type="parTrans" cxnId="{E5FD0C21-023A-4A1A-99A4-C870639ABE1D}">
      <dgm:prSet/>
      <dgm:spPr/>
      <dgm:t>
        <a:bodyPr/>
        <a:lstStyle/>
        <a:p>
          <a:endParaRPr lang="en-IN"/>
        </a:p>
      </dgm:t>
    </dgm:pt>
    <dgm:pt modelId="{D44EBF1C-963B-4203-A945-55ECC8D53F8D}" type="sibTrans" cxnId="{E5FD0C21-023A-4A1A-99A4-C870639ABE1D}">
      <dgm:prSet/>
      <dgm:spPr/>
      <dgm:t>
        <a:bodyPr/>
        <a:lstStyle/>
        <a:p>
          <a:endParaRPr lang="en-IN"/>
        </a:p>
      </dgm:t>
    </dgm:pt>
    <dgm:pt modelId="{264EC9A8-D17E-4328-B9EA-03F2700FA5A4}" type="pres">
      <dgm:prSet presAssocID="{E49AF39A-556D-4210-A3B7-1756110E74F0}" presName="compositeShape" presStyleCnt="0">
        <dgm:presLayoutVars>
          <dgm:dir/>
          <dgm:resizeHandles/>
        </dgm:presLayoutVars>
      </dgm:prSet>
      <dgm:spPr/>
    </dgm:pt>
    <dgm:pt modelId="{3A25D1E7-B6B0-4661-93CB-BCA4E8276710}" type="pres">
      <dgm:prSet presAssocID="{E49AF39A-556D-4210-A3B7-1756110E74F0}" presName="pyramid" presStyleLbl="node1" presStyleIdx="0" presStyleCnt="1"/>
      <dgm:spPr>
        <a:solidFill>
          <a:srgbClr val="BC701C"/>
        </a:solidFill>
      </dgm:spPr>
    </dgm:pt>
    <dgm:pt modelId="{B70CC2AF-2829-4E2C-857E-1F7DA70D0E3D}" type="pres">
      <dgm:prSet presAssocID="{E49AF39A-556D-4210-A3B7-1756110E74F0}" presName="theList" presStyleCnt="0"/>
      <dgm:spPr/>
    </dgm:pt>
    <dgm:pt modelId="{2AF99C75-2498-4712-A77B-553452A880B2}" type="pres">
      <dgm:prSet presAssocID="{2B44A051-12C1-443E-9A7C-FD3ECDD40E93}" presName="aNode" presStyleLbl="fgAcc1" presStyleIdx="0" presStyleCnt="3">
        <dgm:presLayoutVars>
          <dgm:bulletEnabled val="1"/>
        </dgm:presLayoutVars>
      </dgm:prSet>
      <dgm:spPr/>
    </dgm:pt>
    <dgm:pt modelId="{46CA1871-961F-45D6-B154-907A60E4A9C1}" type="pres">
      <dgm:prSet presAssocID="{2B44A051-12C1-443E-9A7C-FD3ECDD40E93}" presName="aSpace" presStyleCnt="0"/>
      <dgm:spPr/>
    </dgm:pt>
    <dgm:pt modelId="{931086E8-D59B-464A-8616-D0F8C8583D5E}" type="pres">
      <dgm:prSet presAssocID="{71F243AF-95D7-40C1-B846-77EF17B7EF32}" presName="aNode" presStyleLbl="fgAcc1" presStyleIdx="1" presStyleCnt="3">
        <dgm:presLayoutVars>
          <dgm:bulletEnabled val="1"/>
        </dgm:presLayoutVars>
      </dgm:prSet>
      <dgm:spPr/>
    </dgm:pt>
    <dgm:pt modelId="{B72DED06-3EA0-49F3-9248-CB41990AB4B7}" type="pres">
      <dgm:prSet presAssocID="{71F243AF-95D7-40C1-B846-77EF17B7EF32}" presName="aSpace" presStyleCnt="0"/>
      <dgm:spPr/>
    </dgm:pt>
    <dgm:pt modelId="{875D5CDD-892C-4C2D-A424-8DFB569F97D7}" type="pres">
      <dgm:prSet presAssocID="{097BE746-1A47-43DB-9AAB-37DF6C3017E8}" presName="aNode" presStyleLbl="fgAcc1" presStyleIdx="2" presStyleCnt="3">
        <dgm:presLayoutVars>
          <dgm:bulletEnabled val="1"/>
        </dgm:presLayoutVars>
      </dgm:prSet>
      <dgm:spPr/>
    </dgm:pt>
    <dgm:pt modelId="{713DA7A6-E67D-4F67-8C98-187922D00034}" type="pres">
      <dgm:prSet presAssocID="{097BE746-1A47-43DB-9AAB-37DF6C3017E8}" presName="aSpace" presStyleCnt="0"/>
      <dgm:spPr/>
    </dgm:pt>
  </dgm:ptLst>
  <dgm:cxnLst>
    <dgm:cxn modelId="{D706321F-56DF-40EC-A0A5-AC828030A977}" type="presOf" srcId="{71F243AF-95D7-40C1-B846-77EF17B7EF32}" destId="{931086E8-D59B-464A-8616-D0F8C8583D5E}" srcOrd="0" destOrd="0" presId="urn:microsoft.com/office/officeart/2005/8/layout/pyramid2"/>
    <dgm:cxn modelId="{E5FD0C21-023A-4A1A-99A4-C870639ABE1D}" srcId="{E49AF39A-556D-4210-A3B7-1756110E74F0}" destId="{097BE746-1A47-43DB-9AAB-37DF6C3017E8}" srcOrd="2" destOrd="0" parTransId="{671F3591-C900-405A-BA41-2310684DB54E}" sibTransId="{D44EBF1C-963B-4203-A945-55ECC8D53F8D}"/>
    <dgm:cxn modelId="{8E16D333-AF22-40AB-9EF9-781D6D0D5625}" type="presOf" srcId="{097BE746-1A47-43DB-9AAB-37DF6C3017E8}" destId="{875D5CDD-892C-4C2D-A424-8DFB569F97D7}" srcOrd="0" destOrd="0" presId="urn:microsoft.com/office/officeart/2005/8/layout/pyramid2"/>
    <dgm:cxn modelId="{4CA5E47C-DC8C-4B36-B3C4-4D70E4871131}" type="presOf" srcId="{2B44A051-12C1-443E-9A7C-FD3ECDD40E93}" destId="{2AF99C75-2498-4712-A77B-553452A880B2}" srcOrd="0" destOrd="0" presId="urn:microsoft.com/office/officeart/2005/8/layout/pyramid2"/>
    <dgm:cxn modelId="{F95734AB-9A77-47B1-AE92-CCFAFEA49F13}" srcId="{E49AF39A-556D-4210-A3B7-1756110E74F0}" destId="{2B44A051-12C1-443E-9A7C-FD3ECDD40E93}" srcOrd="0" destOrd="0" parTransId="{4988216E-0520-4F96-872F-348329D1E326}" sibTransId="{1E5DADC6-9484-4399-97F0-074CA8243B95}"/>
    <dgm:cxn modelId="{B17C22D2-123B-466E-BCAD-B0A4F7AA4ADD}" srcId="{E49AF39A-556D-4210-A3B7-1756110E74F0}" destId="{71F243AF-95D7-40C1-B846-77EF17B7EF32}" srcOrd="1" destOrd="0" parTransId="{E39F619D-4367-4EC8-A507-1A385DB4EAA5}" sibTransId="{1102BD3E-2D5A-4FD9-B2F9-81911948444E}"/>
    <dgm:cxn modelId="{D87F0EDD-668C-40E6-B80D-D77C3DFFCFCB}" type="presOf" srcId="{E49AF39A-556D-4210-A3B7-1756110E74F0}" destId="{264EC9A8-D17E-4328-B9EA-03F2700FA5A4}" srcOrd="0" destOrd="0" presId="urn:microsoft.com/office/officeart/2005/8/layout/pyramid2"/>
    <dgm:cxn modelId="{B08F5523-1AFF-42F7-90CE-73FA21B86BDC}" type="presParOf" srcId="{264EC9A8-D17E-4328-B9EA-03F2700FA5A4}" destId="{3A25D1E7-B6B0-4661-93CB-BCA4E8276710}" srcOrd="0" destOrd="0" presId="urn:microsoft.com/office/officeart/2005/8/layout/pyramid2"/>
    <dgm:cxn modelId="{E9484A78-5E97-4269-90E1-D416AEA35DD5}" type="presParOf" srcId="{264EC9A8-D17E-4328-B9EA-03F2700FA5A4}" destId="{B70CC2AF-2829-4E2C-857E-1F7DA70D0E3D}" srcOrd="1" destOrd="0" presId="urn:microsoft.com/office/officeart/2005/8/layout/pyramid2"/>
    <dgm:cxn modelId="{9205EEE6-4EF7-4871-BE1C-BA7573A54528}" type="presParOf" srcId="{B70CC2AF-2829-4E2C-857E-1F7DA70D0E3D}" destId="{2AF99C75-2498-4712-A77B-553452A880B2}" srcOrd="0" destOrd="0" presId="urn:microsoft.com/office/officeart/2005/8/layout/pyramid2"/>
    <dgm:cxn modelId="{70D206EE-FC21-40E8-B60A-5B60D880E0BE}" type="presParOf" srcId="{B70CC2AF-2829-4E2C-857E-1F7DA70D0E3D}" destId="{46CA1871-961F-45D6-B154-907A60E4A9C1}" srcOrd="1" destOrd="0" presId="urn:microsoft.com/office/officeart/2005/8/layout/pyramid2"/>
    <dgm:cxn modelId="{B5086034-3A4A-41AB-99FD-2E9512E4ADFA}" type="presParOf" srcId="{B70CC2AF-2829-4E2C-857E-1F7DA70D0E3D}" destId="{931086E8-D59B-464A-8616-D0F8C8583D5E}" srcOrd="2" destOrd="0" presId="urn:microsoft.com/office/officeart/2005/8/layout/pyramid2"/>
    <dgm:cxn modelId="{860A881C-3E50-4B23-8414-7EC710FF3FDE}" type="presParOf" srcId="{B70CC2AF-2829-4E2C-857E-1F7DA70D0E3D}" destId="{B72DED06-3EA0-49F3-9248-CB41990AB4B7}" srcOrd="3" destOrd="0" presId="urn:microsoft.com/office/officeart/2005/8/layout/pyramid2"/>
    <dgm:cxn modelId="{7BBC6CB7-AF84-424D-AB6D-173066011BD3}" type="presParOf" srcId="{B70CC2AF-2829-4E2C-857E-1F7DA70D0E3D}" destId="{875D5CDD-892C-4C2D-A424-8DFB569F97D7}" srcOrd="4" destOrd="0" presId="urn:microsoft.com/office/officeart/2005/8/layout/pyramid2"/>
    <dgm:cxn modelId="{F8F739A5-C8E7-4F83-9444-FD2FBBC3C0F4}" type="presParOf" srcId="{B70CC2AF-2829-4E2C-857E-1F7DA70D0E3D}" destId="{713DA7A6-E67D-4F67-8C98-187922D0003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5DDBE-99E5-4A1A-A946-224CDF5F7E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214D54-1ABB-4959-99FF-491B624C98E2}">
      <dgm:prSet phldrT="[Text]"/>
      <dgm:spPr/>
      <dgm:t>
        <a:bodyPr/>
        <a:lstStyle/>
        <a:p>
          <a:r>
            <a:rPr lang="en-US" dirty="0"/>
            <a:t>Snehaa Padmanabhan</a:t>
          </a:r>
          <a:endParaRPr lang="en-IN" dirty="0"/>
        </a:p>
      </dgm:t>
    </dgm:pt>
    <dgm:pt modelId="{27EEBD14-642D-4464-B2B5-51E178DAF0A2}" type="parTrans" cxnId="{C885E6FF-F250-4E5D-B72F-562E317BA0E5}">
      <dgm:prSet/>
      <dgm:spPr/>
      <dgm:t>
        <a:bodyPr/>
        <a:lstStyle/>
        <a:p>
          <a:endParaRPr lang="en-IN"/>
        </a:p>
      </dgm:t>
    </dgm:pt>
    <dgm:pt modelId="{712334F1-33AD-4FC2-8616-F460EE78D69E}" type="sibTrans" cxnId="{C885E6FF-F250-4E5D-B72F-562E317BA0E5}">
      <dgm:prSet/>
      <dgm:spPr/>
      <dgm:t>
        <a:bodyPr/>
        <a:lstStyle/>
        <a:p>
          <a:endParaRPr lang="en-IN"/>
        </a:p>
      </dgm:t>
    </dgm:pt>
    <dgm:pt modelId="{EA31EE82-0490-493A-A68F-DBCCF004A275}">
      <dgm:prSet phldrT="[Text]"/>
      <dgm:spPr/>
      <dgm:t>
        <a:bodyPr/>
        <a:lstStyle/>
        <a:p>
          <a:r>
            <a:rPr lang="en-US" dirty="0"/>
            <a:t>Improve TOH to 30%</a:t>
          </a:r>
          <a:endParaRPr lang="en-IN" dirty="0"/>
        </a:p>
      </dgm:t>
    </dgm:pt>
    <dgm:pt modelId="{AA2203FB-2F3D-4204-A81E-73BE62F572AD}" type="parTrans" cxnId="{DA9BF1D0-5940-433D-9044-DF2E723E2ACA}">
      <dgm:prSet/>
      <dgm:spPr/>
      <dgm:t>
        <a:bodyPr/>
        <a:lstStyle/>
        <a:p>
          <a:endParaRPr lang="en-IN"/>
        </a:p>
      </dgm:t>
    </dgm:pt>
    <dgm:pt modelId="{DBBD159E-3316-480D-B829-41BBF1F9BBB0}" type="sibTrans" cxnId="{DA9BF1D0-5940-433D-9044-DF2E723E2ACA}">
      <dgm:prSet/>
      <dgm:spPr/>
      <dgm:t>
        <a:bodyPr/>
        <a:lstStyle/>
        <a:p>
          <a:endParaRPr lang="en-IN"/>
        </a:p>
      </dgm:t>
    </dgm:pt>
    <dgm:pt modelId="{17ACF74D-CACD-435C-8DCE-A37F87862F9B}">
      <dgm:prSet phldrT="[Text]"/>
      <dgm:spPr/>
      <dgm:t>
        <a:bodyPr/>
        <a:lstStyle/>
        <a:p>
          <a:r>
            <a:rPr lang="en-US" dirty="0"/>
            <a:t>Retain Existing Clients and enhance business from them</a:t>
          </a:r>
          <a:endParaRPr lang="en-IN" dirty="0"/>
        </a:p>
      </dgm:t>
    </dgm:pt>
    <dgm:pt modelId="{E8B35640-2E3F-4337-B8AE-41C6B4124BB5}" type="parTrans" cxnId="{3FFBB802-57B4-43F4-A38C-3381745C4282}">
      <dgm:prSet/>
      <dgm:spPr/>
      <dgm:t>
        <a:bodyPr/>
        <a:lstStyle/>
        <a:p>
          <a:endParaRPr lang="en-IN"/>
        </a:p>
      </dgm:t>
    </dgm:pt>
    <dgm:pt modelId="{1E0BECCB-5272-4019-81BF-FBE338AAF5F7}" type="sibTrans" cxnId="{3FFBB802-57B4-43F4-A38C-3381745C4282}">
      <dgm:prSet/>
      <dgm:spPr/>
      <dgm:t>
        <a:bodyPr/>
        <a:lstStyle/>
        <a:p>
          <a:endParaRPr lang="en-IN"/>
        </a:p>
      </dgm:t>
    </dgm:pt>
    <dgm:pt modelId="{DC06A7B3-C6DC-4E93-B4E1-A7B21DA97F4E}">
      <dgm:prSet phldrT="[Text]"/>
      <dgm:spPr/>
      <dgm:t>
        <a:bodyPr/>
        <a:lstStyle/>
        <a:p>
          <a:r>
            <a:rPr lang="en-US" dirty="0"/>
            <a:t>Neha Sharma</a:t>
          </a:r>
          <a:endParaRPr lang="en-IN" dirty="0"/>
        </a:p>
      </dgm:t>
    </dgm:pt>
    <dgm:pt modelId="{973E0F66-00C8-405A-9087-F08D5310C51D}" type="parTrans" cxnId="{962C67B4-851A-42D5-9722-BC049C83CE24}">
      <dgm:prSet/>
      <dgm:spPr/>
      <dgm:t>
        <a:bodyPr/>
        <a:lstStyle/>
        <a:p>
          <a:endParaRPr lang="en-IN"/>
        </a:p>
      </dgm:t>
    </dgm:pt>
    <dgm:pt modelId="{CB652231-5BD0-4AAE-8D7C-37983EF405E4}" type="sibTrans" cxnId="{962C67B4-851A-42D5-9722-BC049C83CE24}">
      <dgm:prSet/>
      <dgm:spPr/>
      <dgm:t>
        <a:bodyPr/>
        <a:lstStyle/>
        <a:p>
          <a:endParaRPr lang="en-IN"/>
        </a:p>
      </dgm:t>
    </dgm:pt>
    <dgm:pt modelId="{7566A7EF-9D83-4A78-9CC1-A54793290386}">
      <dgm:prSet phldrT="[Text]"/>
      <dgm:spPr/>
      <dgm:t>
        <a:bodyPr/>
        <a:lstStyle/>
        <a:p>
          <a:r>
            <a:rPr lang="en-US" dirty="0"/>
            <a:t>Retain Existing Clients</a:t>
          </a:r>
          <a:endParaRPr lang="en-IN" dirty="0"/>
        </a:p>
      </dgm:t>
    </dgm:pt>
    <dgm:pt modelId="{4E5609BD-86A9-4157-93E9-FC92CA64E790}" type="parTrans" cxnId="{1514D031-0FB1-436A-BFFD-9F6FB0BE32F3}">
      <dgm:prSet/>
      <dgm:spPr/>
      <dgm:t>
        <a:bodyPr/>
        <a:lstStyle/>
        <a:p>
          <a:endParaRPr lang="en-IN"/>
        </a:p>
      </dgm:t>
    </dgm:pt>
    <dgm:pt modelId="{AB993035-2B24-4D24-BEAD-9749D740794B}" type="sibTrans" cxnId="{1514D031-0FB1-436A-BFFD-9F6FB0BE32F3}">
      <dgm:prSet/>
      <dgm:spPr/>
      <dgm:t>
        <a:bodyPr/>
        <a:lstStyle/>
        <a:p>
          <a:endParaRPr lang="en-IN"/>
        </a:p>
      </dgm:t>
    </dgm:pt>
    <dgm:pt modelId="{1033DFB9-3900-41E1-A7E0-28329A343B5E}">
      <dgm:prSet phldrT="[Text]"/>
      <dgm:spPr/>
      <dgm:t>
        <a:bodyPr/>
        <a:lstStyle/>
        <a:p>
          <a:r>
            <a:rPr lang="en-US" dirty="0"/>
            <a:t>Breakthrough new clients and start business with them</a:t>
          </a:r>
          <a:endParaRPr lang="en-IN" dirty="0"/>
        </a:p>
      </dgm:t>
    </dgm:pt>
    <dgm:pt modelId="{2635D06F-CCC4-4EE0-91D3-974D7050D23C}" type="parTrans" cxnId="{C7E88FCD-E618-4BC1-9585-E9C45EB464BD}">
      <dgm:prSet/>
      <dgm:spPr/>
      <dgm:t>
        <a:bodyPr/>
        <a:lstStyle/>
        <a:p>
          <a:endParaRPr lang="en-IN"/>
        </a:p>
      </dgm:t>
    </dgm:pt>
    <dgm:pt modelId="{024BBAB8-71FE-4F13-9479-021CA9103C74}" type="sibTrans" cxnId="{C7E88FCD-E618-4BC1-9585-E9C45EB464BD}">
      <dgm:prSet/>
      <dgm:spPr/>
      <dgm:t>
        <a:bodyPr/>
        <a:lstStyle/>
        <a:p>
          <a:endParaRPr lang="en-IN"/>
        </a:p>
      </dgm:t>
    </dgm:pt>
    <dgm:pt modelId="{ECF3301F-F6EA-45ED-9472-E2FED3DA9123}">
      <dgm:prSet/>
      <dgm:spPr/>
      <dgm:t>
        <a:bodyPr/>
        <a:lstStyle/>
        <a:p>
          <a:r>
            <a:rPr lang="en-US" dirty="0"/>
            <a:t>Help Neha with breakthrough of new clients</a:t>
          </a:r>
          <a:endParaRPr lang="en-IN" dirty="0"/>
        </a:p>
      </dgm:t>
    </dgm:pt>
    <dgm:pt modelId="{6E88339B-4AFD-4103-9C59-E0108776F963}" type="parTrans" cxnId="{22BE436E-2B31-424B-A524-FF05541E657A}">
      <dgm:prSet/>
      <dgm:spPr/>
      <dgm:t>
        <a:bodyPr/>
        <a:lstStyle/>
        <a:p>
          <a:endParaRPr lang="en-IN"/>
        </a:p>
      </dgm:t>
    </dgm:pt>
    <dgm:pt modelId="{35E0FFDD-AC3B-4D44-80F3-B17B08778F2F}" type="sibTrans" cxnId="{22BE436E-2B31-424B-A524-FF05541E657A}">
      <dgm:prSet/>
      <dgm:spPr/>
      <dgm:t>
        <a:bodyPr/>
        <a:lstStyle/>
        <a:p>
          <a:endParaRPr lang="en-IN"/>
        </a:p>
      </dgm:t>
    </dgm:pt>
    <dgm:pt modelId="{93D54FE9-0BEC-4DFE-AA24-A0A958E88841}" type="pres">
      <dgm:prSet presAssocID="{0855DDBE-99E5-4A1A-A946-224CDF5F7E5E}" presName="linear" presStyleCnt="0">
        <dgm:presLayoutVars>
          <dgm:dir/>
          <dgm:resizeHandles val="exact"/>
        </dgm:presLayoutVars>
      </dgm:prSet>
      <dgm:spPr/>
    </dgm:pt>
    <dgm:pt modelId="{9396BC1A-2DA0-4A08-AFC7-1CFB1F047B82}" type="pres">
      <dgm:prSet presAssocID="{94214D54-1ABB-4959-99FF-491B624C98E2}" presName="comp" presStyleCnt="0"/>
      <dgm:spPr/>
    </dgm:pt>
    <dgm:pt modelId="{24ECFCF8-324D-4638-B9EF-331652A0CE05}" type="pres">
      <dgm:prSet presAssocID="{94214D54-1ABB-4959-99FF-491B624C98E2}" presName="box" presStyleLbl="node1" presStyleIdx="0" presStyleCnt="2"/>
      <dgm:spPr/>
    </dgm:pt>
    <dgm:pt modelId="{E4CF6F2A-57B7-45CF-97B1-5250E3245ED9}" type="pres">
      <dgm:prSet presAssocID="{94214D54-1ABB-4959-99FF-491B624C98E2}" presName="img" presStyleLbl="fgImgPlace1" presStyleIdx="0" presStyleCnt="2" custScaleX="112284" custScaleY="68389" custLinFactNeighborX="-4020" custLinFactNeighborY="1107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F3CE99E-7068-4F61-B2C5-8FD9980176DD}" type="pres">
      <dgm:prSet presAssocID="{94214D54-1ABB-4959-99FF-491B624C98E2}" presName="text" presStyleLbl="node1" presStyleIdx="0" presStyleCnt="2">
        <dgm:presLayoutVars>
          <dgm:bulletEnabled val="1"/>
        </dgm:presLayoutVars>
      </dgm:prSet>
      <dgm:spPr/>
    </dgm:pt>
    <dgm:pt modelId="{62F8272F-6D77-4A26-BF31-21D061FD82C8}" type="pres">
      <dgm:prSet presAssocID="{712334F1-33AD-4FC2-8616-F460EE78D69E}" presName="spacer" presStyleCnt="0"/>
      <dgm:spPr/>
    </dgm:pt>
    <dgm:pt modelId="{DDF7F1E5-7EFB-48BF-AA82-39CC39ECCAE1}" type="pres">
      <dgm:prSet presAssocID="{DC06A7B3-C6DC-4E93-B4E1-A7B21DA97F4E}" presName="comp" presStyleCnt="0"/>
      <dgm:spPr/>
    </dgm:pt>
    <dgm:pt modelId="{8A46CB11-93CA-4A54-928A-B55DBC304FED}" type="pres">
      <dgm:prSet presAssocID="{DC06A7B3-C6DC-4E93-B4E1-A7B21DA97F4E}" presName="box" presStyleLbl="node1" presStyleIdx="1" presStyleCnt="2"/>
      <dgm:spPr/>
    </dgm:pt>
    <dgm:pt modelId="{99881D9B-7FD9-4513-9881-2EA132271448}" type="pres">
      <dgm:prSet presAssocID="{DC06A7B3-C6DC-4E93-B4E1-A7B21DA97F4E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6808752-FC23-4D25-B9F9-851F6109028A}" type="pres">
      <dgm:prSet presAssocID="{DC06A7B3-C6DC-4E93-B4E1-A7B21DA97F4E}" presName="text" presStyleLbl="node1" presStyleIdx="1" presStyleCnt="2">
        <dgm:presLayoutVars>
          <dgm:bulletEnabled val="1"/>
        </dgm:presLayoutVars>
      </dgm:prSet>
      <dgm:spPr/>
    </dgm:pt>
  </dgm:ptLst>
  <dgm:cxnLst>
    <dgm:cxn modelId="{3FFBB802-57B4-43F4-A38C-3381745C4282}" srcId="{94214D54-1ABB-4959-99FF-491B624C98E2}" destId="{17ACF74D-CACD-435C-8DCE-A37F87862F9B}" srcOrd="1" destOrd="0" parTransId="{E8B35640-2E3F-4337-B8AE-41C6B4124BB5}" sibTransId="{1E0BECCB-5272-4019-81BF-FBE338AAF5F7}"/>
    <dgm:cxn modelId="{EF31B403-03F6-47CF-9D2D-1A4171C0D613}" type="presOf" srcId="{DC06A7B3-C6DC-4E93-B4E1-A7B21DA97F4E}" destId="{66808752-FC23-4D25-B9F9-851F6109028A}" srcOrd="1" destOrd="0" presId="urn:microsoft.com/office/officeart/2005/8/layout/vList4"/>
    <dgm:cxn modelId="{27DBC61A-5859-4242-B543-AAEA38C3473F}" type="presOf" srcId="{EA31EE82-0490-493A-A68F-DBCCF004A275}" destId="{24ECFCF8-324D-4638-B9EF-331652A0CE05}" srcOrd="0" destOrd="1" presId="urn:microsoft.com/office/officeart/2005/8/layout/vList4"/>
    <dgm:cxn modelId="{262A9124-6D86-4853-94E4-24C736565F1A}" type="presOf" srcId="{94214D54-1ABB-4959-99FF-491B624C98E2}" destId="{FF3CE99E-7068-4F61-B2C5-8FD9980176DD}" srcOrd="1" destOrd="0" presId="urn:microsoft.com/office/officeart/2005/8/layout/vList4"/>
    <dgm:cxn modelId="{803D952C-C0D8-4D37-9CB4-24FD03641C44}" type="presOf" srcId="{EA31EE82-0490-493A-A68F-DBCCF004A275}" destId="{FF3CE99E-7068-4F61-B2C5-8FD9980176DD}" srcOrd="1" destOrd="1" presId="urn:microsoft.com/office/officeart/2005/8/layout/vList4"/>
    <dgm:cxn modelId="{1514D031-0FB1-436A-BFFD-9F6FB0BE32F3}" srcId="{DC06A7B3-C6DC-4E93-B4E1-A7B21DA97F4E}" destId="{7566A7EF-9D83-4A78-9CC1-A54793290386}" srcOrd="0" destOrd="0" parTransId="{4E5609BD-86A9-4157-93E9-FC92CA64E790}" sibTransId="{AB993035-2B24-4D24-BEAD-9749D740794B}"/>
    <dgm:cxn modelId="{F74C5E37-08A2-4665-B347-96F4E1E89A98}" type="presOf" srcId="{17ACF74D-CACD-435C-8DCE-A37F87862F9B}" destId="{FF3CE99E-7068-4F61-B2C5-8FD9980176DD}" srcOrd="1" destOrd="2" presId="urn:microsoft.com/office/officeart/2005/8/layout/vList4"/>
    <dgm:cxn modelId="{D60F354C-D69B-4238-B607-12B52623366D}" type="presOf" srcId="{7566A7EF-9D83-4A78-9CC1-A54793290386}" destId="{8A46CB11-93CA-4A54-928A-B55DBC304FED}" srcOrd="0" destOrd="1" presId="urn:microsoft.com/office/officeart/2005/8/layout/vList4"/>
    <dgm:cxn modelId="{842D786D-A80F-4A1A-8BEC-BD1C2FAEDD38}" type="presOf" srcId="{ECF3301F-F6EA-45ED-9472-E2FED3DA9123}" destId="{FF3CE99E-7068-4F61-B2C5-8FD9980176DD}" srcOrd="1" destOrd="3" presId="urn:microsoft.com/office/officeart/2005/8/layout/vList4"/>
    <dgm:cxn modelId="{22BE436E-2B31-424B-A524-FF05541E657A}" srcId="{94214D54-1ABB-4959-99FF-491B624C98E2}" destId="{ECF3301F-F6EA-45ED-9472-E2FED3DA9123}" srcOrd="2" destOrd="0" parTransId="{6E88339B-4AFD-4103-9C59-E0108776F963}" sibTransId="{35E0FFDD-AC3B-4D44-80F3-B17B08778F2F}"/>
    <dgm:cxn modelId="{251D1273-A38B-4A19-BB19-8AF84AD6B9FB}" type="presOf" srcId="{1033DFB9-3900-41E1-A7E0-28329A343B5E}" destId="{8A46CB11-93CA-4A54-928A-B55DBC304FED}" srcOrd="0" destOrd="2" presId="urn:microsoft.com/office/officeart/2005/8/layout/vList4"/>
    <dgm:cxn modelId="{9405ED78-9F35-4FF8-9957-3329529321FC}" type="presOf" srcId="{17ACF74D-CACD-435C-8DCE-A37F87862F9B}" destId="{24ECFCF8-324D-4638-B9EF-331652A0CE05}" srcOrd="0" destOrd="2" presId="urn:microsoft.com/office/officeart/2005/8/layout/vList4"/>
    <dgm:cxn modelId="{160ED084-AB0D-4B90-9804-B0E0D4955A97}" type="presOf" srcId="{7566A7EF-9D83-4A78-9CC1-A54793290386}" destId="{66808752-FC23-4D25-B9F9-851F6109028A}" srcOrd="1" destOrd="1" presId="urn:microsoft.com/office/officeart/2005/8/layout/vList4"/>
    <dgm:cxn modelId="{B8E6B6AA-1FB9-4AB2-814E-67BEB5D753A5}" type="presOf" srcId="{94214D54-1ABB-4959-99FF-491B624C98E2}" destId="{24ECFCF8-324D-4638-B9EF-331652A0CE05}" srcOrd="0" destOrd="0" presId="urn:microsoft.com/office/officeart/2005/8/layout/vList4"/>
    <dgm:cxn modelId="{962C67B4-851A-42D5-9722-BC049C83CE24}" srcId="{0855DDBE-99E5-4A1A-A946-224CDF5F7E5E}" destId="{DC06A7B3-C6DC-4E93-B4E1-A7B21DA97F4E}" srcOrd="1" destOrd="0" parTransId="{973E0F66-00C8-405A-9087-F08D5310C51D}" sibTransId="{CB652231-5BD0-4AAE-8D7C-37983EF405E4}"/>
    <dgm:cxn modelId="{E6F15DB7-C48E-4570-86BF-B1A7BD9E56E7}" type="presOf" srcId="{DC06A7B3-C6DC-4E93-B4E1-A7B21DA97F4E}" destId="{8A46CB11-93CA-4A54-928A-B55DBC304FED}" srcOrd="0" destOrd="0" presId="urn:microsoft.com/office/officeart/2005/8/layout/vList4"/>
    <dgm:cxn modelId="{C7E88FCD-E618-4BC1-9585-E9C45EB464BD}" srcId="{DC06A7B3-C6DC-4E93-B4E1-A7B21DA97F4E}" destId="{1033DFB9-3900-41E1-A7E0-28329A343B5E}" srcOrd="1" destOrd="0" parTransId="{2635D06F-CCC4-4EE0-91D3-974D7050D23C}" sibTransId="{024BBAB8-71FE-4F13-9479-021CA9103C74}"/>
    <dgm:cxn modelId="{DA9BF1D0-5940-433D-9044-DF2E723E2ACA}" srcId="{94214D54-1ABB-4959-99FF-491B624C98E2}" destId="{EA31EE82-0490-493A-A68F-DBCCF004A275}" srcOrd="0" destOrd="0" parTransId="{AA2203FB-2F3D-4204-A81E-73BE62F572AD}" sibTransId="{DBBD159E-3316-480D-B829-41BBF1F9BBB0}"/>
    <dgm:cxn modelId="{E2C144D6-2E15-4B3F-B476-02AB482427AD}" type="presOf" srcId="{ECF3301F-F6EA-45ED-9472-E2FED3DA9123}" destId="{24ECFCF8-324D-4638-B9EF-331652A0CE05}" srcOrd="0" destOrd="3" presId="urn:microsoft.com/office/officeart/2005/8/layout/vList4"/>
    <dgm:cxn modelId="{34F8AEE5-AFAD-498B-BCA5-16BFE904C540}" type="presOf" srcId="{0855DDBE-99E5-4A1A-A946-224CDF5F7E5E}" destId="{93D54FE9-0BEC-4DFE-AA24-A0A958E88841}" srcOrd="0" destOrd="0" presId="urn:microsoft.com/office/officeart/2005/8/layout/vList4"/>
    <dgm:cxn modelId="{69C80FF0-83BF-4A0E-A4E3-7E0A23AFC371}" type="presOf" srcId="{1033DFB9-3900-41E1-A7E0-28329A343B5E}" destId="{66808752-FC23-4D25-B9F9-851F6109028A}" srcOrd="1" destOrd="2" presId="urn:microsoft.com/office/officeart/2005/8/layout/vList4"/>
    <dgm:cxn modelId="{C885E6FF-F250-4E5D-B72F-562E317BA0E5}" srcId="{0855DDBE-99E5-4A1A-A946-224CDF5F7E5E}" destId="{94214D54-1ABB-4959-99FF-491B624C98E2}" srcOrd="0" destOrd="0" parTransId="{27EEBD14-642D-4464-B2B5-51E178DAF0A2}" sibTransId="{712334F1-33AD-4FC2-8616-F460EE78D69E}"/>
    <dgm:cxn modelId="{6EC75777-6CD2-4C36-8412-1657BD13B9F0}" type="presParOf" srcId="{93D54FE9-0BEC-4DFE-AA24-A0A958E88841}" destId="{9396BC1A-2DA0-4A08-AFC7-1CFB1F047B82}" srcOrd="0" destOrd="0" presId="urn:microsoft.com/office/officeart/2005/8/layout/vList4"/>
    <dgm:cxn modelId="{BAB6E71F-5BBA-4876-BB44-42D3A22EA99C}" type="presParOf" srcId="{9396BC1A-2DA0-4A08-AFC7-1CFB1F047B82}" destId="{24ECFCF8-324D-4638-B9EF-331652A0CE05}" srcOrd="0" destOrd="0" presId="urn:microsoft.com/office/officeart/2005/8/layout/vList4"/>
    <dgm:cxn modelId="{8BFD9FFD-7595-4ABC-9A7D-BD12D14238AF}" type="presParOf" srcId="{9396BC1A-2DA0-4A08-AFC7-1CFB1F047B82}" destId="{E4CF6F2A-57B7-45CF-97B1-5250E3245ED9}" srcOrd="1" destOrd="0" presId="urn:microsoft.com/office/officeart/2005/8/layout/vList4"/>
    <dgm:cxn modelId="{671E139B-0EF9-431D-977E-58E346F4CAE1}" type="presParOf" srcId="{9396BC1A-2DA0-4A08-AFC7-1CFB1F047B82}" destId="{FF3CE99E-7068-4F61-B2C5-8FD9980176DD}" srcOrd="2" destOrd="0" presId="urn:microsoft.com/office/officeart/2005/8/layout/vList4"/>
    <dgm:cxn modelId="{E7D317C7-46E4-413B-B13C-703900C8DA12}" type="presParOf" srcId="{93D54FE9-0BEC-4DFE-AA24-A0A958E88841}" destId="{62F8272F-6D77-4A26-BF31-21D061FD82C8}" srcOrd="1" destOrd="0" presId="urn:microsoft.com/office/officeart/2005/8/layout/vList4"/>
    <dgm:cxn modelId="{2D6D90F9-78CA-4AFE-8AA6-359F9E9EA62A}" type="presParOf" srcId="{93D54FE9-0BEC-4DFE-AA24-A0A958E88841}" destId="{DDF7F1E5-7EFB-48BF-AA82-39CC39ECCAE1}" srcOrd="2" destOrd="0" presId="urn:microsoft.com/office/officeart/2005/8/layout/vList4"/>
    <dgm:cxn modelId="{EA5B0858-6C2E-4251-889B-720BD26E8A70}" type="presParOf" srcId="{DDF7F1E5-7EFB-48BF-AA82-39CC39ECCAE1}" destId="{8A46CB11-93CA-4A54-928A-B55DBC304FED}" srcOrd="0" destOrd="0" presId="urn:microsoft.com/office/officeart/2005/8/layout/vList4"/>
    <dgm:cxn modelId="{A213E996-BB4A-43EE-B75F-E1D753F8E5C8}" type="presParOf" srcId="{DDF7F1E5-7EFB-48BF-AA82-39CC39ECCAE1}" destId="{99881D9B-7FD9-4513-9881-2EA132271448}" srcOrd="1" destOrd="0" presId="urn:microsoft.com/office/officeart/2005/8/layout/vList4"/>
    <dgm:cxn modelId="{524316D3-52A8-4324-829F-2426D018D291}" type="presParOf" srcId="{DDF7F1E5-7EFB-48BF-AA82-39CC39ECCAE1}" destId="{66808752-FC23-4D25-B9F9-851F6109028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5D1E7-B6B0-4661-93CB-BCA4E8276710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rgbClr val="BC701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99C75-2498-4712-A77B-553452A880B2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Sarabjit Singh N  Regional Director</a:t>
          </a:r>
        </a:p>
      </dsp:txBody>
      <dsp:txXfrm>
        <a:off x="3720215" y="607393"/>
        <a:ext cx="3396901" cy="1157468"/>
      </dsp:txXfrm>
    </dsp:sp>
    <dsp:sp modelId="{931086E8-D59B-464A-8616-D0F8C8583D5E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Snehaa Padmanabhan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Manager CS &amp; BD</a:t>
          </a:r>
          <a:endParaRPr lang="en-IN" sz="2800" kern="1200" dirty="0"/>
        </a:p>
      </dsp:txBody>
      <dsp:txXfrm>
        <a:off x="3720215" y="2050430"/>
        <a:ext cx="3396901" cy="1157468"/>
      </dsp:txXfrm>
    </dsp:sp>
    <dsp:sp modelId="{875D5CDD-892C-4C2D-A424-8DFB569F97D7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Neha Sharma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Sr.Executive</a:t>
          </a:r>
          <a:r>
            <a:rPr lang="en-US" sz="2800" kern="1200" dirty="0"/>
            <a:t> BD&amp;CS</a:t>
          </a:r>
          <a:endParaRPr lang="en-IN" sz="2800" kern="1200" dirty="0"/>
        </a:p>
      </dsp:txBody>
      <dsp:txXfrm>
        <a:off x="3720215" y="3493468"/>
        <a:ext cx="3396901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CFCF8-324D-4638-B9EF-331652A0CE05}">
      <dsp:nvSpPr>
        <dsp:cNvPr id="0" name=""/>
        <dsp:cNvSpPr/>
      </dsp:nvSpPr>
      <dsp:spPr>
        <a:xfrm>
          <a:off x="0" y="0"/>
          <a:ext cx="8128000" cy="257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Snehaa Padmanabhan</a:t>
          </a:r>
          <a:endParaRPr lang="en-IN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Improve TOH to 30%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Retain Existing Clients and enhance business from them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Help Neha with breakthrough of new clients</a:t>
          </a:r>
          <a:endParaRPr lang="en-IN" sz="2500" kern="1200" dirty="0"/>
        </a:p>
      </dsp:txBody>
      <dsp:txXfrm>
        <a:off x="1883568" y="0"/>
        <a:ext cx="6244431" cy="2579687"/>
      </dsp:txXfrm>
    </dsp:sp>
    <dsp:sp modelId="{E4CF6F2A-57B7-45CF-97B1-5250E3245ED9}">
      <dsp:nvSpPr>
        <dsp:cNvPr id="0" name=""/>
        <dsp:cNvSpPr/>
      </dsp:nvSpPr>
      <dsp:spPr>
        <a:xfrm>
          <a:off x="92775" y="812735"/>
          <a:ext cx="1825288" cy="14113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5000" b="-1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6CB11-93CA-4A54-928A-B55DBC304FED}">
      <dsp:nvSpPr>
        <dsp:cNvPr id="0" name=""/>
        <dsp:cNvSpPr/>
      </dsp:nvSpPr>
      <dsp:spPr>
        <a:xfrm>
          <a:off x="0" y="2837656"/>
          <a:ext cx="8128000" cy="257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Neha Sharma</a:t>
          </a:r>
          <a:endParaRPr lang="en-IN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Retain Existing Clients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Breakthrough new clients and start business with them</a:t>
          </a:r>
          <a:endParaRPr lang="en-IN" sz="2500" kern="1200" dirty="0"/>
        </a:p>
      </dsp:txBody>
      <dsp:txXfrm>
        <a:off x="1883568" y="2837656"/>
        <a:ext cx="6244431" cy="2579687"/>
      </dsp:txXfrm>
    </dsp:sp>
    <dsp:sp modelId="{99881D9B-7FD9-4513-9881-2EA132271448}">
      <dsp:nvSpPr>
        <dsp:cNvPr id="0" name=""/>
        <dsp:cNvSpPr/>
      </dsp:nvSpPr>
      <dsp:spPr>
        <a:xfrm>
          <a:off x="257968" y="3095625"/>
          <a:ext cx="1625600" cy="20637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27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25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1.jpe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Business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13" y="23444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Team Structure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F936D4-9598-4777-B5DA-0DFC684F3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79306"/>
              </p:ext>
            </p:extLst>
          </p:nvPr>
        </p:nvGraphicFramePr>
        <p:xfrm>
          <a:off x="2318658" y="9530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15C7720-675C-495A-99A5-F4B677616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912609"/>
              </p:ext>
            </p:extLst>
          </p:nvPr>
        </p:nvGraphicFramePr>
        <p:xfrm>
          <a:off x="633047" y="323557"/>
          <a:ext cx="11113476" cy="6534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355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13" y="23444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KRA for 2020-2021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2A5621-F4E5-4C46-B3D7-A0E9E6AF9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90803"/>
              </p:ext>
            </p:extLst>
          </p:nvPr>
        </p:nvGraphicFramePr>
        <p:xfrm>
          <a:off x="2323548" y="12048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880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602C-AC0C-43CD-8CDE-F332A683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 - Snehaa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1349B1-6F19-4768-B2CA-E7F5A54BF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338410"/>
              </p:ext>
            </p:extLst>
          </p:nvPr>
        </p:nvGraphicFramePr>
        <p:xfrm>
          <a:off x="306102" y="2089702"/>
          <a:ext cx="11569148" cy="351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3476443338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2634856341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832207100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2984166730"/>
                    </a:ext>
                  </a:extLst>
                </a:gridCol>
                <a:gridCol w="2015633">
                  <a:extLst>
                    <a:ext uri="{9D8B030D-6E8A-4147-A177-3AD203B41FA5}">
                      <a16:colId xmlns:a16="http://schemas.microsoft.com/office/drawing/2014/main" val="469812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err="1">
                          <a:latin typeface="Century" panose="02040604050505020304" pitchFamily="18" charset="0"/>
                        </a:rPr>
                        <a:t>Qtr</a:t>
                      </a:r>
                      <a:r>
                        <a:rPr lang="en-US" sz="2000" b="1" i="1" dirty="0">
                          <a:latin typeface="Century" panose="02040604050505020304" pitchFamily="18" charset="0"/>
                        </a:rPr>
                        <a:t> 1(Apr-June)</a:t>
                      </a:r>
                      <a:endParaRPr lang="en-IN" sz="2000" b="1" i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err="1">
                          <a:latin typeface="Century" panose="02040604050505020304" pitchFamily="18" charset="0"/>
                        </a:rPr>
                        <a:t>Qtr</a:t>
                      </a:r>
                      <a:r>
                        <a:rPr lang="en-US" sz="2000" b="1" i="1" dirty="0">
                          <a:latin typeface="Century" panose="02040604050505020304" pitchFamily="18" charset="0"/>
                        </a:rPr>
                        <a:t> 2(July-Sept)</a:t>
                      </a:r>
                      <a:endParaRPr lang="en-IN" sz="2000" b="1" i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latin typeface="Century" panose="02040604050505020304" pitchFamily="18" charset="0"/>
                        </a:rPr>
                        <a:t>Qtr3 (Oct-Dec)</a:t>
                      </a:r>
                      <a:endParaRPr lang="en-IN" sz="2000" b="1" i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latin typeface="Century" panose="02040604050505020304" pitchFamily="18" charset="0"/>
                        </a:rPr>
                        <a:t>Qtr4 (Jan-Mar)</a:t>
                      </a:r>
                      <a:endParaRPr lang="en-IN" sz="2000" b="1" i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Target to be achieved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entury" panose="02040604050505020304" pitchFamily="18" charset="0"/>
                        </a:rPr>
                        <a:t>55,00,000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Existing Clients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Research on digital platforms that can be proposed to clients to cope with the Pandemic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Tata Comm, Gems and Jewelry, Diversey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New Clients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Assist and help Neha with new strategies to breakthrough new clients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Daimler, Renault, Sany, Tata Motors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2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Estimated Total Billing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2,30,00,000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7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2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2E8-1EB5-4D85-BF4D-6C08F32B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Billing from Clients 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0A2EB7-0963-4551-AD31-FDA7DBA9B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10658"/>
              </p:ext>
            </p:extLst>
          </p:nvPr>
        </p:nvGraphicFramePr>
        <p:xfrm>
          <a:off x="331304" y="1866900"/>
          <a:ext cx="11290854" cy="3203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714">
                  <a:extLst>
                    <a:ext uri="{9D8B030D-6E8A-4147-A177-3AD203B41FA5}">
                      <a16:colId xmlns:a16="http://schemas.microsoft.com/office/drawing/2014/main" val="629049206"/>
                    </a:ext>
                  </a:extLst>
                </a:gridCol>
                <a:gridCol w="2966806">
                  <a:extLst>
                    <a:ext uri="{9D8B030D-6E8A-4147-A177-3AD203B41FA5}">
                      <a16:colId xmlns:a16="http://schemas.microsoft.com/office/drawing/2014/main" val="306103740"/>
                    </a:ext>
                  </a:extLst>
                </a:gridCol>
                <a:gridCol w="2038543">
                  <a:extLst>
                    <a:ext uri="{9D8B030D-6E8A-4147-A177-3AD203B41FA5}">
                      <a16:colId xmlns:a16="http://schemas.microsoft.com/office/drawing/2014/main" val="1806166748"/>
                    </a:ext>
                  </a:extLst>
                </a:gridCol>
                <a:gridCol w="1650248">
                  <a:extLst>
                    <a:ext uri="{9D8B030D-6E8A-4147-A177-3AD203B41FA5}">
                      <a16:colId xmlns:a16="http://schemas.microsoft.com/office/drawing/2014/main" val="2269418181"/>
                    </a:ext>
                  </a:extLst>
                </a:gridCol>
                <a:gridCol w="2038543">
                  <a:extLst>
                    <a:ext uri="{9D8B030D-6E8A-4147-A177-3AD203B41FA5}">
                      <a16:colId xmlns:a16="http://schemas.microsoft.com/office/drawing/2014/main" val="4276934104"/>
                    </a:ext>
                  </a:extLst>
                </a:gridCol>
              </a:tblGrid>
              <a:tr h="497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Existing Clients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Billing done in 2019-2020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Estimated Billing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New Clients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Estimated Billing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2433277"/>
                  </a:ext>
                </a:extLst>
              </a:tr>
              <a:tr h="4187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Tata Communications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3019914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10000000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Sany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1000000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758351"/>
                  </a:ext>
                </a:extLst>
              </a:tr>
              <a:tr h="4240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Diversey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Century" panose="02040604050505020304" pitchFamily="18" charset="0"/>
                        </a:rPr>
                        <a:t>943331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3500000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Daimler India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1500000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4005781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Gems and Jewellery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2071608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6000000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Renault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1000000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8679680"/>
                  </a:ext>
                </a:extLst>
              </a:tr>
              <a:tr h="497333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Tata Motors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1000000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010740"/>
                  </a:ext>
                </a:extLst>
              </a:tr>
              <a:tr h="497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Total Billing Done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6034853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Century" panose="02040604050505020304" pitchFamily="18" charset="0"/>
                        </a:rPr>
                        <a:t>19500000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Century" panose="02040604050505020304" pitchFamily="18" charset="0"/>
                        </a:rPr>
                        <a:t>4500000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8160840"/>
                  </a:ext>
                </a:extLst>
              </a:tr>
              <a:tr h="497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Total TOH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1359071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4680000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Century" panose="02040604050505020304" pitchFamily="18" charset="0"/>
                        </a:rPr>
                        <a:t>990000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9605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88A21A-E6EA-4781-A81F-7635561DD5E5}"/>
              </a:ext>
            </a:extLst>
          </p:cNvPr>
          <p:cNvSpPr txBox="1"/>
          <p:nvPr/>
        </p:nvSpPr>
        <p:spPr>
          <a:xfrm>
            <a:off x="516835" y="5845938"/>
            <a:ext cx="444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*Please note figures are indicative and tentative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95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602C-AC0C-43CD-8CDE-F332A683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 - Neha</a:t>
            </a:r>
            <a:endParaRPr lang="en-IN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7A361A8-DD9C-47EC-963B-C9650254F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204454"/>
              </p:ext>
            </p:extLst>
          </p:nvPr>
        </p:nvGraphicFramePr>
        <p:xfrm>
          <a:off x="398867" y="2184400"/>
          <a:ext cx="11569148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3476443338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2634856341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832207100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2984166730"/>
                    </a:ext>
                  </a:extLst>
                </a:gridCol>
                <a:gridCol w="2015633">
                  <a:extLst>
                    <a:ext uri="{9D8B030D-6E8A-4147-A177-3AD203B41FA5}">
                      <a16:colId xmlns:a16="http://schemas.microsoft.com/office/drawing/2014/main" val="469812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err="1">
                          <a:latin typeface="Century" panose="02040604050505020304" pitchFamily="18" charset="0"/>
                        </a:rPr>
                        <a:t>Qtr</a:t>
                      </a:r>
                      <a:r>
                        <a:rPr lang="en-US" sz="2000" b="1" i="1" dirty="0">
                          <a:latin typeface="Century" panose="02040604050505020304" pitchFamily="18" charset="0"/>
                        </a:rPr>
                        <a:t> 1(Apr-June)</a:t>
                      </a:r>
                      <a:endParaRPr lang="en-IN" sz="2000" b="1" i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err="1">
                          <a:latin typeface="Century" panose="02040604050505020304" pitchFamily="18" charset="0"/>
                        </a:rPr>
                        <a:t>Qtr</a:t>
                      </a:r>
                      <a:r>
                        <a:rPr lang="en-US" sz="2000" b="1" i="1" dirty="0">
                          <a:latin typeface="Century" panose="02040604050505020304" pitchFamily="18" charset="0"/>
                        </a:rPr>
                        <a:t> 2(July-Sept)</a:t>
                      </a:r>
                      <a:endParaRPr lang="en-IN" sz="2000" b="1" i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latin typeface="Century" panose="02040604050505020304" pitchFamily="18" charset="0"/>
                        </a:rPr>
                        <a:t>Qtr3 (Oct-Dec)</a:t>
                      </a:r>
                      <a:endParaRPr lang="en-IN" sz="2000" b="1" i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latin typeface="Century" panose="02040604050505020304" pitchFamily="18" charset="0"/>
                        </a:rPr>
                        <a:t>Qtr4 (Jan-Mar)</a:t>
                      </a:r>
                      <a:endParaRPr lang="en-IN" sz="2000" b="1" i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Target to be achieved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entury" panose="02040604050505020304" pitchFamily="18" charset="0"/>
                        </a:rPr>
                        <a:t>50,00,000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Existing Clients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Research on digital platforms that can be proposed to clients to cope with the Pandemic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Tata Comm, GE, Samsung 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New Clients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A detailed research on events done by the brands along with meeting new clients and introducing the company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Dell, Axis Bank, Cipla, Abbott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2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Estimated Total Billing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" panose="02040604050505020304" pitchFamily="18" charset="0"/>
                        </a:rPr>
                        <a:t>2,00,00,000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7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42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2E8-1EB5-4D85-BF4D-6C08F32B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Billing from Clients 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BE0B39-AFD0-4C83-806E-4D0E6433B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19217"/>
              </p:ext>
            </p:extLst>
          </p:nvPr>
        </p:nvGraphicFramePr>
        <p:xfrm>
          <a:off x="516836" y="1762539"/>
          <a:ext cx="11118573" cy="373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093">
                  <a:extLst>
                    <a:ext uri="{9D8B030D-6E8A-4147-A177-3AD203B41FA5}">
                      <a16:colId xmlns:a16="http://schemas.microsoft.com/office/drawing/2014/main" val="1238661373"/>
                    </a:ext>
                  </a:extLst>
                </a:gridCol>
                <a:gridCol w="2921538">
                  <a:extLst>
                    <a:ext uri="{9D8B030D-6E8A-4147-A177-3AD203B41FA5}">
                      <a16:colId xmlns:a16="http://schemas.microsoft.com/office/drawing/2014/main" val="1649760465"/>
                    </a:ext>
                  </a:extLst>
                </a:gridCol>
                <a:gridCol w="2007437">
                  <a:extLst>
                    <a:ext uri="{9D8B030D-6E8A-4147-A177-3AD203B41FA5}">
                      <a16:colId xmlns:a16="http://schemas.microsoft.com/office/drawing/2014/main" val="3562253191"/>
                    </a:ext>
                  </a:extLst>
                </a:gridCol>
                <a:gridCol w="1625068">
                  <a:extLst>
                    <a:ext uri="{9D8B030D-6E8A-4147-A177-3AD203B41FA5}">
                      <a16:colId xmlns:a16="http://schemas.microsoft.com/office/drawing/2014/main" val="3699087826"/>
                    </a:ext>
                  </a:extLst>
                </a:gridCol>
                <a:gridCol w="2007437">
                  <a:extLst>
                    <a:ext uri="{9D8B030D-6E8A-4147-A177-3AD203B41FA5}">
                      <a16:colId xmlns:a16="http://schemas.microsoft.com/office/drawing/2014/main" val="2947368326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Existing Clients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Billing done in 2019-2020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Estimated Billing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New Clients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Estimated Billing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822614"/>
                  </a:ext>
                </a:extLst>
              </a:tr>
              <a:tr h="399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Tata Communications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20327450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18000000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Dell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300000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450986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GE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920233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1000000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Axis Bank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300000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045073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Samsung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Century" panose="02040604050505020304" pitchFamily="18" charset="0"/>
                        </a:rPr>
                        <a:t>56000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Cipla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300000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0952273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Digerati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120988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-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Abbott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300000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269990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Savic Technologies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9520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-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451276"/>
                  </a:ext>
                </a:extLst>
              </a:tr>
              <a:tr h="3777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Channel Technologies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Century" panose="02040604050505020304" pitchFamily="18" charset="0"/>
                        </a:rPr>
                        <a:t>1500000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-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949974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Total Billing Done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22934191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19100000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1200000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3377665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Total TOH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4800924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latin typeface="Century" panose="02040604050505020304" pitchFamily="18" charset="0"/>
                        </a:rPr>
                        <a:t>4775000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latin typeface="Century" panose="02040604050505020304" pitchFamily="18" charset="0"/>
                        </a:rPr>
                        <a:t>300000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08833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6F0385-7608-4BEB-B739-1EE92554B498}"/>
              </a:ext>
            </a:extLst>
          </p:cNvPr>
          <p:cNvSpPr txBox="1"/>
          <p:nvPr/>
        </p:nvSpPr>
        <p:spPr>
          <a:xfrm>
            <a:off x="516835" y="5845938"/>
            <a:ext cx="444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*Please note figures are indicative and tentative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122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{C75AD2BA-025A-465B-93DE-4C81EE8B9C43}tf55705232</Template>
  <TotalTime>0</TotalTime>
  <Words>350</Words>
  <Application>Microsoft Office PowerPoint</Application>
  <PresentationFormat>Widescreen</PresentationFormat>
  <Paragraphs>123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</vt:lpstr>
      <vt:lpstr>Goudy Old Style</vt:lpstr>
      <vt:lpstr>Wingdings 2</vt:lpstr>
      <vt:lpstr>SlateVTI</vt:lpstr>
      <vt:lpstr>Business Plan</vt:lpstr>
      <vt:lpstr>Team Structure</vt:lpstr>
      <vt:lpstr>PowerPoint Presentation</vt:lpstr>
      <vt:lpstr>KRA for 2020-2021</vt:lpstr>
      <vt:lpstr>Business Plan - Snehaa</vt:lpstr>
      <vt:lpstr>Estimated Billing from Clients </vt:lpstr>
      <vt:lpstr>Business Plan - Neha</vt:lpstr>
      <vt:lpstr>Estimated Billing from Clients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2020-04-02T13:47:47Z</dcterms:created>
  <dcterms:modified xsi:type="dcterms:W3CDTF">2020-04-02T17:19:16Z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