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style2.xml" ContentType="application/vnd.ms-office.chartstyle+xml"/>
  <Override PartName="/ppt/charts/style1.xml" ContentType="application/vnd.ms-office.chartstyl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charts/colors2.xml" ContentType="application/vnd.ms-office.chartcolorstyle+xml"/>
  <Override PartName="/ppt/charts/colors3.xml" ContentType="application/vnd.ms-office.chartcolorstyl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harts/colors1.xml" ContentType="application/vnd.ms-office.chartcolorstyle+xml"/>
  <Override PartName="/ppt/slideLayouts/slideLayout10.xml" ContentType="application/vnd.openxmlformats-officedocument.presentationml.slideLayout+xml"/>
  <Override PartName="/ppt/charts/chart3.xml" ContentType="application/vnd.openxmlformats-officedocument.drawingml.char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charts/style3.xml" ContentType="application/vnd.ms-office.chart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7" r:id="rId3"/>
    <p:sldId id="257" r:id="rId4"/>
    <p:sldId id="258" r:id="rId5"/>
    <p:sldId id="259" r:id="rId6"/>
    <p:sldId id="270" r:id="rId7"/>
    <p:sldId id="261" r:id="rId8"/>
    <p:sldId id="266" r:id="rId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E88F4C"/>
    <a:srgbClr val="BDBFC1"/>
    <a:srgbClr val="92493E"/>
    <a:srgbClr val="F79646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744" y="-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Style" Target="style1.xml"/><Relationship Id="rId2" Type="http://schemas.microsoft.com/office/2011/relationships/chartColorStyle" Target="colors1.xml"/><Relationship Id="rId1" Type="http://schemas.openxmlformats.org/officeDocument/2006/relationships/oleObject" Target="Book1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Style" Target="style2.xml"/><Relationship Id="rId2" Type="http://schemas.microsoft.com/office/2011/relationships/chartColorStyle" Target="colors2.xml"/><Relationship Id="rId1" Type="http://schemas.openxmlformats.org/officeDocument/2006/relationships/oleObject" Target="Book1" TargetMode="External"/></Relationships>
</file>

<file path=ppt/charts/_rels/chart3.xml.rels><?xml version="1.0" encoding="UTF-8" standalone="yes"?>
<Relationships xmlns="http://schemas.openxmlformats.org/package/2006/relationships"><Relationship Id="rId3" Type="http://schemas.microsoft.com/office/2011/relationships/chartStyle" Target="style3.xml"/><Relationship Id="rId2" Type="http://schemas.microsoft.com/office/2011/relationships/chartColorStyle" Target="colors3.xml"/><Relationship Id="rId1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PLAN 2020 -2021</a:t>
            </a:r>
          </a:p>
        </c:rich>
      </c:tx>
      <c:layout>
        <c:manualLayout>
          <c:xMode val="edge"/>
          <c:yMode val="edge"/>
          <c:x val="0.65204855643044646"/>
          <c:y val="2.777777777777779E-2"/>
        </c:manualLayout>
      </c:layout>
      <c:spPr>
        <a:noFill/>
        <a:ln>
          <a:noFill/>
        </a:ln>
        <a:effectLst/>
      </c:spPr>
    </c:title>
    <c:view3D>
      <c:rotX val="30"/>
      <c:depthPercent val="100"/>
      <c:perspective val="30"/>
    </c:view3D>
    <c:floor>
      <c:spPr>
        <a:noFill/>
        <a:ln>
          <a:noFill/>
        </a:ln>
        <a:effectLst/>
        <a:sp3d/>
      </c:spPr>
    </c:floor>
    <c:sideWall>
      <c:spPr>
        <a:noFill/>
        <a:ln>
          <a:noFill/>
        </a:ln>
        <a:effectLst/>
        <a:sp3d/>
      </c:spPr>
    </c:sideWall>
    <c:backWall>
      <c:spPr>
        <a:noFill/>
        <a:ln>
          <a:noFill/>
        </a:ln>
        <a:effectLst/>
        <a:sp3d/>
      </c:spPr>
    </c:backWall>
    <c:plotArea>
      <c:layout/>
      <c:pie3DChart>
        <c:varyColors val="1"/>
        <c:dLbls>
          <c:showCatName val="1"/>
        </c:dLbls>
      </c:pie3DChart>
      <c:spPr>
        <a:noFill/>
        <a:ln>
          <a:noFill/>
        </a:ln>
        <a:effectLst/>
      </c:spPr>
    </c:plotArea>
    <c:plotVisOnly val="1"/>
    <c:dispBlanksAs val="zero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autoTitleDeleted val="1"/>
    <c:view3D>
      <c:rotX val="30"/>
      <c:depthPercent val="100"/>
      <c:perspective val="30"/>
    </c:view3D>
    <c:floor>
      <c:spPr>
        <a:noFill/>
        <a:ln>
          <a:noFill/>
        </a:ln>
        <a:effectLst/>
        <a:sp3d/>
      </c:spPr>
    </c:floor>
    <c:sideWall>
      <c:spPr>
        <a:noFill/>
        <a:ln>
          <a:noFill/>
        </a:ln>
        <a:effectLst/>
        <a:sp3d/>
      </c:spPr>
    </c:sideWall>
    <c:backWall>
      <c:spPr>
        <a:noFill/>
        <a:ln>
          <a:noFill/>
        </a:ln>
        <a:effectLst/>
        <a:sp3d/>
      </c:spPr>
    </c:backWall>
    <c:plotArea>
      <c:layout/>
      <c:pie3DChart>
        <c:varyColors val="1"/>
        <c:dLbls>
          <c:showCatName val="1"/>
        </c:dLbls>
      </c:pie3DChart>
      <c:spPr>
        <a:noFill/>
        <a:ln>
          <a:noFill/>
        </a:ln>
        <a:effectLst/>
      </c:spPr>
    </c:plotArea>
    <c:plotVisOnly val="1"/>
    <c:dispBlanksAs val="zero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autoTitleDeleted val="1"/>
    <c:view3D>
      <c:rotX val="30"/>
      <c:depthPercent val="100"/>
      <c:perspective val="30"/>
    </c:view3D>
    <c:floor>
      <c:spPr>
        <a:noFill/>
        <a:ln>
          <a:noFill/>
        </a:ln>
        <a:effectLst/>
        <a:sp3d/>
      </c:spPr>
    </c:floor>
    <c:sideWall>
      <c:spPr>
        <a:noFill/>
        <a:ln>
          <a:noFill/>
        </a:ln>
        <a:effectLst/>
        <a:sp3d/>
      </c:spPr>
    </c:sideWall>
    <c:backWall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dPt>
            <c:idx val="0"/>
            <c:spPr>
              <a:solidFill>
                <a:schemeClr val="accent1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</c:dPt>
          <c:dPt>
            <c:idx val="1"/>
            <c:spPr>
              <a:solidFill>
                <a:schemeClr val="accent2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</c:dPt>
          <c:dPt>
            <c:idx val="2"/>
            <c:spPr>
              <a:solidFill>
                <a:schemeClr val="accent3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</c:dPt>
          <c:dPt>
            <c:idx val="3"/>
            <c:spPr>
              <a:solidFill>
                <a:schemeClr val="accent4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</c:dPt>
          <c:dPt>
            <c:idx val="4"/>
            <c:spPr>
              <a:solidFill>
                <a:schemeClr val="accent5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</c:dPt>
          <c:dPt>
            <c:idx val="5"/>
            <c:spPr>
              <a:solidFill>
                <a:schemeClr val="accent6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</c:dPt>
          <c:dPt>
            <c:idx val="6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</c:dPt>
          <c:dPt>
            <c:idx val="7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</c:dPt>
          <c:dPt>
            <c:idx val="8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</c:dPt>
          <c:dPt>
            <c:idx val="9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</c:dPt>
          <c:dPt>
            <c:idx val="10"/>
            <c:spPr>
              <a:solidFill>
                <a:schemeClr val="accent5">
                  <a:lumMod val="6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4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5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6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dLbl>
            <c:dLbl>
              <c:idx val="6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1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dLbl>
            <c:dLbl>
              <c:idx val="7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2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dLbl>
            <c:dLbl>
              <c:idx val="8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3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dLbl>
            <c:dLbl>
              <c:idx val="9"/>
              <c:layout>
                <c:manualLayout>
                  <c:x val="4.0291337362467067E-2"/>
                  <c:y val="-1.870032725572698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4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CatName val="1"/>
              <c:showPercent val="1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0"/>
              <c:layout>
                <c:manualLayout>
                  <c:x val="4.8039671470633885E-2"/>
                  <c:y val="0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5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CatName val="1"/>
              <c:showPercent val="1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dLblPos val="outEnd"/>
            <c:showCatName val="1"/>
            <c:showPercent val="1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Sheet1!$A$3:$A$13</c:f>
              <c:strCache>
                <c:ptCount val="11"/>
                <c:pt idx="0">
                  <c:v>Payment Routing </c:v>
                </c:pt>
                <c:pt idx="1">
                  <c:v>IBM Club Bengaluru</c:v>
                </c:pt>
                <c:pt idx="2">
                  <c:v>IBS </c:v>
                </c:pt>
                <c:pt idx="3">
                  <c:v>Jeep </c:v>
                </c:pt>
                <c:pt idx="4">
                  <c:v>CIAL </c:v>
                </c:pt>
                <c:pt idx="5">
                  <c:v>Fargomen </c:v>
                </c:pt>
                <c:pt idx="6">
                  <c:v>Geojit </c:v>
                </c:pt>
                <c:pt idx="7">
                  <c:v>V-Guard </c:v>
                </c:pt>
                <c:pt idx="8">
                  <c:v>TCS </c:v>
                </c:pt>
                <c:pt idx="9">
                  <c:v>Center Square Mall</c:v>
                </c:pt>
                <c:pt idx="10">
                  <c:v>Blue Star</c:v>
                </c:pt>
              </c:strCache>
            </c:strRef>
          </c:cat>
          <c:val>
            <c:numRef>
              <c:f>Sheet1!$B$3:$B$13</c:f>
              <c:numCache>
                <c:formatCode>General</c:formatCode>
                <c:ptCount val="11"/>
                <c:pt idx="0">
                  <c:v>350000</c:v>
                </c:pt>
                <c:pt idx="1">
                  <c:v>1500000</c:v>
                </c:pt>
                <c:pt idx="2">
                  <c:v>400000</c:v>
                </c:pt>
                <c:pt idx="3">
                  <c:v>100000</c:v>
                </c:pt>
                <c:pt idx="4">
                  <c:v>150000</c:v>
                </c:pt>
                <c:pt idx="5">
                  <c:v>150000</c:v>
                </c:pt>
                <c:pt idx="6">
                  <c:v>200000</c:v>
                </c:pt>
                <c:pt idx="7">
                  <c:v>200000</c:v>
                </c:pt>
                <c:pt idx="8">
                  <c:v>200000</c:v>
                </c:pt>
                <c:pt idx="9">
                  <c:v>100000</c:v>
                </c:pt>
                <c:pt idx="10">
                  <c:v>150000</c:v>
                </c:pt>
              </c:numCache>
            </c:numRef>
          </c:val>
        </c:ser>
        <c:dLbls>
          <c:showCatName val="1"/>
        </c:dLbls>
      </c:pie3DChart>
      <c:spPr>
        <a:noFill/>
        <a:ln>
          <a:noFill/>
        </a:ln>
        <a:effectLst/>
      </c:spPr>
    </c:plotArea>
    <c:plotVisOnly val="1"/>
    <c:dispBlanksAs val="zero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cs:styleClr val="auto"/>
    </cs:fontRef>
    <cs:defRPr sz="100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0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cs:styleClr val="auto"/>
    </cs:fontRef>
    <cs:defRPr sz="100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0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cs:styleClr val="auto"/>
    </cs:fontRef>
    <cs:defRPr sz="100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0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2EF824-C51A-48AA-81B9-F0E4007AFA3F}" type="datetimeFigureOut">
              <a:rPr lang="en-US" smtClean="0"/>
              <a:pPr/>
              <a:t>4/7/2020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667571-F042-43AB-B986-0BB1BC8816B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403255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667571-F042-43AB-B986-0BB1BC8816B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359584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667571-F042-43AB-B986-0BB1BC8816BA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116230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D36B5-C509-4248-A385-9780D0BE2E58}" type="datetimeFigureOut">
              <a:rPr lang="en-US" smtClean="0"/>
              <a:pPr/>
              <a:t>4/7/2020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388AD-9DE9-4670-866D-F79EA9172C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095249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D36B5-C509-4248-A385-9780D0BE2E58}" type="datetimeFigureOut">
              <a:rPr lang="en-US" smtClean="0"/>
              <a:pPr/>
              <a:t>4/7/2020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388AD-9DE9-4670-866D-F79EA9172C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57852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D36B5-C509-4248-A385-9780D0BE2E58}" type="datetimeFigureOut">
              <a:rPr lang="en-US" smtClean="0"/>
              <a:pPr/>
              <a:t>4/7/2020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388AD-9DE9-4670-866D-F79EA9172C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26683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D36B5-C509-4248-A385-9780D0BE2E58}" type="datetimeFigureOut">
              <a:rPr lang="en-US" smtClean="0"/>
              <a:pPr/>
              <a:t>4/7/2020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388AD-9DE9-4670-866D-F79EA9172C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41211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D36B5-C509-4248-A385-9780D0BE2E58}" type="datetimeFigureOut">
              <a:rPr lang="en-US" smtClean="0"/>
              <a:pPr/>
              <a:t>4/7/2020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388AD-9DE9-4670-866D-F79EA9172C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69906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D36B5-C509-4248-A385-9780D0BE2E58}" type="datetimeFigureOut">
              <a:rPr lang="en-US" smtClean="0"/>
              <a:pPr/>
              <a:t>4/7/2020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388AD-9DE9-4670-866D-F79EA9172C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75357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D36B5-C509-4248-A385-9780D0BE2E58}" type="datetimeFigureOut">
              <a:rPr lang="en-US" smtClean="0"/>
              <a:pPr/>
              <a:t>4/7/2020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388AD-9DE9-4670-866D-F79EA9172C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67790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D36B5-C509-4248-A385-9780D0BE2E58}" type="datetimeFigureOut">
              <a:rPr lang="en-US" smtClean="0"/>
              <a:pPr/>
              <a:t>4/7/2020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388AD-9DE9-4670-866D-F79EA9172C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37572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D36B5-C509-4248-A385-9780D0BE2E58}" type="datetimeFigureOut">
              <a:rPr lang="en-US" smtClean="0"/>
              <a:pPr/>
              <a:t>4/7/2020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388AD-9DE9-4670-866D-F79EA9172C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00164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D36B5-C509-4248-A385-9780D0BE2E58}" type="datetimeFigureOut">
              <a:rPr lang="en-US" smtClean="0"/>
              <a:pPr/>
              <a:t>4/7/2020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388AD-9DE9-4670-866D-F79EA9172C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42336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D36B5-C509-4248-A385-9780D0BE2E58}" type="datetimeFigureOut">
              <a:rPr lang="en-US" smtClean="0"/>
              <a:pPr/>
              <a:t>4/7/2020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388AD-9DE9-4670-866D-F79EA9172C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2365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8D36B5-C509-4248-A385-9780D0BE2E58}" type="datetimeFigureOut">
              <a:rPr lang="en-US" smtClean="0"/>
              <a:pPr/>
              <a:t>4/7/2020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5388AD-9DE9-4670-866D-F79EA9172C3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152400" y="133350"/>
            <a:ext cx="8839200" cy="487680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11725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645451" y="971550"/>
            <a:ext cx="3853099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758944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1962150"/>
            <a:ext cx="8458200" cy="17526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</a:t>
            </a:r>
            <a:r>
              <a:rPr lang="en-US" b="1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inancial</a:t>
            </a:r>
            <a:r>
              <a:rPr lang="en-US" b="1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</a:t>
            </a:r>
            <a:r>
              <a:rPr lang="en-US" b="1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year : 2020- 2021</a:t>
            </a:r>
            <a:br>
              <a:rPr lang="en-US" b="1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dirty="0" smtClean="0">
                <a:solidFill>
                  <a:schemeClr val="accent6"/>
                </a:solidFill>
              </a:rPr>
              <a:t/>
            </a:r>
            <a:br>
              <a:rPr lang="en-US" dirty="0" smtClean="0">
                <a:solidFill>
                  <a:schemeClr val="accent6"/>
                </a:solidFill>
              </a:rPr>
            </a:br>
            <a:r>
              <a:rPr lang="en-US" sz="3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Target – 35,00,000 </a:t>
            </a:r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07852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1950"/>
            <a:ext cx="8229600" cy="857250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rgbClr val="F79646"/>
                </a:solidFill>
              </a:rPr>
              <a:t>Objective </a:t>
            </a:r>
            <a:endParaRPr lang="en-US" sz="4000" dirty="0">
              <a:solidFill>
                <a:srgbClr val="F7964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8751"/>
            <a:ext cx="5029200" cy="11430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000" dirty="0" smtClean="0">
                <a:solidFill>
                  <a:schemeClr val="bg1"/>
                </a:solidFill>
              </a:rPr>
              <a:t>To Develop  Kerala Market </a:t>
            </a:r>
          </a:p>
          <a:p>
            <a:pPr>
              <a:buFont typeface="Wingdings" pitchFamily="2" charset="2"/>
              <a:buChar char="q"/>
            </a:pPr>
            <a:r>
              <a:rPr lang="en-US" sz="2000" dirty="0" smtClean="0">
                <a:solidFill>
                  <a:schemeClr val="bg1"/>
                </a:solidFill>
              </a:rPr>
              <a:t>To Manage Payment Routing For IBM </a:t>
            </a:r>
          </a:p>
          <a:p>
            <a:pPr>
              <a:buFont typeface="Wingdings" pitchFamily="2" charset="2"/>
              <a:buChar char="q"/>
            </a:pPr>
            <a:r>
              <a:rPr lang="en-US" sz="2000" dirty="0" smtClean="0">
                <a:solidFill>
                  <a:schemeClr val="bg1"/>
                </a:solidFill>
              </a:rPr>
              <a:t>To Manage IBM Club Bengaluru Events </a:t>
            </a:r>
          </a:p>
          <a:p>
            <a:pPr>
              <a:buFont typeface="Wingdings" pitchFamily="2" charset="2"/>
              <a:buChar char="q"/>
            </a:pPr>
            <a:endParaRPr lang="en-US" sz="20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668500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5769" y="535631"/>
            <a:ext cx="4177021" cy="533400"/>
          </a:xfrm>
        </p:spPr>
        <p:txBody>
          <a:bodyPr>
            <a:noAutofit/>
          </a:bodyPr>
          <a:lstStyle/>
          <a:p>
            <a:pPr algn="l"/>
            <a:r>
              <a:rPr lang="en-US" sz="2400" b="1" dirty="0" smtClean="0">
                <a:solidFill>
                  <a:srgbClr val="F79646"/>
                </a:solidFill>
                <a:latin typeface="Cambria (Headings)"/>
              </a:rPr>
              <a:t>SWOT Analysis</a:t>
            </a:r>
            <a:endParaRPr lang="en-US" sz="2400" b="1" dirty="0">
              <a:solidFill>
                <a:srgbClr val="F79646"/>
              </a:solidFill>
              <a:latin typeface="Cambria (Headings)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4648200" y="438150"/>
            <a:ext cx="0" cy="426720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762000" y="2571750"/>
            <a:ext cx="7772400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38200" y="2038350"/>
            <a:ext cx="1219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Strength  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248754" y="2038350"/>
            <a:ext cx="1219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Weakness 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12597" y="272415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Opportunities 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260336" y="2712482"/>
            <a:ext cx="1219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Threats   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209800" y="1354781"/>
            <a:ext cx="2209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200" b="1" dirty="0" smtClean="0">
                <a:solidFill>
                  <a:schemeClr val="bg1"/>
                </a:solidFill>
              </a:rPr>
              <a:t>Global</a:t>
            </a:r>
            <a:r>
              <a:rPr lang="en-US" sz="1200" dirty="0" smtClean="0">
                <a:solidFill>
                  <a:schemeClr val="bg1"/>
                </a:solidFill>
              </a:rPr>
              <a:t> &amp; National presence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200" dirty="0" smtClean="0">
                <a:solidFill>
                  <a:schemeClr val="bg1"/>
                </a:solidFill>
              </a:rPr>
              <a:t>PAN India Backend supports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200" dirty="0" smtClean="0">
                <a:solidFill>
                  <a:schemeClr val="bg1"/>
                </a:solidFill>
              </a:rPr>
              <a:t>Completive rates 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200" dirty="0" smtClean="0">
                <a:solidFill>
                  <a:schemeClr val="bg1"/>
                </a:solidFill>
              </a:rPr>
              <a:t>Expertise – Ideas &amp; Creative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836262" y="1358725"/>
            <a:ext cx="2209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200" dirty="0" smtClean="0">
                <a:solidFill>
                  <a:schemeClr val="bg1"/>
                </a:solidFill>
              </a:rPr>
              <a:t>Tie – up local vendors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200" dirty="0" smtClean="0">
                <a:solidFill>
                  <a:schemeClr val="bg1"/>
                </a:solidFill>
              </a:rPr>
              <a:t>Client List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414016" y="3029256"/>
            <a:ext cx="2209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200" dirty="0" smtClean="0">
                <a:solidFill>
                  <a:schemeClr val="bg1"/>
                </a:solidFill>
              </a:rPr>
              <a:t>Annual days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200" dirty="0" smtClean="0">
                <a:solidFill>
                  <a:schemeClr val="bg1"/>
                </a:solidFill>
              </a:rPr>
              <a:t>Product Launches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200" dirty="0" smtClean="0">
                <a:solidFill>
                  <a:schemeClr val="bg1"/>
                </a:solidFill>
              </a:rPr>
              <a:t>MICE Events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200" dirty="0" smtClean="0">
                <a:solidFill>
                  <a:schemeClr val="bg1"/>
                </a:solidFill>
              </a:rPr>
              <a:t>Creative Requirements 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12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sz="1200" dirty="0" smtClean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912462" y="3093482"/>
            <a:ext cx="2133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200" dirty="0" smtClean="0">
                <a:solidFill>
                  <a:schemeClr val="bg1"/>
                </a:solidFill>
              </a:rPr>
              <a:t>Ice Cubes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200" dirty="0" smtClean="0">
                <a:solidFill>
                  <a:schemeClr val="bg1"/>
                </a:solidFill>
              </a:rPr>
              <a:t>Watermark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200" dirty="0" smtClean="0">
                <a:solidFill>
                  <a:schemeClr val="bg1"/>
                </a:solidFill>
              </a:rPr>
              <a:t>Executive Events 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02252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61950"/>
            <a:ext cx="8229600" cy="857250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rgbClr val="F79646"/>
                </a:solidFill>
              </a:rPr>
              <a:t>Targeted Clients </a:t>
            </a:r>
            <a:endParaRPr lang="en-US" dirty="0">
              <a:solidFill>
                <a:srgbClr val="F79646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429000" y="1219200"/>
            <a:ext cx="48006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IBM Payment Routing </a:t>
            </a:r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  3,50,0000</a:t>
            </a:r>
          </a:p>
          <a:p>
            <a:pPr algn="r"/>
            <a:r>
              <a:rPr lang="en-US" sz="2000" b="1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IBM Club </a:t>
            </a:r>
            <a:r>
              <a:rPr lang="en-US" sz="2000" b="1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Bengaluru 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</a:t>
            </a:r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15,00,0000</a:t>
            </a:r>
          </a:p>
          <a:p>
            <a:pPr algn="r"/>
            <a:r>
              <a:rPr lang="en-US" sz="2000" b="1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IBS </a:t>
            </a:r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4,00,000</a:t>
            </a:r>
          </a:p>
          <a:p>
            <a:pPr algn="r"/>
            <a:r>
              <a:rPr lang="en-US" sz="2000" b="1" dirty="0" smtClean="0">
                <a:solidFill>
                  <a:srgbClr val="F7964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Jeep</a:t>
            </a:r>
            <a:r>
              <a:rPr lang="en-US" sz="2000" b="1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</a:t>
            </a:r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1,00,000</a:t>
            </a:r>
          </a:p>
          <a:p>
            <a:pPr algn="r"/>
            <a:r>
              <a:rPr lang="en-US" sz="2000" b="1" dirty="0" err="1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Fragomen</a:t>
            </a:r>
            <a:r>
              <a:rPr lang="en-US" sz="2000" b="1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</a:t>
            </a:r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1,50,000</a:t>
            </a:r>
          </a:p>
          <a:p>
            <a:pPr algn="r"/>
            <a:r>
              <a:rPr lang="en-US" sz="2000" b="1" dirty="0" err="1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Geojit</a:t>
            </a:r>
            <a:r>
              <a:rPr lang="en-US" sz="2000" b="1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2,00,000</a:t>
            </a:r>
          </a:p>
          <a:p>
            <a:pPr algn="r"/>
            <a:r>
              <a:rPr lang="en-US" sz="2000" b="1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V- Guard  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</a:t>
            </a:r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2,00,000</a:t>
            </a:r>
          </a:p>
          <a:p>
            <a:pPr algn="r"/>
            <a:r>
              <a:rPr lang="en-US" sz="2000" b="1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Center Square </a:t>
            </a:r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  1,00,000</a:t>
            </a:r>
          </a:p>
          <a:p>
            <a:pPr algn="r"/>
            <a:r>
              <a:rPr lang="en-US" sz="2000" b="1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TCS   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2</a:t>
            </a:r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,00,000</a:t>
            </a:r>
          </a:p>
          <a:p>
            <a:pPr algn="r"/>
            <a:r>
              <a:rPr lang="en-US" sz="2000" b="1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Blue Star 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</a:t>
            </a:r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1,50,000</a:t>
            </a:r>
          </a:p>
          <a:p>
            <a:pPr algn="r"/>
            <a:r>
              <a:rPr lang="en-US" sz="2000" b="1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CIAL 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1,50,000</a:t>
            </a:r>
          </a:p>
          <a:p>
            <a:pPr algn="r"/>
            <a:endParaRPr 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07156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752600" y="1200150"/>
            <a:ext cx="8229600" cy="857250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Chart 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507054218"/>
              </p:ext>
            </p:extLst>
          </p:nvPr>
        </p:nvGraphicFramePr>
        <p:xfrm>
          <a:off x="1524000" y="1028080"/>
          <a:ext cx="6096000" cy="365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1334938763"/>
              </p:ext>
            </p:extLst>
          </p:nvPr>
        </p:nvGraphicFramePr>
        <p:xfrm>
          <a:off x="1066800" y="666750"/>
          <a:ext cx="7315200" cy="4038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81000" y="476303"/>
            <a:ext cx="31242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79646"/>
                </a:solidFill>
                <a:latin typeface="Cambria (Headings)"/>
              </a:rPr>
              <a:t>PLAN </a:t>
            </a:r>
            <a:r>
              <a:rPr lang="en-US" sz="2400" b="1" dirty="0" smtClean="0">
                <a:solidFill>
                  <a:srgbClr val="F79646"/>
                </a:solidFill>
                <a:latin typeface="Cambria (Headings)"/>
              </a:rPr>
              <a:t>2020 </a:t>
            </a:r>
            <a:r>
              <a:rPr lang="en-US" sz="2400" b="1" dirty="0">
                <a:solidFill>
                  <a:srgbClr val="F79646"/>
                </a:solidFill>
                <a:latin typeface="Cambria (Headings)"/>
              </a:rPr>
              <a:t>-</a:t>
            </a:r>
            <a:r>
              <a:rPr lang="en-US" sz="2400" b="1" dirty="0" smtClean="0">
                <a:solidFill>
                  <a:srgbClr val="F79646"/>
                </a:solidFill>
                <a:latin typeface="Cambria (Headings)"/>
              </a:rPr>
              <a:t>2021</a:t>
            </a:r>
            <a:endParaRPr lang="en-US" sz="2400" b="1" dirty="0">
              <a:solidFill>
                <a:srgbClr val="F79646"/>
              </a:solidFill>
              <a:latin typeface="Cambria (Headings)"/>
            </a:endParaRPr>
          </a:p>
          <a:p>
            <a:endParaRPr lang="en-US" dirty="0"/>
          </a:p>
        </p:txBody>
      </p:sp>
      <p:graphicFrame>
        <p:nvGraphicFramePr>
          <p:cNvPr id="10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572324257"/>
              </p:ext>
            </p:extLst>
          </p:nvPr>
        </p:nvGraphicFramePr>
        <p:xfrm>
          <a:off x="609600" y="1040130"/>
          <a:ext cx="8195310" cy="40747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xmlns="" val="2914925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4800" y="471010"/>
            <a:ext cx="6019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accent6"/>
                </a:solidFill>
                <a:latin typeface="Cambria (Headings)"/>
              </a:rPr>
              <a:t>Client Approach </a:t>
            </a:r>
            <a:r>
              <a:rPr lang="en-US" sz="4000" dirty="0" smtClean="0">
                <a:solidFill>
                  <a:schemeClr val="bg1"/>
                </a:solidFill>
                <a:latin typeface="Cambria (Headings)"/>
              </a:rPr>
              <a:t>  </a:t>
            </a:r>
            <a:endParaRPr lang="en-US" sz="4000" dirty="0">
              <a:solidFill>
                <a:schemeClr val="bg1"/>
              </a:solidFill>
              <a:latin typeface="Cambria (Headings)"/>
            </a:endParaRPr>
          </a:p>
        </p:txBody>
      </p:sp>
      <p:pic>
        <p:nvPicPr>
          <p:cNvPr id="1028" name="Picture 4" descr="Image result for call 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37558"/>
            <a:ext cx="1752599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238989" y="3486150"/>
            <a:ext cx="1143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Follow Up  Calls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pic>
        <p:nvPicPr>
          <p:cNvPr id="1030" name="Picture 6" descr="Image result for Meeting icon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10000" y="895350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810000" y="2916017"/>
            <a:ext cx="190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Follow Up Meeting</a:t>
            </a:r>
            <a:endParaRPr lang="en-US" dirty="0"/>
          </a:p>
        </p:txBody>
      </p:sp>
      <p:pic>
        <p:nvPicPr>
          <p:cNvPr id="1032" name="Picture 8" descr="Image result for Reference  icon 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589822" y="1465369"/>
            <a:ext cx="2096978" cy="2096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7086600" y="3390158"/>
            <a:ext cx="1676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Approach Clients with New Concepts 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51028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66950"/>
            <a:ext cx="8229600" cy="85725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Thank you.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06165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1069</TotalTime>
  <Words>146</Words>
  <Application>Microsoft Office PowerPoint</Application>
  <PresentationFormat>On-screen Show (16:9)</PresentationFormat>
  <Paragraphs>57</Paragraphs>
  <Slides>8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Slide 1</vt:lpstr>
      <vt:lpstr>Financial  year : 2020- 2021  Target – 35,00,000 </vt:lpstr>
      <vt:lpstr>Objective </vt:lpstr>
      <vt:lpstr>SWOT Analysis</vt:lpstr>
      <vt:lpstr>Targeted Clients </vt:lpstr>
      <vt:lpstr>Chart </vt:lpstr>
      <vt:lpstr> </vt:lpstr>
      <vt:lpstr>Thank you.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Jithu</cp:lastModifiedBy>
  <cp:revision>47</cp:revision>
  <dcterms:created xsi:type="dcterms:W3CDTF">2019-04-17T06:22:54Z</dcterms:created>
  <dcterms:modified xsi:type="dcterms:W3CDTF">2020-04-07T04:47:13Z</dcterms:modified>
</cp:coreProperties>
</file>