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85" r:id="rId5"/>
    <p:sldId id="259" r:id="rId6"/>
    <p:sldId id="287" r:id="rId7"/>
    <p:sldId id="288" r:id="rId8"/>
    <p:sldId id="289" r:id="rId9"/>
    <p:sldId id="290" r:id="rId10"/>
    <p:sldId id="291" r:id="rId11"/>
  </p:sldIdLst>
  <p:sldSz cx="9144000" cy="5143500" type="screen16x9"/>
  <p:notesSz cx="6858000" cy="9144000"/>
  <p:embeddedFontLst>
    <p:embeddedFont>
      <p:font typeface="Oswald" charset="0"/>
      <p:regular r:id="rId13"/>
      <p:bold r:id="rId14"/>
    </p:embeddedFont>
    <p:embeddedFont>
      <p:font typeface="Ink Free" charset="0"/>
      <p:regular r:id="rId15"/>
    </p:embeddedFont>
    <p:embeddedFont>
      <p:font typeface="Microsoft Sans Serif" pitchFamily="34" charset="0"/>
      <p:regular r:id="rId16"/>
    </p:embeddedFont>
    <p:embeddedFont>
      <p:font typeface="Tinos" charset="0"/>
      <p:regular r:id="rId17"/>
      <p:bold r:id="rId18"/>
      <p:italic r:id="rId19"/>
      <p:boldItalic r:id="rId20"/>
    </p:embeddedFont>
    <p:embeddedFont>
      <p:font typeface="Georgia" pitchFamily="18" charset="0"/>
      <p:regular r:id="rId21"/>
      <p:bold r:id="rId22"/>
      <p:italic r:id="rId23"/>
      <p:boldItalic r:id="rId24"/>
    </p:embeddedFont>
    <p:embeddedFont>
      <p:font typeface="MS Gothic" pitchFamily="49" charset="-128"/>
      <p:regular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F85C382-5CF3-4AB8-AB51-51A874CDEC96}">
  <a:tblStyle styleId="{6F85C382-5CF3-4AB8-AB51-51A874CDE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65364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12184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3368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8763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60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4620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98616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612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03087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169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7022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2451450" y="1161245"/>
            <a:ext cx="501615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4000" dirty="0"/>
              <a:t>2020-2021 YEAR PLAN</a:t>
            </a:r>
            <a:endParaRPr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6BEA1F-3A98-4BC3-86C6-44485EDB1790}"/>
              </a:ext>
            </a:extLst>
          </p:cNvPr>
          <p:cNvSpPr txBox="1"/>
          <p:nvPr/>
        </p:nvSpPr>
        <p:spPr>
          <a:xfrm>
            <a:off x="6987540" y="4099559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Ink Free" panose="03080402000500000000" pitchFamily="66" charset="0"/>
              </a:rPr>
              <a:t>Sujay Oswald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59" name="Google Shape;259;p35"/>
          <p:cNvSpPr txBox="1">
            <a:spLocks noGrp="1"/>
          </p:cNvSpPr>
          <p:nvPr>
            <p:ph type="ctrTitle" idx="4294967295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0" dirty="0"/>
              <a:t>THANKS!</a:t>
            </a:r>
            <a:endParaRPr sz="5400" b="0" dirty="0"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4294967295"/>
          </p:nvPr>
        </p:nvSpPr>
        <p:spPr>
          <a:xfrm>
            <a:off x="1544700" y="2249575"/>
            <a:ext cx="3234300" cy="1362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Any questions?</a:t>
            </a:r>
            <a:endParaRPr sz="1800" b="1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You can find me at </a:t>
            </a:r>
            <a:r>
              <a:rPr lang="en-IN" sz="1800" i="1" u="sng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sujay</a:t>
            </a:r>
            <a:r>
              <a:rPr lang="en" sz="1800" i="1" u="sng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@wingsevents.</a:t>
            </a:r>
            <a:r>
              <a:rPr lang="en-IN" sz="1800" i="1" u="sng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com</a:t>
            </a:r>
            <a:endParaRPr sz="1800" b="1" i="1" u="sng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77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dirty="0"/>
              <a:t>Contents:</a:t>
            </a:r>
            <a:endParaRPr sz="3600" b="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1556175" y="1578150"/>
            <a:ext cx="32925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5212A"/>
                </a:solidFill>
                <a:latin typeface="Ink Free" panose="03080402000500000000" pitchFamily="66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Client Base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 dirty="0">
                <a:latin typeface="Ink Free" panose="03080402000500000000" pitchFamily="66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Ways to Achieve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5212A"/>
                </a:solidFill>
                <a:latin typeface="Ink Free" panose="03080402000500000000" pitchFamily="66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Business Expansion</a:t>
            </a:r>
          </a:p>
          <a:p>
            <a:pPr marL="0" indent="0">
              <a:buNone/>
            </a:pPr>
            <a:r>
              <a:rPr lang="en-IN" sz="2400" b="1" dirty="0">
                <a:latin typeface="Ink Free" panose="03080402000500000000" pitchFamily="66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Proposed Plan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5212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xmlns="" id="{A03C4E47-ADD9-452E-A6ED-DEFFE05F5A85}"/>
              </a:ext>
            </a:extLst>
          </p:cNvPr>
          <p:cNvSpPr/>
          <p:nvPr/>
        </p:nvSpPr>
        <p:spPr>
          <a:xfrm>
            <a:off x="4803112" y="636215"/>
            <a:ext cx="3383225" cy="322047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Google Shape;70;p14"/>
          <p:cNvSpPr/>
          <p:nvPr/>
        </p:nvSpPr>
        <p:spPr>
          <a:xfrm>
            <a:off x="5129000" y="967740"/>
            <a:ext cx="2689937" cy="2477392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1556175" y="2797746"/>
            <a:ext cx="3234300" cy="1015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latin typeface="Georgia" panose="02040502050405020303" pitchFamily="18" charset="0"/>
              </a:rPr>
              <a:t>IBM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latin typeface="Georgia" panose="02040502050405020303" pitchFamily="18" charset="0"/>
              </a:rPr>
              <a:t>Novo Nordisk</a:t>
            </a:r>
            <a:endParaRPr sz="1800" b="1" dirty="0">
              <a:latin typeface="Georgia" panose="02040502050405020303" pitchFamily="18" charset="0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" name="Google Shape;61;p13">
            <a:extLst>
              <a:ext uri="{FF2B5EF4-FFF2-40B4-BE49-F238E27FC236}">
                <a16:creationId xmlns:a16="http://schemas.microsoft.com/office/drawing/2014/main" xmlns="" id="{E51D587A-975E-4564-9CE2-A9A3E4A7416C}"/>
              </a:ext>
            </a:extLst>
          </p:cNvPr>
          <p:cNvSpPr txBox="1">
            <a:spLocks/>
          </p:cNvSpPr>
          <p:nvPr/>
        </p:nvSpPr>
        <p:spPr>
          <a:xfrm>
            <a:off x="1556175" y="719375"/>
            <a:ext cx="349575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dirty="0">
                <a:solidFill>
                  <a:srgbClr val="25212A"/>
                </a:solidFill>
                <a:latin typeface="Oswald" panose="020B0604020202020204" charset="0"/>
                <a:ea typeface="MS Gothic" panose="020B0609070205080204" pitchFamily="49" charset="-128"/>
              </a:rPr>
              <a:t>Client Base</a:t>
            </a:r>
            <a:r>
              <a:rPr lang="en-IN" sz="3600" dirty="0">
                <a:latin typeface="Oswald" panose="020B060402020202020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C8B86DD-7456-4E65-8829-0C5094DAE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1" r="7088" b="12749"/>
          <a:stretch/>
        </p:blipFill>
        <p:spPr>
          <a:xfrm>
            <a:off x="5246957" y="1069325"/>
            <a:ext cx="1493379" cy="1467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C61A6F-251A-4BAC-88F8-9F91C126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660" y="2045268"/>
            <a:ext cx="1395277" cy="1399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CFEBAD6-5ED6-4D7E-A7A2-FC4EE19A221C}"/>
              </a:ext>
            </a:extLst>
          </p:cNvPr>
          <p:cNvSpPr txBox="1"/>
          <p:nvPr/>
        </p:nvSpPr>
        <p:spPr>
          <a:xfrm>
            <a:off x="1483740" y="1537437"/>
            <a:ext cx="3088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Ink Free" panose="03080402000500000000" pitchFamily="66" charset="0"/>
              </a:rPr>
              <a:t>Working with Existing Clients to retain Assured Business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2386680" y="1595585"/>
            <a:ext cx="501615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3600" b="0" dirty="0">
                <a:latin typeface="Oswald" panose="020B0604020202020204" charset="0"/>
                <a:ea typeface="MS Gothic" panose="020B0609070205080204" pitchFamily="49" charset="-128"/>
              </a:rPr>
              <a:t>Ways to Achieve</a:t>
            </a:r>
            <a:endParaRPr sz="3600" b="0" dirty="0">
              <a:latin typeface="Oswal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6BEA1F-3A98-4BC3-86C6-44485EDB1790}"/>
              </a:ext>
            </a:extLst>
          </p:cNvPr>
          <p:cNvSpPr txBox="1"/>
          <p:nvPr/>
        </p:nvSpPr>
        <p:spPr>
          <a:xfrm>
            <a:off x="7402830" y="4099559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swald" panose="020B0604020202020204" charset="0"/>
              </a:rPr>
              <a:t>Sujay Oswald</a:t>
            </a:r>
          </a:p>
        </p:txBody>
      </p:sp>
    </p:spTree>
    <p:extLst>
      <p:ext uri="{BB962C8B-B14F-4D97-AF65-F5344CB8AC3E}">
        <p14:creationId xmlns:p14="http://schemas.microsoft.com/office/powerpoint/2010/main" xmlns="" val="397583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xmlns="" id="{E56A0880-F767-4558-8BBA-233E016F8BA4}"/>
              </a:ext>
            </a:extLst>
          </p:cNvPr>
          <p:cNvSpPr txBox="1">
            <a:spLocks/>
          </p:cNvSpPr>
          <p:nvPr/>
        </p:nvSpPr>
        <p:spPr>
          <a:xfrm>
            <a:off x="1556174" y="719375"/>
            <a:ext cx="5446605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>
                <a:latin typeface="Oswald" panose="020B0604020202020204" charset="0"/>
              </a:rPr>
              <a:t>Existing business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4AE2257A-76BA-468B-B093-D3E1A875F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174" y="1419274"/>
            <a:ext cx="6757246" cy="2360245"/>
          </a:xfrm>
        </p:spPr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</a:rPr>
              <a:t>IBM Club</a:t>
            </a:r>
            <a:r>
              <a:rPr lang="en-IN" sz="1600" dirty="0">
                <a:solidFill>
                  <a:schemeClr val="tx1"/>
                </a:solidFill>
              </a:rPr>
              <a:t>- Recreational Events – 10Lakhs</a:t>
            </a:r>
          </a:p>
          <a:p>
            <a:pPr lvl="1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Delhi, </a:t>
            </a:r>
          </a:p>
          <a:p>
            <a:pPr lvl="1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Pune &amp; </a:t>
            </a:r>
          </a:p>
          <a:p>
            <a:pPr lvl="1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Chennai </a:t>
            </a:r>
          </a:p>
          <a:p>
            <a:pPr marL="76200" indent="0"/>
            <a:r>
              <a:rPr lang="en-IN" sz="1600" b="1" dirty="0">
                <a:solidFill>
                  <a:schemeClr val="tx1"/>
                </a:solidFill>
              </a:rPr>
              <a:t>IBM</a:t>
            </a:r>
            <a:r>
              <a:rPr lang="en-IN" sz="1600" dirty="0">
                <a:solidFill>
                  <a:schemeClr val="tx1"/>
                </a:solidFill>
              </a:rPr>
              <a:t>- Business events – 35 lakhs</a:t>
            </a:r>
          </a:p>
          <a:p>
            <a:pPr marL="876300" lvl="1" indent="-34290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GTS</a:t>
            </a:r>
          </a:p>
          <a:p>
            <a:pPr marL="876300" lvl="1" indent="-34290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GBS</a:t>
            </a:r>
          </a:p>
          <a:p>
            <a:pPr marL="876300" lvl="1" indent="-34290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ISA</a:t>
            </a:r>
          </a:p>
          <a:p>
            <a:pPr marL="533400" lvl="1" indent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6174" y="3623906"/>
            <a:ext cx="66429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Ink Free" panose="03080402000500000000" pitchFamily="66" charset="0"/>
              </a:rPr>
              <a:t>To ensure, that the previous year’s events are retained</a:t>
            </a:r>
          </a:p>
          <a:p>
            <a:r>
              <a:rPr lang="en-US" sz="1600" b="1" dirty="0">
                <a:latin typeface="Ink Free" panose="03080402000500000000" pitchFamily="66" charset="0"/>
              </a:rPr>
              <a:t>&amp;  </a:t>
            </a:r>
            <a:r>
              <a:rPr lang="en-IN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Improved service to be provided </a:t>
            </a:r>
          </a:p>
          <a:p>
            <a:r>
              <a:rPr lang="en-IN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Understanding the client and paying importance to their needs</a:t>
            </a:r>
            <a:r>
              <a:rPr lang="en-IN" dirty="0">
                <a:solidFill>
                  <a:schemeClr val="tx1"/>
                </a:solidFill>
                <a:latin typeface="Ink Free" panose="03080402000500000000" pitchFamily="66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xmlns="" id="{E56A0880-F767-4558-8BBA-233E016F8BA4}"/>
              </a:ext>
            </a:extLst>
          </p:cNvPr>
          <p:cNvSpPr txBox="1">
            <a:spLocks/>
          </p:cNvSpPr>
          <p:nvPr/>
        </p:nvSpPr>
        <p:spPr>
          <a:xfrm>
            <a:off x="1556174" y="800099"/>
            <a:ext cx="6543886" cy="548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dirty="0">
                <a:solidFill>
                  <a:srgbClr val="25212A"/>
                </a:solidFill>
                <a:latin typeface="Oswald" panose="020B0604020202020204" charset="0"/>
                <a:ea typeface="MS Gothic" panose="020B0609070205080204" pitchFamily="49" charset="-128"/>
              </a:rPr>
              <a:t>Business Development </a:t>
            </a:r>
            <a:r>
              <a:rPr lang="en-IN" sz="2000" b="1" dirty="0">
                <a:solidFill>
                  <a:srgbClr val="25212A"/>
                </a:solidFill>
                <a:latin typeface="Oswald" panose="020B0604020202020204" charset="0"/>
                <a:ea typeface="MS Gothic" panose="020B0609070205080204" pitchFamily="49" charset="-128"/>
              </a:rPr>
              <a:t>:</a:t>
            </a:r>
            <a:endParaRPr lang="en-IN" sz="3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4AE2257A-76BA-468B-B093-D3E1A875F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174" y="1626303"/>
            <a:ext cx="6650566" cy="2194559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IBM</a:t>
            </a:r>
            <a:r>
              <a:rPr lang="en-IN" dirty="0">
                <a:solidFill>
                  <a:schemeClr val="tx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–</a:t>
            </a:r>
            <a:r>
              <a:rPr lang="en-IN" b="1" dirty="0">
                <a:solidFill>
                  <a:srgbClr val="25212A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Working with relatively new Clients within </a:t>
            </a:r>
            <a:r>
              <a:rPr lang="en-IN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IBM .</a:t>
            </a:r>
          </a:p>
          <a:p>
            <a:r>
              <a:rPr lang="en-IN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Within the IBM Platform getting new Client business -10 Lakh INR</a:t>
            </a:r>
          </a:p>
          <a:p>
            <a:endParaRPr lang="en-IN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Novo Nordisk</a:t>
            </a:r>
            <a:r>
              <a:rPr lang="en-IN" dirty="0">
                <a:solidFill>
                  <a:schemeClr val="tx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– </a:t>
            </a:r>
            <a:r>
              <a:rPr lang="en-IN" b="1" dirty="0">
                <a:solidFill>
                  <a:srgbClr val="25212A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working with Our Team </a:t>
            </a:r>
            <a:r>
              <a:rPr lang="en-IN" b="1" dirty="0" err="1">
                <a:solidFill>
                  <a:srgbClr val="25212A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Shiju</a:t>
            </a:r>
            <a:r>
              <a:rPr lang="en-IN" b="1" dirty="0">
                <a:solidFill>
                  <a:srgbClr val="25212A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endParaRPr lang="en-IN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  <a:p>
            <a:r>
              <a:rPr lang="en-IN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Support the team with events, ppts .etc -5 Lakh INR</a:t>
            </a:r>
          </a:p>
          <a:p>
            <a:endParaRPr lang="en-IN" dirty="0">
              <a:solidFill>
                <a:schemeClr val="tx1"/>
              </a:solidFill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Supporting events handled by </a:t>
            </a:r>
            <a:r>
              <a:rPr lang="en-IN" b="1" dirty="0" err="1">
                <a:solidFill>
                  <a:schemeClr val="tx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Shiju’s</a:t>
            </a:r>
            <a:r>
              <a:rPr lang="en-IN" b="1" dirty="0">
                <a:solidFill>
                  <a:schemeClr val="tx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Team</a:t>
            </a:r>
            <a:endParaRPr lang="en-IN" b="1" dirty="0">
              <a:solidFill>
                <a:srgbClr val="25212A"/>
              </a:solidFill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  <a:p>
            <a:r>
              <a:rPr lang="en-IN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Support the team at events, ppts .etc-</a:t>
            </a:r>
            <a:endParaRPr lang="en-IN" dirty="0">
              <a:solidFill>
                <a:schemeClr val="tx1"/>
              </a:solidFill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62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2444925" y="1633685"/>
            <a:ext cx="501615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3600" b="0" dirty="0">
                <a:latin typeface="Oswald" panose="020B0604020202020204" charset="0"/>
                <a:ea typeface="MS Gothic" panose="020B0609070205080204" pitchFamily="49" charset="-128"/>
              </a:rPr>
              <a:t>Monthly Billing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6BEA1F-3A98-4BC3-86C6-44485EDB1790}"/>
              </a:ext>
            </a:extLst>
          </p:cNvPr>
          <p:cNvSpPr txBox="1"/>
          <p:nvPr/>
        </p:nvSpPr>
        <p:spPr>
          <a:xfrm>
            <a:off x="7402830" y="4099559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swald" panose="020B0604020202020204" charset="0"/>
              </a:rPr>
              <a:t>Sujay Oswald</a:t>
            </a:r>
          </a:p>
        </p:txBody>
      </p:sp>
    </p:spTree>
    <p:extLst>
      <p:ext uri="{BB962C8B-B14F-4D97-AF65-F5344CB8AC3E}">
        <p14:creationId xmlns:p14="http://schemas.microsoft.com/office/powerpoint/2010/main" xmlns="" val="21405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B76C2AE-F6E4-40AE-8B76-0046685F2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0082294"/>
              </p:ext>
            </p:extLst>
          </p:nvPr>
        </p:nvGraphicFramePr>
        <p:xfrm>
          <a:off x="2468880" y="1148852"/>
          <a:ext cx="2842591" cy="2627081"/>
        </p:xfrm>
        <a:graphic>
          <a:graphicData uri="http://schemas.openxmlformats.org/drawingml/2006/table">
            <a:tbl>
              <a:tblPr firstRow="1" firstCol="1" bandRow="1">
                <a:tableStyleId>{6F85C382-5CF3-4AB8-AB51-51A874CDEC96}</a:tableStyleId>
              </a:tblPr>
              <a:tblGrid>
                <a:gridCol w="992260">
                  <a:extLst>
                    <a:ext uri="{9D8B030D-6E8A-4147-A177-3AD203B41FA5}">
                      <a16:colId xmlns:a16="http://schemas.microsoft.com/office/drawing/2014/main" xmlns="" val="2476950524"/>
                    </a:ext>
                  </a:extLst>
                </a:gridCol>
                <a:gridCol w="1850331">
                  <a:extLst>
                    <a:ext uri="{9D8B030D-6E8A-4147-A177-3AD203B41FA5}">
                      <a16:colId xmlns:a16="http://schemas.microsoft.com/office/drawing/2014/main" xmlns="" val="231033827"/>
                    </a:ext>
                  </a:extLst>
                </a:gridCol>
              </a:tblGrid>
              <a:tr h="2407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May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250000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695660998"/>
                  </a:ext>
                </a:extLst>
              </a:tr>
              <a:tr h="2407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June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350000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453383597"/>
                  </a:ext>
                </a:extLst>
              </a:tr>
              <a:tr h="2407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July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450000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934914962"/>
                  </a:ext>
                </a:extLst>
              </a:tr>
              <a:tr h="2407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August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450000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251482982"/>
                  </a:ext>
                </a:extLst>
              </a:tr>
              <a:tr h="2407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Sept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450000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377439593"/>
                  </a:ext>
                </a:extLst>
              </a:tr>
              <a:tr h="2407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Oct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450000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80534160"/>
                  </a:ext>
                </a:extLst>
              </a:tr>
              <a:tr h="2407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Nov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800000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262576008"/>
                  </a:ext>
                </a:extLst>
              </a:tr>
              <a:tr h="2787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Dec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2000000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149559232"/>
                  </a:ext>
                </a:extLst>
              </a:tr>
              <a:tr h="2407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Jan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750000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82623036"/>
                  </a:ext>
                </a:extLst>
              </a:tr>
              <a:tr h="2407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Feb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nos" panose="020B0604020202020204" charset="0"/>
                          <a:ea typeface="Tinos" panose="020B0604020202020204" charset="0"/>
                          <a:cs typeface="Tinos" panose="020B0604020202020204" charset="0"/>
                        </a:rPr>
                        <a:t>550000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4467197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53BB34C-7EBE-4435-9547-5E481C9CB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124" y="3790649"/>
            <a:ext cx="25955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Monthly Plan: All figures in INR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k Free" panose="030804020005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8595EA-65F4-4A4B-9AE6-DD3D14FAA57E}"/>
              </a:ext>
            </a:extLst>
          </p:cNvPr>
          <p:cNvSpPr txBox="1"/>
          <p:nvPr/>
        </p:nvSpPr>
        <p:spPr>
          <a:xfrm>
            <a:off x="6073140" y="1729740"/>
            <a:ext cx="1826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Total of 65,00,000</a:t>
            </a:r>
          </a:p>
        </p:txBody>
      </p:sp>
    </p:spTree>
    <p:extLst>
      <p:ext uri="{BB962C8B-B14F-4D97-AF65-F5344CB8AC3E}">
        <p14:creationId xmlns:p14="http://schemas.microsoft.com/office/powerpoint/2010/main" xmlns="" val="259400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xmlns="" id="{E56A0880-F767-4558-8BBA-233E016F8BA4}"/>
              </a:ext>
            </a:extLst>
          </p:cNvPr>
          <p:cNvSpPr txBox="1">
            <a:spLocks/>
          </p:cNvSpPr>
          <p:nvPr/>
        </p:nvSpPr>
        <p:spPr>
          <a:xfrm>
            <a:off x="1556174" y="719375"/>
            <a:ext cx="6162886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dirty="0">
                <a:solidFill>
                  <a:srgbClr val="25212A"/>
                </a:solidFill>
                <a:latin typeface="Oswald" panose="020B0604020202020204" charset="0"/>
                <a:ea typeface="MS Gothic" panose="020B0609070205080204" pitchFamily="49" charset="-128"/>
              </a:rPr>
              <a:t>Expand on New Clients</a:t>
            </a:r>
            <a:r>
              <a:rPr lang="en-IN" sz="3600" dirty="0"/>
              <a:t>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4AE2257A-76BA-468B-B093-D3E1A875F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174" y="1419274"/>
            <a:ext cx="6757246" cy="236024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Work and Handle new Clients</a:t>
            </a:r>
          </a:p>
          <a:p>
            <a:r>
              <a:rPr lang="en-IN" dirty="0">
                <a:solidFill>
                  <a:schemeClr val="tx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Develop New Businesses with Previously existing clients.</a:t>
            </a:r>
          </a:p>
          <a:p>
            <a:r>
              <a:rPr lang="en-IN" dirty="0">
                <a:solidFill>
                  <a:schemeClr val="tx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Hope the Present financial spending power of our clients grows towards the year end.</a:t>
            </a:r>
          </a:p>
        </p:txBody>
      </p:sp>
    </p:spTree>
    <p:extLst>
      <p:ext uri="{BB962C8B-B14F-4D97-AF65-F5344CB8AC3E}">
        <p14:creationId xmlns:p14="http://schemas.microsoft.com/office/powerpoint/2010/main" xmlns="" val="1067297681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Oswald</vt:lpstr>
      <vt:lpstr>Ink Free</vt:lpstr>
      <vt:lpstr>Microsoft Sans Serif</vt:lpstr>
      <vt:lpstr>Tinos</vt:lpstr>
      <vt:lpstr>Georgia</vt:lpstr>
      <vt:lpstr>MS Gothic</vt:lpstr>
      <vt:lpstr>Calibri</vt:lpstr>
      <vt:lpstr>Times New Roman</vt:lpstr>
      <vt:lpstr>Quintus template</vt:lpstr>
      <vt:lpstr>2020-2021 YEAR PLAN</vt:lpstr>
      <vt:lpstr>Contents:</vt:lpstr>
      <vt:lpstr>Slide 3</vt:lpstr>
      <vt:lpstr>Ways to Achieve</vt:lpstr>
      <vt:lpstr>Slide 5</vt:lpstr>
      <vt:lpstr>Slide 6</vt:lpstr>
      <vt:lpstr>Monthly Billing Plan</vt:lpstr>
      <vt:lpstr>Slide 8</vt:lpstr>
      <vt:lpstr>Slide 9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with a Plan</dc:title>
  <dc:creator>sujaymerwyn oswald</dc:creator>
  <cp:lastModifiedBy>Jithu</cp:lastModifiedBy>
  <cp:revision>17</cp:revision>
  <dcterms:modified xsi:type="dcterms:W3CDTF">2020-04-07T05:01:16Z</dcterms:modified>
</cp:coreProperties>
</file>