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E1559"/>
    <a:srgbClr val="4C1E61"/>
    <a:srgbClr val="3B2A6A"/>
    <a:srgbClr val="670C53"/>
    <a:srgbClr val="B248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70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236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603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657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989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37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626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510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324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1811-7FDA-445D-AB4E-03AACD49FEF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57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1811-7FDA-445D-AB4E-03AACD49FEF1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6C28-0468-4AE3-98AF-FBBFB667E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67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F7E436A-A1F1-4DE2-8140-57BEC4D0B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441" b="-34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E20E9D5-FC9E-044E-8594-A7B374B68C16}"/>
              </a:ext>
            </a:extLst>
          </p:cNvPr>
          <p:cNvSpPr/>
          <p:nvPr/>
        </p:nvSpPr>
        <p:spPr>
          <a:xfrm>
            <a:off x="0" y="0"/>
            <a:ext cx="12192000" cy="6862439"/>
          </a:xfrm>
          <a:prstGeom prst="rect">
            <a:avLst/>
          </a:prstGeom>
          <a:gradFill flip="none" rotWithShape="1">
            <a:gsLst>
              <a:gs pos="36000">
                <a:srgbClr val="0197B3">
                  <a:alpha val="55000"/>
                </a:srgbClr>
              </a:gs>
              <a:gs pos="76000">
                <a:srgbClr val="0F3E77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A1A2D26D-FF07-4236-8CB9-DEDD296CEC9C}"/>
              </a:ext>
            </a:extLst>
          </p:cNvPr>
          <p:cNvSpPr/>
          <p:nvPr/>
        </p:nvSpPr>
        <p:spPr>
          <a:xfrm>
            <a:off x="0" y="4773210"/>
            <a:ext cx="12192000" cy="2089229"/>
          </a:xfrm>
          <a:custGeom>
            <a:avLst/>
            <a:gdLst>
              <a:gd name="connsiteX0" fmla="*/ 0 w 12192000"/>
              <a:gd name="connsiteY0" fmla="*/ 0 h 2089229"/>
              <a:gd name="connsiteX1" fmla="*/ 12192000 w 12192000"/>
              <a:gd name="connsiteY1" fmla="*/ 0 h 2089229"/>
              <a:gd name="connsiteX2" fmla="*/ 12192000 w 12192000"/>
              <a:gd name="connsiteY2" fmla="*/ 2089229 h 2089229"/>
              <a:gd name="connsiteX3" fmla="*/ 0 w 12192000"/>
              <a:gd name="connsiteY3" fmla="*/ 2089229 h 2089229"/>
              <a:gd name="connsiteX4" fmla="*/ 0 w 12192000"/>
              <a:gd name="connsiteY4" fmla="*/ 0 h 2089229"/>
              <a:gd name="connsiteX0" fmla="*/ 0 w 12192000"/>
              <a:gd name="connsiteY0" fmla="*/ 0 h 2089229"/>
              <a:gd name="connsiteX1" fmla="*/ 12187237 w 12192000"/>
              <a:gd name="connsiteY1" fmla="*/ 604837 h 2089229"/>
              <a:gd name="connsiteX2" fmla="*/ 12192000 w 12192000"/>
              <a:gd name="connsiteY2" fmla="*/ 2089229 h 2089229"/>
              <a:gd name="connsiteX3" fmla="*/ 0 w 12192000"/>
              <a:gd name="connsiteY3" fmla="*/ 2089229 h 2089229"/>
              <a:gd name="connsiteX4" fmla="*/ 0 w 12192000"/>
              <a:gd name="connsiteY4" fmla="*/ 0 h 208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089229">
                <a:moveTo>
                  <a:pt x="0" y="0"/>
                </a:moveTo>
                <a:lnTo>
                  <a:pt x="12187237" y="604837"/>
                </a:lnTo>
                <a:cubicBezTo>
                  <a:pt x="12188825" y="1099634"/>
                  <a:pt x="12190412" y="1594432"/>
                  <a:pt x="12192000" y="2089229"/>
                </a:cubicBezTo>
                <a:lnTo>
                  <a:pt x="0" y="20892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1024" y="792382"/>
            <a:ext cx="5689951" cy="3188447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47182792-ED95-4171-A50B-4DF648947BB0}"/>
              </a:ext>
            </a:extLst>
          </p:cNvPr>
          <p:cNvSpPr txBox="1">
            <a:spLocks/>
          </p:cNvSpPr>
          <p:nvPr/>
        </p:nvSpPr>
        <p:spPr>
          <a:xfrm>
            <a:off x="-81035" y="5462478"/>
            <a:ext cx="10360152" cy="99617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BUSINESS PLAN &amp; PROJECTION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APRIL 2020 – MARCH 2021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0" y="5930229"/>
            <a:ext cx="5486400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193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591E9A-ED72-4A0E-AA73-2D0F366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72768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6" name="Group 5"/>
          <p:cNvGrpSpPr/>
          <p:nvPr/>
        </p:nvGrpSpPr>
        <p:grpSpPr>
          <a:xfrm>
            <a:off x="3053825" y="2569091"/>
            <a:ext cx="2247547" cy="2247547"/>
            <a:chOff x="0" y="333099"/>
            <a:chExt cx="1719813" cy="1719813"/>
          </a:xfrm>
        </p:grpSpPr>
        <p:sp>
          <p:nvSpPr>
            <p:cNvPr id="25" name="Oval 24"/>
            <p:cNvSpPr/>
            <p:nvPr/>
          </p:nvSpPr>
          <p:spPr>
            <a:xfrm>
              <a:off x="0" y="333099"/>
              <a:ext cx="1719813" cy="17198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6" name="Oval 4"/>
            <p:cNvSpPr/>
            <p:nvPr/>
          </p:nvSpPr>
          <p:spPr>
            <a:xfrm>
              <a:off x="251861" y="584960"/>
              <a:ext cx="1216091" cy="12160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4647" tIns="16510" rIns="94647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rgbClr val="4C1E61"/>
                  </a:solidFill>
                  <a:latin typeface="Baar Sophia" panose="00000400000000000000" pitchFamily="2" charset="0"/>
                </a:rPr>
                <a:t>WIPRO</a:t>
              </a:r>
              <a:endParaRPr lang="en-US" sz="2000" b="0" kern="1200" dirty="0">
                <a:solidFill>
                  <a:srgbClr val="4C1E61"/>
                </a:solidFill>
                <a:latin typeface="Baar Sophia" panose="00000400000000000000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72226" y="2569091"/>
            <a:ext cx="2247547" cy="2247547"/>
            <a:chOff x="5504863" y="333099"/>
            <a:chExt cx="1719813" cy="1719813"/>
          </a:xfrm>
        </p:grpSpPr>
        <p:sp>
          <p:nvSpPr>
            <p:cNvPr id="17" name="Oval 16"/>
            <p:cNvSpPr/>
            <p:nvPr/>
          </p:nvSpPr>
          <p:spPr>
            <a:xfrm>
              <a:off x="5504863" y="333099"/>
              <a:ext cx="1719813" cy="17198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8" name="Oval 12"/>
            <p:cNvSpPr/>
            <p:nvPr/>
          </p:nvSpPr>
          <p:spPr>
            <a:xfrm>
              <a:off x="5756724" y="584960"/>
              <a:ext cx="1216091" cy="12160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4647" tIns="16510" rIns="94647" bIns="1651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rgbClr val="4C1E61"/>
                  </a:solidFill>
                  <a:latin typeface="Baar Sophia" panose="00000400000000000000" pitchFamily="2" charset="0"/>
                </a:rPr>
                <a:t>TOYOTA</a:t>
              </a:r>
              <a:endParaRPr lang="en-US" sz="2000" b="1" dirty="0">
                <a:solidFill>
                  <a:srgbClr val="4C1E61"/>
                </a:solidFill>
                <a:latin typeface="Baar Sophia" panose="00000400000000000000" pitchFamily="2" charset="0"/>
              </a:endParaRPr>
            </a:p>
          </p:txBody>
        </p:sp>
      </p:grpSp>
      <p:sp>
        <p:nvSpPr>
          <p:cNvPr id="48" name="Text Placeholder 5">
            <a:extLst>
              <a:ext uri="{FF2B5EF4-FFF2-40B4-BE49-F238E27FC236}">
                <a16:creationId xmlns:a16="http://schemas.microsoft.com/office/drawing/2014/main" xmlns="" id="{47182792-ED95-4171-A50B-4DF648947BB0}"/>
              </a:ext>
            </a:extLst>
          </p:cNvPr>
          <p:cNvSpPr txBox="1">
            <a:spLocks/>
          </p:cNvSpPr>
          <p:nvPr/>
        </p:nvSpPr>
        <p:spPr>
          <a:xfrm>
            <a:off x="46313" y="490918"/>
            <a:ext cx="10360152" cy="53553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Baar Sophia" panose="00000400000000000000" pitchFamily="2" charset="0"/>
              </a:rPr>
              <a:t>CLIENTELE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890627" y="2569091"/>
            <a:ext cx="2247547" cy="2247547"/>
            <a:chOff x="5504863" y="333099"/>
            <a:chExt cx="1719813" cy="1719813"/>
          </a:xfrm>
        </p:grpSpPr>
        <p:sp>
          <p:nvSpPr>
            <p:cNvPr id="28" name="Oval 27"/>
            <p:cNvSpPr/>
            <p:nvPr/>
          </p:nvSpPr>
          <p:spPr>
            <a:xfrm>
              <a:off x="5504863" y="333099"/>
              <a:ext cx="1719813" cy="1719813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9" name="Oval 12"/>
            <p:cNvSpPr/>
            <p:nvPr/>
          </p:nvSpPr>
          <p:spPr>
            <a:xfrm>
              <a:off x="5756724" y="584960"/>
              <a:ext cx="1216091" cy="12160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4647" tIns="16510" rIns="94647" bIns="1651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rgbClr val="4C1E61"/>
                  </a:solidFill>
                  <a:latin typeface="Baar Sophia" panose="00000400000000000000" pitchFamily="2" charset="0"/>
                </a:rPr>
                <a:t>NBD</a:t>
              </a:r>
              <a:endParaRPr lang="en-US" sz="2000" b="1" dirty="0">
                <a:solidFill>
                  <a:srgbClr val="4C1E61"/>
                </a:solidFill>
                <a:latin typeface="Baar Sophia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0857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591E9A-ED72-4A0E-AA73-2D0F366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72768"/>
          </a:xfrm>
          <a:prstGeom prst="rect">
            <a:avLst/>
          </a:prstGeom>
          <a:effectLst>
            <a:softEdge rad="0"/>
          </a:effec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3552333"/>
              </p:ext>
            </p:extLst>
          </p:nvPr>
        </p:nvGraphicFramePr>
        <p:xfrm>
          <a:off x="1939157" y="1897118"/>
          <a:ext cx="8327640" cy="4424856"/>
        </p:xfrm>
        <a:graphic>
          <a:graphicData uri="http://schemas.openxmlformats.org/drawingml/2006/table">
            <a:tbl>
              <a:tblPr firstRow="1" firstCol="1" lastRow="1">
                <a:tableStyleId>{BC89EF96-8CEA-46FF-86C4-4CE0E7609802}</a:tableStyleId>
              </a:tblPr>
              <a:tblGrid>
                <a:gridCol w="1168293"/>
                <a:gridCol w="2799626"/>
                <a:gridCol w="2678522"/>
                <a:gridCol w="1681199"/>
              </a:tblGrid>
              <a:tr h="5531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SL.NO.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CLIENT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BILLING AMOUNT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TOH @35%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  <a:tr h="553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WIPRO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1750000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  <a:tr h="553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Toyota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1575000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  <a:tr h="553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NBD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  <a:tr h="553107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  <a:tr h="553107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  <a:tr h="553107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  <a:tr h="55310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TOTAL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11500000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4025000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1540" marR="11540" marT="11540" marB="0" anchor="b"/>
                </a:tc>
              </a:tr>
            </a:tbl>
          </a:graphicData>
        </a:graphic>
      </p:graphicFrame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47182792-ED95-4171-A50B-4DF648947BB0}"/>
              </a:ext>
            </a:extLst>
          </p:cNvPr>
          <p:cNvSpPr txBox="1">
            <a:spLocks/>
          </p:cNvSpPr>
          <p:nvPr/>
        </p:nvSpPr>
        <p:spPr>
          <a:xfrm>
            <a:off x="0" y="185601"/>
            <a:ext cx="10360152" cy="110697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Baar Sophia" panose="00000400000000000000" pitchFamily="2" charset="0"/>
              </a:rPr>
              <a:t>EXPECTED REVENUE </a:t>
            </a:r>
          </a:p>
          <a:p>
            <a:pPr algn="l"/>
            <a:r>
              <a:rPr lang="en-US" sz="3200" dirty="0" smtClean="0">
                <a:latin typeface="Baar Sophia" panose="00000400000000000000" pitchFamily="2" charset="0"/>
              </a:rPr>
              <a:t>TARGET – 40 lakh</a:t>
            </a:r>
            <a:endParaRPr lang="en-US" sz="1800" dirty="0" smtClean="0"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027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591E9A-ED72-4A0E-AA73-2D0F366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72768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7182792-ED95-4171-A50B-4DF648947BB0}"/>
              </a:ext>
            </a:extLst>
          </p:cNvPr>
          <p:cNvSpPr txBox="1">
            <a:spLocks/>
          </p:cNvSpPr>
          <p:nvPr/>
        </p:nvSpPr>
        <p:spPr>
          <a:xfrm>
            <a:off x="0" y="518618"/>
            <a:ext cx="10360152" cy="53553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Baar Sophia" panose="00000400000000000000" pitchFamily="2" charset="0"/>
              </a:rPr>
              <a:t>NBD WISH LIST</a:t>
            </a:r>
            <a:endParaRPr lang="en-US" sz="1800" dirty="0" smtClean="0">
              <a:latin typeface="Baar Sophia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07" y="2091386"/>
            <a:ext cx="2794355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5E1559"/>
                </a:solidFill>
                <a:latin typeface="Baar Sophia" panose="00000400000000000000" pitchFamily="2" charset="0"/>
              </a:rPr>
              <a:t>Tesco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 smtClean="0">
                <a:solidFill>
                  <a:srgbClr val="5E1559"/>
                </a:solidFill>
                <a:latin typeface="Baar Sophia" panose="00000400000000000000" pitchFamily="2" charset="0"/>
              </a:rPr>
              <a:t>Virtusa</a:t>
            </a:r>
            <a:endParaRPr lang="en-US" sz="2800" b="1" dirty="0" smtClean="0">
              <a:solidFill>
                <a:srgbClr val="5E1559"/>
              </a:solidFill>
              <a:latin typeface="Baar Sophia" panose="000004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5E1559"/>
                </a:solidFill>
                <a:latin typeface="Baar Sophia" panose="00000400000000000000" pitchFamily="2" charset="0"/>
              </a:rPr>
              <a:t>Xylem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5E1559"/>
                </a:solidFill>
                <a:latin typeface="Baar Sophia" panose="00000400000000000000" pitchFamily="2" charset="0"/>
              </a:rPr>
              <a:t>Apple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5E1559"/>
                </a:solidFill>
                <a:latin typeface="Baar Sophia" panose="00000400000000000000" pitchFamily="2" charset="0"/>
              </a:rPr>
              <a:t>LRDE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5E1559"/>
                </a:solidFill>
                <a:latin typeface="Baar Sophia" panose="00000400000000000000" pitchFamily="2" charset="0"/>
              </a:rPr>
              <a:t>Big Basket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 smtClean="0">
                <a:solidFill>
                  <a:srgbClr val="5E1559"/>
                </a:solidFill>
                <a:latin typeface="Baar Sophia" panose="00000400000000000000" pitchFamily="2" charset="0"/>
              </a:rPr>
              <a:t>Tiktok</a:t>
            </a:r>
            <a:endParaRPr lang="en-US" sz="2800" dirty="0">
              <a:solidFill>
                <a:srgbClr val="5E15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238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591E9A-ED72-4A0E-AA73-2D0F366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72768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7182792-ED95-4171-A50B-4DF648947BB0}"/>
              </a:ext>
            </a:extLst>
          </p:cNvPr>
          <p:cNvSpPr txBox="1">
            <a:spLocks/>
          </p:cNvSpPr>
          <p:nvPr/>
        </p:nvSpPr>
        <p:spPr>
          <a:xfrm>
            <a:off x="0" y="518618"/>
            <a:ext cx="10360152" cy="53553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Baar Sophia" panose="00000400000000000000" pitchFamily="2" charset="0"/>
              </a:rPr>
              <a:t>STRATEGY </a:t>
            </a:r>
            <a:endParaRPr lang="en-US" sz="1800" dirty="0" smtClean="0">
              <a:latin typeface="Baar Sophia" panose="00000400000000000000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063396"/>
            <a:ext cx="10396883" cy="33111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4C1E61"/>
                </a:solidFill>
                <a:latin typeface="Baar Sophia" panose="00000400000000000000" pitchFamily="2" charset="0"/>
              </a:rPr>
              <a:t>Do more meetings with existing clients as well as new clients</a:t>
            </a:r>
          </a:p>
          <a:p>
            <a:r>
              <a:rPr lang="en-US" dirty="0" smtClean="0">
                <a:solidFill>
                  <a:srgbClr val="4C1E61"/>
                </a:solidFill>
                <a:latin typeface="Baar Sophia" panose="00000400000000000000" pitchFamily="2" charset="0"/>
              </a:rPr>
              <a:t>Will ensure to be more independent and manage events by myself</a:t>
            </a:r>
            <a:endParaRPr lang="en-US" dirty="0">
              <a:solidFill>
                <a:srgbClr val="4C1E61"/>
              </a:solidFill>
              <a:latin typeface="Baar Sophia" panose="00000400000000000000" pitchFamily="2" charset="0"/>
            </a:endParaRPr>
          </a:p>
          <a:p>
            <a:r>
              <a:rPr lang="en-US" dirty="0">
                <a:solidFill>
                  <a:srgbClr val="4C1E61"/>
                </a:solidFill>
                <a:latin typeface="Baar Sophia" panose="00000400000000000000" pitchFamily="2" charset="0"/>
              </a:rPr>
              <a:t>Have to brainstorm and have regular team meetings to discuss the current events and new ideas</a:t>
            </a:r>
          </a:p>
          <a:p>
            <a:r>
              <a:rPr lang="en-US" dirty="0">
                <a:solidFill>
                  <a:srgbClr val="4C1E61"/>
                </a:solidFill>
                <a:latin typeface="Baar Sophia" panose="00000400000000000000" pitchFamily="2" charset="0"/>
              </a:rPr>
              <a:t>Have to stay updated on new events, themes, technology and creative ideas so that we can sell them</a:t>
            </a:r>
          </a:p>
          <a:p>
            <a:r>
              <a:rPr lang="en-US" dirty="0">
                <a:solidFill>
                  <a:srgbClr val="4C1E61"/>
                </a:solidFill>
                <a:latin typeface="Baar Sophia" panose="00000400000000000000" pitchFamily="2" charset="0"/>
              </a:rPr>
              <a:t>Market and product research and </a:t>
            </a:r>
            <a:r>
              <a:rPr lang="en-US" dirty="0" smtClean="0">
                <a:solidFill>
                  <a:srgbClr val="4C1E61"/>
                </a:solidFill>
                <a:latin typeface="Baar Sophia" panose="00000400000000000000" pitchFamily="2" charset="0"/>
              </a:rPr>
              <a:t>knowledge</a:t>
            </a:r>
          </a:p>
          <a:p>
            <a:r>
              <a:rPr lang="en-US" dirty="0">
                <a:solidFill>
                  <a:srgbClr val="4C1E61"/>
                </a:solidFill>
                <a:latin typeface="Baar Sophia" panose="00000400000000000000" pitchFamily="2" charset="0"/>
              </a:rPr>
              <a:t>Try and bring in new clients by spending dedicated time weekly </a:t>
            </a:r>
            <a:r>
              <a:rPr lang="en-US" dirty="0" smtClean="0">
                <a:solidFill>
                  <a:srgbClr val="4C1E61"/>
                </a:solidFill>
                <a:latin typeface="Baar Sophia" panose="00000400000000000000" pitchFamily="2" charset="0"/>
              </a:rPr>
              <a:t>on NBD</a:t>
            </a:r>
            <a:endParaRPr lang="en-US" dirty="0">
              <a:solidFill>
                <a:srgbClr val="4C1E61"/>
              </a:solidFill>
              <a:latin typeface="Baar Sophia" panose="00000400000000000000" pitchFamily="2" charset="0"/>
            </a:endParaRPr>
          </a:p>
          <a:p>
            <a:endParaRPr lang="en-US" dirty="0">
              <a:solidFill>
                <a:srgbClr val="4C1E61"/>
              </a:solidFill>
              <a:latin typeface="Baar Sophia" panose="00000400000000000000" pitchFamily="2" charset="0"/>
            </a:endParaRPr>
          </a:p>
          <a:p>
            <a:endParaRPr lang="en-US" dirty="0">
              <a:solidFill>
                <a:srgbClr val="4C1E61"/>
              </a:solidFill>
              <a:latin typeface="Baar Sophia" panose="00000400000000000000" pitchFamily="2" charset="0"/>
            </a:endParaRPr>
          </a:p>
          <a:p>
            <a:endParaRPr lang="en-US" dirty="0">
              <a:solidFill>
                <a:srgbClr val="4C1E61"/>
              </a:solidFill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30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1C8CF0-1225-48B0-AF33-65D567A8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Cities@2x.png">
            <a:extLst>
              <a:ext uri="{FF2B5EF4-FFF2-40B4-BE49-F238E27FC236}">
                <a16:creationId xmlns:a16="http://schemas.microsoft.com/office/drawing/2014/main" xmlns="" id="{B33A0B16-0A55-46B8-B250-109459B49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5679440"/>
            <a:ext cx="12192000" cy="1178560"/>
          </a:xfrm>
          <a:prstGeom prst="rect">
            <a:avLst/>
          </a:prstGeom>
        </p:spPr>
      </p:pic>
      <p:pic>
        <p:nvPicPr>
          <p:cNvPr id="7" name="Picture 6" descr="Globe_SOLO@2x.png">
            <a:extLst>
              <a:ext uri="{FF2B5EF4-FFF2-40B4-BE49-F238E27FC236}">
                <a16:creationId xmlns:a16="http://schemas.microsoft.com/office/drawing/2014/main" xmlns="" id="{B4283C8D-F61C-48FA-B58F-45A79ABE1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658973" y="3900663"/>
            <a:ext cx="4874054" cy="2106073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153130" y="532644"/>
            <a:ext cx="4586287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Thank You</a:t>
            </a:r>
            <a:endParaRPr lang="en-US" sz="5400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31959" y="1557027"/>
            <a:ext cx="458628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Team Anoop Mathew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Baar Sophia" panose="00000400000000000000" pitchFamily="2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Richardson &amp; </a:t>
            </a:r>
            <a:r>
              <a:rPr lang="en-US" sz="1800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Zoheb</a:t>
            </a:r>
            <a:r>
              <a:rPr lang="en-US" sz="1800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  - Marketing</a:t>
            </a:r>
            <a:endParaRPr lang="en-US" sz="1800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6790" y="2162509"/>
            <a:ext cx="5689951" cy="31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99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142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Jithu</cp:lastModifiedBy>
  <cp:revision>16</cp:revision>
  <dcterms:created xsi:type="dcterms:W3CDTF">2020-04-23T14:29:23Z</dcterms:created>
  <dcterms:modified xsi:type="dcterms:W3CDTF">2020-04-27T03:07:49Z</dcterms:modified>
</cp:coreProperties>
</file>