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6"/>
  </p:notesMasterIdLst>
  <p:sldIdLst>
    <p:sldId id="256" r:id="rId5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AF0E8-B5D6-3C28-7B36-CA25E1BAFE1B}" v="10" dt="2024-01-02T09:11:51.612"/>
    <p1510:client id="{67CAD254-3A90-0106-F5AD-D70AA51131B5}" v="1" dt="2023-12-11T10:38:31.678"/>
    <p1510:client id="{C06A23D3-147D-5D40-0403-B30AFB8B0DAB}" v="7" dt="2024-01-02T12:23:09.964"/>
    <p1510:client id="{CDD7A68A-612A-36C9-D608-97278D5FB43D}" v="24" dt="2023-12-13T18:58:03.978"/>
    <p1510:client id="{E1FC6C85-DBAE-396B-085D-16166F0C4927}" v="255" dt="2023-12-12T13:46:54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19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/>
          <p:nvPr/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 txBox="1"/>
          <p:nvPr/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/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19937" cy="400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755650" y="5078413"/>
            <a:ext cx="6045200" cy="480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" name="Google Shape;26;p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8187" cy="531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3+1">
  <p:cSld name="2_3+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3096097" cy="686786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B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3359149" y="391531"/>
            <a:ext cx="6485891" cy="99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00061" y="2819402"/>
            <a:ext cx="2491890" cy="381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9532566" y="1277095"/>
            <a:ext cx="2286001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6420402" y="1128299"/>
            <a:ext cx="2743055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3363224" y="1128299"/>
            <a:ext cx="2741078" cy="44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9525000" y="1128299"/>
            <a:ext cx="22860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/>
        </p:nvSpPr>
        <p:spPr>
          <a:xfrm>
            <a:off x="8698890" y="6493727"/>
            <a:ext cx="3112110" cy="20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2023 Accenture. All rights reserved.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78">
          <p15:clr>
            <a:srgbClr val="5ACBF0"/>
          </p15:clr>
        </p15:guide>
        <p15:guide id="6" pos="12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2928162" y="379482"/>
            <a:ext cx="4996637" cy="104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4"/>
          </p:nvPr>
        </p:nvSpPr>
        <p:spPr>
          <a:xfrm>
            <a:off x="3395818" y="1118686"/>
            <a:ext cx="2895600" cy="467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 sz="1400" b="1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Project</a:t>
            </a:r>
            <a:br>
              <a:rPr lang="en-US" sz="1400" b="1">
                <a:latin typeface="Arial Black"/>
                <a:ea typeface="Arial Black"/>
                <a:cs typeface="Arial Black"/>
              </a:rPr>
            </a:br>
            <a:r>
              <a:rPr lang="en-US" sz="1400" b="1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experience</a:t>
            </a:r>
            <a:endParaRPr sz="1400" b="1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endParaRPr sz="1400" b="1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>
              <a:buSzPts val="1000"/>
              <a:buFont typeface="Arial" panose="020B0604020202020204" pitchFamily="34" charset="0"/>
              <a:buChar char="•"/>
            </a:pPr>
            <a:endParaRPr lang="en-US" sz="1000"/>
          </a:p>
          <a:p>
            <a:pPr marL="171450" indent="-171450">
              <a:buSzPts val="1000"/>
              <a:buFont typeface="Arial" panose="020B0604020202020204" pitchFamily="34" charset="0"/>
              <a:buChar char="•"/>
            </a:pPr>
            <a:endParaRPr lang="en-US" sz="1000" b="1">
              <a:latin typeface="Arial Black"/>
            </a:endParaRPr>
          </a:p>
          <a:p>
            <a:pPr marL="0" indent="0">
              <a:buSzPts val="1000"/>
            </a:pPr>
            <a:endParaRPr lang="en-IN" sz="1000"/>
          </a:p>
        </p:txBody>
      </p:sp>
      <p:sp>
        <p:nvSpPr>
          <p:cNvPr id="31" name="Google Shape;31;p3"/>
          <p:cNvSpPr txBox="1"/>
          <p:nvPr/>
        </p:nvSpPr>
        <p:spPr>
          <a:xfrm>
            <a:off x="3244851" y="348487"/>
            <a:ext cx="6124104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2000" b="1">
                <a:solidFill>
                  <a:schemeClr val="dk1"/>
                </a:solidFill>
                <a:latin typeface="Arial Black"/>
                <a:sym typeface="Arial Black"/>
              </a:rPr>
              <a:t>NAME</a:t>
            </a:r>
            <a:endParaRPr lang="en-US"/>
          </a:p>
        </p:txBody>
      </p:sp>
      <p:sp>
        <p:nvSpPr>
          <p:cNvPr id="32" name="Google Shape;32;p3"/>
          <p:cNvSpPr txBox="1"/>
          <p:nvPr/>
        </p:nvSpPr>
        <p:spPr>
          <a:xfrm>
            <a:off x="3359150" y="826288"/>
            <a:ext cx="39723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&lt;&lt; ROLE&gt;&gt; | email-id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2"/>
          </p:nvPr>
        </p:nvSpPr>
        <p:spPr>
          <a:xfrm>
            <a:off x="9600814" y="1252202"/>
            <a:ext cx="2278500" cy="50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80000"/>
              </a:lnSpc>
              <a:buClr>
                <a:schemeClr val="accent1"/>
              </a:buClr>
              <a:buSzPts val="1400"/>
            </a:pPr>
            <a:r>
              <a:rPr lang="en-US" sz="1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Functional/</a:t>
            </a:r>
            <a:br>
              <a:rPr lang="en-US" sz="1400">
                <a:latin typeface="Arial Black"/>
                <a:ea typeface="Arial Black"/>
                <a:cs typeface="Arial Black"/>
              </a:rPr>
            </a:br>
            <a:r>
              <a:rPr lang="en-US" sz="1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technical </a:t>
            </a:r>
            <a:r>
              <a:rPr lang="en-US" sz="1400">
                <a:solidFill>
                  <a:schemeClr val="accent1"/>
                </a:solidFill>
              </a:rPr>
              <a:t>skills</a:t>
            </a:r>
            <a:endParaRPr lang="en-US">
              <a:solidFill>
                <a:schemeClr val="accent1"/>
              </a:solidFill>
            </a:endParaRPr>
          </a:p>
          <a:p>
            <a:pPr marL="171450" indent="-171450">
              <a:spcBef>
                <a:spcPts val="1200"/>
              </a:spcBef>
              <a:buFont typeface="Arial,Sans-Serif"/>
              <a:buChar char="•"/>
            </a:pPr>
            <a:r>
              <a:rPr lang="en-US" sz="1000" b="1">
                <a:solidFill>
                  <a:srgbClr val="000000"/>
                </a:solidFill>
              </a:rPr>
              <a:t>XXXX</a:t>
            </a:r>
            <a:endParaRPr lang="en-IN" sz="10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1100" b="1">
                <a:solidFill>
                  <a:srgbClr val="000000"/>
                </a:solidFill>
              </a:rPr>
              <a:t>XXXX</a:t>
            </a:r>
            <a:endParaRPr lang="en-IN" sz="11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1100" b="1">
                <a:solidFill>
                  <a:srgbClr val="000000"/>
                </a:solidFill>
              </a:rPr>
              <a:t>XXXX</a:t>
            </a:r>
            <a:endParaRPr lang="en-US"/>
          </a:p>
          <a:p>
            <a:pPr marL="171450" lvl="0" indent="-17145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endParaRPr lang="en-US" sz="1000"/>
          </a:p>
          <a:p>
            <a:pPr marL="171450" indent="-171450">
              <a:lnSpc>
                <a:spcPct val="80000"/>
              </a:lnSpc>
              <a:buClr>
                <a:srgbClr val="000000"/>
              </a:buClr>
              <a:buSzPts val="1400"/>
              <a:buChar char="•"/>
            </a:pPr>
            <a:endParaRPr lang="en-US" sz="1000">
              <a:solidFill>
                <a:srgbClr val="000000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  <a:buNone/>
            </a:pPr>
            <a:endParaRPr lang="en-US" sz="1000">
              <a:solidFill>
                <a:schemeClr val="accent1"/>
              </a:solidFill>
            </a:endParaRPr>
          </a:p>
          <a:p>
            <a:pPr marL="0" lvl="0" indent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00"/>
            </a:pPr>
            <a:endParaRPr lang="en-US" sz="1000">
              <a:solidFill>
                <a:schemeClr val="accent1"/>
              </a:solidFill>
            </a:endParaRPr>
          </a:p>
          <a:p>
            <a:pPr marL="0" indent="0">
              <a:spcBef>
                <a:spcPts val="450"/>
              </a:spcBef>
              <a:buSzPts val="1400"/>
            </a:pPr>
            <a:endParaRPr lang="en-US" sz="1000">
              <a:solidFill>
                <a:schemeClr val="accent1"/>
              </a:solidFill>
            </a:endParaRPr>
          </a:p>
          <a:p>
            <a:pPr marL="0" indent="0">
              <a:spcBef>
                <a:spcPts val="450"/>
              </a:spcBef>
              <a:buSzPts val="1400"/>
            </a:pPr>
            <a:endParaRPr lang="en-US" sz="1000">
              <a:solidFill>
                <a:schemeClr val="accent1"/>
              </a:solidFill>
            </a:endParaRPr>
          </a:p>
          <a:p>
            <a:pPr marL="0" indent="0">
              <a:spcBef>
                <a:spcPts val="450"/>
              </a:spcBef>
              <a:buSzPts val="1400"/>
            </a:pPr>
            <a:r>
              <a:rPr lang="en-US" sz="1000">
                <a:solidFill>
                  <a:schemeClr val="accent1"/>
                </a:solidFill>
              </a:rPr>
              <a:t>Links</a:t>
            </a:r>
          </a:p>
          <a:p>
            <a:pPr marL="0" indent="0">
              <a:spcBef>
                <a:spcPts val="450"/>
              </a:spcBef>
              <a:buSzPts val="1400"/>
            </a:pPr>
            <a:endParaRPr lang="en-US" sz="1000">
              <a:solidFill>
                <a:schemeClr val="accent1"/>
              </a:solidFill>
            </a:endParaRPr>
          </a:p>
          <a:p>
            <a:pPr marL="0" indent="0">
              <a:spcBef>
                <a:spcPts val="450"/>
              </a:spcBef>
              <a:buSzPts val="1400"/>
            </a:pPr>
            <a:endParaRPr lang="en-US" sz="1000">
              <a:solidFill>
                <a:schemeClr val="accent1"/>
              </a:solidFill>
            </a:endParaRPr>
          </a:p>
          <a:p>
            <a:pPr marL="99060" indent="-111760">
              <a:spcBef>
                <a:spcPts val="450"/>
              </a:spcBef>
              <a:buClr>
                <a:srgbClr val="000000"/>
              </a:buClr>
              <a:buSzPts val="1000"/>
              <a:buChar char="•"/>
            </a:pPr>
            <a:endParaRPr lang="en-IN" sz="1000">
              <a:solidFill>
                <a:srgbClr val="000000"/>
              </a:solidFill>
            </a:endParaRPr>
          </a:p>
          <a:p>
            <a:pPr marL="0" indent="0">
              <a:spcBef>
                <a:spcPts val="450"/>
              </a:spcBef>
              <a:buClr>
                <a:schemeClr val="accent1"/>
              </a:buClr>
              <a:buSzPts val="1400"/>
            </a:pPr>
            <a:r>
              <a:rPr lang="en-US" sz="140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Language </a:t>
            </a:r>
            <a:r>
              <a:rPr lang="en-US" sz="1400">
                <a:solidFill>
                  <a:schemeClr val="accent1"/>
                </a:solidFill>
              </a:rPr>
              <a:t>skills</a:t>
            </a:r>
            <a:endParaRPr lang="en-US">
              <a:solidFill>
                <a:schemeClr val="accent1"/>
              </a:solidFill>
            </a:endParaRPr>
          </a:p>
          <a:p>
            <a:pPr marL="171450" indent="-171450">
              <a:spcBef>
                <a:spcPts val="450"/>
              </a:spcBef>
              <a:buSzPts val="1400"/>
              <a:buChar char="•"/>
            </a:pPr>
            <a:endParaRPr lang="en-US" sz="1000"/>
          </a:p>
          <a:p>
            <a:pPr marL="99060" indent="-111760">
              <a:spcBef>
                <a:spcPts val="450"/>
              </a:spcBef>
              <a:buSzPts val="1000"/>
              <a:buChar char="•"/>
            </a:pPr>
            <a:endParaRPr lang="en-US" sz="1000"/>
          </a:p>
          <a:p>
            <a:pPr marL="99060" indent="-111760">
              <a:spcBef>
                <a:spcPts val="450"/>
              </a:spcBef>
              <a:buSzPts val="1000"/>
              <a:buFont typeface="Arial"/>
              <a:buChar char="•"/>
            </a:pPr>
            <a:endParaRPr lang="en-US" sz="1000"/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3"/>
          </p:nvPr>
        </p:nvSpPr>
        <p:spPr>
          <a:xfrm>
            <a:off x="6417701" y="1045044"/>
            <a:ext cx="2895600" cy="466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>
                <a:latin typeface="Arial Black"/>
                <a:ea typeface="Arial Black"/>
                <a:cs typeface="Arial Black"/>
                <a:sym typeface="Arial Black"/>
              </a:rPr>
              <a:t>Projects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000" b="1">
                <a:latin typeface="Arial Black"/>
                <a:sym typeface="Arial Black"/>
              </a:rPr>
              <a:t>XXXX</a:t>
            </a:r>
            <a:endParaRPr lang="en-IN" sz="105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>
                <a:latin typeface="Arial Black"/>
                <a:sym typeface="Arial Black"/>
              </a:rPr>
              <a:t>XXXX</a:t>
            </a:r>
            <a:endParaRPr lang="en-IN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>
                <a:latin typeface="Arial Black"/>
                <a:sym typeface="Arial Black"/>
              </a:rPr>
              <a:t>XXXX</a:t>
            </a:r>
            <a:endParaRPr lang="en-IN" b="1"/>
          </a:p>
          <a:p>
            <a:pPr marL="0" lvl="0" indent="0"/>
            <a:endParaRPr lang="en-IN"/>
          </a:p>
        </p:txBody>
      </p:sp>
      <p:sp>
        <p:nvSpPr>
          <p:cNvPr id="36" name="Google Shape;36;p3"/>
          <p:cNvSpPr txBox="1"/>
          <p:nvPr/>
        </p:nvSpPr>
        <p:spPr>
          <a:xfrm>
            <a:off x="10508974" y="646706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3359150" y="5901949"/>
            <a:ext cx="58086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Trainings &amp; Certifications</a:t>
            </a:r>
            <a:endParaRPr sz="1400" b="1" i="0" u="none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*</a:t>
            </a:r>
            <a:endParaRPr lang="en-US" sz="1000" b="0" i="0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8;p3">
            <a:extLst>
              <a:ext uri="{FF2B5EF4-FFF2-40B4-BE49-F238E27FC236}">
                <a16:creationId xmlns:a16="http://schemas.microsoft.com/office/drawing/2014/main" id="{6E790230-CED0-8004-6046-E1DA4F2FF640}"/>
              </a:ext>
            </a:extLst>
          </p:cNvPr>
          <p:cNvSpPr txBox="1">
            <a:spLocks/>
          </p:cNvSpPr>
          <p:nvPr/>
        </p:nvSpPr>
        <p:spPr>
          <a:xfrm>
            <a:off x="276639" y="2521537"/>
            <a:ext cx="2491890" cy="381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80000"/>
              </a:lnSpc>
              <a:buClr>
                <a:schemeClr val="lt1"/>
              </a:buClr>
              <a:buSzPts val="1400"/>
            </a:pPr>
            <a:r>
              <a:rPr lang="en-US" sz="1400" dirty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Professional background</a:t>
            </a:r>
            <a:endParaRPr lang="en-US" dirty="0">
              <a:solidFill>
                <a:schemeClr val="lt1"/>
              </a:solidFill>
            </a:endParaRPr>
          </a:p>
          <a:p>
            <a:pPr marL="285750" indent="-285750">
              <a:buClr>
                <a:srgbClr val="000000"/>
              </a:buClr>
              <a:buFont typeface="Arial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3 + years of experience in Data Engineering &amp; Data Visualization. Proficient  in Python, Spark, Databricks, AWS, SQL, Hive, Hadoop HDFS, Power BI, SAP Crystal. Good grasp on Machine Learning &amp; Deep Learning. </a:t>
            </a:r>
          </a:p>
          <a:p>
            <a:pPr marL="285750" indent="-285750">
              <a:buClr>
                <a:srgbClr val="000000"/>
              </a:buClr>
              <a:buFont typeface="Arial"/>
              <a:buChar char="•"/>
            </a:pPr>
            <a:endParaRPr lang="en-US" sz="1100" dirty="0">
              <a:solidFill>
                <a:srgbClr val="000000"/>
              </a:solidFill>
            </a:endParaRPr>
          </a:p>
          <a:p>
            <a:pPr marL="285750" indent="-285750">
              <a:buChar char="•"/>
            </a:pPr>
            <a:endParaRPr lang="en-US" sz="1100" dirty="0">
              <a:solidFill>
                <a:srgbClr val="000000"/>
              </a:solidFill>
            </a:endParaRPr>
          </a:p>
          <a:p>
            <a:pPr marL="285750" indent="-285750">
              <a:buFont typeface="Arial,Sans-Serif"/>
              <a:buChar char="•"/>
            </a:pPr>
            <a:endParaRPr lang="en-US" sz="1000" dirty="0">
              <a:solidFill>
                <a:srgbClr val="000000"/>
              </a:solidFill>
            </a:endParaRPr>
          </a:p>
          <a:p>
            <a:pPr marL="0" indent="0">
              <a:spcBef>
                <a:spcPts val="450"/>
              </a:spcBef>
              <a:buSzPts val="1000"/>
            </a:pPr>
            <a:endParaRPr lang="en-US" sz="1000"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235BDA-1444-B571-5E22-FF476D29E1DF}"/>
              </a:ext>
            </a:extLst>
          </p:cNvPr>
          <p:cNvSpPr txBox="1">
            <a:spLocks/>
          </p:cNvSpPr>
          <p:nvPr/>
        </p:nvSpPr>
        <p:spPr>
          <a:xfrm>
            <a:off x="5932873" y="3328416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7B8B9E2-4F5E-59AF-D302-B0372A078888}"/>
              </a:ext>
            </a:extLst>
          </p:cNvPr>
          <p:cNvSpPr>
            <a:spLocks noGrp="1"/>
          </p:cNvSpPr>
          <p:nvPr/>
        </p:nvSpPr>
        <p:spPr>
          <a:xfrm>
            <a:off x="2569602" y="4399184"/>
            <a:ext cx="3389440" cy="2162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Experienced in advanced analytics, data visualization and digital transformation in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Retail  &amp; Ecommerce</a:t>
            </a:r>
          </a:p>
          <a:p>
            <a:pPr>
              <a:spcBef>
                <a:spcPts val="600"/>
              </a:spcBef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Banking &amp; </a:t>
            </a:r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Auto Finance</a:t>
            </a:r>
          </a:p>
          <a:p>
            <a:pPr>
              <a:spcBef>
                <a:spcPts val="600"/>
              </a:spcBef>
            </a:pPr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Customer &amp; Loyalty</a:t>
            </a:r>
          </a:p>
          <a:p>
            <a:pPr>
              <a:spcBef>
                <a:spcPts val="600"/>
              </a:spcBef>
            </a:pPr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Consumer Goods &amp; Services</a:t>
            </a:r>
          </a:p>
          <a:p>
            <a:pPr>
              <a:spcBef>
                <a:spcPts val="600"/>
              </a:spcBef>
            </a:pPr>
            <a:endParaRPr 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0E28EE8-19FD-602D-9B2B-8120417A4F09}"/>
              </a:ext>
            </a:extLst>
          </p:cNvPr>
          <p:cNvSpPr>
            <a:spLocks noGrp="1"/>
          </p:cNvSpPr>
          <p:nvPr/>
        </p:nvSpPr>
        <p:spPr>
          <a:xfrm>
            <a:off x="2569602" y="1615440"/>
            <a:ext cx="3389440" cy="2162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339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</a:pPr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Distribution :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Spark – (</a:t>
            </a:r>
            <a:r>
              <a:rPr lang="en-AU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: Python, SQL</a:t>
            </a:r>
          </a:p>
          <a:p>
            <a:pPr fontAlgn="base">
              <a:lnSpc>
                <a:spcPct val="120000"/>
              </a:lnSpc>
            </a:pP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DBs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: Microsoft SQL, MySQL</a:t>
            </a:r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Cloud Platform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: AWS, Databricks, Azure</a:t>
            </a:r>
          </a:p>
          <a:p>
            <a:pPr fontAlgn="base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Datawarehouse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Hive, Azure Synapse Analytics</a:t>
            </a:r>
          </a:p>
          <a:p>
            <a:pPr fontAlgn="base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Power BI Desktop, SAP Crystal</a:t>
            </a:r>
          </a:p>
          <a:p>
            <a:pPr fontAlgn="base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: ML – (Scikit Learn) , DL – 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base"/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Other tools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, Jira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7B8B9E2-4F5E-59AF-D302-B0372A078888}"/>
              </a:ext>
            </a:extLst>
          </p:cNvPr>
          <p:cNvSpPr>
            <a:spLocks noGrp="1"/>
          </p:cNvSpPr>
          <p:nvPr/>
        </p:nvSpPr>
        <p:spPr>
          <a:xfrm>
            <a:off x="2712477" y="4542059"/>
            <a:ext cx="3389440" cy="2162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</a:pP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Experienced in advanced analytics, data visualization and digital transformation in</a:t>
            </a:r>
            <a:endParaRPr 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Retail  &amp; Ecommerce</a:t>
            </a:r>
          </a:p>
          <a:p>
            <a:pPr>
              <a:spcBef>
                <a:spcPts val="600"/>
              </a:spcBef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Banking &amp; </a:t>
            </a:r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Auto Finance</a:t>
            </a:r>
          </a:p>
          <a:p>
            <a:pPr>
              <a:spcBef>
                <a:spcPts val="600"/>
              </a:spcBef>
            </a:pPr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Customer &amp; Loyalty</a:t>
            </a:r>
          </a:p>
          <a:p>
            <a:pPr>
              <a:spcBef>
                <a:spcPts val="600"/>
              </a:spcBef>
            </a:pPr>
            <a:r>
              <a:rPr lang="en-US" sz="1050" b="1">
                <a:latin typeface="Arial" panose="020B0604020202020204" pitchFamily="34" charset="0"/>
                <a:cs typeface="Arial" panose="020B0604020202020204" pitchFamily="34" charset="0"/>
              </a:rPr>
              <a:t>Consumer Goods &amp; Services</a:t>
            </a:r>
          </a:p>
          <a:p>
            <a:pPr>
              <a:spcBef>
                <a:spcPts val="600"/>
              </a:spcBef>
            </a:pPr>
            <a:endParaRPr lang="en-US" sz="105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0E28EE8-19FD-602D-9B2B-8120417A4F09}"/>
              </a:ext>
            </a:extLst>
          </p:cNvPr>
          <p:cNvSpPr>
            <a:spLocks noGrp="1"/>
          </p:cNvSpPr>
          <p:nvPr/>
        </p:nvSpPr>
        <p:spPr>
          <a:xfrm>
            <a:off x="2712477" y="1758315"/>
            <a:ext cx="3389440" cy="2162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2286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System Font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113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0" indent="-22339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10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20000"/>
              </a:lnSpc>
            </a:pPr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Distribution :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Spark – (</a:t>
            </a:r>
            <a:r>
              <a:rPr lang="en-AU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base">
              <a:lnSpc>
                <a:spcPct val="120000"/>
              </a:lnSpc>
            </a:pPr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: Python, SQL</a:t>
            </a:r>
          </a:p>
          <a:p>
            <a:pPr fontAlgn="base">
              <a:lnSpc>
                <a:spcPct val="120000"/>
              </a:lnSpc>
            </a:pP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DBs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: Microsoft SQL, MySQL</a:t>
            </a:r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Cloud Platform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: AWS, Databricks, Azure</a:t>
            </a:r>
          </a:p>
          <a:p>
            <a:pPr fontAlgn="base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Datawarehouse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Hive, Azure Synapse Analytics</a:t>
            </a:r>
          </a:p>
          <a:p>
            <a:pPr fontAlgn="base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Reporting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tools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Power BI Desktop, SAP Crystal</a:t>
            </a:r>
          </a:p>
          <a:p>
            <a:pPr fontAlgn="base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: ML – (Scikit Learn) , DL – (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base"/>
            <a:r>
              <a:rPr lang="en-AU" b="1">
                <a:latin typeface="Arial" panose="020B0604020202020204" pitchFamily="34" charset="0"/>
                <a:cs typeface="Arial" panose="020B0604020202020204" pitchFamily="34" charset="0"/>
              </a:rPr>
              <a:t>Other tools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AU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AU">
                <a:latin typeface="Arial" panose="020B0604020202020204" pitchFamily="34" charset="0"/>
                <a:cs typeface="Arial" panose="020B0604020202020204" pitchFamily="34" charset="0"/>
              </a:rPr>
              <a:t>, Jira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A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4138201-3adc-4f2f-8c8a-e957284573c6" xsi:nil="true"/>
    <lcf76f155ced4ddcb4097134ff3c332f xmlns="369df0c6-fa28-419a-af30-4f0f445fa374">
      <Terms xmlns="http://schemas.microsoft.com/office/infopath/2007/PartnerControls"/>
    </lcf76f155ced4ddcb4097134ff3c332f>
    <SharedWithUsers xmlns="54138201-3adc-4f2f-8c8a-e957284573c6">
      <UserInfo>
        <DisplayName/>
        <AccountId xsi:nil="true"/>
        <AccountType/>
      </UserInfo>
    </SharedWithUsers>
    <day xmlns="369df0c6-fa28-419a-af30-4f0f445fa37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A7A56950C43049AF8E01E6FC33BD02" ma:contentTypeVersion="15" ma:contentTypeDescription="Create a new document." ma:contentTypeScope="" ma:versionID="38e52fe45fac35c390359b70e0a28d3d">
  <xsd:schema xmlns:xsd="http://www.w3.org/2001/XMLSchema" xmlns:xs="http://www.w3.org/2001/XMLSchema" xmlns:p="http://schemas.microsoft.com/office/2006/metadata/properties" xmlns:ns2="369df0c6-fa28-419a-af30-4f0f445fa374" xmlns:ns3="54138201-3adc-4f2f-8c8a-e957284573c6" targetNamespace="http://schemas.microsoft.com/office/2006/metadata/properties" ma:root="true" ma:fieldsID="13bb0666f139f6a27e979ad102acbf6b" ns2:_="" ns3:_="">
    <xsd:import namespace="369df0c6-fa28-419a-af30-4f0f445fa374"/>
    <xsd:import namespace="54138201-3adc-4f2f-8c8a-e957284573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d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df0c6-fa28-419a-af30-4f0f445fa3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y" ma:index="22" nillable="true" ma:displayName="day" ma:format="Dropdown" ma:internalName="day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38201-3adc-4f2f-8c8a-e957284573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3f06821-9336-4e2e-903b-32507cc577d2}" ma:internalName="TaxCatchAll" ma:showField="CatchAllData" ma:web="54138201-3adc-4f2f-8c8a-e957284573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E5838A-A0F7-41CF-9D6C-394910976D5D}">
  <ds:schemaRefs>
    <ds:schemaRef ds:uri="369df0c6-fa28-419a-af30-4f0f445fa374"/>
    <ds:schemaRef ds:uri="54138201-3adc-4f2f-8c8a-e957284573c6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B188ACA-1100-46FA-A1BE-82CE9CF491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87A0B2-A8C7-4957-B77C-0911BD4EE5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9df0c6-fa28-419a-af30-4f0f445fa374"/>
    <ds:schemaRef ds:uri="54138201-3adc-4f2f-8c8a-e957284573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Rathore, Abhishek</dc:creator>
  <cp:revision>17</cp:revision>
  <dcterms:modified xsi:type="dcterms:W3CDTF">2024-05-21T05:25:00Z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0x01010000A7A56950C43049AF8E01E6FC33BD02</vt:lpwstr>
  </property>
  <property fmtid="{D5CDD505-2E9C-101B-9397-08002B2CF9AE}" pid="3" name="Order">
    <vt:r8>1400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