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46DF7-BDD6-4C36-ADE1-BE29C919C685}" v="8" dt="2024-09-20T07:08:27.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umar, Mahesh" userId="ca2b5e03-3187-4134-9ccb-9638d846e972" providerId="ADAL" clId="{6C446DF7-BDD6-4C36-ADE1-BE29C919C685}"/>
    <pc:docChg chg="modSld">
      <pc:chgData name="Ramkumar, Mahesh" userId="ca2b5e03-3187-4134-9ccb-9638d846e972" providerId="ADAL" clId="{6C446DF7-BDD6-4C36-ADE1-BE29C919C685}" dt="2024-09-19T07:49:04.787" v="0" actId="6549"/>
      <pc:docMkLst>
        <pc:docMk/>
      </pc:docMkLst>
      <pc:sldChg chg="modSp mod">
        <pc:chgData name="Ramkumar, Mahesh" userId="ca2b5e03-3187-4134-9ccb-9638d846e972" providerId="ADAL" clId="{6C446DF7-BDD6-4C36-ADE1-BE29C919C685}" dt="2024-09-19T07:49:04.787" v="0" actId="6549"/>
        <pc:sldMkLst>
          <pc:docMk/>
          <pc:sldMk cId="1043859420" sldId="258"/>
        </pc:sldMkLst>
        <pc:spChg chg="mod">
          <ac:chgData name="Ramkumar, Mahesh" userId="ca2b5e03-3187-4134-9ccb-9638d846e972" providerId="ADAL" clId="{6C446DF7-BDD6-4C36-ADE1-BE29C919C685}" dt="2024-09-19T07:49:04.787" v="0" actId="6549"/>
          <ac:spMkLst>
            <pc:docMk/>
            <pc:sldMk cId="1043859420" sldId="258"/>
            <ac:spMk id="25" creationId="{DB680BE8-4F69-0A80-4C3C-71B56CC25D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156-8397-5427-0C8E-2E39D64FF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4EFEC-C7CF-60BB-F6E7-50A81337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3D9E05-4747-160A-AD8C-8985ABD89640}"/>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5317B785-F00B-FEA6-1456-0425ED201B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142D84-BDB1-7293-8011-60579C9E4D07}"/>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127254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0BBE-DA7B-1403-4001-51FB2C8A5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C6965D-9C69-DD09-1E86-91E99DAFE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1B686-117E-058B-6F28-045806773D25}"/>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C06BEEF2-18D3-738B-7916-BA2871E7DE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E9065C-9DCD-4615-B9CD-78F6C50977E9}"/>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324849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20586A-BE7F-C1DF-0F77-0EF823DCF8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0CFCF-5274-E2B3-613C-4E48D87E0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C594E-008F-024A-C8FC-20F6C054A90D}"/>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FD6DDDFD-1EAF-3608-0962-BA0DB8E72A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293EE3-9091-A2ED-C20D-F72D5C3DEBCC}"/>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3989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E850-BE1F-42AA-6F61-DED495741D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981EC-3B50-10D5-C210-382F57933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B7F56-B68F-F7B1-4860-F6E19CAC707F}"/>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E5BE031E-6E78-D927-19D8-B11CAA1387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C91608-6619-A783-EC40-B2CF502247FE}"/>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88506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7B55-2494-592E-84B3-22FFDEC77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B5876-C04E-4711-9138-E7FB1ABE2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B859B-BB0D-42DB-196B-2520C98BE9F7}"/>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CA194417-B236-D985-6AF3-F2F2C32C4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D5CB0F-0E14-5D5F-68B4-D7478CC27B3E}"/>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104312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5AA0-A559-4B47-FDC2-D2E035324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14FD6-2169-79FC-B1BC-34A8BAD805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52DC6E-A485-0451-CD61-A285D701B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D501E4-36E9-8A16-E3B2-7CC6040ED692}"/>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6" name="Footer Placeholder 5">
            <a:extLst>
              <a:ext uri="{FF2B5EF4-FFF2-40B4-BE49-F238E27FC236}">
                <a16:creationId xmlns:a16="http://schemas.microsoft.com/office/drawing/2014/main" id="{CC6928FA-19EE-4ADB-5591-7F83F52380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57C8E9-63B2-D83C-2ED4-69590CB22C39}"/>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32099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FC93-3AF7-1D2C-A53B-663ED9EAE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F5FBD-C39D-A152-6419-AD925E9C7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06A40-3D85-4392-DF1F-6D479989B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9CC72F-D986-0C75-CA8C-0B853F6E0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70054-464F-18C4-004E-B5664BA56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B8C39B-BF55-5EC7-8B3F-E72AA1F56FA1}"/>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8" name="Footer Placeholder 7">
            <a:extLst>
              <a:ext uri="{FF2B5EF4-FFF2-40B4-BE49-F238E27FC236}">
                <a16:creationId xmlns:a16="http://schemas.microsoft.com/office/drawing/2014/main" id="{9D79E5E7-08E6-50DA-8FC2-7B498A82BC7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F6A20F2-C876-17C6-2EBB-F92CDCA4CF0D}"/>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250987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12F2-8125-568C-22AB-BB32BDA46A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9E857-E9AE-3007-6501-7A54957EE93B}"/>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4" name="Footer Placeholder 3">
            <a:extLst>
              <a:ext uri="{FF2B5EF4-FFF2-40B4-BE49-F238E27FC236}">
                <a16:creationId xmlns:a16="http://schemas.microsoft.com/office/drawing/2014/main" id="{6554AB1F-1620-E2CD-565A-7723FE2A8E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E1922E-1C84-7366-A5B5-39E97968C180}"/>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194454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930D1-6B32-BF54-6C03-AF3C53A41F1E}"/>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3" name="Footer Placeholder 2">
            <a:extLst>
              <a:ext uri="{FF2B5EF4-FFF2-40B4-BE49-F238E27FC236}">
                <a16:creationId xmlns:a16="http://schemas.microsoft.com/office/drawing/2014/main" id="{6BCF48A0-21E3-FBD8-50FE-E2294E23101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FF9D7A-2E1F-B302-A97A-AD7BFB5E84CC}"/>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346822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8983-FED0-A2D5-6DFE-AC6A57943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E1C8F-8BAB-64E4-7591-ED162F51F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382AA-F69A-B21A-1055-6568A5E27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C6DF7-8A06-C89F-8E6F-415629FF3574}"/>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6" name="Footer Placeholder 5">
            <a:extLst>
              <a:ext uri="{FF2B5EF4-FFF2-40B4-BE49-F238E27FC236}">
                <a16:creationId xmlns:a16="http://schemas.microsoft.com/office/drawing/2014/main" id="{CC2AB886-1E0F-D1E3-F85E-267DF71C1C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A045DA-DBB1-4B40-3F6C-203E792EC19B}"/>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175600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44-C3CB-43FE-843C-06B402E45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74D75-2708-A12E-C935-1F1277FD9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DF74C66-C84D-EC82-8BAF-C4928CF2A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18E5B-F732-C740-A5B9-BD65D2B7BA02}"/>
              </a:ext>
            </a:extLst>
          </p:cNvPr>
          <p:cNvSpPr>
            <a:spLocks noGrp="1"/>
          </p:cNvSpPr>
          <p:nvPr>
            <p:ph type="dt" sz="half" idx="10"/>
          </p:nvPr>
        </p:nvSpPr>
        <p:spPr/>
        <p:txBody>
          <a:bodyPr/>
          <a:lstStyle/>
          <a:p>
            <a:fld id="{0B8D398B-0804-478E-BB70-511D08AEBD20}" type="datetimeFigureOut">
              <a:rPr lang="en-US" smtClean="0"/>
              <a:t>9/20/2024</a:t>
            </a:fld>
            <a:endParaRPr lang="en-US" dirty="0"/>
          </a:p>
        </p:txBody>
      </p:sp>
      <p:sp>
        <p:nvSpPr>
          <p:cNvPr id="6" name="Footer Placeholder 5">
            <a:extLst>
              <a:ext uri="{FF2B5EF4-FFF2-40B4-BE49-F238E27FC236}">
                <a16:creationId xmlns:a16="http://schemas.microsoft.com/office/drawing/2014/main" id="{14AA314F-5843-2549-E249-9ED6A38ED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1A3E4A-BB5E-55EC-8ED8-38064E433BDC}"/>
              </a:ext>
            </a:extLst>
          </p:cNvPr>
          <p:cNvSpPr>
            <a:spLocks noGrp="1"/>
          </p:cNvSpPr>
          <p:nvPr>
            <p:ph type="sldNum" sz="quarter" idx="12"/>
          </p:nvPr>
        </p:nvSpPr>
        <p:spPr/>
        <p:txBody>
          <a:bodyPr/>
          <a:lstStyle/>
          <a:p>
            <a:fld id="{C8C60923-9391-4298-9DF3-BD6E7A6EC754}" type="slidenum">
              <a:rPr lang="en-US" smtClean="0"/>
              <a:t>‹#›</a:t>
            </a:fld>
            <a:endParaRPr lang="en-US" dirty="0"/>
          </a:p>
        </p:txBody>
      </p:sp>
    </p:spTree>
    <p:extLst>
      <p:ext uri="{BB962C8B-B14F-4D97-AF65-F5344CB8AC3E}">
        <p14:creationId xmlns:p14="http://schemas.microsoft.com/office/powerpoint/2010/main" val="307538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C2ECD-BF95-5D0F-32F1-2428770A3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A1B7E2-1039-401E-0EB2-C5A8F1C36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80199-89D8-5387-85BC-C40904464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D398B-0804-478E-BB70-511D08AEBD20}" type="datetimeFigureOut">
              <a:rPr lang="en-US" smtClean="0"/>
              <a:t>9/20/2024</a:t>
            </a:fld>
            <a:endParaRPr lang="en-US" dirty="0"/>
          </a:p>
        </p:txBody>
      </p:sp>
      <p:sp>
        <p:nvSpPr>
          <p:cNvPr id="5" name="Footer Placeholder 4">
            <a:extLst>
              <a:ext uri="{FF2B5EF4-FFF2-40B4-BE49-F238E27FC236}">
                <a16:creationId xmlns:a16="http://schemas.microsoft.com/office/drawing/2014/main" id="{D5EA6E6D-A67E-20AB-F80D-2CB4F492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491B7DF-113E-8C2F-2BBB-446A0FDD2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60923-9391-4298-9DF3-BD6E7A6EC754}" type="slidenum">
              <a:rPr lang="en-US" smtClean="0"/>
              <a:t>‹#›</a:t>
            </a:fld>
            <a:endParaRPr lang="en-US" dirty="0"/>
          </a:p>
        </p:txBody>
      </p:sp>
    </p:spTree>
    <p:extLst>
      <p:ext uri="{BB962C8B-B14F-4D97-AF65-F5344CB8AC3E}">
        <p14:creationId xmlns:p14="http://schemas.microsoft.com/office/powerpoint/2010/main" val="4192956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urabh.gahukar@accentur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54;p1">
            <a:extLst>
              <a:ext uri="{FF2B5EF4-FFF2-40B4-BE49-F238E27FC236}">
                <a16:creationId xmlns:a16="http://schemas.microsoft.com/office/drawing/2014/main" id="{E3AF9532-7401-4F3D-0A69-0D0CD4D989D3}"/>
              </a:ext>
            </a:extLst>
          </p:cNvPr>
          <p:cNvSpPr txBox="1"/>
          <p:nvPr/>
        </p:nvSpPr>
        <p:spPr>
          <a:xfrm>
            <a:off x="249237" y="722312"/>
            <a:ext cx="3327083" cy="1472248"/>
          </a:xfrm>
          <a:prstGeom prst="rect">
            <a:avLst/>
          </a:prstGeom>
          <a:solidFill>
            <a:srgbClr val="FFFFFF"/>
          </a:solidFill>
          <a:ln w="12700" cap="flat" cmpd="sng">
            <a:solidFill>
              <a:schemeClr val="dk1"/>
            </a:solidFill>
            <a:prstDash val="solid"/>
            <a:miter lim="800000"/>
            <a:headEnd type="none" w="sm" len="sm"/>
            <a:tailEnd type="none" w="sm" len="sm"/>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Arial"/>
              <a:ea typeface="Arial"/>
              <a:cs typeface="Arial"/>
              <a:sym typeface="Arial"/>
            </a:endParaRPr>
          </a:p>
        </p:txBody>
      </p:sp>
      <p:sp>
        <p:nvSpPr>
          <p:cNvPr id="18" name="Google Shape;48;p1">
            <a:extLst>
              <a:ext uri="{FF2B5EF4-FFF2-40B4-BE49-F238E27FC236}">
                <a16:creationId xmlns:a16="http://schemas.microsoft.com/office/drawing/2014/main" id="{B0D356FF-183B-D87F-DF2E-B058487ADB52}"/>
              </a:ext>
            </a:extLst>
          </p:cNvPr>
          <p:cNvSpPr txBox="1">
            <a:spLocks/>
          </p:cNvSpPr>
          <p:nvPr/>
        </p:nvSpPr>
        <p:spPr>
          <a:xfrm>
            <a:off x="209550" y="-61912"/>
            <a:ext cx="7912100" cy="692150"/>
          </a:xfrm>
          <a:prstGeom prst="rect">
            <a:avLst/>
          </a:prstGeom>
          <a:noFill/>
          <a:ln>
            <a:noFill/>
          </a:ln>
        </p:spPr>
        <p:txBody>
          <a:bodyPr spcFirstLastPara="1" vert="horz" wrap="square" lIns="90475" tIns="44450" rIns="90475" bIns="4445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Clr>
                <a:schemeClr val="accent1"/>
              </a:buClr>
              <a:buSzPts val="2400"/>
              <a:buFont typeface="Calibri"/>
              <a:buNone/>
            </a:pPr>
            <a:r>
              <a:rPr lang="en-US" sz="2400" b="1" dirty="0">
                <a:solidFill>
                  <a:schemeClr val="accent1"/>
                </a:solidFill>
                <a:latin typeface="Calibri"/>
                <a:ea typeface="Calibri"/>
                <a:cs typeface="Calibri"/>
                <a:sym typeface="Calibri"/>
              </a:rPr>
              <a:t>Profile Summary</a:t>
            </a:r>
            <a:endParaRPr lang="en-US" dirty="0"/>
          </a:p>
        </p:txBody>
      </p:sp>
      <p:sp>
        <p:nvSpPr>
          <p:cNvPr id="19" name="Google Shape;49;p1">
            <a:extLst>
              <a:ext uri="{FF2B5EF4-FFF2-40B4-BE49-F238E27FC236}">
                <a16:creationId xmlns:a16="http://schemas.microsoft.com/office/drawing/2014/main" id="{92C6CBD2-0CB1-9FE7-B37D-FC2F5B8C930F}"/>
              </a:ext>
            </a:extLst>
          </p:cNvPr>
          <p:cNvSpPr txBox="1"/>
          <p:nvPr/>
        </p:nvSpPr>
        <p:spPr>
          <a:xfrm>
            <a:off x="148503" y="2632717"/>
            <a:ext cx="3516300" cy="2398092"/>
          </a:xfrm>
          <a:prstGeom prst="rect">
            <a:avLst/>
          </a:prstGeom>
          <a:noFill/>
          <a:ln>
            <a:noFill/>
          </a:ln>
        </p:spPr>
        <p:txBody>
          <a:bodyPr spcFirstLastPara="1" wrap="square" lIns="90475" tIns="44450" rIns="90475" bIns="44450" anchor="t" anchorCtr="0">
            <a:spAutoFit/>
          </a:bodyPr>
          <a:lstStyle/>
          <a:p>
            <a:pPr marL="171450" indent="-171450">
              <a:buClr>
                <a:schemeClr val="dk1"/>
              </a:buClr>
              <a:buSzPts val="1000"/>
              <a:buFont typeface="Arial" panose="020B0604020202020204" pitchFamily="34" charset="0"/>
              <a:buChar char="•"/>
            </a:pPr>
            <a:r>
              <a:rPr lang="en-US" sz="1000" dirty="0"/>
              <a:t>Seasoned professional with 6+ years of experience in enterprise data processing, ETL, web and cloud domains</a:t>
            </a:r>
            <a:r>
              <a:rPr lang="en-US" sz="1000" dirty="0">
                <a:latin typeface="Calibri" pitchFamily="34" charset="0"/>
                <a:cs typeface="Calibri" pitchFamily="34" charset="0"/>
              </a:rPr>
              <a:t>.</a:t>
            </a:r>
          </a:p>
          <a:p>
            <a:pPr marL="171450" indent="-171450">
              <a:buClr>
                <a:schemeClr val="dk1"/>
              </a:buClr>
              <a:buSzPts val="1000"/>
              <a:buFont typeface="Arial" panose="020B0604020202020204" pitchFamily="34" charset="0"/>
              <a:buChar char="•"/>
            </a:pPr>
            <a:r>
              <a:rPr lang="en-IN" sz="1000" dirty="0"/>
              <a:t>Hands on experience in Data Engineering, Gen AI, Automation, and rest APIs. </a:t>
            </a:r>
          </a:p>
          <a:p>
            <a:pPr marL="171450" indent="-171450">
              <a:buClr>
                <a:schemeClr val="dk1"/>
              </a:buClr>
              <a:buSzPts val="1000"/>
              <a:buFont typeface="Arial" panose="020B0604020202020204" pitchFamily="34" charset="0"/>
              <a:buChar char="•"/>
            </a:pPr>
            <a:r>
              <a:rPr lang="en-IN" sz="1000" dirty="0"/>
              <a:t>Engaged in data processing, monitoring and automation of data pipeline using Databricks &amp; Dataiku dss. </a:t>
            </a:r>
          </a:p>
          <a:p>
            <a:pPr marL="171450" indent="-171450">
              <a:buClr>
                <a:schemeClr val="dk1"/>
              </a:buClr>
              <a:buSzPts val="1000"/>
              <a:buFont typeface="Arial" panose="020B0604020202020204" pitchFamily="34" charset="0"/>
              <a:buChar char="•"/>
            </a:pPr>
            <a:r>
              <a:rPr lang="en-IN" sz="1000" dirty="0"/>
              <a:t>Strong background and excellent experience in python language and Gen AI use cases. </a:t>
            </a:r>
          </a:p>
          <a:p>
            <a:pPr marL="171450" indent="-171450">
              <a:buClr>
                <a:schemeClr val="dk1"/>
              </a:buClr>
              <a:buSzPts val="1000"/>
              <a:buFont typeface="Arial" panose="020B0604020202020204" pitchFamily="34" charset="0"/>
              <a:buChar char="•"/>
            </a:pPr>
            <a:r>
              <a:rPr lang="en-IN" sz="1000" dirty="0"/>
              <a:t>Proficient in AWS cloud services including AWS Glue, S3, lambda, Athena, SSM, SQS, SNS, Step function and more. </a:t>
            </a:r>
            <a:endParaRPr lang="en-US" sz="1000" dirty="0">
              <a:latin typeface="Calibri" pitchFamily="34" charset="0"/>
              <a:cs typeface="Calibri" pitchFamily="34" charset="0"/>
            </a:endParaRPr>
          </a:p>
          <a:p>
            <a:pPr marL="171450" indent="-171450">
              <a:buClr>
                <a:schemeClr val="dk1"/>
              </a:buClr>
              <a:buSzPts val="1000"/>
              <a:buFont typeface="Arial" panose="020B0604020202020204" pitchFamily="34" charset="0"/>
              <a:buChar char="•"/>
            </a:pPr>
            <a:r>
              <a:rPr lang="en-IN" sz="1000" dirty="0"/>
              <a:t>Good working knowledge in developing Web-based applications using Python, Django (MVT), Django REST framework, Serialization, Django ORM. </a:t>
            </a:r>
          </a:p>
          <a:p>
            <a:pPr marL="171450" indent="-171450">
              <a:buClr>
                <a:schemeClr val="dk1"/>
              </a:buClr>
              <a:buSzPts val="1000"/>
              <a:buFont typeface="Arial" panose="020B0604020202020204" pitchFamily="34" charset="0"/>
              <a:buChar char="•"/>
            </a:pPr>
            <a:r>
              <a:rPr lang="en-IN" sz="1000" dirty="0"/>
              <a:t>Extensively involved in complete Agile software development life cycle projects. </a:t>
            </a:r>
          </a:p>
        </p:txBody>
      </p:sp>
      <p:sp>
        <p:nvSpPr>
          <p:cNvPr id="22" name="Google Shape;53;p1">
            <a:extLst>
              <a:ext uri="{FF2B5EF4-FFF2-40B4-BE49-F238E27FC236}">
                <a16:creationId xmlns:a16="http://schemas.microsoft.com/office/drawing/2014/main" id="{69D4183F-0FC6-A34C-0854-F58CCA600436}"/>
              </a:ext>
            </a:extLst>
          </p:cNvPr>
          <p:cNvSpPr txBox="1"/>
          <p:nvPr/>
        </p:nvSpPr>
        <p:spPr>
          <a:xfrm>
            <a:off x="3878224" y="688572"/>
            <a:ext cx="8196012" cy="360362"/>
          </a:xfrm>
          <a:prstGeom prst="rect">
            <a:avLst/>
          </a:prstGeom>
          <a:solidFill>
            <a:schemeClr val="accent1"/>
          </a:solidFill>
          <a:ln>
            <a:noFill/>
          </a:ln>
        </p:spPr>
        <p:txBody>
          <a:bodyPr spcFirstLastPara="1" wrap="square" lIns="0" tIns="36000" rIns="0" bIns="36000" anchor="ctr" anchorCtr="0">
            <a:noAutofit/>
          </a:bodyPr>
          <a:lstStyle/>
          <a:p>
            <a:pPr marL="180975" marR="0" lvl="0" indent="-180975" algn="ctr" rtl="0">
              <a:lnSpc>
                <a:spcPct val="80000"/>
              </a:lnSpc>
              <a:spcBef>
                <a:spcPts val="0"/>
              </a:spcBef>
              <a:spcAft>
                <a:spcPts val="0"/>
              </a:spcAft>
              <a:buClr>
                <a:srgbClr val="FFFFFF"/>
              </a:buClr>
              <a:buSzPts val="1100"/>
              <a:buFont typeface="Arial"/>
              <a:buNone/>
            </a:pPr>
            <a:r>
              <a:rPr lang="en-US" sz="1100" b="1" i="0" u="none" dirty="0">
                <a:solidFill>
                  <a:srgbClr val="FFFFFF"/>
                </a:solidFill>
                <a:latin typeface="Arial"/>
                <a:ea typeface="Arial"/>
                <a:cs typeface="Arial"/>
                <a:sym typeface="Arial"/>
              </a:rPr>
              <a:t>Relevant Experience</a:t>
            </a:r>
            <a:endParaRPr dirty="0"/>
          </a:p>
        </p:txBody>
      </p:sp>
      <p:sp>
        <p:nvSpPr>
          <p:cNvPr id="24" name="Google Shape;55;p1">
            <a:extLst>
              <a:ext uri="{FF2B5EF4-FFF2-40B4-BE49-F238E27FC236}">
                <a16:creationId xmlns:a16="http://schemas.microsoft.com/office/drawing/2014/main" id="{1A95B68A-0A91-935C-0D5F-0F1C98965A2D}"/>
              </a:ext>
            </a:extLst>
          </p:cNvPr>
          <p:cNvSpPr txBox="1"/>
          <p:nvPr/>
        </p:nvSpPr>
        <p:spPr>
          <a:xfrm>
            <a:off x="1396233" y="1053364"/>
            <a:ext cx="2066929" cy="295312"/>
          </a:xfrm>
          <a:prstGeom prst="rect">
            <a:avLst/>
          </a:prstGeom>
          <a:noFill/>
          <a:ln>
            <a:noFill/>
          </a:ln>
        </p:spPr>
        <p:txBody>
          <a:bodyPr spcFirstLastPara="1" wrap="square" lIns="73025" tIns="36500" rIns="73025" bIns="36500" anchor="t" anchorCtr="0">
            <a:spAutoFit/>
          </a:bodyPr>
          <a:lstStyle/>
          <a:p>
            <a:pPr marL="0" marR="0" lvl="0" indent="0" algn="l" rtl="0">
              <a:lnSpc>
                <a:spcPct val="80000"/>
              </a:lnSpc>
              <a:spcBef>
                <a:spcPts val="0"/>
              </a:spcBef>
              <a:spcAft>
                <a:spcPts val="0"/>
              </a:spcAft>
              <a:buClr>
                <a:schemeClr val="dk1"/>
              </a:buClr>
              <a:buSzPts val="1200"/>
              <a:buFont typeface="Calibri"/>
              <a:buNone/>
            </a:pPr>
            <a:r>
              <a:rPr lang="en-US" dirty="0"/>
              <a:t>SAURABH GAHUKAR</a:t>
            </a:r>
            <a:endParaRPr dirty="0"/>
          </a:p>
        </p:txBody>
      </p:sp>
      <p:sp>
        <p:nvSpPr>
          <p:cNvPr id="25" name="Google Shape;56;p1">
            <a:extLst>
              <a:ext uri="{FF2B5EF4-FFF2-40B4-BE49-F238E27FC236}">
                <a16:creationId xmlns:a16="http://schemas.microsoft.com/office/drawing/2014/main" id="{DB680BE8-4F69-0A80-4C3C-71B56CC25D39}"/>
              </a:ext>
            </a:extLst>
          </p:cNvPr>
          <p:cNvSpPr txBox="1"/>
          <p:nvPr/>
        </p:nvSpPr>
        <p:spPr>
          <a:xfrm>
            <a:off x="1580675" y="1271890"/>
            <a:ext cx="2157363" cy="566155"/>
          </a:xfrm>
          <a:prstGeom prst="rect">
            <a:avLst/>
          </a:prstGeom>
          <a:noFill/>
          <a:ln>
            <a:noFill/>
          </a:ln>
        </p:spPr>
        <p:txBody>
          <a:bodyPr spcFirstLastPara="1" wrap="square" lIns="73025" tIns="36500" rIns="73025" bIns="36500" anchor="t" anchorCtr="0">
            <a:spAutoFit/>
          </a:bodyPr>
          <a:lstStyle/>
          <a:p>
            <a:pPr marL="0" marR="0" lvl="0" indent="0" algn="l" rtl="0">
              <a:lnSpc>
                <a:spcPct val="80000"/>
              </a:lnSpc>
              <a:spcBef>
                <a:spcPts val="0"/>
              </a:spcBef>
              <a:spcAft>
                <a:spcPts val="0"/>
              </a:spcAft>
              <a:buClr>
                <a:schemeClr val="dk1"/>
              </a:buClr>
              <a:buSzPts val="1000"/>
              <a:buFont typeface="Calibri"/>
              <a:buNone/>
            </a:pPr>
            <a:endParaRPr sz="1000"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ts val="1000"/>
              <a:buFont typeface="Calibri"/>
              <a:buNone/>
            </a:pPr>
            <a:endParaRPr sz="1000" b="0" i="0" u="none"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ts val="1000"/>
              <a:buFont typeface="Calibri"/>
              <a:buNone/>
            </a:pPr>
            <a:r>
              <a:rPr lang="en-US" sz="1000" b="1" dirty="0">
                <a:solidFill>
                  <a:schemeClr val="dk1"/>
                </a:solidFill>
                <a:latin typeface="Calibri"/>
                <a:ea typeface="Calibri"/>
                <a:cs typeface="Calibri"/>
                <a:sym typeface="Calibri"/>
              </a:rPr>
              <a:t>Email ID </a:t>
            </a:r>
            <a:r>
              <a:rPr lang="en-US" sz="1000" b="1" dirty="0">
                <a:solidFill>
                  <a:schemeClr val="dk1"/>
                </a:solidFill>
                <a:latin typeface="Calibri"/>
                <a:cs typeface="Calibri"/>
                <a:sym typeface="Calibri"/>
              </a:rPr>
              <a:t>: </a:t>
            </a:r>
            <a:r>
              <a:rPr lang="en-US" sz="1000" dirty="0">
                <a:latin typeface="Calibri" pitchFamily="34" charset="0"/>
                <a:cs typeface="Calibri" pitchFamily="34" charset="0"/>
                <a:sym typeface="Calibri"/>
                <a:hlinkClick r:id="rId2"/>
              </a:rPr>
              <a:t>Saurabh.gahukar</a:t>
            </a:r>
            <a:r>
              <a:rPr lang="en-US" sz="1000" dirty="0">
                <a:latin typeface="Calibri" pitchFamily="34" charset="0"/>
                <a:cs typeface="Calibri" pitchFamily="34" charset="0"/>
                <a:hlinkClick r:id="rId2"/>
              </a:rPr>
              <a:t>@accenture.com</a:t>
            </a:r>
            <a:endParaRPr lang="en-US" sz="1000" dirty="0">
              <a:latin typeface="Calibri" pitchFamily="34" charset="0"/>
              <a:cs typeface="Calibri" pitchFamily="34" charset="0"/>
            </a:endParaRPr>
          </a:p>
        </p:txBody>
      </p:sp>
      <p:sp>
        <p:nvSpPr>
          <p:cNvPr id="26" name="Google Shape;57;p1">
            <a:extLst>
              <a:ext uri="{FF2B5EF4-FFF2-40B4-BE49-F238E27FC236}">
                <a16:creationId xmlns:a16="http://schemas.microsoft.com/office/drawing/2014/main" id="{D688A38C-5A02-F7A1-1DAE-2EB877EE4BE7}"/>
              </a:ext>
            </a:extLst>
          </p:cNvPr>
          <p:cNvSpPr txBox="1"/>
          <p:nvPr/>
        </p:nvSpPr>
        <p:spPr>
          <a:xfrm>
            <a:off x="170914" y="5023951"/>
            <a:ext cx="1800300" cy="252300"/>
          </a:xfrm>
          <a:prstGeom prst="rect">
            <a:avLst/>
          </a:prstGeom>
          <a:solidFill>
            <a:schemeClr val="accent1"/>
          </a:solidFill>
          <a:ln>
            <a:noFill/>
          </a:ln>
        </p:spPr>
        <p:txBody>
          <a:bodyPr spcFirstLastPara="1" wrap="square" lIns="0" tIns="36000" rIns="0" bIns="36000" anchor="ctr" anchorCtr="0">
            <a:noAutofit/>
          </a:bodyPr>
          <a:lstStyle/>
          <a:p>
            <a:pPr marL="180975" marR="0" lvl="0" indent="-180975" algn="ctr" rtl="0">
              <a:lnSpc>
                <a:spcPct val="80000"/>
              </a:lnSpc>
              <a:spcBef>
                <a:spcPts val="0"/>
              </a:spcBef>
              <a:spcAft>
                <a:spcPts val="0"/>
              </a:spcAft>
              <a:buClr>
                <a:srgbClr val="FFFFFF"/>
              </a:buClr>
              <a:buSzPts val="1100"/>
              <a:buFont typeface="Arial"/>
              <a:buNone/>
            </a:pPr>
            <a:r>
              <a:rPr lang="en-US" sz="1100" b="1" i="0" u="none" dirty="0">
                <a:solidFill>
                  <a:srgbClr val="FFFFFF"/>
                </a:solidFill>
                <a:latin typeface="Arial"/>
                <a:ea typeface="Arial"/>
                <a:cs typeface="Arial"/>
                <a:sym typeface="Arial"/>
              </a:rPr>
              <a:t>Key Expertise</a:t>
            </a:r>
            <a:endParaRPr dirty="0"/>
          </a:p>
        </p:txBody>
      </p:sp>
      <p:sp>
        <p:nvSpPr>
          <p:cNvPr id="27" name="Google Shape;58;p1">
            <a:extLst>
              <a:ext uri="{FF2B5EF4-FFF2-40B4-BE49-F238E27FC236}">
                <a16:creationId xmlns:a16="http://schemas.microsoft.com/office/drawing/2014/main" id="{2EAD6375-7666-2894-558E-2B495F917818}"/>
              </a:ext>
            </a:extLst>
          </p:cNvPr>
          <p:cNvSpPr txBox="1"/>
          <p:nvPr/>
        </p:nvSpPr>
        <p:spPr>
          <a:xfrm>
            <a:off x="198303" y="5165545"/>
            <a:ext cx="2017800" cy="1882310"/>
          </a:xfrm>
          <a:prstGeom prst="rect">
            <a:avLst/>
          </a:prstGeom>
          <a:noFill/>
          <a:ln>
            <a:noFill/>
          </a:ln>
        </p:spPr>
        <p:txBody>
          <a:bodyPr spcFirstLastPara="1" wrap="square" lIns="90475" tIns="44450" rIns="90475" bIns="44450" anchor="t" anchorCtr="0">
            <a:spAutoFit/>
          </a:bodyPr>
          <a:lstStyle/>
          <a:p>
            <a:pPr marL="457200" marR="0" lvl="0" indent="0" algn="l" rtl="0">
              <a:lnSpc>
                <a:spcPct val="100000"/>
              </a:lnSpc>
              <a:spcBef>
                <a:spcPts val="0"/>
              </a:spcBef>
              <a:spcAft>
                <a:spcPts val="0"/>
              </a:spcAft>
              <a:buNone/>
            </a:pPr>
            <a:endParaRPr sz="900" dirty="0">
              <a:solidFill>
                <a:schemeClr val="dk1"/>
              </a:solidFill>
              <a:latin typeface="Calibri"/>
              <a:cs typeface="Calibri"/>
              <a:sym typeface="Calibri"/>
            </a:endParaRPr>
          </a:p>
          <a:p>
            <a:pPr marL="171450" marR="0" lvl="0" indent="-171450" algn="l" rtl="0">
              <a:lnSpc>
                <a:spcPct val="100000"/>
              </a:lnSpc>
              <a:spcBef>
                <a:spcPts val="0"/>
              </a:spcBef>
              <a:spcAft>
                <a:spcPts val="0"/>
              </a:spcAft>
              <a:buClr>
                <a:schemeClr val="dk1"/>
              </a:buClr>
              <a:buSzPts val="900"/>
              <a:buFont typeface="Arial"/>
              <a:buChar char="•"/>
            </a:pPr>
            <a:r>
              <a:rPr lang="en-IN" sz="900" dirty="0"/>
              <a:t>Python 3.x, Spark 3.x,</a:t>
            </a:r>
          </a:p>
          <a:p>
            <a:pPr marL="171450" indent="-171450">
              <a:buClr>
                <a:schemeClr val="dk1"/>
              </a:buClr>
              <a:buSzPts val="900"/>
              <a:buFont typeface="Arial"/>
              <a:buChar char="•"/>
            </a:pPr>
            <a:r>
              <a:rPr lang="en-IN" sz="900" dirty="0"/>
              <a:t>Pandas, Numpy</a:t>
            </a:r>
          </a:p>
          <a:p>
            <a:pPr marL="171450" marR="0" lvl="0" indent="-171450" algn="l" rtl="0">
              <a:lnSpc>
                <a:spcPct val="100000"/>
              </a:lnSpc>
              <a:spcBef>
                <a:spcPts val="0"/>
              </a:spcBef>
              <a:spcAft>
                <a:spcPts val="0"/>
              </a:spcAft>
              <a:buClr>
                <a:schemeClr val="dk1"/>
              </a:buClr>
              <a:buSzPts val="900"/>
              <a:buFont typeface="Arial"/>
              <a:buChar char="•"/>
            </a:pPr>
            <a:r>
              <a:rPr lang="en-IN" sz="900" dirty="0"/>
              <a:t>Gen AI (Prompt Engineering),</a:t>
            </a:r>
          </a:p>
          <a:p>
            <a:pPr marL="171450" marR="0" lvl="0" indent="-171450" algn="l" rtl="0">
              <a:lnSpc>
                <a:spcPct val="100000"/>
              </a:lnSpc>
              <a:spcBef>
                <a:spcPts val="0"/>
              </a:spcBef>
              <a:spcAft>
                <a:spcPts val="0"/>
              </a:spcAft>
              <a:buClr>
                <a:schemeClr val="dk1"/>
              </a:buClr>
              <a:buSzPts val="900"/>
              <a:buFont typeface="Arial"/>
              <a:buChar char="•"/>
            </a:pPr>
            <a:r>
              <a:rPr lang="en-IN" sz="900" dirty="0"/>
              <a:t>SQL</a:t>
            </a:r>
          </a:p>
          <a:p>
            <a:pPr marL="171450" marR="0" lvl="0" indent="-171450" algn="l" rtl="0">
              <a:lnSpc>
                <a:spcPct val="100000"/>
              </a:lnSpc>
              <a:spcBef>
                <a:spcPts val="0"/>
              </a:spcBef>
              <a:spcAft>
                <a:spcPts val="0"/>
              </a:spcAft>
              <a:buClr>
                <a:schemeClr val="dk1"/>
              </a:buClr>
              <a:buSzPts val="900"/>
              <a:buFont typeface="Arial"/>
              <a:buChar char="•"/>
            </a:pPr>
            <a:r>
              <a:rPr lang="en-IN" sz="900" dirty="0"/>
              <a:t>Django, DRF</a:t>
            </a:r>
          </a:p>
          <a:p>
            <a:pPr marL="171450" marR="0" lvl="0" indent="-171450" algn="l" rtl="0">
              <a:lnSpc>
                <a:spcPct val="100000"/>
              </a:lnSpc>
              <a:spcBef>
                <a:spcPts val="0"/>
              </a:spcBef>
              <a:spcAft>
                <a:spcPts val="0"/>
              </a:spcAft>
              <a:buClr>
                <a:schemeClr val="dk1"/>
              </a:buClr>
              <a:buSzPts val="900"/>
              <a:buFont typeface="Arial"/>
              <a:buChar char="•"/>
            </a:pPr>
            <a:r>
              <a:rPr lang="en-IN" sz="900" dirty="0"/>
              <a:t>AWS ,GCP</a:t>
            </a:r>
          </a:p>
          <a:p>
            <a:pPr marL="171450" marR="0" lvl="0" indent="-171450" algn="l" rtl="0">
              <a:lnSpc>
                <a:spcPct val="100000"/>
              </a:lnSpc>
              <a:spcBef>
                <a:spcPts val="0"/>
              </a:spcBef>
              <a:spcAft>
                <a:spcPts val="0"/>
              </a:spcAft>
              <a:buClr>
                <a:schemeClr val="dk1"/>
              </a:buClr>
              <a:buSzPts val="900"/>
              <a:buFont typeface="Arial"/>
              <a:buChar char="•"/>
            </a:pPr>
            <a:r>
              <a:rPr lang="en-IN" sz="900" dirty="0"/>
              <a:t>Databricks, Dataiku DSS</a:t>
            </a:r>
          </a:p>
          <a:p>
            <a:pPr marL="171450" marR="0" lvl="0" indent="-171450" algn="l" rtl="0">
              <a:lnSpc>
                <a:spcPct val="100000"/>
              </a:lnSpc>
              <a:spcBef>
                <a:spcPts val="0"/>
              </a:spcBef>
              <a:spcAft>
                <a:spcPts val="0"/>
              </a:spcAft>
              <a:buClr>
                <a:schemeClr val="dk1"/>
              </a:buClr>
              <a:buSzPts val="900"/>
              <a:buFont typeface="Arial"/>
              <a:buChar char="•"/>
            </a:pPr>
            <a:r>
              <a:rPr lang="en-IN" sz="900" dirty="0"/>
              <a:t>API Management</a:t>
            </a:r>
          </a:p>
          <a:p>
            <a:pPr marL="171450" indent="-171450">
              <a:buClr>
                <a:schemeClr val="dk1"/>
              </a:buClr>
              <a:buSzPts val="900"/>
              <a:buFont typeface="Arial"/>
              <a:buChar char="•"/>
            </a:pPr>
            <a:r>
              <a:rPr lang="en-IN" sz="900" dirty="0"/>
              <a:t>Postman, JIRA</a:t>
            </a:r>
          </a:p>
          <a:p>
            <a:pPr marL="171450" marR="0" lvl="0" indent="-171450" algn="l" rtl="0">
              <a:lnSpc>
                <a:spcPct val="100000"/>
              </a:lnSpc>
              <a:spcBef>
                <a:spcPts val="0"/>
              </a:spcBef>
              <a:spcAft>
                <a:spcPts val="0"/>
              </a:spcAft>
              <a:buClr>
                <a:schemeClr val="dk1"/>
              </a:buClr>
              <a:buSzPts val="900"/>
              <a:buFont typeface="Arial"/>
              <a:buChar char="•"/>
            </a:pPr>
            <a:endParaRPr lang="en-IN" sz="900" dirty="0">
              <a:solidFill>
                <a:schemeClr val="dk1"/>
              </a:solidFill>
              <a:latin typeface="Calibri"/>
              <a:cs typeface="Calibri"/>
            </a:endParaRPr>
          </a:p>
          <a:p>
            <a:pPr marL="85725" marR="0" lvl="1" indent="0" algn="l" rtl="0">
              <a:lnSpc>
                <a:spcPct val="85000"/>
              </a:lnSpc>
              <a:spcBef>
                <a:spcPts val="90"/>
              </a:spcBef>
              <a:spcAft>
                <a:spcPts val="0"/>
              </a:spcAft>
              <a:buClr>
                <a:schemeClr val="dk1"/>
              </a:buClr>
              <a:buSzPts val="900"/>
              <a:buFont typeface="Arial"/>
              <a:buNone/>
            </a:pPr>
            <a:endParaRPr sz="9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sp>
        <p:nvSpPr>
          <p:cNvPr id="28" name="Google Shape;59;p1">
            <a:extLst>
              <a:ext uri="{FF2B5EF4-FFF2-40B4-BE49-F238E27FC236}">
                <a16:creationId xmlns:a16="http://schemas.microsoft.com/office/drawing/2014/main" id="{9E305326-03DD-14A9-5687-5D34A99C0D9A}"/>
              </a:ext>
            </a:extLst>
          </p:cNvPr>
          <p:cNvSpPr txBox="1"/>
          <p:nvPr/>
        </p:nvSpPr>
        <p:spPr>
          <a:xfrm>
            <a:off x="198303" y="2321280"/>
            <a:ext cx="3564000" cy="250800"/>
          </a:xfrm>
          <a:prstGeom prst="rect">
            <a:avLst/>
          </a:prstGeom>
          <a:solidFill>
            <a:schemeClr val="accent1"/>
          </a:solidFill>
          <a:ln>
            <a:noFill/>
          </a:ln>
        </p:spPr>
        <p:txBody>
          <a:bodyPr spcFirstLastPara="1" wrap="square" lIns="0" tIns="36000" rIns="0" bIns="36000" anchor="ctr" anchorCtr="0">
            <a:noAutofit/>
          </a:bodyPr>
          <a:lstStyle/>
          <a:p>
            <a:pPr marL="180975" marR="0" lvl="0" indent="-180975" algn="ctr" rtl="0">
              <a:lnSpc>
                <a:spcPct val="80000"/>
              </a:lnSpc>
              <a:spcBef>
                <a:spcPts val="0"/>
              </a:spcBef>
              <a:spcAft>
                <a:spcPts val="0"/>
              </a:spcAft>
              <a:buClr>
                <a:srgbClr val="FFFFFF"/>
              </a:buClr>
              <a:buSzPts val="1100"/>
              <a:buFont typeface="Arial"/>
              <a:buNone/>
            </a:pPr>
            <a:r>
              <a:rPr lang="en-US" sz="1100" b="1" i="0" u="none" dirty="0">
                <a:solidFill>
                  <a:srgbClr val="FFFFFF"/>
                </a:solidFill>
                <a:latin typeface="Arial"/>
                <a:ea typeface="Arial"/>
                <a:cs typeface="Arial"/>
                <a:sym typeface="Arial"/>
              </a:rPr>
              <a:t>Profile</a:t>
            </a:r>
            <a:endParaRPr dirty="0"/>
          </a:p>
        </p:txBody>
      </p:sp>
      <p:sp>
        <p:nvSpPr>
          <p:cNvPr id="30" name="TextBox 29">
            <a:extLst>
              <a:ext uri="{FF2B5EF4-FFF2-40B4-BE49-F238E27FC236}">
                <a16:creationId xmlns:a16="http://schemas.microsoft.com/office/drawing/2014/main" id="{7C018DC2-8C6B-F10E-2E00-E1371E99D0C6}"/>
              </a:ext>
            </a:extLst>
          </p:cNvPr>
          <p:cNvSpPr txBox="1"/>
          <p:nvPr/>
        </p:nvSpPr>
        <p:spPr>
          <a:xfrm>
            <a:off x="3946761" y="1052989"/>
            <a:ext cx="8245239" cy="5663089"/>
          </a:xfrm>
          <a:prstGeom prst="rect">
            <a:avLst/>
          </a:prstGeom>
          <a:noFill/>
        </p:spPr>
        <p:txBody>
          <a:bodyPr wrap="square">
            <a:spAutoFit/>
          </a:bodyPr>
          <a:lstStyle/>
          <a:p>
            <a:pPr marL="285750" indent="-285750">
              <a:buFont typeface="Wingdings" panose="05000000000000000000" pitchFamily="2" charset="2"/>
              <a:buChar char="q"/>
            </a:pPr>
            <a:r>
              <a:rPr lang="en-US" sz="1200" b="1" dirty="0">
                <a:solidFill>
                  <a:schemeClr val="accent2">
                    <a:lumMod val="50000"/>
                  </a:schemeClr>
                </a:solidFill>
              </a:rPr>
              <a:t>PROJECT 1 : </a:t>
            </a:r>
            <a:r>
              <a:rPr lang="en-IN" sz="1200" b="1" dirty="0">
                <a:solidFill>
                  <a:schemeClr val="accent2">
                    <a:lumMod val="50000"/>
                  </a:schemeClr>
                </a:solidFill>
              </a:rPr>
              <a:t>Cloud Broker – Intuit </a:t>
            </a:r>
            <a:r>
              <a:rPr lang="en-US" sz="1200" b="1" dirty="0">
                <a:solidFill>
                  <a:schemeClr val="accent2">
                    <a:lumMod val="50000"/>
                  </a:schemeClr>
                </a:solidFill>
              </a:rPr>
              <a:t>(Feb 2024 -  June 2024)</a:t>
            </a:r>
          </a:p>
          <a:p>
            <a:pPr marL="285750" indent="-285750">
              <a:buFont typeface="Arial" panose="020B0604020202020204" pitchFamily="34" charset="0"/>
              <a:buChar char="•"/>
            </a:pPr>
            <a:r>
              <a:rPr lang="en-US" sz="1200" b="1" dirty="0"/>
              <a:t>Technologies :</a:t>
            </a:r>
            <a:r>
              <a:rPr lang="en-IN" sz="1200" dirty="0"/>
              <a:t> Python, Spark, AWS, GCP. </a:t>
            </a:r>
          </a:p>
          <a:p>
            <a:pPr marL="285750" indent="-285750">
              <a:buFont typeface="Arial" panose="020B0604020202020204" pitchFamily="34" charset="0"/>
              <a:buChar char="•"/>
            </a:pPr>
            <a:r>
              <a:rPr lang="en-US" sz="1200" b="1" dirty="0"/>
              <a:t>Role : </a:t>
            </a:r>
            <a:r>
              <a:rPr lang="en-IN" sz="1200" dirty="0"/>
              <a:t>Engineering Lead </a:t>
            </a:r>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sz="1000" dirty="0"/>
              <a:t>created AWS cdk stack, with understanding and experience in developing essential infrastructure components such as EC2, Autoscaling group, Lambda, SSM, Step Function, Event bridge, and IAM roles. </a:t>
            </a:r>
          </a:p>
          <a:p>
            <a:pPr marL="742950" lvl="1" indent="-285750">
              <a:buFont typeface="Courier New" panose="02070309020205020404" pitchFamily="49" charset="0"/>
              <a:buChar char="o"/>
            </a:pPr>
            <a:r>
              <a:rPr lang="en-US" sz="1000" dirty="0"/>
              <a:t>Write the server-side logic by understanding the state rules and clients required calculation methods and implement the same business logic.</a:t>
            </a:r>
            <a:endParaRPr lang="en-US" sz="1200" b="1" dirty="0">
              <a:solidFill>
                <a:schemeClr val="accent2">
                  <a:lumMod val="50000"/>
                </a:schemeClr>
              </a:solidFill>
            </a:endParaRPr>
          </a:p>
          <a:p>
            <a:pPr marL="285750" indent="-285750">
              <a:buFont typeface="Wingdings" panose="05000000000000000000" pitchFamily="2" charset="2"/>
              <a:buChar char="q"/>
            </a:pPr>
            <a:r>
              <a:rPr lang="en-US" sz="1200" b="1" dirty="0">
                <a:solidFill>
                  <a:schemeClr val="accent2">
                    <a:lumMod val="50000"/>
                  </a:schemeClr>
                </a:solidFill>
              </a:rPr>
              <a:t>PROJECT 2 : GenAI Recipe Classification - Chicory (Dec </a:t>
            </a:r>
            <a:r>
              <a:rPr lang="en-US" altLang="en-US" sz="1200" b="1" dirty="0">
                <a:solidFill>
                  <a:schemeClr val="accent2">
                    <a:lumMod val="50000"/>
                  </a:schemeClr>
                </a:solidFill>
              </a:rPr>
              <a:t>2023 to Jan 2024</a:t>
            </a:r>
            <a:r>
              <a:rPr lang="en-US" sz="1200" b="1" dirty="0">
                <a:solidFill>
                  <a:schemeClr val="accent2">
                    <a:lumMod val="50000"/>
                  </a:schemeClr>
                </a:solidFill>
              </a:rPr>
              <a:t>)</a:t>
            </a:r>
          </a:p>
          <a:p>
            <a:pPr marL="285750" indent="-285750">
              <a:buFont typeface="Arial" panose="020B0604020202020204" pitchFamily="34" charset="0"/>
              <a:buChar char="•"/>
            </a:pPr>
            <a:r>
              <a:rPr lang="en-US" sz="1200" b="1" dirty="0"/>
              <a:t>Technologies : </a:t>
            </a:r>
            <a:r>
              <a:rPr lang="en-US" sz="1200" dirty="0"/>
              <a:t>Python, </a:t>
            </a:r>
            <a:r>
              <a:rPr lang="en-IN" sz="1200" dirty="0"/>
              <a:t>Spark,</a:t>
            </a:r>
            <a:r>
              <a:rPr lang="en-US" sz="1200" dirty="0"/>
              <a:t> </a:t>
            </a:r>
            <a:r>
              <a:rPr lang="en-IN" sz="1200" dirty="0"/>
              <a:t>GCP, Gen AI, Vertex AI, </a:t>
            </a:r>
          </a:p>
          <a:p>
            <a:pPr marL="285750" indent="-285750">
              <a:buFont typeface="Arial" panose="020B0604020202020204" pitchFamily="34" charset="0"/>
              <a:buChar char="•"/>
            </a:pPr>
            <a:r>
              <a:rPr lang="en-US" sz="1200" b="1" dirty="0"/>
              <a:t>Role : </a:t>
            </a:r>
            <a:r>
              <a:rPr lang="en-IN" sz="1200" dirty="0"/>
              <a:t>Engineering Lead </a:t>
            </a:r>
            <a:endParaRPr lang="en-US" sz="1200" dirty="0"/>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sz="1000" dirty="0"/>
              <a:t>Provided the solution which can classify the recipe using Palm2 API. It also has a confidence score categorization. </a:t>
            </a:r>
          </a:p>
          <a:p>
            <a:pPr marL="742950" lvl="1" indent="-285750">
              <a:buFont typeface="Courier New" panose="02070309020205020404" pitchFamily="49" charset="0"/>
              <a:buChar char="o"/>
            </a:pPr>
            <a:r>
              <a:rPr lang="en-US" sz="1000" dirty="0"/>
              <a:t>Created the solution which can generate the CSV file containing all the recipes shared by the customer for tagging. Every recipe will have a corresponding cuisine column with values like Italian cuisine and category column with values like Sick Day Eats. </a:t>
            </a:r>
          </a:p>
          <a:p>
            <a:pPr marL="742950" lvl="1" indent="-285750">
              <a:buFont typeface="Courier New" panose="02070309020205020404" pitchFamily="49" charset="0"/>
              <a:buChar char="o"/>
            </a:pPr>
            <a:r>
              <a:rPr lang="en-US" sz="1000" dirty="0"/>
              <a:t>Created an API endpoint, which will be used for implementing recipe Classification. The Response of API will have the list of possible segments along with their respective confidence scores in csv file format.</a:t>
            </a:r>
          </a:p>
          <a:p>
            <a:pPr marL="285750" indent="-285750">
              <a:buFont typeface="Wingdings" panose="05000000000000000000" pitchFamily="2" charset="2"/>
              <a:buChar char="q"/>
            </a:pPr>
            <a:r>
              <a:rPr lang="en-US" sz="1200" b="1" dirty="0">
                <a:solidFill>
                  <a:schemeClr val="accent2">
                    <a:lumMod val="50000"/>
                  </a:schemeClr>
                </a:solidFill>
              </a:rPr>
              <a:t>PROJECT 3 : OnTarget- operative media (Jul 2023 -  Nov 2023)</a:t>
            </a:r>
          </a:p>
          <a:p>
            <a:pPr marL="285750" indent="-285750">
              <a:buFont typeface="Arial" panose="020B0604020202020204" pitchFamily="34" charset="0"/>
              <a:buChar char="•"/>
            </a:pPr>
            <a:r>
              <a:rPr lang="en-US" sz="1200" b="1" dirty="0"/>
              <a:t>Technologies :</a:t>
            </a:r>
            <a:r>
              <a:rPr lang="en-US" sz="1200" dirty="0"/>
              <a:t> Python, </a:t>
            </a:r>
            <a:r>
              <a:rPr lang="en-IN" sz="1200" dirty="0"/>
              <a:t>Spark,</a:t>
            </a:r>
            <a:r>
              <a:rPr lang="en-US" sz="1200" dirty="0"/>
              <a:t> </a:t>
            </a:r>
            <a:r>
              <a:rPr lang="en-IN" sz="1200" dirty="0"/>
              <a:t>GCP, AWS </a:t>
            </a:r>
          </a:p>
          <a:p>
            <a:pPr marL="285750" indent="-285750">
              <a:buFont typeface="Arial" panose="020B0604020202020204" pitchFamily="34" charset="0"/>
              <a:buChar char="•"/>
            </a:pPr>
            <a:r>
              <a:rPr lang="en-US" sz="1200" b="1" dirty="0"/>
              <a:t>Role : </a:t>
            </a:r>
            <a:r>
              <a:rPr lang="en-US" sz="1200" dirty="0"/>
              <a:t>Scrum Master</a:t>
            </a:r>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IN" sz="1000" dirty="0"/>
              <a:t>Created python services, interact with APIs through Cloud function. </a:t>
            </a:r>
          </a:p>
          <a:p>
            <a:pPr marL="742950" lvl="1" indent="-285750">
              <a:buFont typeface="Courier New" panose="02070309020205020404" pitchFamily="49" charset="0"/>
              <a:buChar char="o"/>
            </a:pPr>
            <a:r>
              <a:rPr lang="en-IN" sz="1000" dirty="0"/>
              <a:t> Successfully migrated AWS lambda functions to cloud functions, Event Bridge and SQS functionality to GCP Pub/Sub, AWS glue job to GCP dataproc. </a:t>
            </a:r>
          </a:p>
          <a:p>
            <a:pPr marL="742950" lvl="1" indent="-285750">
              <a:buFont typeface="Courier New" panose="02070309020205020404" pitchFamily="49" charset="0"/>
              <a:buChar char="o"/>
            </a:pPr>
            <a:r>
              <a:rPr lang="en-IN" sz="1000" dirty="0"/>
              <a:t> Developed a workflow for data ingestion into BigQuery from pgsql.</a:t>
            </a:r>
            <a:endParaRPr lang="en-US" altLang="en-US" sz="1000" dirty="0"/>
          </a:p>
          <a:p>
            <a:pPr marL="285750" indent="-285750">
              <a:buFont typeface="Wingdings" panose="05000000000000000000" pitchFamily="2" charset="2"/>
              <a:buChar char="q"/>
            </a:pPr>
            <a:r>
              <a:rPr lang="en-US" sz="1200" b="1" dirty="0">
                <a:solidFill>
                  <a:schemeClr val="accent2">
                    <a:lumMod val="50000"/>
                  </a:schemeClr>
                </a:solidFill>
              </a:rPr>
              <a:t>PROJECT 4 :  SARA –HP (June 2022 -  June 2023)</a:t>
            </a:r>
          </a:p>
          <a:p>
            <a:pPr marL="285750" indent="-285750">
              <a:buFont typeface="Arial" panose="020B0604020202020204" pitchFamily="34" charset="0"/>
              <a:buChar char="•"/>
            </a:pPr>
            <a:r>
              <a:rPr lang="en-US" sz="1200" b="1" dirty="0"/>
              <a:t>Technologies :</a:t>
            </a:r>
            <a:r>
              <a:rPr lang="en-US" sz="1200" dirty="0"/>
              <a:t> Python, Spark, Spark SQL, Databricks, AWS S3, Airflow</a:t>
            </a:r>
            <a:endParaRPr lang="en-US" sz="1200" b="1" dirty="0"/>
          </a:p>
          <a:p>
            <a:pPr marL="285750" indent="-285750">
              <a:buFont typeface="Arial" panose="020B0604020202020204" pitchFamily="34" charset="0"/>
              <a:buChar char="•"/>
            </a:pPr>
            <a:r>
              <a:rPr lang="en-US" sz="1200" b="1" dirty="0"/>
              <a:t>Role : </a:t>
            </a:r>
            <a:r>
              <a:rPr lang="en-IN" sz="1200" dirty="0"/>
              <a:t>Data Engineer </a:t>
            </a:r>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altLang="en-US" sz="1000" dirty="0"/>
              <a:t>Worked closely with stakeholders on future roadmap of the product, discuss requirements and convert them into stories.</a:t>
            </a:r>
          </a:p>
          <a:p>
            <a:pPr marL="742950" lvl="1" indent="-285750">
              <a:buFont typeface="Courier New" panose="02070309020205020404" pitchFamily="49" charset="0"/>
              <a:buChar char="o"/>
            </a:pPr>
            <a:r>
              <a:rPr lang="en-US" sz="1000" dirty="0"/>
              <a:t>Write the backend logic as per the requirements from the business planner. </a:t>
            </a:r>
          </a:p>
          <a:p>
            <a:pPr marL="742950" lvl="1" indent="-285750">
              <a:buFont typeface="Courier New" panose="02070309020205020404" pitchFamily="49" charset="0"/>
              <a:buChar char="o"/>
            </a:pPr>
            <a:r>
              <a:rPr lang="en-US" sz="1000" dirty="0"/>
              <a:t> Involved in development, monitoring and automation of data pipeline using Databricks. </a:t>
            </a:r>
          </a:p>
          <a:p>
            <a:pPr marL="742950" lvl="1" indent="-285750">
              <a:buFont typeface="Courier New" panose="02070309020205020404" pitchFamily="49" charset="0"/>
              <a:buChar char="o"/>
            </a:pPr>
            <a:r>
              <a:rPr lang="en-US" sz="1000" dirty="0"/>
              <a:t> Involved in aggregation of the datasets, data retrieval from various sources and performed quality checks.</a:t>
            </a:r>
            <a:endParaRPr lang="en-IN" altLang="en-US" sz="1000" dirty="0"/>
          </a:p>
        </p:txBody>
      </p:sp>
      <p:sp>
        <p:nvSpPr>
          <p:cNvPr id="2" name="Google Shape;57;p1">
            <a:extLst>
              <a:ext uri="{FF2B5EF4-FFF2-40B4-BE49-F238E27FC236}">
                <a16:creationId xmlns:a16="http://schemas.microsoft.com/office/drawing/2014/main" id="{3B5CD979-E4BD-8F9D-E677-D19626C078AE}"/>
              </a:ext>
            </a:extLst>
          </p:cNvPr>
          <p:cNvSpPr txBox="1"/>
          <p:nvPr/>
        </p:nvSpPr>
        <p:spPr>
          <a:xfrm>
            <a:off x="2115217" y="5019853"/>
            <a:ext cx="1800300" cy="252300"/>
          </a:xfrm>
          <a:prstGeom prst="rect">
            <a:avLst/>
          </a:prstGeom>
          <a:solidFill>
            <a:schemeClr val="accent1"/>
          </a:solidFill>
          <a:ln>
            <a:noFill/>
          </a:ln>
        </p:spPr>
        <p:txBody>
          <a:bodyPr spcFirstLastPara="1" wrap="square" lIns="0" tIns="36000" rIns="0" bIns="36000" anchor="ctr" anchorCtr="0">
            <a:noAutofit/>
          </a:bodyPr>
          <a:lstStyle/>
          <a:p>
            <a:pPr marL="180975" marR="0" lvl="0" indent="-180975" algn="ctr" rtl="0">
              <a:lnSpc>
                <a:spcPct val="80000"/>
              </a:lnSpc>
              <a:spcBef>
                <a:spcPts val="0"/>
              </a:spcBef>
              <a:spcAft>
                <a:spcPts val="0"/>
              </a:spcAft>
              <a:buClr>
                <a:srgbClr val="FFFFFF"/>
              </a:buClr>
              <a:buSzPts val="1100"/>
              <a:buFont typeface="Arial"/>
              <a:buNone/>
            </a:pPr>
            <a:r>
              <a:rPr lang="en-US" sz="1100" b="1" dirty="0">
                <a:solidFill>
                  <a:srgbClr val="FFFFFF"/>
                </a:solidFill>
                <a:latin typeface="Arial"/>
                <a:cs typeface="Arial"/>
                <a:sym typeface="Arial"/>
              </a:rPr>
              <a:t>Certification/Trainings</a:t>
            </a:r>
            <a:endParaRPr dirty="0"/>
          </a:p>
        </p:txBody>
      </p:sp>
      <p:sp>
        <p:nvSpPr>
          <p:cNvPr id="4" name="TextBox 3">
            <a:extLst>
              <a:ext uri="{FF2B5EF4-FFF2-40B4-BE49-F238E27FC236}">
                <a16:creationId xmlns:a16="http://schemas.microsoft.com/office/drawing/2014/main" id="{76E8BB37-3912-FC22-2E71-806A47233961}"/>
              </a:ext>
            </a:extLst>
          </p:cNvPr>
          <p:cNvSpPr txBox="1"/>
          <p:nvPr/>
        </p:nvSpPr>
        <p:spPr>
          <a:xfrm>
            <a:off x="2112193" y="5285328"/>
            <a:ext cx="1766031" cy="577081"/>
          </a:xfrm>
          <a:prstGeom prst="rect">
            <a:avLst/>
          </a:prstGeom>
          <a:noFill/>
        </p:spPr>
        <p:txBody>
          <a:bodyPr wrap="square">
            <a:spAutoFit/>
          </a:bodyPr>
          <a:lstStyle/>
          <a:p>
            <a:pPr marL="171450" marR="0" lvl="0" indent="-171450" algn="l" rtl="0">
              <a:lnSpc>
                <a:spcPct val="100000"/>
              </a:lnSpc>
              <a:spcBef>
                <a:spcPts val="0"/>
              </a:spcBef>
              <a:spcAft>
                <a:spcPts val="0"/>
              </a:spcAft>
              <a:buClr>
                <a:schemeClr val="dk1"/>
              </a:buClr>
              <a:buSzPts val="900"/>
              <a:buFont typeface="Arial"/>
              <a:buChar char="•"/>
            </a:pPr>
            <a:r>
              <a:rPr lang="en-US" sz="1050" dirty="0"/>
              <a:t>Google Cloud Professional Data Engineer </a:t>
            </a:r>
            <a:endParaRPr lang="en-IN" sz="1050" dirty="0">
              <a:solidFill>
                <a:schemeClr val="dk1"/>
              </a:solidFill>
              <a:latin typeface="Calibri"/>
              <a:cs typeface="Calibri"/>
            </a:endParaRPr>
          </a:p>
        </p:txBody>
      </p:sp>
      <p:pic>
        <p:nvPicPr>
          <p:cNvPr id="5" name="Picture 4" descr="A person with a beard and mustache wearing a blue striped shirt and tie&#10;&#10;Description automatically generated">
            <a:extLst>
              <a:ext uri="{FF2B5EF4-FFF2-40B4-BE49-F238E27FC236}">
                <a16:creationId xmlns:a16="http://schemas.microsoft.com/office/drawing/2014/main" id="{372BD352-FEDE-7799-47ED-0DB530BA9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44" y="820549"/>
            <a:ext cx="910052" cy="1275774"/>
          </a:xfrm>
          <a:prstGeom prst="rect">
            <a:avLst/>
          </a:prstGeom>
        </p:spPr>
      </p:pic>
    </p:spTree>
    <p:extLst>
      <p:ext uri="{BB962C8B-B14F-4D97-AF65-F5344CB8AC3E}">
        <p14:creationId xmlns:p14="http://schemas.microsoft.com/office/powerpoint/2010/main" val="104385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53;p1">
            <a:extLst>
              <a:ext uri="{FF2B5EF4-FFF2-40B4-BE49-F238E27FC236}">
                <a16:creationId xmlns:a16="http://schemas.microsoft.com/office/drawing/2014/main" id="{69D4183F-0FC6-A34C-0854-F58CCA600436}"/>
              </a:ext>
            </a:extLst>
          </p:cNvPr>
          <p:cNvSpPr txBox="1"/>
          <p:nvPr/>
        </p:nvSpPr>
        <p:spPr>
          <a:xfrm>
            <a:off x="301904" y="393932"/>
            <a:ext cx="11605616" cy="357908"/>
          </a:xfrm>
          <a:prstGeom prst="rect">
            <a:avLst/>
          </a:prstGeom>
          <a:solidFill>
            <a:schemeClr val="accent1"/>
          </a:solidFill>
          <a:ln>
            <a:noFill/>
          </a:ln>
        </p:spPr>
        <p:txBody>
          <a:bodyPr spcFirstLastPara="1" wrap="square" lIns="0" tIns="36000" rIns="0" bIns="36000" anchor="ctr" anchorCtr="0">
            <a:noAutofit/>
          </a:bodyPr>
          <a:lstStyle/>
          <a:p>
            <a:pPr marL="180975" marR="0" lvl="0" indent="-180975" algn="ctr" rtl="0">
              <a:lnSpc>
                <a:spcPct val="80000"/>
              </a:lnSpc>
              <a:spcBef>
                <a:spcPts val="0"/>
              </a:spcBef>
              <a:spcAft>
                <a:spcPts val="0"/>
              </a:spcAft>
              <a:buClr>
                <a:srgbClr val="FFFFFF"/>
              </a:buClr>
              <a:buSzPts val="1100"/>
              <a:buFont typeface="Arial"/>
              <a:buNone/>
            </a:pPr>
            <a:r>
              <a:rPr lang="en-US" sz="1100" b="1" dirty="0">
                <a:solidFill>
                  <a:srgbClr val="FFFFFF"/>
                </a:solidFill>
                <a:latin typeface="Arial"/>
                <a:ea typeface="Arial"/>
                <a:cs typeface="Arial"/>
                <a:sym typeface="Arial"/>
              </a:rPr>
              <a:t>R</a:t>
            </a:r>
            <a:r>
              <a:rPr lang="en-US" sz="1100" b="1" i="0" u="none" dirty="0">
                <a:solidFill>
                  <a:srgbClr val="FFFFFF"/>
                </a:solidFill>
                <a:latin typeface="Arial"/>
                <a:ea typeface="Arial"/>
                <a:cs typeface="Arial"/>
                <a:sym typeface="Arial"/>
              </a:rPr>
              <a:t>elevant Experience</a:t>
            </a:r>
            <a:endParaRPr dirty="0"/>
          </a:p>
        </p:txBody>
      </p:sp>
      <p:sp>
        <p:nvSpPr>
          <p:cNvPr id="30" name="TextBox 29">
            <a:extLst>
              <a:ext uri="{FF2B5EF4-FFF2-40B4-BE49-F238E27FC236}">
                <a16:creationId xmlns:a16="http://schemas.microsoft.com/office/drawing/2014/main" id="{7C018DC2-8C6B-F10E-2E00-E1371E99D0C6}"/>
              </a:ext>
            </a:extLst>
          </p:cNvPr>
          <p:cNvSpPr txBox="1"/>
          <p:nvPr/>
        </p:nvSpPr>
        <p:spPr>
          <a:xfrm>
            <a:off x="301904" y="859948"/>
            <a:ext cx="11758016" cy="4462760"/>
          </a:xfrm>
          <a:prstGeom prst="rect">
            <a:avLst/>
          </a:prstGeom>
          <a:noFill/>
        </p:spPr>
        <p:txBody>
          <a:bodyPr wrap="square">
            <a:spAutoFit/>
          </a:bodyPr>
          <a:lstStyle/>
          <a:p>
            <a:pPr marL="285750" indent="-285750">
              <a:buFont typeface="Wingdings" panose="05000000000000000000" pitchFamily="2" charset="2"/>
              <a:buChar char="q"/>
            </a:pPr>
            <a:r>
              <a:rPr lang="en-US" sz="1200" b="1" dirty="0">
                <a:solidFill>
                  <a:schemeClr val="accent2">
                    <a:lumMod val="50000"/>
                  </a:schemeClr>
                </a:solidFill>
              </a:rPr>
              <a:t>PROJECT 4 : Market ETL -web crawler -HP (Jan 2021 –May 2022)</a:t>
            </a:r>
          </a:p>
          <a:p>
            <a:pPr marL="285750" indent="-285750">
              <a:buFont typeface="Arial" panose="020B0604020202020204" pitchFamily="34" charset="0"/>
              <a:buChar char="•"/>
            </a:pPr>
            <a:r>
              <a:rPr lang="en-US" sz="1200" b="1" dirty="0"/>
              <a:t>Technologies :</a:t>
            </a:r>
            <a:r>
              <a:rPr lang="en-IN" sz="1200" dirty="0"/>
              <a:t>Python, Spark, SQL, Dataiku DSS </a:t>
            </a:r>
          </a:p>
          <a:p>
            <a:pPr marL="285750" indent="-285750">
              <a:buFont typeface="Arial" panose="020B0604020202020204" pitchFamily="34" charset="0"/>
              <a:buChar char="•"/>
            </a:pPr>
            <a:r>
              <a:rPr lang="en-US" sz="1200" b="1" dirty="0"/>
              <a:t>Role : </a:t>
            </a:r>
            <a:r>
              <a:rPr lang="en-IN" sz="1200" dirty="0"/>
              <a:t>Data Engineer</a:t>
            </a:r>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altLang="en-US" sz="1000" dirty="0"/>
              <a:t>Worked closely with stakeholders on future roadmap of the product, discuss requirements and convert them into stories.</a:t>
            </a:r>
          </a:p>
          <a:p>
            <a:pPr marL="742950" lvl="1" indent="-285750">
              <a:buFont typeface="Courier New" panose="02070309020205020404" pitchFamily="49" charset="0"/>
              <a:buChar char="o"/>
            </a:pPr>
            <a:r>
              <a:rPr lang="en-US" sz="1000" dirty="0"/>
              <a:t>Write the logic as per the requirements from the business to scrap the data. </a:t>
            </a:r>
          </a:p>
          <a:p>
            <a:pPr marL="742950" lvl="1" indent="-285750">
              <a:buFont typeface="Courier New" panose="02070309020205020404" pitchFamily="49" charset="0"/>
              <a:buChar char="o"/>
            </a:pPr>
            <a:r>
              <a:rPr lang="en-US" sz="1000" dirty="0"/>
              <a:t>Involved in development, monitoring and automation of data pipeline using Dataiku DSS. </a:t>
            </a:r>
          </a:p>
          <a:p>
            <a:pPr marL="742950" lvl="1" indent="-285750">
              <a:buFont typeface="Courier New" panose="02070309020205020404" pitchFamily="49" charset="0"/>
              <a:buChar char="o"/>
            </a:pPr>
            <a:r>
              <a:rPr lang="en-US" sz="1000" dirty="0"/>
              <a:t>Involved in aggregation of the datasets, data retrieval from AWS S3. </a:t>
            </a:r>
          </a:p>
          <a:p>
            <a:pPr marL="742950" lvl="1" indent="-285750">
              <a:buFont typeface="Courier New" panose="02070309020205020404" pitchFamily="49" charset="0"/>
              <a:buChar char="o"/>
            </a:pPr>
            <a:r>
              <a:rPr lang="en-US" sz="1000" dirty="0"/>
              <a:t>Performed quality checks and schema validations for the datasets from source. </a:t>
            </a:r>
            <a:endParaRPr lang="en-US" sz="1200" b="1" dirty="0">
              <a:solidFill>
                <a:schemeClr val="accent2">
                  <a:lumMod val="50000"/>
                </a:schemeClr>
              </a:solidFill>
            </a:endParaRPr>
          </a:p>
          <a:p>
            <a:pPr marL="285750" indent="-285750">
              <a:buFont typeface="Wingdings" panose="05000000000000000000" pitchFamily="2" charset="2"/>
              <a:buChar char="q"/>
            </a:pPr>
            <a:r>
              <a:rPr lang="en-US" sz="1200" b="1" dirty="0">
                <a:solidFill>
                  <a:schemeClr val="accent2">
                    <a:lumMod val="50000"/>
                  </a:schemeClr>
                </a:solidFill>
              </a:rPr>
              <a:t>PROJECT 5 : CORPONEST (Jan 2019- Nov 2019)</a:t>
            </a:r>
          </a:p>
          <a:p>
            <a:pPr marL="285750" indent="-285750">
              <a:buFont typeface="Arial" panose="020B0604020202020204" pitchFamily="34" charset="0"/>
              <a:buChar char="•"/>
            </a:pPr>
            <a:r>
              <a:rPr lang="en-US" sz="1200" b="1" dirty="0"/>
              <a:t>Technologies :</a:t>
            </a:r>
            <a:r>
              <a:rPr lang="en-IN" sz="1200" dirty="0"/>
              <a:t> Django, Pandas, Django REST Framework, Django ORM, JavaScript.</a:t>
            </a:r>
          </a:p>
          <a:p>
            <a:pPr marL="285750" indent="-285750">
              <a:buFont typeface="Arial" panose="020B0604020202020204" pitchFamily="34" charset="0"/>
              <a:buChar char="•"/>
            </a:pPr>
            <a:r>
              <a:rPr lang="en-US" sz="1200" b="1" dirty="0"/>
              <a:t>Role : </a:t>
            </a:r>
            <a:r>
              <a:rPr lang="en-IN" sz="1200" dirty="0"/>
              <a:t>Software Developer</a:t>
            </a:r>
            <a:endParaRPr lang="en-US" sz="1200" dirty="0"/>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sz="1000" dirty="0"/>
              <a:t>Write the server-side logic. </a:t>
            </a:r>
          </a:p>
          <a:p>
            <a:pPr marL="742950" lvl="1" indent="-285750">
              <a:buFont typeface="Courier New" panose="02070309020205020404" pitchFamily="49" charset="0"/>
              <a:buChar char="o"/>
            </a:pPr>
            <a:r>
              <a:rPr lang="en-US" sz="1000" dirty="0"/>
              <a:t>Involved in REST API development for the project. </a:t>
            </a:r>
          </a:p>
          <a:p>
            <a:pPr marL="742950" lvl="1" indent="-285750">
              <a:buFont typeface="Courier New" panose="02070309020205020404" pitchFamily="49" charset="0"/>
              <a:buChar char="o"/>
            </a:pPr>
            <a:r>
              <a:rPr lang="en-US" sz="1000" dirty="0"/>
              <a:t>Provide the facility to perform system checks on financial data which increase the speed of operation. </a:t>
            </a:r>
          </a:p>
          <a:p>
            <a:pPr marL="742950" lvl="1" indent="-285750">
              <a:buFont typeface="Courier New" panose="02070309020205020404" pitchFamily="49" charset="0"/>
              <a:buChar char="o"/>
            </a:pPr>
            <a:r>
              <a:rPr lang="en-US" sz="1000" dirty="0"/>
              <a:t>Provide the data storage solution by using DJANGO ORM. </a:t>
            </a:r>
          </a:p>
          <a:p>
            <a:pPr marL="742950" lvl="1" indent="-285750">
              <a:buFont typeface="Courier New" panose="02070309020205020404" pitchFamily="49" charset="0"/>
              <a:buChar char="o"/>
            </a:pPr>
            <a:r>
              <a:rPr lang="en-US" sz="1000" dirty="0"/>
              <a:t>Collaborate with other programmers to design and implement features. </a:t>
            </a:r>
          </a:p>
          <a:p>
            <a:pPr marL="285750" indent="-285750">
              <a:buFont typeface="Wingdings" panose="05000000000000000000" pitchFamily="2" charset="2"/>
              <a:buChar char="q"/>
            </a:pPr>
            <a:r>
              <a:rPr lang="en-US" sz="1200" b="1" dirty="0">
                <a:solidFill>
                  <a:schemeClr val="accent2">
                    <a:lumMod val="50000"/>
                  </a:schemeClr>
                </a:solidFill>
              </a:rPr>
              <a:t>PROJECT 6 : INFINEST (Dec 2019- Oct 2020)</a:t>
            </a:r>
          </a:p>
          <a:p>
            <a:pPr marL="285750" indent="-285750">
              <a:buFont typeface="Arial" panose="020B0604020202020204" pitchFamily="34" charset="0"/>
              <a:buChar char="•"/>
            </a:pPr>
            <a:r>
              <a:rPr lang="en-US" sz="1200" b="1" dirty="0"/>
              <a:t>Technologies :</a:t>
            </a:r>
            <a:r>
              <a:rPr lang="en-IN" sz="1200" dirty="0"/>
              <a:t>Django, Django REST Framework, Django ORM. </a:t>
            </a:r>
          </a:p>
          <a:p>
            <a:pPr marL="285750" indent="-285750">
              <a:buFont typeface="Arial" panose="020B0604020202020204" pitchFamily="34" charset="0"/>
              <a:buChar char="•"/>
            </a:pPr>
            <a:r>
              <a:rPr lang="en-US" sz="1200" b="1" dirty="0"/>
              <a:t>Role : </a:t>
            </a:r>
            <a:r>
              <a:rPr lang="en-IN" sz="1200" dirty="0"/>
              <a:t>Software Developer</a:t>
            </a:r>
          </a:p>
          <a:p>
            <a:pPr marL="285750" indent="-285750">
              <a:buFont typeface="Arial" panose="020B0604020202020204" pitchFamily="34" charset="0"/>
              <a:buChar char="•"/>
            </a:pPr>
            <a:r>
              <a:rPr lang="en-US" sz="1200" b="1" dirty="0"/>
              <a:t>Responsibilities :</a:t>
            </a:r>
          </a:p>
          <a:p>
            <a:pPr marL="742950" lvl="1" indent="-285750">
              <a:buFont typeface="Courier New" panose="02070309020205020404" pitchFamily="49" charset="0"/>
              <a:buChar char="o"/>
            </a:pPr>
            <a:r>
              <a:rPr lang="en-US" sz="1000" dirty="0"/>
              <a:t>Write the server-side logic by understanding the state rules and clients required calculation methods and implement the same business logic. ●</a:t>
            </a:r>
          </a:p>
          <a:p>
            <a:pPr marL="742950" lvl="1" indent="-285750">
              <a:buFont typeface="Courier New" panose="02070309020205020404" pitchFamily="49" charset="0"/>
              <a:buChar char="o"/>
            </a:pPr>
            <a:r>
              <a:rPr lang="en-US" sz="1000" dirty="0"/>
              <a:t>Involved in REST API development for the project. </a:t>
            </a:r>
          </a:p>
          <a:p>
            <a:pPr marL="742950" lvl="1" indent="-285750">
              <a:buFont typeface="Courier New" panose="02070309020205020404" pitchFamily="49" charset="0"/>
              <a:buChar char="o"/>
            </a:pPr>
            <a:r>
              <a:rPr lang="en-US" sz="1000" dirty="0"/>
              <a:t>Provide the data storage solution by using DJANGO ORM. </a:t>
            </a:r>
          </a:p>
          <a:p>
            <a:pPr marL="742950" lvl="1" indent="-285750">
              <a:buFont typeface="Courier New" panose="02070309020205020404" pitchFamily="49" charset="0"/>
              <a:buChar char="o"/>
            </a:pPr>
            <a:r>
              <a:rPr lang="en-US" sz="1000" dirty="0"/>
              <a:t>Collaborate with other programmers to design and implement features</a:t>
            </a:r>
            <a:endParaRPr lang="en-US" altLang="en-US" sz="1000" dirty="0"/>
          </a:p>
        </p:txBody>
      </p:sp>
    </p:spTree>
    <p:extLst>
      <p:ext uri="{BB962C8B-B14F-4D97-AF65-F5344CB8AC3E}">
        <p14:creationId xmlns:p14="http://schemas.microsoft.com/office/powerpoint/2010/main" val="297058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80</TotalTime>
  <Words>853</Words>
  <Application>Microsoft Office PowerPoint</Application>
  <PresentationFormat>Widescreen</PresentationFormat>
  <Paragraphs>83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Kesamsetty, Satyanarayana</dc:creator>
  <cp:lastModifiedBy>Ramkumar, Mahesh</cp:lastModifiedBy>
  <cp:revision>9</cp:revision>
  <dcterms:created xsi:type="dcterms:W3CDTF">2023-04-18T13:17:16Z</dcterms:created>
  <dcterms:modified xsi:type="dcterms:W3CDTF">2024-09-20T07:08:37Z</dcterms:modified>
</cp:coreProperties>
</file>