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CEB2"/>
    <a:srgbClr val="A100FF"/>
    <a:srgbClr val="7B828C"/>
    <a:srgbClr val="D698FF"/>
    <a:srgbClr val="00857C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1" d="100"/>
          <a:sy n="81" d="100"/>
        </p:scale>
        <p:origin x="-348" y="-1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9A84A5-95D1-43E2-A268-753B3ED3C6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CF894D4-C91D-4D2F-82B2-7AA5157BFC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C89057E-BD4F-4FA3-B7EE-D6D20FC45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A0BE7-93D3-4A6A-AC82-6654E0E71866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2723CD1-2961-4342-B9A9-5E468FD72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A4A769C-1640-46A4-88C8-618399154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5E2AB-0F76-40A7-B714-286AEA455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106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18FBA2-F261-4AD4-915A-6E7BAE554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E84BC74-93C2-4E67-AEEE-3721DF61F4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F34D3A8-B806-4F33-8351-119E3E779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A0BE7-93D3-4A6A-AC82-6654E0E71866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AB6E535-D73B-4300-90AE-EE96DE951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5BC6369-DC9D-43EA-902B-525B59352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5E2AB-0F76-40A7-B714-286AEA455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956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709DF2CE-4DD3-498C-835A-EAF01CC689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25BC09A-A81E-4FAF-87A0-E25671AAAF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7A743EF-1FDC-496B-A880-C8D1F3EBC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A0BE7-93D3-4A6A-AC82-6654E0E71866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B62A0B6-07D3-4317-A714-4940ABF96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C1B92F4-8A02-4ED1-AEDD-267595B2D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5E2AB-0F76-40A7-B714-286AEA455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916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61CD2F8-82DA-4AAF-8D37-1F290FDAE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1F9AB28-0620-405F-841B-0C67E785B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EFAF013-4307-42A1-8699-861C8FB8B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A0BE7-93D3-4A6A-AC82-6654E0E71866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59913F5-A360-4C0C-B6E7-A8199F567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481B9A9-7A49-46D2-90F5-B2435CE21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5E2AB-0F76-40A7-B714-286AEA455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783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C6FA57-0388-4B0B-BAF2-E5408A074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08EEBBB-3466-4B75-A5B2-74FD2B6E57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C9A1053-1FB6-4AD6-88CE-E56C676E4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A0BE7-93D3-4A6A-AC82-6654E0E71866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A5FE5C1-4FDE-4810-8C1C-E56AF1B27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792B0BA-A1AB-42A8-9D9A-7F899229B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5E2AB-0F76-40A7-B714-286AEA455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636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13344E-2966-4724-AE06-4C7445245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9BD72D3-95CA-4BAD-AB6D-BC6991794B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729EDEB-5946-41E3-90B4-A29105E3A3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EE12824-1302-4323-AEE1-36389CF8D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A0BE7-93D3-4A6A-AC82-6654E0E71866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C48A7A4-8B8B-4EAF-9DC0-23C38EF83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7BEA897-3C46-4866-9285-B887238FE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5E2AB-0F76-40A7-B714-286AEA455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949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27A6D6-6B8C-4A10-A585-D6F2341F1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DBECFDC-21A1-4A4E-8350-63FBA9F0C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3CB55CB-D4D1-4F0F-BAAD-367D5EE233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F3D0F11A-7C8F-4D1F-A690-7490AD3869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EC3A3EF5-7479-44EC-8DBF-3A12E31A1B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CB4CDB0-2D6A-4A78-AE0B-6BA0253BA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A0BE7-93D3-4A6A-AC82-6654E0E71866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5784DB08-9F25-4466-AFE6-E127A9699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FE378B7-9693-4EB4-BA96-6DB82F812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5E2AB-0F76-40A7-B714-286AEA455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350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992DA1-9A8B-4685-82E5-6B3EC4744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9D85472-C067-4F9B-B2E9-52EABD296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A0BE7-93D3-4A6A-AC82-6654E0E71866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ED9A27F-4B6B-41D8-A1E3-93E7DE3A6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32848B9-65AC-4284-866D-09AAB90D2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5E2AB-0F76-40A7-B714-286AEA455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704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25370192-B51E-416C-BFCE-18FB411CE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A0BE7-93D3-4A6A-AC82-6654E0E71866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8EEB0F98-C73A-4757-B760-31B660D06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D0B3697-F96C-475A-B240-FA55EC741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5E2AB-0F76-40A7-B714-286AEA455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639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9356C3C-1E50-42A6-A959-269CF503D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8F87FFE-BE3C-4479-8B60-A1CEFE408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25F364E-CD7B-4170-8629-4744E89B71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69730A9-BA08-4307-8DAA-8DBD26B99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A0BE7-93D3-4A6A-AC82-6654E0E71866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5129E01-9FF2-4506-99C6-EB04366E9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233D570-6401-4BD0-9703-5CEA17136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5E2AB-0F76-40A7-B714-286AEA455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647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B94A91-05CC-4C9D-B34A-691960C60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E9E44977-4931-45A5-9313-D1ED0A238F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26A9ACB-4319-4731-9276-A803026ADE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E04E1B4-CCDE-46E7-BD45-428A8470B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A0BE7-93D3-4A6A-AC82-6654E0E71866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0DF5463-32DC-442C-909D-C3D931867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29D32C3-3FA3-4CAC-BC26-FE5D3F33A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5E2AB-0F76-40A7-B714-286AEA455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219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E1BE8B97-CBB7-455D-9D49-B2B6BB591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A2381A5-5B96-4149-8DE8-21BE225914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6DC5E77-B532-4BAA-BC82-67D93A7C53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A0BE7-93D3-4A6A-AC82-6654E0E71866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B147A3D-AA21-4803-A53B-A61AA4D1F8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1F3FB60-1921-4118-AA73-7F683F8878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5E2AB-0F76-40A7-B714-286AEA455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431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Sakshi.c.jain@accenture.com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8">
            <a:extLst>
              <a:ext uri="{FF2B5EF4-FFF2-40B4-BE49-F238E27FC236}">
                <a16:creationId xmlns:a16="http://schemas.microsoft.com/office/drawing/2014/main" xmlns="" id="{24C41874-D842-4852-9D66-274E8C7AE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300" y="2129501"/>
            <a:ext cx="4337839" cy="2340899"/>
          </a:xfrm>
          <a:prstGeom prst="rect">
            <a:avLst/>
          </a:prstGeom>
          <a:noFill/>
          <a:ln w="6350" algn="ctr">
            <a:solidFill>
              <a:srgbClr val="0085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488" tIns="180000" rIns="90488" bIns="44450">
            <a:noAutofit/>
          </a:bodyPr>
          <a:lstStyle/>
          <a:p>
            <a:r>
              <a:rPr lang="en-US" sz="1100" dirty="0" err="1"/>
              <a:t>DevOps</a:t>
            </a:r>
            <a:r>
              <a:rPr lang="en-US" sz="1100" dirty="0"/>
              <a:t> Engineer with </a:t>
            </a:r>
            <a:r>
              <a:rPr lang="en-US" sz="1100" dirty="0" smtClean="0"/>
              <a:t>5 </a:t>
            </a:r>
            <a:r>
              <a:rPr lang="en-US" sz="1100" dirty="0"/>
              <a:t>years of experience,  </a:t>
            </a:r>
            <a:r>
              <a:rPr lang="en-US" sz="1100" dirty="0" smtClean="0"/>
              <a:t>Worked on the  </a:t>
            </a:r>
            <a:r>
              <a:rPr lang="en-US" sz="1100" dirty="0" err="1" smtClean="0"/>
              <a:t>Aws</a:t>
            </a:r>
            <a:r>
              <a:rPr lang="en-US" sz="1100" dirty="0" smtClean="0"/>
              <a:t>  as a cloud Engineer With services like EC2,S3,IAM,ALB,RDS,VPC,SQS,SNS etc.</a:t>
            </a:r>
          </a:p>
          <a:p>
            <a:r>
              <a:rPr lang="en-US" sz="1100" dirty="0" smtClean="0">
                <a:latin typeface="Graphik" panose="020B0503030202060203" pitchFamily="34" charset="0"/>
              </a:rPr>
              <a:t>Implemented CI/CD pipeline using CI tool Jenkins, containerize the application and Deployed the </a:t>
            </a:r>
            <a:r>
              <a:rPr lang="en-US" sz="1100" dirty="0" err="1" smtClean="0">
                <a:latin typeface="Graphik" panose="020B0503030202060203" pitchFamily="34" charset="0"/>
              </a:rPr>
              <a:t>microservice</a:t>
            </a:r>
            <a:r>
              <a:rPr lang="en-US" sz="1100" dirty="0" smtClean="0">
                <a:latin typeface="Graphik" panose="020B0503030202060203" pitchFamily="34" charset="0"/>
              </a:rPr>
              <a:t> application to </a:t>
            </a:r>
            <a:r>
              <a:rPr lang="en-US" sz="1100" dirty="0" err="1" smtClean="0">
                <a:latin typeface="Graphik" panose="020B0503030202060203" pitchFamily="34" charset="0"/>
              </a:rPr>
              <a:t>kubernetes</a:t>
            </a:r>
            <a:r>
              <a:rPr lang="en-US" sz="1100" dirty="0" smtClean="0">
                <a:latin typeface="Graphik" panose="020B0503030202060203" pitchFamily="34" charset="0"/>
              </a:rPr>
              <a:t> </a:t>
            </a:r>
            <a:r>
              <a:rPr lang="en-US" sz="1100" dirty="0" err="1" smtClean="0">
                <a:latin typeface="Graphik" panose="020B0503030202060203" pitchFamily="34" charset="0"/>
              </a:rPr>
              <a:t>cluster.Deployements</a:t>
            </a:r>
            <a:r>
              <a:rPr lang="en-US" sz="1100" dirty="0" smtClean="0">
                <a:latin typeface="Graphik" panose="020B0503030202060203" pitchFamily="34" charset="0"/>
              </a:rPr>
              <a:t> has done through automation and also manually using helm chart.</a:t>
            </a:r>
          </a:p>
          <a:p>
            <a:endParaRPr lang="en-US" sz="1100" dirty="0">
              <a:latin typeface="Graphik" panose="020B0503030202060203" pitchFamily="34" charset="0"/>
            </a:endParaRPr>
          </a:p>
          <a:p>
            <a:r>
              <a:rPr lang="en-US" sz="1100" dirty="0" smtClean="0">
                <a:latin typeface="Graphik" panose="020B0503030202060203" pitchFamily="34" charset="0"/>
              </a:rPr>
              <a:t>Used EKS managed service in the AWS for deploying the different </a:t>
            </a:r>
            <a:r>
              <a:rPr lang="en-US" sz="1100" dirty="0" err="1" smtClean="0">
                <a:latin typeface="Graphik" panose="020B0503030202060203" pitchFamily="34" charset="0"/>
              </a:rPr>
              <a:t>microservices</a:t>
            </a:r>
            <a:r>
              <a:rPr lang="en-US" sz="1100" dirty="0" smtClean="0">
                <a:latin typeface="Graphik" panose="020B0503030202060203" pitchFamily="34" charset="0"/>
              </a:rPr>
              <a:t> to the EKS cluster by creating the </a:t>
            </a:r>
            <a:r>
              <a:rPr lang="en-US" sz="1100" dirty="0" err="1" smtClean="0">
                <a:latin typeface="Graphik" panose="020B0503030202060203" pitchFamily="34" charset="0"/>
              </a:rPr>
              <a:t>Nodegroups</a:t>
            </a:r>
            <a:r>
              <a:rPr lang="en-US" sz="1100" dirty="0" smtClean="0">
                <a:latin typeface="Graphik" panose="020B0503030202060203" pitchFamily="34" charset="0"/>
              </a:rPr>
              <a:t>.</a:t>
            </a:r>
            <a:endParaRPr lang="en-US" sz="1100" dirty="0">
              <a:latin typeface="Graphik" panose="020B0503030202060203" pitchFamily="34" charset="0"/>
            </a:endParaRPr>
          </a:p>
          <a:p>
            <a:pPr marL="171450" lvl="0" indent="-171450" defTabSz="912813">
              <a:buFont typeface="Arial" pitchFamily="34" charset="0"/>
              <a:buChar char="•"/>
              <a:defRPr/>
            </a:pPr>
            <a:endParaRPr lang="en-US" sz="1100" dirty="0">
              <a:solidFill>
                <a:prstClr val="black"/>
              </a:solidFill>
              <a:latin typeface="Graphik" panose="020B0503030202060203" pitchFamily="34" charset="0"/>
            </a:endParaRP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xmlns="" id="{42ABDAC4-3AD7-4146-9A2B-C2E5E5850D37}"/>
              </a:ext>
            </a:extLst>
          </p:cNvPr>
          <p:cNvSpPr txBox="1">
            <a:spLocks/>
          </p:cNvSpPr>
          <p:nvPr/>
        </p:nvSpPr>
        <p:spPr>
          <a:xfrm>
            <a:off x="10995191" y="6477000"/>
            <a:ext cx="730710" cy="13849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11E27FEA-11ED-45D2-97D6-9B22DCE9C839}" type="slidenum">
              <a:rPr lang="en-GB" sz="900" smtClean="0">
                <a:solidFill>
                  <a:srgbClr val="000000"/>
                </a:solidFill>
                <a:latin typeface="Calibri" panose="020F0502020204030204" pitchFamily="34" charset="0"/>
              </a:rPr>
              <a:pPr algn="r">
                <a:defRPr/>
              </a:pPr>
              <a:t>1</a:t>
            </a:fld>
            <a:endParaRPr lang="en-GB" sz="9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8" name="Rectangle 28">
            <a:extLst>
              <a:ext uri="{FF2B5EF4-FFF2-40B4-BE49-F238E27FC236}">
                <a16:creationId xmlns:a16="http://schemas.microsoft.com/office/drawing/2014/main" xmlns="" id="{703D3ABF-505C-40FE-899B-E1BAEA59DA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0615" y="1038297"/>
            <a:ext cx="7328083" cy="3854517"/>
          </a:xfrm>
          <a:prstGeom prst="rect">
            <a:avLst/>
          </a:prstGeom>
          <a:noFill/>
          <a:ln w="6350" algn="ctr">
            <a:solidFill>
              <a:srgbClr val="0085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180000" rIns="90488" bIns="44450">
            <a:noAutofit/>
          </a:bodyPr>
          <a:lstStyle/>
          <a:p>
            <a:pPr lvl="0"/>
            <a:endParaRPr lang="en-US" sz="1100" dirty="0"/>
          </a:p>
          <a:p>
            <a:pPr algn="just">
              <a:defRPr/>
            </a:pPr>
            <a:r>
              <a:rPr kumimoji="0" lang="en-US" sz="900" b="0" i="0" u="none" strike="noStrike" kern="1200" cap="none" spc="0" normalizeH="0" baseline="0" noProof="0" dirty="0" smtClean="0"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  		           </a:t>
            </a:r>
            <a:endParaRPr kumimoji="0" lang="en-US" sz="900" b="0" i="0" u="none" strike="noStrike" kern="1200" cap="none" spc="0" normalizeH="0" baseline="0" noProof="0" dirty="0"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" name="Rectangle 29">
            <a:extLst>
              <a:ext uri="{FF2B5EF4-FFF2-40B4-BE49-F238E27FC236}">
                <a16:creationId xmlns:a16="http://schemas.microsoft.com/office/drawing/2014/main" xmlns="" id="{34945072-1E84-4F71-BE0B-5927C45EC030}"/>
              </a:ext>
            </a:extLst>
          </p:cNvPr>
          <p:cNvSpPr>
            <a:spLocks noChangeArrowheads="1"/>
          </p:cNvSpPr>
          <p:nvPr/>
        </p:nvSpPr>
        <p:spPr bwMode="gray">
          <a:xfrm>
            <a:off x="5154967" y="873453"/>
            <a:ext cx="3229319" cy="274434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 wrap="square" lIns="36000" tIns="44450" rIns="36000" bIns="44450" anchor="ctr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70000"/>
              </a:spcBef>
              <a:spcAft>
                <a:spcPct val="0"/>
              </a:spcAft>
              <a:buClr>
                <a:srgbClr val="CC9900"/>
              </a:buClr>
              <a:buSzTx/>
              <a:buFontTx/>
              <a:buNone/>
              <a:tabLst/>
              <a:defRPr/>
            </a:pPr>
            <a:r>
              <a:rPr lang="en-GB" altLang="en-US" sz="1200" dirty="0">
                <a:solidFill>
                  <a:srgbClr val="00857C"/>
                </a:solidFill>
                <a:latin typeface="Graphik" panose="020B0503030202060203" pitchFamily="34" charset="0"/>
                <a:cs typeface="Arial" panose="020B0604020202020204" pitchFamily="34" charset="0"/>
              </a:rPr>
              <a:t>   Selected </a:t>
            </a:r>
            <a:r>
              <a:rPr kumimoji="0" lang="en-GB" altLang="en-US" sz="1200" i="0" u="none" strike="noStrike" kern="1200" cap="none" spc="0" normalizeH="0" baseline="0" noProof="0" dirty="0">
                <a:solidFill>
                  <a:srgbClr val="00857C"/>
                </a:solidFill>
                <a:effectLst/>
                <a:uLnTx/>
                <a:uFillTx/>
                <a:latin typeface="Graphik" panose="020B0503030202060203" pitchFamily="34" charset="0"/>
                <a:cs typeface="Arial" panose="020B0604020202020204" pitchFamily="34" charset="0"/>
              </a:rPr>
              <a:t>Relevant Experience/ Projects</a:t>
            </a:r>
          </a:p>
        </p:txBody>
      </p:sp>
      <p:sp>
        <p:nvSpPr>
          <p:cNvPr id="10" name="Text Box 31">
            <a:extLst>
              <a:ext uri="{FF2B5EF4-FFF2-40B4-BE49-F238E27FC236}">
                <a16:creationId xmlns:a16="http://schemas.microsoft.com/office/drawing/2014/main" xmlns="" id="{ABCB8077-57CA-497B-A55E-BB0DCA03F8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232" y="582824"/>
            <a:ext cx="4114800" cy="235335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  <a:headEnd/>
            <a:tailEnd/>
          </a:ln>
        </p:spPr>
        <p:txBody>
          <a:bodyPr/>
          <a:lstStyle>
            <a:lvl1pPr marL="171450" indent="-171450" eaLnBrk="0" hangingPunct="0">
              <a:defRPr sz="32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altLang="zh-MO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raphik" panose="020B0503030202060203" pitchFamily="34" charset="0"/>
              <a:ea typeface="PMingLiU" pitchFamily="18" charset="-120"/>
              <a:cs typeface="Arial" panose="020B0604020202020204" pitchFamily="34" charset="0"/>
            </a:endParaRPr>
          </a:p>
        </p:txBody>
      </p:sp>
      <p:sp>
        <p:nvSpPr>
          <p:cNvPr id="12" name="Rectangle 30">
            <a:extLst>
              <a:ext uri="{FF2B5EF4-FFF2-40B4-BE49-F238E27FC236}">
                <a16:creationId xmlns:a16="http://schemas.microsoft.com/office/drawing/2014/main" xmlns="" id="{A1ED747A-57B6-4C10-88E0-4CF6774B2A0F}"/>
              </a:ext>
            </a:extLst>
          </p:cNvPr>
          <p:cNvSpPr>
            <a:spLocks noChangeArrowheads="1"/>
          </p:cNvSpPr>
          <p:nvPr/>
        </p:nvSpPr>
        <p:spPr bwMode="gray">
          <a:xfrm>
            <a:off x="193301" y="1114006"/>
            <a:ext cx="4337839" cy="837675"/>
          </a:xfrm>
          <a:prstGeom prst="rect">
            <a:avLst/>
          </a:prstGeom>
          <a:noFill/>
          <a:ln w="6350">
            <a:solidFill>
              <a:srgbClr val="00857C"/>
            </a:solidFill>
            <a:miter lim="800000"/>
            <a:headEnd/>
            <a:tailEnd/>
          </a:ln>
        </p:spPr>
        <p:txBody>
          <a:bodyPr wrap="square" lIns="92075" tIns="180000" rIns="92075" bIns="46038">
            <a:noAutofit/>
          </a:bodyPr>
          <a:lstStyle/>
          <a:p>
            <a:endParaRPr lang="en-US" sz="1100" dirty="0">
              <a:latin typeface="Graphik"/>
            </a:endParaRPr>
          </a:p>
          <a:p>
            <a:pPr marL="171450" indent="-171450" algn="just">
              <a:buFont typeface="Arial" panose="020B0604020202020204" pitchFamily="34" charset="0"/>
              <a:buChar char="•"/>
              <a:defRPr/>
            </a:pPr>
            <a:endParaRPr kumimoji="0" lang="en-US" sz="1100" b="0" i="0" u="none" strike="noStrike" kern="1200" cap="none" spc="0" normalizeH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raphik" panose="020B0503030202060203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13" name="Rectangle 34">
            <a:extLst>
              <a:ext uri="{FF2B5EF4-FFF2-40B4-BE49-F238E27FC236}">
                <a16:creationId xmlns:a16="http://schemas.microsoft.com/office/drawing/2014/main" xmlns="" id="{D0EFF3DB-47F5-45B4-96A2-BF3E59CCA3E2}"/>
              </a:ext>
            </a:extLst>
          </p:cNvPr>
          <p:cNvSpPr>
            <a:spLocks noChangeArrowheads="1"/>
          </p:cNvSpPr>
          <p:nvPr/>
        </p:nvSpPr>
        <p:spPr bwMode="gray">
          <a:xfrm>
            <a:off x="535998" y="1030604"/>
            <a:ext cx="622345" cy="184666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 wrap="square" lIns="36000" tIns="0" rIns="36000" bIns="0" anchor="ctr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70000"/>
              </a:spcBef>
              <a:spcAft>
                <a:spcPct val="0"/>
              </a:spcAft>
              <a:buClr>
                <a:srgbClr val="CC9900"/>
              </a:buClr>
              <a:buSzTx/>
              <a:buFontTx/>
              <a:buNone/>
              <a:tabLst/>
              <a:defRPr/>
            </a:pPr>
            <a:r>
              <a:rPr lang="en-GB" altLang="en-US" sz="1200" dirty="0">
                <a:solidFill>
                  <a:srgbClr val="00857C"/>
                </a:solidFill>
                <a:latin typeface="Graphik" panose="020B0503030202060203" pitchFamily="34" charset="0"/>
                <a:cs typeface="Arial" panose="020B0604020202020204" pitchFamily="34" charset="0"/>
              </a:rPr>
              <a:t>Profile</a:t>
            </a:r>
            <a:endParaRPr kumimoji="0" lang="en-GB" altLang="en-US" sz="1200" i="0" u="none" strike="noStrike" kern="1200" cap="none" spc="0" normalizeH="0" baseline="0" noProof="0" dirty="0">
              <a:ln>
                <a:noFill/>
              </a:ln>
              <a:solidFill>
                <a:srgbClr val="00857C"/>
              </a:solidFill>
              <a:effectLst/>
              <a:uLnTx/>
              <a:uFillTx/>
              <a:latin typeface="Graphik" panose="020B0503030202060203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34">
            <a:extLst>
              <a:ext uri="{FF2B5EF4-FFF2-40B4-BE49-F238E27FC236}">
                <a16:creationId xmlns:a16="http://schemas.microsoft.com/office/drawing/2014/main" xmlns="" id="{1DF71E35-23FD-4A42-BDE1-B840CF8D34AD}"/>
              </a:ext>
            </a:extLst>
          </p:cNvPr>
          <p:cNvSpPr>
            <a:spLocks noChangeArrowheads="1"/>
          </p:cNvSpPr>
          <p:nvPr/>
        </p:nvSpPr>
        <p:spPr bwMode="gray">
          <a:xfrm>
            <a:off x="541011" y="2049785"/>
            <a:ext cx="1267469" cy="169277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 wrap="square" lIns="36000" tIns="0" rIns="36000" bIns="0" anchor="ctr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70000"/>
              </a:spcBef>
              <a:spcAft>
                <a:spcPct val="0"/>
              </a:spcAft>
              <a:buClr>
                <a:srgbClr val="CC9900"/>
              </a:buClr>
              <a:buSzTx/>
              <a:buFontTx/>
              <a:buNone/>
              <a:tabLst/>
              <a:defRPr/>
            </a:pPr>
            <a:r>
              <a:rPr kumimoji="0" lang="en-GB" altLang="en-US" sz="1100" i="0" u="none" strike="noStrike" kern="1200" cap="none" spc="0" normalizeH="0" baseline="0" noProof="0" dirty="0">
                <a:ln>
                  <a:noFill/>
                </a:ln>
                <a:solidFill>
                  <a:srgbClr val="00857C"/>
                </a:solidFill>
                <a:effectLst/>
                <a:uLnTx/>
                <a:uFillTx/>
                <a:latin typeface="Graphik" panose="020B0503030202060203" pitchFamily="34" charset="0"/>
                <a:cs typeface="Arial" panose="020B0604020202020204" pitchFamily="34" charset="0"/>
              </a:rPr>
              <a:t>Profile Overview</a:t>
            </a:r>
          </a:p>
        </p:txBody>
      </p:sp>
      <p:sp>
        <p:nvSpPr>
          <p:cNvPr id="30" name="Footer Placeholder 2">
            <a:extLst>
              <a:ext uri="{FF2B5EF4-FFF2-40B4-BE49-F238E27FC236}">
                <a16:creationId xmlns:a16="http://schemas.microsoft.com/office/drawing/2014/main" xmlns="" id="{1EC61D3B-5817-4B1C-AB59-28A051273472}"/>
              </a:ext>
            </a:extLst>
          </p:cNvPr>
          <p:cNvSpPr txBox="1">
            <a:spLocks/>
          </p:cNvSpPr>
          <p:nvPr/>
        </p:nvSpPr>
        <p:spPr>
          <a:xfrm>
            <a:off x="3807713" y="6593967"/>
            <a:ext cx="4576574" cy="169277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latin typeface="Arial"/>
                <a:cs typeface="Arial" charset="0"/>
              </a:rPr>
              <a:t>Copyright © 2024 Accenture  All rights reserved. Confidential information 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xmlns="" id="{D186605F-AB93-4487-BC56-56191CA27C43}"/>
              </a:ext>
            </a:extLst>
          </p:cNvPr>
          <p:cNvSpPr txBox="1">
            <a:spLocks/>
          </p:cNvSpPr>
          <p:nvPr/>
        </p:nvSpPr>
        <p:spPr>
          <a:xfrm>
            <a:off x="198935" y="110906"/>
            <a:ext cx="6801305" cy="729566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AU" sz="2600" b="1" kern="1200" spc="0" baseline="0" dirty="0" smtClean="0">
                <a:solidFill>
                  <a:srgbClr val="FF6D14"/>
                </a:solidFill>
                <a:latin typeface="+mj-lt"/>
                <a:ea typeface="Arial" pitchFamily="-105" charset="-52"/>
                <a:cs typeface="Arial" pitchFamily="34" charset="0"/>
              </a:defRPr>
            </a:lvl1pPr>
            <a:lvl2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2pPr>
            <a:lvl3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3pPr>
            <a:lvl4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4pPr>
            <a:lvl5pPr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-105" charset="-52"/>
              <a:defRPr sz="26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-105" charset="-52"/>
              <a:defRPr sz="26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-105" charset="-52"/>
              <a:defRPr sz="26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-105" charset="-52"/>
              <a:defRPr sz="2600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9pPr>
          </a:lstStyle>
          <a:p>
            <a:r>
              <a:rPr lang="en-US" sz="2800" dirty="0" err="1" smtClean="0">
                <a:solidFill>
                  <a:srgbClr val="A100FF"/>
                </a:solidFill>
                <a:latin typeface="Graphik" panose="020B0503030202060203" pitchFamily="34" charset="0"/>
              </a:rPr>
              <a:t>Chethan</a:t>
            </a:r>
            <a:r>
              <a:rPr lang="en-US" sz="2800" dirty="0" smtClean="0">
                <a:solidFill>
                  <a:srgbClr val="A100FF"/>
                </a:solidFill>
                <a:latin typeface="Graphik" panose="020B0503030202060203" pitchFamily="34" charset="0"/>
              </a:rPr>
              <a:t> G.D</a:t>
            </a:r>
            <a:endParaRPr lang="en-US" sz="2800" dirty="0">
              <a:solidFill>
                <a:srgbClr val="A100FF"/>
              </a:solidFill>
              <a:latin typeface="Graphik" panose="020B0503030202060203" pitchFamily="34" charset="0"/>
            </a:endParaRPr>
          </a:p>
          <a:p>
            <a:r>
              <a:rPr lang="en-US" sz="1800" dirty="0" smtClean="0">
                <a:solidFill>
                  <a:srgbClr val="6ECEB2"/>
                </a:solidFill>
                <a:latin typeface="Graphik" panose="020B0503030202060203" pitchFamily="34" charset="0"/>
              </a:rPr>
              <a:t>Software Development Team Lead </a:t>
            </a:r>
            <a:endParaRPr lang="en-US" sz="1800" dirty="0">
              <a:solidFill>
                <a:srgbClr val="6ECEB2"/>
              </a:solidFill>
              <a:latin typeface="Graphik" panose="020B0503030202060203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B7308BD0-6D57-4894-BE9F-3193009C054B}"/>
              </a:ext>
            </a:extLst>
          </p:cNvPr>
          <p:cNvSpPr/>
          <p:nvPr/>
        </p:nvSpPr>
        <p:spPr>
          <a:xfrm>
            <a:off x="4764035" y="1038298"/>
            <a:ext cx="6975978" cy="3969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15000"/>
              </a:lnSpc>
              <a:spcAft>
                <a:spcPts val="200"/>
              </a:spcAft>
              <a:buFont typeface="Symbol" panose="05050102010706020507" pitchFamily="18" charset="2"/>
              <a:buChar char=""/>
              <a:tabLst>
                <a:tab pos="228600" algn="l"/>
              </a:tabLst>
              <a:defRPr/>
            </a:pPr>
            <a:endParaRPr lang="en-US" sz="1100" b="1" dirty="0">
              <a:solidFill>
                <a:srgbClr val="000000"/>
              </a:solidFill>
              <a:latin typeface="Graphik" panose="020B0503030202060203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115000"/>
              </a:lnSpc>
              <a:spcAft>
                <a:spcPts val="200"/>
              </a:spcAft>
              <a:tabLst>
                <a:tab pos="228600" algn="l"/>
              </a:tabLst>
              <a:defRPr/>
            </a:pPr>
            <a:r>
              <a:rPr lang="en-US" sz="1100" b="1" dirty="0" smtClean="0">
                <a:solidFill>
                  <a:srgbClr val="000000"/>
                </a:solidFill>
                <a:latin typeface="Graphik" panose="020B0503030202060203" pitchFamily="34" charset="0"/>
                <a:cs typeface="Tahoma" panose="020B0604030504040204" pitchFamily="34" charset="0"/>
              </a:rPr>
              <a:t>Project Name: </a:t>
            </a:r>
            <a:r>
              <a:rPr lang="en-US" sz="1100" b="1" dirty="0" err="1" smtClean="0">
                <a:solidFill>
                  <a:srgbClr val="000000"/>
                </a:solidFill>
                <a:latin typeface="Graphik" panose="020B0503030202060203" pitchFamily="34" charset="0"/>
                <a:cs typeface="Tahoma" panose="020B0604030504040204" pitchFamily="34" charset="0"/>
              </a:rPr>
              <a:t>Alcyon</a:t>
            </a:r>
            <a:r>
              <a:rPr lang="en-US" sz="1100" b="1" dirty="0" smtClean="0">
                <a:solidFill>
                  <a:srgbClr val="000000"/>
                </a:solidFill>
                <a:latin typeface="Graphik" panose="020B0503030202060203" pitchFamily="34" charset="0"/>
                <a:cs typeface="Tahoma" panose="020B0604030504040204" pitchFamily="34" charset="0"/>
              </a:rPr>
              <a:t>(</a:t>
            </a:r>
            <a:r>
              <a:rPr lang="en-US" sz="1100" b="1" dirty="0" err="1" smtClean="0">
                <a:solidFill>
                  <a:srgbClr val="000000"/>
                </a:solidFill>
                <a:latin typeface="Graphik" panose="020B0503030202060203" pitchFamily="34" charset="0"/>
                <a:cs typeface="Tahoma" panose="020B0604030504040204" pitchFamily="34" charset="0"/>
              </a:rPr>
              <a:t>oct</a:t>
            </a:r>
            <a:r>
              <a:rPr lang="en-US" sz="1100" b="1" dirty="0" smtClean="0">
                <a:solidFill>
                  <a:srgbClr val="000000"/>
                </a:solidFill>
                <a:latin typeface="Graphik" panose="020B0503030202060203" pitchFamily="34" charset="0"/>
                <a:cs typeface="Tahoma" panose="020B0604030504040204" pitchFamily="34" charset="0"/>
              </a:rPr>
              <a:t> 2022 to march 2024)</a:t>
            </a:r>
            <a:endParaRPr lang="en-US" sz="1100" dirty="0" smtClean="0"/>
          </a:p>
          <a:p>
            <a:pPr algn="just">
              <a:lnSpc>
                <a:spcPct val="115000"/>
              </a:lnSpc>
              <a:spcAft>
                <a:spcPts val="200"/>
              </a:spcAft>
              <a:tabLst>
                <a:tab pos="228600" algn="l"/>
              </a:tabLst>
              <a:defRPr/>
            </a:pPr>
            <a:r>
              <a:rPr lang="en-US" sz="1100" b="1" dirty="0" smtClean="0"/>
              <a:t>    </a:t>
            </a:r>
            <a:r>
              <a:rPr lang="en-US" sz="1100" dirty="0" err="1" smtClean="0"/>
              <a:t>Alcyon</a:t>
            </a:r>
            <a:r>
              <a:rPr lang="en-US" sz="1100" dirty="0" smtClean="0"/>
              <a:t> is a product, It’s a toll management system where incident data are captured using an camera.</a:t>
            </a:r>
          </a:p>
          <a:p>
            <a:pPr marL="171450" lvl="0" indent="-171450">
              <a:buFont typeface="Wingdings" pitchFamily="2" charset="2"/>
              <a:buChar char="§"/>
            </a:pPr>
            <a:r>
              <a:rPr lang="en-US" sz="1100" dirty="0" smtClean="0"/>
              <a:t>Worked </a:t>
            </a:r>
            <a:r>
              <a:rPr lang="en-US" sz="1100" dirty="0"/>
              <a:t>on Containerization Technology. Ex: </a:t>
            </a:r>
            <a:r>
              <a:rPr lang="en-US" sz="1100" dirty="0" err="1"/>
              <a:t>Docker</a:t>
            </a:r>
            <a:r>
              <a:rPr lang="en-US" sz="1100" dirty="0"/>
              <a:t>, </a:t>
            </a:r>
            <a:r>
              <a:rPr lang="en-US" sz="1100" dirty="0" err="1"/>
              <a:t>Kubernetes</a:t>
            </a:r>
            <a:endParaRPr lang="en-IN" sz="1100" dirty="0"/>
          </a:p>
          <a:p>
            <a:pPr marL="171450" lvl="0" indent="-171450">
              <a:buFont typeface="Wingdings" pitchFamily="2" charset="2"/>
              <a:buChar char="§"/>
            </a:pPr>
            <a:r>
              <a:rPr lang="en-US" sz="1100" dirty="0" smtClean="0"/>
              <a:t>Deploying </a:t>
            </a:r>
            <a:r>
              <a:rPr lang="en-US" sz="1100" dirty="0"/>
              <a:t>the application using </a:t>
            </a:r>
            <a:r>
              <a:rPr lang="en-US" sz="1100"/>
              <a:t>helm </a:t>
            </a:r>
            <a:r>
              <a:rPr lang="en-US" sz="1100" smtClean="0"/>
              <a:t>chart</a:t>
            </a:r>
            <a:endParaRPr lang="en-IN" sz="1100" dirty="0"/>
          </a:p>
          <a:p>
            <a:pPr marL="171450" lvl="0" indent="-171450">
              <a:buFont typeface="Wingdings" pitchFamily="2" charset="2"/>
              <a:buChar char="§"/>
            </a:pPr>
            <a:r>
              <a:rPr lang="en-US" sz="1100" dirty="0" smtClean="0"/>
              <a:t>Worked </a:t>
            </a:r>
            <a:r>
              <a:rPr lang="en-US" sz="1100" dirty="0"/>
              <a:t>on releasing the </a:t>
            </a:r>
            <a:r>
              <a:rPr lang="en-US" sz="1100" dirty="0" err="1"/>
              <a:t>microservice</a:t>
            </a:r>
            <a:r>
              <a:rPr lang="en-US" sz="1100" dirty="0"/>
              <a:t> version using a helm chart.</a:t>
            </a:r>
            <a:endParaRPr lang="en-IN" sz="1100" dirty="0"/>
          </a:p>
          <a:p>
            <a:pPr marL="171450" indent="-171450">
              <a:buFont typeface="Wingdings" pitchFamily="2" charset="2"/>
              <a:buChar char="§"/>
            </a:pPr>
            <a:r>
              <a:rPr lang="en-US" sz="1100" dirty="0" smtClean="0"/>
              <a:t>Worked </a:t>
            </a:r>
            <a:r>
              <a:rPr lang="en-US" sz="1100" dirty="0"/>
              <a:t>on creating an infrastructure using a </a:t>
            </a:r>
            <a:r>
              <a:rPr lang="en-US" sz="1100" dirty="0" err="1"/>
              <a:t>terraform</a:t>
            </a:r>
            <a:endParaRPr lang="en-US" sz="1100" dirty="0" smtClean="0"/>
          </a:p>
          <a:p>
            <a:r>
              <a:rPr lang="en-US" sz="1100" b="1" dirty="0" smtClean="0"/>
              <a:t>Project Name: </a:t>
            </a:r>
            <a:r>
              <a:rPr lang="en-US" sz="1100" b="1" dirty="0" err="1" smtClean="0"/>
              <a:t>TeqoOS</a:t>
            </a:r>
            <a:r>
              <a:rPr lang="en-US" sz="1100" b="1" dirty="0" smtClean="0"/>
              <a:t>(April 2021 to Sept 2022)</a:t>
            </a:r>
          </a:p>
          <a:p>
            <a:r>
              <a:rPr lang="en-US" sz="1100" dirty="0" err="1"/>
              <a:t>TeqoOS</a:t>
            </a:r>
            <a:r>
              <a:rPr lang="en-US" sz="1100" dirty="0"/>
              <a:t> is a renewable assets computerized maintenance management software. </a:t>
            </a:r>
            <a:endParaRPr lang="en-US" sz="1100" dirty="0" smtClean="0"/>
          </a:p>
          <a:p>
            <a:pPr marL="171450" indent="-171450">
              <a:buFont typeface="Wingdings" pitchFamily="2" charset="2"/>
              <a:buChar char="§"/>
            </a:pPr>
            <a:r>
              <a:rPr lang="en-US" sz="1100" dirty="0" smtClean="0"/>
              <a:t>Automated </a:t>
            </a:r>
            <a:r>
              <a:rPr lang="en-US" sz="1100" dirty="0"/>
              <a:t>complete CI process using </a:t>
            </a:r>
            <a:r>
              <a:rPr lang="en-US" sz="1100" dirty="0" smtClean="0"/>
              <a:t>        Jenkins </a:t>
            </a:r>
            <a:r>
              <a:rPr lang="en-US" sz="1100" dirty="0"/>
              <a:t>from the scratch.</a:t>
            </a:r>
            <a:endParaRPr lang="en-IN" sz="1100" dirty="0"/>
          </a:p>
          <a:p>
            <a:pPr marL="171450" lvl="0" indent="-171450">
              <a:buFont typeface="Wingdings" pitchFamily="2" charset="2"/>
              <a:buChar char="§"/>
            </a:pPr>
            <a:r>
              <a:rPr lang="en-US" sz="1100" dirty="0"/>
              <a:t>Installed Jenkins, created jobs for builds, deployment and another task to automate.</a:t>
            </a:r>
            <a:endParaRPr lang="en-IN" sz="1100" dirty="0"/>
          </a:p>
          <a:p>
            <a:pPr marL="171450" lvl="0" indent="-171450">
              <a:buFont typeface="Wingdings" pitchFamily="2" charset="2"/>
              <a:buChar char="§"/>
            </a:pPr>
            <a:r>
              <a:rPr lang="en-US" sz="1100" dirty="0" smtClean="0"/>
              <a:t>Worked </a:t>
            </a:r>
            <a:r>
              <a:rPr lang="en-US" sz="1100" dirty="0"/>
              <a:t>on </a:t>
            </a:r>
            <a:r>
              <a:rPr lang="en-US" sz="1100" dirty="0" err="1"/>
              <a:t>checkmarx</a:t>
            </a:r>
            <a:r>
              <a:rPr lang="en-US" sz="1100" dirty="0"/>
              <a:t> for security vulnerabilities.</a:t>
            </a:r>
            <a:endParaRPr lang="en-IN" sz="1100" dirty="0"/>
          </a:p>
          <a:p>
            <a:pPr marL="171450" lvl="0" indent="-171450">
              <a:buFont typeface="Wingdings" pitchFamily="2" charset="2"/>
              <a:buChar char="§"/>
            </a:pPr>
            <a:r>
              <a:rPr lang="en-US" sz="1100" dirty="0"/>
              <a:t>Installed </a:t>
            </a:r>
            <a:r>
              <a:rPr lang="en-US" sz="1100" dirty="0" err="1"/>
              <a:t>hashicorp</a:t>
            </a:r>
            <a:r>
              <a:rPr lang="en-US" sz="1100" dirty="0"/>
              <a:t> vault CSI driver on </a:t>
            </a:r>
            <a:r>
              <a:rPr lang="en-US" sz="1100" dirty="0" err="1"/>
              <a:t>Kubernetes</a:t>
            </a:r>
            <a:r>
              <a:rPr lang="en-US" sz="1100" dirty="0"/>
              <a:t>.</a:t>
            </a:r>
            <a:endParaRPr lang="en-IN" sz="1100" dirty="0"/>
          </a:p>
          <a:p>
            <a:r>
              <a:rPr lang="en-US" sz="1100" b="1" dirty="0" smtClean="0"/>
              <a:t>Project Name: Solar pulse(June  2018 to March 2021)</a:t>
            </a:r>
          </a:p>
          <a:p>
            <a:pPr lvl="0"/>
            <a:r>
              <a:rPr lang="en-US" sz="1100" dirty="0" err="1" smtClean="0"/>
              <a:t>solarPulse</a:t>
            </a:r>
            <a:r>
              <a:rPr lang="en-US" sz="1100" dirty="0" smtClean="0"/>
              <a:t> </a:t>
            </a:r>
            <a:r>
              <a:rPr lang="en-US" sz="1100" dirty="0"/>
              <a:t>is a cloud-based solar monitoring application specially designed for solar rooftop asset owners, managers &amp; operators to manage plant performance on a real-time basis</a:t>
            </a:r>
            <a:r>
              <a:rPr lang="en-US" sz="1100" dirty="0" smtClean="0"/>
              <a:t>.</a:t>
            </a:r>
          </a:p>
          <a:p>
            <a:pPr marL="171450" lvl="0" indent="-171450">
              <a:buFont typeface="Wingdings" pitchFamily="2" charset="2"/>
              <a:buChar char="§"/>
            </a:pPr>
            <a:r>
              <a:rPr lang="en-US" sz="1100" dirty="0"/>
              <a:t>Created AWS EC2 instances </a:t>
            </a:r>
            <a:r>
              <a:rPr lang="en-US" sz="1100" dirty="0" smtClean="0"/>
              <a:t>and </a:t>
            </a:r>
            <a:r>
              <a:rPr lang="en-US" sz="1100" dirty="0"/>
              <a:t>setup to AWS cloud.</a:t>
            </a:r>
            <a:endParaRPr lang="en-IN" sz="1100" dirty="0"/>
          </a:p>
          <a:p>
            <a:pPr marL="171450" lvl="0" indent="-171450">
              <a:buFont typeface="Wingdings" pitchFamily="2" charset="2"/>
              <a:buChar char="§"/>
            </a:pPr>
            <a:r>
              <a:rPr lang="en-US" sz="1100" dirty="0"/>
              <a:t>Worked on creating S3 bucket attached volume to running instance.</a:t>
            </a:r>
            <a:endParaRPr lang="en-IN" sz="1100" dirty="0"/>
          </a:p>
          <a:p>
            <a:pPr marL="171450" lvl="0" indent="-171450">
              <a:buFont typeface="Wingdings" pitchFamily="2" charset="2"/>
              <a:buChar char="§"/>
            </a:pPr>
            <a:r>
              <a:rPr lang="en-US" sz="1100" dirty="0"/>
              <a:t>Worked on IAM service and creating VPCs.</a:t>
            </a:r>
            <a:endParaRPr lang="en-IN" sz="1100" dirty="0"/>
          </a:p>
          <a:p>
            <a:pPr lvl="0"/>
            <a:endParaRPr lang="en-US" sz="1100" dirty="0" smtClean="0"/>
          </a:p>
          <a:p>
            <a:endParaRPr lang="en-US" sz="1100" dirty="0" smtClean="0"/>
          </a:p>
          <a:p>
            <a:endParaRPr lang="en-US" sz="1100" dirty="0">
              <a:solidFill>
                <a:prstClr val="black"/>
              </a:solidFill>
              <a:latin typeface="Graphik" panose="020B0503030202060203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EA33EBF0-B017-44E7-8E0A-1CA3076F6989}"/>
              </a:ext>
            </a:extLst>
          </p:cNvPr>
          <p:cNvSpPr/>
          <p:nvPr/>
        </p:nvSpPr>
        <p:spPr>
          <a:xfrm>
            <a:off x="251519" y="1224514"/>
            <a:ext cx="41655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en-US" sz="1200" b="1" dirty="0">
                <a:solidFill>
                  <a:srgbClr val="00857C"/>
                </a:solidFill>
                <a:latin typeface="Graphik" panose="020B0503030202060203" pitchFamily="34" charset="0"/>
                <a:cs typeface="Arial" panose="020B0604020202020204" pitchFamily="34" charset="0"/>
              </a:rPr>
              <a:t>Name: </a:t>
            </a:r>
            <a:r>
              <a:rPr lang="en-US" altLang="en-US" sz="1200" b="1" dirty="0" err="1" smtClean="0">
                <a:latin typeface="Graphik"/>
              </a:rPr>
              <a:t>Chethan</a:t>
            </a:r>
            <a:r>
              <a:rPr lang="en-US" altLang="en-US" sz="1200" b="1" dirty="0" smtClean="0">
                <a:latin typeface="Graphik"/>
              </a:rPr>
              <a:t> G.D</a:t>
            </a:r>
            <a:endParaRPr lang="en-US" sz="1200" dirty="0">
              <a:latin typeface="Graphik"/>
            </a:endParaRPr>
          </a:p>
          <a:p>
            <a:r>
              <a:rPr lang="en-US" sz="1200" b="1" dirty="0">
                <a:solidFill>
                  <a:srgbClr val="00857C"/>
                </a:solidFill>
                <a:latin typeface="Graphik" panose="020B0503030202060203" pitchFamily="34" charset="0"/>
                <a:cs typeface="Arial" panose="020B0604020202020204" pitchFamily="34" charset="0"/>
              </a:rPr>
              <a:t>Email :</a:t>
            </a:r>
            <a:r>
              <a:rPr lang="en-US" sz="1200" b="1" dirty="0">
                <a:latin typeface="Graphik"/>
              </a:rPr>
              <a:t> </a:t>
            </a:r>
            <a:r>
              <a:rPr lang="en-US" sz="1200" b="1" dirty="0" smtClean="0">
                <a:latin typeface="Graphik"/>
              </a:rPr>
              <a:t>chethan.g.d</a:t>
            </a:r>
            <a:r>
              <a:rPr lang="en-US" sz="1200" b="1" dirty="0" smtClean="0">
                <a:latin typeface="Graphik"/>
                <a:hlinkClick r:id="rId2"/>
              </a:rPr>
              <a:t>@accenture.com</a:t>
            </a:r>
            <a:r>
              <a:rPr lang="en-US" sz="1200" b="1" dirty="0" smtClean="0">
                <a:latin typeface="Graphik"/>
              </a:rPr>
              <a:t> </a:t>
            </a:r>
            <a:endParaRPr lang="en-US" sz="1200" dirty="0">
              <a:latin typeface="Graphik"/>
            </a:endParaRPr>
          </a:p>
          <a:p>
            <a:r>
              <a:rPr lang="en-US" sz="1200" b="1" dirty="0">
                <a:solidFill>
                  <a:srgbClr val="00857C"/>
                </a:solidFill>
                <a:latin typeface="Graphik" panose="020B0503030202060203" pitchFamily="34" charset="0"/>
                <a:cs typeface="Arial" panose="020B0604020202020204" pitchFamily="34" charset="0"/>
              </a:rPr>
              <a:t>Contact :</a:t>
            </a:r>
            <a:r>
              <a:rPr lang="en-US" sz="1200" b="1" dirty="0">
                <a:latin typeface="Graphik"/>
              </a:rPr>
              <a:t> </a:t>
            </a:r>
            <a:r>
              <a:rPr lang="en-US" sz="1200" dirty="0">
                <a:latin typeface="Graphik"/>
              </a:rPr>
              <a:t>+91 </a:t>
            </a:r>
            <a:r>
              <a:rPr lang="en-US" sz="1200" dirty="0" smtClean="0">
                <a:latin typeface="Graphik"/>
              </a:rPr>
              <a:t>9535306676</a:t>
            </a:r>
            <a:endParaRPr lang="en-US" sz="1200" dirty="0">
              <a:latin typeface="Graphik"/>
            </a:endParaRPr>
          </a:p>
        </p:txBody>
      </p:sp>
      <p:sp>
        <p:nvSpPr>
          <p:cNvPr id="2" name="Rectangle 28">
            <a:extLst>
              <a:ext uri="{FF2B5EF4-FFF2-40B4-BE49-F238E27FC236}">
                <a16:creationId xmlns:a16="http://schemas.microsoft.com/office/drawing/2014/main" xmlns="" id="{1CCA0119-8060-2E89-A915-D0BE55AF5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300" y="4649253"/>
            <a:ext cx="4337839" cy="1827748"/>
          </a:xfrm>
          <a:prstGeom prst="rect">
            <a:avLst/>
          </a:prstGeom>
          <a:noFill/>
          <a:ln w="6350" algn="ctr">
            <a:solidFill>
              <a:srgbClr val="0085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488" tIns="180000" rIns="90488" bIns="44450">
            <a:noAutofit/>
          </a:bodyPr>
          <a:lstStyle/>
          <a:p>
            <a:pPr marL="342900" marR="0" lvl="0" indent="-342900" algn="just" defTabSz="2286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Symbol" panose="05050102010706020507" pitchFamily="18" charset="2"/>
              <a:buChar char=""/>
              <a:tabLst>
                <a:tab pos="228600" algn="l"/>
              </a:tabLst>
              <a:defRPr/>
            </a:pPr>
            <a:r>
              <a:rPr lang="en-US" sz="1100" dirty="0" smtClean="0">
                <a:solidFill>
                  <a:srgbClr val="000000"/>
                </a:solidFill>
                <a:latin typeface="Graphik" panose="020B0503030202060203" pitchFamily="34" charset="0"/>
                <a:ea typeface="Times New Roman" panose="02020603050405020304" pitchFamily="18" charset="0"/>
                <a:cs typeface="Tahoma" panose="020B0604030504040204" pitchFamily="34" charset="0"/>
              </a:rPr>
              <a:t>Awarded with clients for best performer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raphik" panose="020B0503030202060203" pitchFamily="34" charset="0"/>
              <a:ea typeface="Times New Roman" panose="02020603050405020304" pitchFamily="18" charset="0"/>
            </a:endParaRPr>
          </a:p>
          <a:p>
            <a:pPr marL="171450" lvl="0" indent="-171450" defTabSz="912813">
              <a:buFont typeface="Arial" pitchFamily="34" charset="0"/>
              <a:buChar char="•"/>
              <a:defRPr/>
            </a:pPr>
            <a:endParaRPr lang="en-US" sz="1100" dirty="0">
              <a:solidFill>
                <a:prstClr val="black"/>
              </a:solidFill>
              <a:latin typeface="Graphik" panose="020B0503030202060203" pitchFamily="34" charset="0"/>
            </a:endParaRPr>
          </a:p>
        </p:txBody>
      </p:sp>
      <p:sp>
        <p:nvSpPr>
          <p:cNvPr id="3" name="Rectangle 34">
            <a:extLst>
              <a:ext uri="{FF2B5EF4-FFF2-40B4-BE49-F238E27FC236}">
                <a16:creationId xmlns:a16="http://schemas.microsoft.com/office/drawing/2014/main" xmlns="" id="{BC22CC4A-A32D-EE72-1D29-85854CF3345C}"/>
              </a:ext>
            </a:extLst>
          </p:cNvPr>
          <p:cNvSpPr>
            <a:spLocks noChangeArrowheads="1"/>
          </p:cNvSpPr>
          <p:nvPr/>
        </p:nvSpPr>
        <p:spPr bwMode="gray">
          <a:xfrm>
            <a:off x="604375" y="4556639"/>
            <a:ext cx="1207247" cy="184666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 wrap="square" lIns="36000" tIns="0" rIns="36000" bIns="0" anchor="ctr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70000"/>
              </a:spcBef>
              <a:spcAft>
                <a:spcPct val="0"/>
              </a:spcAft>
              <a:buClr>
                <a:srgbClr val="CC9900"/>
              </a:buClr>
              <a:buSzTx/>
              <a:buFontTx/>
              <a:buNone/>
              <a:tabLst/>
              <a:defRPr/>
            </a:pPr>
            <a:r>
              <a:rPr kumimoji="0" lang="en-GB" altLang="en-US" sz="1200" i="0" u="none" strike="noStrike" kern="1200" cap="none" spc="0" normalizeH="0" baseline="0" noProof="0" dirty="0">
                <a:ln>
                  <a:noFill/>
                </a:ln>
                <a:solidFill>
                  <a:srgbClr val="00857C"/>
                </a:solidFill>
                <a:effectLst/>
                <a:uLnTx/>
                <a:uFillTx/>
                <a:latin typeface="Graphik" panose="020B0503030202060203" pitchFamily="34" charset="0"/>
                <a:cs typeface="Arial" panose="020B0604020202020204" pitchFamily="34" charset="0"/>
              </a:rPr>
              <a:t>Achievements</a:t>
            </a:r>
          </a:p>
        </p:txBody>
      </p:sp>
      <p:sp>
        <p:nvSpPr>
          <p:cNvPr id="18" name="Rectangle 28">
            <a:extLst>
              <a:ext uri="{FF2B5EF4-FFF2-40B4-BE49-F238E27FC236}">
                <a16:creationId xmlns:a16="http://schemas.microsoft.com/office/drawing/2014/main" xmlns="" id="{3553F364-5E86-1782-8408-2F20EACB1E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0615" y="5033446"/>
            <a:ext cx="7236905" cy="1419890"/>
          </a:xfrm>
          <a:prstGeom prst="rect">
            <a:avLst/>
          </a:prstGeom>
          <a:noFill/>
          <a:ln w="6350" algn="ctr">
            <a:solidFill>
              <a:srgbClr val="00857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488" tIns="180000" rIns="90488" bIns="44450">
            <a:noAutofit/>
          </a:bodyPr>
          <a:lstStyle/>
          <a:p>
            <a:pPr marL="171450" marR="0" lvl="0" indent="-171450" defTabSz="2286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Arial" pitchFamily="34" charset="0"/>
              <a:buChar char="•"/>
              <a:tabLst>
                <a:tab pos="228600" algn="l"/>
              </a:tabLst>
              <a:defRPr/>
            </a:pPr>
            <a:r>
              <a:rPr lang="en-US" sz="1100" noProof="0" dirty="0" smtClean="0">
                <a:solidFill>
                  <a:prstClr val="black"/>
                </a:solidFill>
                <a:latin typeface="Graphik" panose="020B0503030202060203" pitchFamily="34" charset="0"/>
              </a:rPr>
              <a:t>  </a:t>
            </a:r>
            <a:r>
              <a:rPr lang="en-US" sz="1100" noProof="0" dirty="0" err="1" smtClean="0">
                <a:solidFill>
                  <a:prstClr val="black"/>
                </a:solidFill>
                <a:latin typeface="Graphik" panose="020B0503030202060203" pitchFamily="34" charset="0"/>
              </a:rPr>
              <a:t>Git</a:t>
            </a:r>
            <a:r>
              <a:rPr lang="en-US" sz="1100" noProof="0" dirty="0" smtClean="0">
                <a:solidFill>
                  <a:prstClr val="black"/>
                </a:solidFill>
                <a:latin typeface="Graphik" panose="020B0503030202060203" pitchFamily="34" charset="0"/>
              </a:rPr>
              <a:t>,, </a:t>
            </a:r>
            <a:r>
              <a:rPr lang="en-US" sz="1100" noProof="0" dirty="0" err="1" smtClean="0">
                <a:solidFill>
                  <a:prstClr val="black"/>
                </a:solidFill>
                <a:latin typeface="Graphik" panose="020B0503030202060203" pitchFamily="34" charset="0"/>
              </a:rPr>
              <a:t>Bitbucket</a:t>
            </a:r>
            <a:r>
              <a:rPr lang="en-US" sz="1100" noProof="0" dirty="0" smtClean="0">
                <a:solidFill>
                  <a:prstClr val="black"/>
                </a:solidFill>
                <a:latin typeface="Graphik" panose="020B0503030202060203" pitchFamily="34" charset="0"/>
              </a:rPr>
              <a:t>,</a:t>
            </a:r>
          </a:p>
          <a:p>
            <a:pPr marL="171450" marR="0" lvl="0" indent="-171450" defTabSz="2286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Arial" pitchFamily="34" charset="0"/>
              <a:buChar char="•"/>
              <a:tabLst>
                <a:tab pos="228600" algn="l"/>
              </a:tabLst>
              <a:defRPr/>
            </a:pPr>
            <a:r>
              <a:rPr lang="en-US" sz="1100" dirty="0" smtClean="0">
                <a:solidFill>
                  <a:prstClr val="black"/>
                </a:solidFill>
                <a:latin typeface="Graphik" panose="020B0503030202060203" pitchFamily="34" charset="0"/>
              </a:rPr>
              <a:t>  J</a:t>
            </a:r>
            <a:r>
              <a:rPr lang="en-US" sz="1100" noProof="0" dirty="0" err="1" smtClean="0">
                <a:solidFill>
                  <a:prstClr val="black"/>
                </a:solidFill>
                <a:latin typeface="Graphik" panose="020B0503030202060203" pitchFamily="34" charset="0"/>
              </a:rPr>
              <a:t>enkins</a:t>
            </a:r>
            <a:r>
              <a:rPr lang="en-US" sz="1100" noProof="0" dirty="0" smtClean="0">
                <a:solidFill>
                  <a:prstClr val="black"/>
                </a:solidFill>
                <a:latin typeface="Graphik" panose="020B0503030202060203" pitchFamily="34" charset="0"/>
              </a:rPr>
              <a:t>, Maven</a:t>
            </a:r>
          </a:p>
          <a:p>
            <a:pPr marL="171450" marR="0" lvl="0" indent="-171450" defTabSz="2286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Arial" pitchFamily="34" charset="0"/>
              <a:buChar char="•"/>
              <a:tabLst>
                <a:tab pos="228600" algn="l"/>
              </a:tabLst>
              <a:defRPr/>
            </a:pPr>
            <a:r>
              <a:rPr lang="en-US" sz="1100" dirty="0">
                <a:solidFill>
                  <a:prstClr val="black"/>
                </a:solidFill>
                <a:latin typeface="Graphik" panose="020B0503030202060203" pitchFamily="34" charset="0"/>
              </a:rPr>
              <a:t> </a:t>
            </a:r>
            <a:r>
              <a:rPr lang="en-US" sz="1100" dirty="0" smtClean="0">
                <a:solidFill>
                  <a:prstClr val="black"/>
                </a:solidFill>
                <a:latin typeface="Graphik" panose="020B0503030202060203" pitchFamily="34" charset="0"/>
              </a:rPr>
              <a:t>  </a:t>
            </a:r>
            <a:r>
              <a:rPr lang="en-US" sz="1100" noProof="0" dirty="0" err="1" smtClean="0">
                <a:solidFill>
                  <a:prstClr val="black"/>
                </a:solidFill>
                <a:latin typeface="Graphik" panose="020B0503030202060203" pitchFamily="34" charset="0"/>
              </a:rPr>
              <a:t>Docker,Kubernetes</a:t>
            </a:r>
            <a:r>
              <a:rPr lang="en-US" sz="1100" noProof="0" dirty="0" smtClean="0">
                <a:solidFill>
                  <a:prstClr val="black"/>
                </a:solidFill>
                <a:latin typeface="Graphik" panose="020B0503030202060203" pitchFamily="34" charset="0"/>
              </a:rPr>
              <a:t> </a:t>
            </a:r>
          </a:p>
          <a:p>
            <a:pPr marL="171450" marR="0" lvl="0" indent="-171450" defTabSz="2286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Arial" pitchFamily="34" charset="0"/>
              <a:buChar char="•"/>
              <a:tabLst>
                <a:tab pos="228600" algn="l"/>
              </a:tabLst>
              <a:defRPr/>
            </a:pPr>
            <a:r>
              <a:rPr lang="en-US" sz="1100" dirty="0">
                <a:solidFill>
                  <a:prstClr val="black"/>
                </a:solidFill>
                <a:latin typeface="Graphik" panose="020B0503030202060203" pitchFamily="34" charset="0"/>
              </a:rPr>
              <a:t> </a:t>
            </a:r>
            <a:r>
              <a:rPr lang="en-US" sz="1100" dirty="0" smtClean="0">
                <a:solidFill>
                  <a:prstClr val="black"/>
                </a:solidFill>
                <a:latin typeface="Graphik" panose="020B0503030202060203" pitchFamily="34" charset="0"/>
              </a:rPr>
              <a:t> </a:t>
            </a:r>
            <a:r>
              <a:rPr lang="en-US" sz="1100" noProof="0" dirty="0" err="1" smtClean="0">
                <a:solidFill>
                  <a:prstClr val="black"/>
                </a:solidFill>
                <a:latin typeface="Graphik" panose="020B0503030202060203" pitchFamily="34" charset="0"/>
              </a:rPr>
              <a:t>Aws,Terraform</a:t>
            </a:r>
            <a:endParaRPr lang="en-US" sz="1100" noProof="0" dirty="0" smtClean="0">
              <a:solidFill>
                <a:prstClr val="black"/>
              </a:solidFill>
              <a:latin typeface="Graphik" panose="020B0503030202060203" pitchFamily="34" charset="0"/>
            </a:endParaRPr>
          </a:p>
          <a:p>
            <a:pPr marL="171450" marR="0" lvl="0" indent="-171450" defTabSz="2286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Arial" pitchFamily="34" charset="0"/>
              <a:buChar char="•"/>
              <a:tabLst>
                <a:tab pos="228600" algn="l"/>
              </a:tabLst>
              <a:defRPr/>
            </a:pPr>
            <a:r>
              <a:rPr lang="en-US" sz="1100" dirty="0">
                <a:solidFill>
                  <a:prstClr val="black"/>
                </a:solidFill>
                <a:latin typeface="Graphik" panose="020B0503030202060203" pitchFamily="34" charset="0"/>
              </a:rPr>
              <a:t> </a:t>
            </a:r>
            <a:r>
              <a:rPr lang="en-US" sz="1100" dirty="0" smtClean="0">
                <a:solidFill>
                  <a:prstClr val="black"/>
                </a:solidFill>
                <a:latin typeface="Graphik" panose="020B0503030202060203" pitchFamily="34" charset="0"/>
              </a:rPr>
              <a:t>  </a:t>
            </a:r>
            <a:r>
              <a:rPr lang="en-US" sz="1100" noProof="0" dirty="0" err="1" smtClean="0">
                <a:solidFill>
                  <a:prstClr val="black"/>
                </a:solidFill>
                <a:latin typeface="Graphik" panose="020B0503030202060203" pitchFamily="34" charset="0"/>
              </a:rPr>
              <a:t>Linux,Shell</a:t>
            </a:r>
            <a:r>
              <a:rPr lang="en-US" sz="1100" noProof="0" dirty="0" smtClean="0">
                <a:solidFill>
                  <a:prstClr val="black"/>
                </a:solidFill>
                <a:latin typeface="Graphik" panose="020B0503030202060203" pitchFamily="34" charset="0"/>
              </a:rPr>
              <a:t> Scripting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raphik" panose="020B0503030202060203" pitchFamily="34" charset="0"/>
              <a:ea typeface="Times New Roman" panose="02020603050405020304" pitchFamily="18" charset="0"/>
              <a:cs typeface="Tahoma" panose="020B0604030504040204" pitchFamily="34" charset="0"/>
            </a:endParaRPr>
          </a:p>
        </p:txBody>
      </p:sp>
      <p:sp>
        <p:nvSpPr>
          <p:cNvPr id="20" name="Rectangle 34">
            <a:extLst>
              <a:ext uri="{FF2B5EF4-FFF2-40B4-BE49-F238E27FC236}">
                <a16:creationId xmlns:a16="http://schemas.microsoft.com/office/drawing/2014/main" xmlns="" id="{654E8615-8553-ECB8-D46D-F2C0515BEF00}"/>
              </a:ext>
            </a:extLst>
          </p:cNvPr>
          <p:cNvSpPr>
            <a:spLocks noChangeArrowheads="1"/>
          </p:cNvSpPr>
          <p:nvPr/>
        </p:nvSpPr>
        <p:spPr bwMode="gray">
          <a:xfrm>
            <a:off x="5170725" y="4948979"/>
            <a:ext cx="2003561" cy="184666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 wrap="square" lIns="36000" tIns="0" rIns="36000" bIns="0" anchor="ctr"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70000"/>
              </a:spcBef>
              <a:spcAft>
                <a:spcPct val="0"/>
              </a:spcAft>
              <a:buClr>
                <a:srgbClr val="CC9900"/>
              </a:buClr>
              <a:buSzTx/>
              <a:buFontTx/>
              <a:buNone/>
              <a:tabLst/>
              <a:defRPr/>
            </a:pPr>
            <a:r>
              <a:rPr kumimoji="0" lang="en-GB" altLang="en-US" sz="1200" i="0" u="none" strike="noStrike" kern="1200" cap="none" spc="0" normalizeH="0" baseline="0" noProof="0" dirty="0">
                <a:ln>
                  <a:noFill/>
                </a:ln>
                <a:solidFill>
                  <a:srgbClr val="00857C"/>
                </a:solidFill>
                <a:effectLst/>
                <a:uLnTx/>
                <a:uFillTx/>
                <a:latin typeface="Graphik" panose="020B0503030202060203" pitchFamily="34" charset="0"/>
                <a:cs typeface="Arial" panose="020B0604020202020204" pitchFamily="34" charset="0"/>
              </a:rPr>
              <a:t>Skills &amp; Certifications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DC440993-A547-6A11-72CD-D35B1CA3E1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4459" y="180084"/>
            <a:ext cx="1488606" cy="390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1017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F2EC361603C54DA7221307876FE469" ma:contentTypeVersion="0" ma:contentTypeDescription="Create a new document." ma:contentTypeScope="" ma:versionID="ff912d16db8e4da3afb9cc76ce4fce9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0aaa9702acdb6a0ab469484bfa95d5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EFC0841-5EC7-405A-84B6-6C9D9E7AF3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0303B92-6F66-43AA-9641-2049F972FE05}">
  <ds:schemaRefs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37AA43D-90A7-45A0-A4C2-FF77CD1A9CEA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e0793d39-0939-496d-b129-198edd916feb}" enabled="0" method="" siteId="{e0793d39-0939-496d-b129-198edd916feb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2975</TotalTime>
  <Words>327</Words>
  <Application>Microsoft Office PowerPoint</Application>
  <PresentationFormat>Custom</PresentationFormat>
  <Paragraphs>43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Premsai, Tadisetti</dc:creator>
  <cp:lastModifiedBy>HP</cp:lastModifiedBy>
  <cp:revision>235</cp:revision>
  <dcterms:created xsi:type="dcterms:W3CDTF">2019-03-25T07:17:53Z</dcterms:created>
  <dcterms:modified xsi:type="dcterms:W3CDTF">2024-09-03T01:48:23Z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0x01010082F2EC361603C54DA7221307876FE469</vt:lpwstr>
  </property>
</Properties>
</file>