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7D1B8-5B46-4A5A-9A6A-071ECCE049DB}" v="1" dt="2022-07-27T06:40:13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5187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07FC7-93BD-46DE-9F8C-92ECAC9A0F85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F9275-B1EB-4025-8A1C-E87E8439F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787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802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446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053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05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45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64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486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893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3240798" cy="6858000"/>
          </a:xfrm>
          <a:prstGeom prst="rect">
            <a:avLst/>
          </a:prstGeom>
          <a:gradFill>
            <a:gsLst>
              <a:gs pos="0">
                <a:srgbClr val="002060"/>
              </a:gs>
              <a:gs pos="93000">
                <a:srgbClr val="A9BEE4"/>
              </a:gs>
              <a:gs pos="94000">
                <a:srgbClr val="A9BEE4"/>
              </a:gs>
              <a:gs pos="100000">
                <a:srgbClr val="C5D3ED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3637236" y="304917"/>
            <a:ext cx="4333551" cy="449153"/>
            <a:chOff x="3637236" y="293558"/>
            <a:chExt cx="4333551" cy="449153"/>
          </a:xfrm>
        </p:grpSpPr>
        <p:sp>
          <p:nvSpPr>
            <p:cNvPr id="13" name="Google Shape;13;p2"/>
            <p:cNvSpPr/>
            <p:nvPr/>
          </p:nvSpPr>
          <p:spPr>
            <a:xfrm>
              <a:off x="4226137" y="343366"/>
              <a:ext cx="37446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80246" marR="0" lvl="0" indent="-18024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828"/>
                </a:buClr>
                <a:buSzPts val="14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rgbClr val="F2B828"/>
                  </a:solidFill>
                  <a:latin typeface="Arial"/>
                  <a:ea typeface="Arial"/>
                  <a:cs typeface="Arial"/>
                  <a:sym typeface="Arial"/>
                </a:rPr>
                <a:t>SELECTED EXPERIENCES</a:t>
              </a:r>
              <a:endParaRPr dirty="0"/>
            </a:p>
          </p:txBody>
        </p:sp>
        <p:pic>
          <p:nvPicPr>
            <p:cNvPr id="14" name="Google Shape;14;p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637236" y="293558"/>
              <a:ext cx="552800" cy="4491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2"/>
          <p:cNvGrpSpPr/>
          <p:nvPr/>
        </p:nvGrpSpPr>
        <p:grpSpPr>
          <a:xfrm>
            <a:off x="9314599" y="224692"/>
            <a:ext cx="3897337" cy="609603"/>
            <a:chOff x="9314599" y="293558"/>
            <a:chExt cx="3897337" cy="609603"/>
          </a:xfrm>
        </p:grpSpPr>
        <p:sp>
          <p:nvSpPr>
            <p:cNvPr id="16" name="Google Shape;16;p2"/>
            <p:cNvSpPr/>
            <p:nvPr/>
          </p:nvSpPr>
          <p:spPr>
            <a:xfrm>
              <a:off x="9912315" y="395450"/>
              <a:ext cx="32996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180246" marR="0" lvl="0" indent="-18024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2B828"/>
                </a:buClr>
                <a:buSzPts val="1400"/>
                <a:buFont typeface="Arial"/>
                <a:buNone/>
              </a:pPr>
              <a:r>
                <a:rPr lang="en-GB" sz="1400" b="1" i="0" u="none" strike="noStrike" cap="none" dirty="0">
                  <a:solidFill>
                    <a:srgbClr val="F2B828"/>
                  </a:solidFill>
                  <a:latin typeface="Arial"/>
                  <a:ea typeface="Arial"/>
                  <a:cs typeface="Arial"/>
                  <a:sym typeface="Arial"/>
                </a:rPr>
                <a:t>AREAS OF EXPERTISE</a:t>
              </a:r>
              <a:endParaRPr dirty="0"/>
            </a:p>
          </p:txBody>
        </p:sp>
        <p:pic>
          <p:nvPicPr>
            <p:cNvPr id="17" name="Google Shape;17;p2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314599" y="293558"/>
              <a:ext cx="661476" cy="6096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8;p2"/>
          <p:cNvSpPr txBox="1"/>
          <p:nvPr/>
        </p:nvSpPr>
        <p:spPr>
          <a:xfrm>
            <a:off x="39649" y="2862046"/>
            <a:ext cx="31718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 dirty="0">
                <a:solidFill>
                  <a:srgbClr val="F2B828"/>
                </a:solidFill>
                <a:latin typeface="Arial"/>
                <a:ea typeface="Arial"/>
                <a:cs typeface="Arial"/>
                <a:sym typeface="Arial"/>
              </a:rPr>
              <a:t>PROFESSIONAL BACKGROUND</a:t>
            </a:r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794" y="3308723"/>
            <a:ext cx="3171843" cy="354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388788" y="1995054"/>
            <a:ext cx="2445853" cy="85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2"/>
          <p:cNvSpPr txBox="1"/>
          <p:nvPr/>
        </p:nvSpPr>
        <p:spPr>
          <a:xfrm>
            <a:off x="3676040" y="903161"/>
            <a:ext cx="5638559" cy="581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D11197-2709-4D0F-98FC-597A682534C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95115" y="80694"/>
            <a:ext cx="2039411" cy="547401"/>
            <a:chOff x="9563100" y="1673029"/>
            <a:chExt cx="1389888" cy="37306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A4832B4-E425-46BB-9D54-3EC74A819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BD78D7B2-53F5-42D6-8931-B8248EFB2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2B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2191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Graphik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5BDA543-49FC-481F-8841-73E0F1B6E537}"/>
              </a:ext>
            </a:extLst>
          </p:cNvPr>
          <p:cNvSpPr txBox="1"/>
          <p:nvPr userDrawn="1"/>
        </p:nvSpPr>
        <p:spPr>
          <a:xfrm>
            <a:off x="5804945" y="6430669"/>
            <a:ext cx="6175604" cy="35765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067" b="0" dirty="0">
                <a:solidFill>
                  <a:schemeClr val="bg1">
                    <a:lumMod val="65000"/>
                  </a:schemeClr>
                </a:solidFill>
                <a:latin typeface="Graphik" panose="020B0503030202060203" pitchFamily="34" charset="0"/>
                <a:cs typeface="Arial" pitchFamily="34" charset="0"/>
              </a:rPr>
              <a:t>Copyright © Accenture 2021</a:t>
            </a:r>
          </a:p>
        </p:txBody>
      </p:sp>
    </p:spTree>
    <p:extLst>
      <p:ext uri="{BB962C8B-B14F-4D97-AF65-F5344CB8AC3E}">
        <p14:creationId xmlns:p14="http://schemas.microsoft.com/office/powerpoint/2010/main" val="23599550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-66711" y="1872396"/>
            <a:ext cx="2909597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spAutoFit/>
          </a:bodyPr>
          <a:lstStyle/>
          <a:p>
            <a:pPr defTabSz="1219200">
              <a:defRPr/>
            </a:pPr>
            <a:r>
              <a:rPr lang="en-US" altLang="en-US" sz="1100" b="1" dirty="0">
                <a:solidFill>
                  <a:srgbClr val="FFFFFF"/>
                </a:solidFill>
                <a:latin typeface="Graphik" panose="020B0503030202060203" pitchFamily="34" charset="0"/>
                <a:cs typeface="Arial"/>
              </a:rPr>
              <a:t>Shashi Shekhar</a:t>
            </a:r>
          </a:p>
          <a:p>
            <a:pPr defTabSz="1219200">
              <a:defRPr/>
            </a:pPr>
            <a:r>
              <a:rPr lang="en-IN" sz="1100" b="1" dirty="0">
                <a:solidFill>
                  <a:srgbClr val="FFFFFF"/>
                </a:solidFill>
                <a:latin typeface="Graphik" panose="020B0503030202060203" pitchFamily="34" charset="0"/>
                <a:cs typeface="Arial"/>
              </a:rPr>
              <a:t>Data Engineering Associate Manager</a:t>
            </a:r>
          </a:p>
          <a:p>
            <a:pPr defTabSz="1219200">
              <a:defRPr/>
            </a:pPr>
            <a:r>
              <a:rPr lang="en-US" sz="1100" b="1" dirty="0">
                <a:solidFill>
                  <a:srgbClr val="FFFFFF"/>
                </a:solidFill>
                <a:latin typeface="Graphik" panose="020B0503030202060203" pitchFamily="34" charset="0"/>
                <a:cs typeface="Arial"/>
              </a:rPr>
              <a:t>Mobile: </a:t>
            </a:r>
          </a:p>
          <a:p>
            <a:pPr defTabSz="1219200">
              <a:defRPr/>
            </a:pPr>
            <a:r>
              <a:rPr lang="en-US" sz="1000" b="1" dirty="0">
                <a:solidFill>
                  <a:srgbClr val="FFFFFF"/>
                </a:solidFill>
                <a:latin typeface="Graphik" panose="020B0503030202060203" pitchFamily="34" charset="0"/>
                <a:cs typeface="Arial"/>
              </a:rPr>
              <a:t>Email:</a:t>
            </a:r>
            <a:endParaRPr sz="1000" b="1" dirty="0">
              <a:solidFill>
                <a:srgbClr val="FFFFFF"/>
              </a:solidFill>
              <a:latin typeface="Graphik" panose="020B0503030202060203" pitchFamily="34" charset="0"/>
              <a:cs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0245296" y="861141"/>
            <a:ext cx="204734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200" b="1" kern="0" dirty="0">
                <a:solidFill>
                  <a:srgbClr val="000000"/>
                </a:solidFill>
                <a:latin typeface="Graphik" panose="020B0503030202060203" pitchFamily="34" charset="0"/>
                <a:ea typeface="宋体"/>
                <a:cs typeface="Calibri" pitchFamily="34" charset="0"/>
              </a:rPr>
              <a:t>Skills</a:t>
            </a:r>
          </a:p>
          <a:p>
            <a:endParaRPr lang="en-IN" sz="1200" b="0" i="0" u="none" strike="noStrike" baseline="0" dirty="0">
              <a:solidFill>
                <a:srgbClr val="000000"/>
              </a:solidFill>
              <a:latin typeface="Graphik" panose="020B050303020206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Data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Big Data Ecosystem</a:t>
            </a:r>
            <a:endParaRPr lang="en-US" sz="1200" b="0" dirty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Performance Tuning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Distributed </a:t>
            </a: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Cloud Computing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Team Leading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Programming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dirty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200" b="0" i="0" u="none" strike="noStrike" baseline="0" dirty="0">
              <a:solidFill>
                <a:srgbClr val="000000"/>
              </a:solidFill>
              <a:latin typeface="Graphik" panose="020B0503030202060203" pitchFamily="34" charset="0"/>
            </a:endParaRPr>
          </a:p>
          <a:p>
            <a:endParaRPr lang="en-IN" sz="1200" b="0" i="0" u="none" strike="noStrike" baseline="0" dirty="0">
              <a:solidFill>
                <a:srgbClr val="000000"/>
              </a:solidFill>
              <a:latin typeface="Graphik" panose="020B0503030202060203" pitchFamily="34" charset="0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257780" y="738182"/>
            <a:ext cx="6956441" cy="607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35975" anchor="t" anchorCtr="0">
            <a:spAutoFit/>
          </a:bodyPr>
          <a:lstStyle/>
          <a:p>
            <a:pPr algn="just"/>
            <a:r>
              <a:rPr lang="en-US" sz="1100" b="1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Project: Banking Client</a:t>
            </a:r>
          </a:p>
          <a:p>
            <a:pPr algn="just"/>
            <a:r>
              <a:rPr lang="en-US" sz="1100" b="1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Assigned Role: Spark Developer</a:t>
            </a:r>
          </a:p>
          <a:p>
            <a:pPr algn="just"/>
            <a:r>
              <a:rPr lang="en-US" sz="1050" b="1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Duration: Sep 2021– Till Date</a:t>
            </a:r>
            <a:endParaRPr lang="en-US" sz="1050" dirty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Developed Spark Applications by using Python and Implemented Apache Spark data   processing project to handle data from various RDBMS.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Developed Preprocessing job using Spark Data frames to flatten Json files to flat file.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Worked and learned a great deal from AWS Cloud services like EC2, S3,and VPC.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Migrated an existing on-premises application to AWS. Used AWS services like EC2 and S3 for small data sets processing and storage,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Experienced in Maintaining the Hadoop cluster on AWS EMR.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Imported data from AWS S3 into Spark RDD, Performed transformations and actions on RDD's.</a:t>
            </a:r>
          </a:p>
          <a:p>
            <a:endParaRPr lang="en-US" sz="1100" b="1" dirty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algn="just"/>
            <a:r>
              <a:rPr lang="en-US" sz="1100" b="1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Project: Healthcare Client </a:t>
            </a:r>
          </a:p>
          <a:p>
            <a:pPr algn="just"/>
            <a:r>
              <a:rPr lang="en-US" sz="1100" b="1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Assigned Role: Big Data Engineer</a:t>
            </a:r>
          </a:p>
          <a:p>
            <a:pPr algn="just"/>
            <a:r>
              <a:rPr lang="en-US" sz="1100" b="1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Duration: Jun 2019– Aug 2021</a:t>
            </a:r>
            <a:endParaRPr lang="en-US" sz="1100" b="0" dirty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Used Hive QL to analyze the partitioned and bucketed data,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Executed Hive queries on ORC tables stored in Hive to perform data analysis to meet the business specification logic.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Experience in using Avro, Parquet and JSON file formats, developed UDFs in Hive.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Worked with Log4j framework for logging debug, info &amp; error data.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Used Jira for bug tracking and Bit Bucket to check-in and checkout code changes.</a:t>
            </a:r>
          </a:p>
          <a:p>
            <a:endParaRPr lang="en-US" sz="1200" b="1" dirty="0">
              <a:solidFill>
                <a:srgbClr val="000000"/>
              </a:solidFill>
              <a:latin typeface="Graphik" panose="020B0503030202060203" pitchFamily="34" charset="0"/>
              <a:cs typeface="Arial" charset="0"/>
            </a:endParaRPr>
          </a:p>
          <a:p>
            <a:pPr algn="just"/>
            <a:r>
              <a:rPr lang="en-US" sz="1100" b="1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Project: Retail Client</a:t>
            </a:r>
          </a:p>
          <a:p>
            <a:pPr algn="just"/>
            <a:r>
              <a:rPr lang="en-US" sz="1100" b="1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Assigned Role: SQL Developer</a:t>
            </a:r>
          </a:p>
          <a:p>
            <a:pPr algn="just"/>
            <a:r>
              <a:rPr lang="en-US" sz="1100" b="1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Duration: Feb 2016 –May 2019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Extracting, Transforming and Loading the data from Source to Staging and Staging to Target according to the Business requirements.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Created and manipulated BTEQ, Fast Load, and Multiload Scripts.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Used appropriate indexes such as PI, SI.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Worked with Error handling by using ET, UV and WT tables.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Did data reconciliation across source system.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b="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Tuned SQL statements for end users creating custom reports.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b="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Reviewed and tested existing SQL code.</a:t>
            </a:r>
          </a:p>
          <a:p>
            <a:pPr marL="171450" indent="-1714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200" b="0" dirty="0">
                <a:solidFill>
                  <a:srgbClr val="000000"/>
                </a:solidFill>
                <a:latin typeface="Graphik" panose="020B0503030202060203" pitchFamily="34" charset="0"/>
                <a:cs typeface="Arial" charset="0"/>
              </a:rPr>
              <a:t>Understand business requirement as per the functional and technical documents.</a:t>
            </a:r>
          </a:p>
        </p:txBody>
      </p:sp>
      <p:sp>
        <p:nvSpPr>
          <p:cNvPr id="95" name="Google Shape;95;p1"/>
          <p:cNvSpPr/>
          <p:nvPr/>
        </p:nvSpPr>
        <p:spPr>
          <a:xfrm>
            <a:off x="113414" y="3134598"/>
            <a:ext cx="3144366" cy="2391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latin typeface="Graphik" panose="020B0503030202060203" pitchFamily="34" charset="0"/>
                <a:cs typeface="Arial" charset="0"/>
              </a:rPr>
              <a:t>Software Professional with 12+ years of experience in ETL development.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latin typeface="Graphik" panose="020B0503030202060203" pitchFamily="34" charset="0"/>
                <a:cs typeface="Arial" charset="0"/>
              </a:rPr>
              <a:t>Proven experience of data pipeline development  using Spark and Python.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latin typeface="Graphik" panose="020B0503030202060203" pitchFamily="34" charset="0"/>
                <a:cs typeface="Arial" charset="0"/>
              </a:rPr>
              <a:t>Knowledge of SQL/ ETL concepts to build data pipeline.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latin typeface="Graphik" panose="020B0503030202060203" pitchFamily="34" charset="0"/>
                <a:cs typeface="Arial" charset="0"/>
              </a:rPr>
              <a:t>Knowledge and hands-on experience in </a:t>
            </a:r>
            <a:r>
              <a:rPr lang="en-US" sz="1100" b="1" dirty="0" err="1">
                <a:solidFill>
                  <a:schemeClr val="bg1"/>
                </a:solidFill>
                <a:latin typeface="Graphik" panose="020B0503030202060203" pitchFamily="34" charset="0"/>
                <a:cs typeface="Arial" charset="0"/>
              </a:rPr>
              <a:t>Spark,SQL</a:t>
            </a:r>
            <a:r>
              <a:rPr lang="en-US" sz="1100" b="1" dirty="0">
                <a:solidFill>
                  <a:schemeClr val="bg1"/>
                </a:solidFill>
                <a:latin typeface="Graphik" panose="020B0503030202060203" pitchFamily="34" charset="0"/>
                <a:cs typeface="Arial" charset="0"/>
              </a:rPr>
              <a:t>, AWS S3.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latin typeface="Graphik" panose="020B0503030202060203" pitchFamily="34" charset="0"/>
                <a:cs typeface="Arial" charset="0"/>
              </a:rPr>
              <a:t>Proficient in implementing complex logic/transformation which meets the business requirements/mapping documents	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latin typeface="Graphik" panose="020B0503030202060203" pitchFamily="34" charset="0"/>
                <a:cs typeface="Arial" charset="0"/>
              </a:rPr>
              <a:t>Experience in working with huge volumes of data, analyzing record sets for Data Quality, Data Validation.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latin typeface="Graphik" panose="020B0503030202060203" pitchFamily="34" charset="0"/>
                <a:cs typeface="Arial" charset="0"/>
              </a:rPr>
              <a:t>Strong functional expertise in Data Analytics Project.</a:t>
            </a:r>
          </a:p>
          <a:p>
            <a:pPr marL="171450" lvl="0" indent="-171450">
              <a:buFont typeface="Wingdings" panose="05000000000000000000" pitchFamily="2" charset="2"/>
              <a:buChar char="§"/>
            </a:pPr>
            <a:r>
              <a:rPr lang="en-US" sz="1100" b="1" dirty="0">
                <a:solidFill>
                  <a:schemeClr val="bg1"/>
                </a:solidFill>
                <a:latin typeface="Graphik" panose="020B0503030202060203" pitchFamily="34" charset="0"/>
                <a:cs typeface="Arial" charset="0"/>
              </a:rPr>
              <a:t>Collaborate with BA &amp; developers to understand business requirements.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5FE3D-42BE-4369-A234-1B705029CA15}"/>
              </a:ext>
            </a:extLst>
          </p:cNvPr>
          <p:cNvSpPr/>
          <p:nvPr/>
        </p:nvSpPr>
        <p:spPr>
          <a:xfrm>
            <a:off x="10245296" y="2642095"/>
            <a:ext cx="1946704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endParaRPr lang="en-IN" sz="1200" b="1" dirty="0">
              <a:latin typeface="Graphik" panose="020B0503030202060203" pitchFamily="34" charset="0"/>
              <a:ea typeface="SimSun" panose="02010600030101010101" pitchFamily="2" charset="-122"/>
            </a:endParaRPr>
          </a:p>
          <a:p>
            <a:pPr>
              <a:buSzPct val="100000"/>
            </a:pPr>
            <a:r>
              <a:rPr lang="en-IN" sz="1200" b="1" dirty="0">
                <a:latin typeface="Graphik" panose="020B0503030202060203" pitchFamily="34" charset="0"/>
                <a:ea typeface="SimSun" panose="02010600030101010101" pitchFamily="2" charset="-122"/>
              </a:rPr>
              <a:t>Tools</a:t>
            </a:r>
          </a:p>
          <a:p>
            <a:pPr>
              <a:buSzPct val="100000"/>
            </a:pPr>
            <a:endParaRPr lang="en-IN" sz="1200" dirty="0">
              <a:latin typeface="Graphik" panose="020B0503030202060203" pitchFamily="34" charset="0"/>
              <a:ea typeface="SimSun" panose="02010600030101010101" pitchFamily="2" charset="-122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Graphik" panose="020B0503030202060203" pitchFamily="34" charset="0"/>
                <a:ea typeface="SimSun" panose="02010600030101010101" pitchFamily="2" charset="-122"/>
              </a:rPr>
              <a:t>JIRA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ea typeface="SimSun" panose="02010600030101010101" pitchFamily="2" charset="-122"/>
              </a:rPr>
              <a:t>Apache Spark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ea typeface="SimSun" panose="02010600030101010101" pitchFamily="2" charset="-122"/>
              </a:rPr>
              <a:t>Hadoop, HDFS, Hive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ea typeface="SimSun" panose="02010600030101010101" pitchFamily="2" charset="-122"/>
              </a:rPr>
              <a:t>AWS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ea typeface="SimSun" panose="02010600030101010101" pitchFamily="2" charset="-122"/>
              </a:rPr>
              <a:t>SQL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ea typeface="SimSun" panose="02010600030101010101" pitchFamily="2" charset="-122"/>
              </a:rPr>
              <a:t>Python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Graphik" panose="020B0503030202060203" pitchFamily="34" charset="0"/>
                <a:ea typeface="SimSun" panose="02010600030101010101" pitchFamily="2" charset="-122"/>
              </a:rPr>
              <a:t>Unix</a:t>
            </a:r>
            <a:endParaRPr lang="en-US" sz="1200" dirty="0">
              <a:solidFill>
                <a:srgbClr val="000000"/>
              </a:solidFill>
              <a:latin typeface="Graphik" panose="020B0503030202060203" pitchFamily="34" charset="0"/>
            </a:endParaRPr>
          </a:p>
          <a:p>
            <a:pPr>
              <a:buSzPct val="100000"/>
            </a:pPr>
            <a:endParaRPr lang="en-IN" sz="1100" dirty="0">
              <a:latin typeface="Graphik" panose="020B0503030202060203" pitchFamily="34" charset="0"/>
              <a:ea typeface="SimSun" panose="02010600030101010101" pitchFamily="2" charset="-122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IN" sz="1100" dirty="0">
              <a:latin typeface="Graphik" panose="020B0503030202060203" pitchFamily="34" charset="0"/>
              <a:ea typeface="SimSun" panose="02010600030101010101" pitchFamily="2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0F7CD9-28FA-4030-BCA3-F2ABFE268448}"/>
              </a:ext>
            </a:extLst>
          </p:cNvPr>
          <p:cNvSpPr/>
          <p:nvPr/>
        </p:nvSpPr>
        <p:spPr>
          <a:xfrm>
            <a:off x="10249010" y="4694661"/>
            <a:ext cx="1813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sz="1200" b="1" dirty="0">
                <a:latin typeface="Graphik" panose="020B0503030202060203" pitchFamily="34" charset="0"/>
              </a:rPr>
              <a:t>Industries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endParaRPr lang="en-US" sz="1200" dirty="0">
              <a:latin typeface="Graphik" panose="020B0503030202060203" pitchFamily="34" charset="0"/>
            </a:endParaRP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Graphik" panose="020B0503030202060203" pitchFamily="34" charset="0"/>
              </a:rPr>
              <a:t>Banking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Graphik" panose="020B0503030202060203" pitchFamily="34" charset="0"/>
              </a:rPr>
              <a:t>Capital Market/Investment Banking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Graphik" panose="020B0503030202060203" pitchFamily="34" charset="0"/>
              </a:rPr>
              <a:t>Retail</a:t>
            </a:r>
          </a:p>
          <a:p>
            <a:pPr marL="171450" indent="-171450">
              <a:buSzPct val="100000"/>
              <a:buFont typeface="Arial" panose="020B0604020202020204" pitchFamily="34" charset="0"/>
              <a:buChar char="•"/>
            </a:pPr>
            <a:r>
              <a:rPr lang="en-US" sz="1200" dirty="0">
                <a:latin typeface="Graphik" panose="020B0503030202060203" pitchFamily="34" charset="0"/>
              </a:rPr>
              <a:t>Healthcare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489EBE5FBF414091E845C983AB3B21" ma:contentTypeVersion="10" ma:contentTypeDescription="Create a new document." ma:contentTypeScope="" ma:versionID="542c98aea11b936d45f7ad7ef0037492">
  <xsd:schema xmlns:xsd="http://www.w3.org/2001/XMLSchema" xmlns:xs="http://www.w3.org/2001/XMLSchema" xmlns:p="http://schemas.microsoft.com/office/2006/metadata/properties" xmlns:ns2="15b2d9e8-cecb-417c-ac84-2379679e3b92" xmlns:ns3="782585a8-4138-4ec3-9882-1b5674c28b42" targetNamespace="http://schemas.microsoft.com/office/2006/metadata/properties" ma:root="true" ma:fieldsID="cb2d9ce1edba805656549f9f850d44cd" ns2:_="" ns3:_="">
    <xsd:import namespace="15b2d9e8-cecb-417c-ac84-2379679e3b92"/>
    <xsd:import namespace="782585a8-4138-4ec3-9882-1b5674c28b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2d9e8-cecb-417c-ac84-2379679e3b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585a8-4138-4ec3-9882-1b5674c28b4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5EFCD7-0BB7-449C-843A-FBA719F3ED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0B587B-101C-4373-9EE9-3C85B5A45FF2}">
  <ds:schemaRefs>
    <ds:schemaRef ds:uri="http://schemas.microsoft.com/office/2006/metadata/properties"/>
    <ds:schemaRef ds:uri="15b2d9e8-cecb-417c-ac84-2379679e3b92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782585a8-4138-4ec3-9882-1b5674c28b42"/>
  </ds:schemaRefs>
</ds:datastoreItem>
</file>

<file path=customXml/itemProps3.xml><?xml version="1.0" encoding="utf-8"?>
<ds:datastoreItem xmlns:ds="http://schemas.openxmlformats.org/officeDocument/2006/customXml" ds:itemID="{30019B56-E3ED-4E19-A807-9751676758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b2d9e8-cecb-417c-ac84-2379679e3b92"/>
    <ds:schemaRef ds:uri="782585a8-4138-4ec3-9882-1b5674c28b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464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Graphik</vt:lpstr>
      <vt:lpstr>Wingdings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Agarwal, Neeraj A.</dc:creator>
  <cp:lastModifiedBy>Kasalkar, Koustubh</cp:lastModifiedBy>
  <cp:revision>641</cp:revision>
  <dcterms:created xsi:type="dcterms:W3CDTF">2020-06-09T05:03:26Z</dcterms:created>
  <dcterms:modified xsi:type="dcterms:W3CDTF">2024-09-24T09:05:35Z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0x01010061489EBE5FBF414091E845C983AB3B21</vt:lpwstr>
  </property>
</Properties>
</file>