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7" r:id="rId3"/>
    <p:sldId id="258" r:id="rId4"/>
    <p:sldId id="259" r:id="rId5"/>
    <p:sldId id="292" r:id="rId6"/>
    <p:sldId id="291" r:id="rId7"/>
    <p:sldId id="263" r:id="rId8"/>
    <p:sldId id="277" r:id="rId9"/>
    <p:sldId id="293" r:id="rId10"/>
    <p:sldId id="276" r:id="rId11"/>
    <p:sldId id="260" r:id="rId12"/>
    <p:sldId id="278" r:id="rId13"/>
    <p:sldId id="279" r:id="rId14"/>
    <p:sldId id="295" r:id="rId15"/>
    <p:sldId id="280" r:id="rId16"/>
    <p:sldId id="261" r:id="rId17"/>
    <p:sldId id="294" r:id="rId18"/>
    <p:sldId id="296" r:id="rId19"/>
    <p:sldId id="281" r:id="rId20"/>
    <p:sldId id="297" r:id="rId21"/>
    <p:sldId id="298" r:id="rId22"/>
    <p:sldId id="30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d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66A0"/>
    <a:srgbClr val="E9629B"/>
    <a:srgbClr val="5407A3"/>
    <a:srgbClr val="454E9E"/>
    <a:srgbClr val="8EB9E2"/>
    <a:srgbClr val="F5D45D"/>
    <a:srgbClr val="9393C7"/>
    <a:srgbClr val="9193C7"/>
    <a:srgbClr val="DE4483"/>
    <a:srgbClr val="6399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p:cViewPr varScale="1">
        <p:scale>
          <a:sx n="89" d="100"/>
          <a:sy n="89" d="100"/>
        </p:scale>
        <p:origin x="44" y="6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6278880" y="382905"/>
            <a:ext cx="5970270" cy="2122805"/>
          </a:xfrm>
          <a:prstGeom prst="rect">
            <a:avLst/>
          </a:prstGeom>
        </p:spPr>
        <p:txBody>
          <a:bodyPr wrap="square">
            <a:spAutoFit/>
          </a:bodyPr>
          <a:lstStyle/>
          <a:p>
            <a:pPr algn="l"/>
            <a:r>
              <a:rPr lang="en-US" altLang="en-US" sz="4400" b="1">
                <a:solidFill>
                  <a:schemeClr val="accent4">
                    <a:lumMod val="60000"/>
                    <a:lumOff val="40000"/>
                  </a:schemeClr>
                </a:solidFill>
                <a:latin typeface="Century Gothic" panose="020B0502020202020204" pitchFamily="34" charset="0"/>
                <a:cs typeface="Arial" panose="020B0604020202020204" pitchFamily="34" charset="0"/>
              </a:rPr>
              <a:t>Exploratory Data Analysis (EDA) for Real Estate Pricing</a:t>
            </a:r>
            <a:endParaRPr lang="en-US" altLang="en-US" sz="4400" b="1">
              <a:solidFill>
                <a:schemeClr val="accent4">
                  <a:lumMod val="60000"/>
                  <a:lumOff val="40000"/>
                </a:schemeClr>
              </a:solidFill>
              <a:latin typeface="Century Gothic" panose="020B0502020202020204" pitchFamily="34" charset="0"/>
              <a:cs typeface="Arial" panose="020B0604020202020204" pitchFamily="34" charset="0"/>
            </a:endParaRPr>
          </a:p>
        </p:txBody>
      </p:sp>
      <p:sp>
        <p:nvSpPr>
          <p:cNvPr id="12" name="矩形 11"/>
          <p:cNvSpPr/>
          <p:nvPr/>
        </p:nvSpPr>
        <p:spPr>
          <a:xfrm>
            <a:off x="6040120" y="2505710"/>
            <a:ext cx="5921375" cy="1717675"/>
          </a:xfrm>
          <a:prstGeom prst="rect">
            <a:avLst/>
          </a:prstGeom>
        </p:spPr>
        <p:txBody>
          <a:bodyPr wrap="square">
            <a:noAutofit/>
          </a:bodyPr>
          <a:lstStyle/>
          <a:p>
            <a:pPr algn="l"/>
            <a:r>
              <a:rPr lang="en-US" altLang="en-US" b="1">
                <a:solidFill>
                  <a:schemeClr val="bg1"/>
                </a:solidFill>
                <a:highlight>
                  <a:srgbClr val="800080"/>
                </a:highlight>
                <a:latin typeface="Century Gothic" panose="020B0502020202020204" pitchFamily="34" charset="0"/>
                <a:cs typeface="Arial" panose="020B0604020202020204" pitchFamily="34" charset="0"/>
              </a:rPr>
              <a:t>Unveiling the</a:t>
            </a:r>
            <a:endParaRPr lang="en-US" altLang="en-US" b="1">
              <a:solidFill>
                <a:schemeClr val="bg1"/>
              </a:solidFill>
              <a:highlight>
                <a:srgbClr val="800080"/>
              </a:highlight>
              <a:latin typeface="Century Gothic" panose="020B0502020202020204" pitchFamily="34" charset="0"/>
              <a:cs typeface="Arial" panose="020B0604020202020204" pitchFamily="34" charset="0"/>
            </a:endParaRPr>
          </a:p>
          <a:p>
            <a:pPr algn="l"/>
            <a:r>
              <a:rPr lang="en-US" altLang="en-US" b="1">
                <a:solidFill>
                  <a:schemeClr val="bg1"/>
                </a:solidFill>
                <a:highlight>
                  <a:srgbClr val="800080"/>
                </a:highlight>
                <a:latin typeface="Century Gothic" panose="020B0502020202020204" pitchFamily="34" charset="0"/>
                <a:cs typeface="Arial" panose="020B0604020202020204" pitchFamily="34" charset="0"/>
              </a:rPr>
              <a:t>Dynamics of House Valuation in a Dynamic Market</a:t>
            </a:r>
            <a:endParaRPr lang="en-US" altLang="en-US" b="1">
              <a:solidFill>
                <a:schemeClr val="bg1"/>
              </a:solidFill>
              <a:highlight>
                <a:srgbClr val="800080"/>
              </a:highlight>
              <a:latin typeface="Century Gothic" panose="020B0502020202020204" pitchFamily="34" charset="0"/>
              <a:cs typeface="Arial" panose="020B0604020202020204" pitchFamily="34" charset="0"/>
            </a:endParaRPr>
          </a:p>
        </p:txBody>
      </p:sp>
      <p:sp>
        <p:nvSpPr>
          <p:cNvPr id="3" name="矩形 2"/>
          <p:cNvSpPr/>
          <p:nvPr/>
        </p:nvSpPr>
        <p:spPr>
          <a:xfrm>
            <a:off x="640422" y="4655981"/>
            <a:ext cx="5638491" cy="1014730"/>
          </a:xfrm>
          <a:prstGeom prst="rect">
            <a:avLst/>
          </a:prstGeom>
          <a:noFill/>
        </p:spPr>
        <p:txBody>
          <a:bodyPr wrap="square" rtlCol="0">
            <a:spAutoFit/>
          </a:bodyPr>
          <a:lstStyle/>
          <a:p>
            <a:pPr>
              <a:lnSpc>
                <a:spcPct val="150000"/>
              </a:lnSpc>
            </a:pPr>
            <a:r>
              <a:rPr lang="en-US" altLang="zh-CN" sz="1600" b="1" dirty="0">
                <a:latin typeface="Arial" panose="020B0604020202020204" pitchFamily="34" charset="0"/>
                <a:cs typeface="Arial" panose="020B0604020202020204" pitchFamily="34" charset="0"/>
              </a:rPr>
              <a:t>CHETHANA S AMRESH</a:t>
            </a:r>
            <a:endParaRPr lang="en-US" altLang="zh-CN" sz="1600" b="1" dirty="0">
              <a:latin typeface="Arial" panose="020B0604020202020204" pitchFamily="34" charset="0"/>
              <a:cs typeface="Arial" panose="020B0604020202020204" pitchFamily="34" charset="0"/>
            </a:endParaRPr>
          </a:p>
          <a:p>
            <a:pPr>
              <a:lnSpc>
                <a:spcPct val="150000"/>
              </a:lnSpc>
            </a:pPr>
            <a:r>
              <a:rPr lang="en-US" altLang="en-US" sz="2400" b="1" dirty="0">
                <a:latin typeface="Arial" panose="020B0604020202020204" pitchFamily="34" charset="0"/>
                <a:cs typeface="Arial" panose="020B0604020202020204" pitchFamily="34" charset="0"/>
              </a:rPr>
              <a:t>NextHikes IT Solutions</a:t>
            </a:r>
            <a:endParaRPr lang="en-US" altLang="en-US" sz="24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12775" y="772160"/>
            <a:ext cx="5699760" cy="1066800"/>
          </a:xfrm>
          <a:prstGeom prst="rect">
            <a:avLst/>
          </a:prstGeom>
        </p:spPr>
        <p:txBody>
          <a:bodyPr wrap="square">
            <a:noAutofit/>
          </a:bodyPr>
          <a:lstStyle/>
          <a:p>
            <a:r>
              <a:rPr lang="en-US" altLang="zh-CN" sz="3600" b="1">
                <a:solidFill>
                  <a:srgbClr val="E966A0"/>
                </a:solidFill>
                <a:latin typeface="Century Gothic" panose="020B0502020202020204" pitchFamily="34" charset="0"/>
                <a:cs typeface="Arial" panose="020B0604020202020204" pitchFamily="34" charset="0"/>
              </a:rPr>
              <a:t> Missing values</a:t>
            </a:r>
            <a:endParaRPr lang="en-US" altLang="zh-CN" sz="3600" b="1">
              <a:solidFill>
                <a:srgbClr val="E966A0"/>
              </a:solidFill>
              <a:latin typeface="Century Gothic" panose="020B0502020202020204" pitchFamily="34" charset="0"/>
              <a:cs typeface="Arial" panose="020B0604020202020204" pitchFamily="34" charset="0"/>
            </a:endParaRPr>
          </a:p>
        </p:txBody>
      </p:sp>
      <p:pic>
        <p:nvPicPr>
          <p:cNvPr id="2" name="Picture 1"/>
          <p:cNvPicPr>
            <a:picLocks noChangeAspect="1"/>
          </p:cNvPicPr>
          <p:nvPr/>
        </p:nvPicPr>
        <p:blipFill>
          <a:blip r:embed="rId1"/>
          <a:stretch>
            <a:fillRect/>
          </a:stretch>
        </p:blipFill>
        <p:spPr>
          <a:xfrm>
            <a:off x="5310505" y="1053465"/>
            <a:ext cx="6676390" cy="5253990"/>
          </a:xfrm>
          <a:prstGeom prst="rect">
            <a:avLst/>
          </a:prstGeom>
        </p:spPr>
      </p:pic>
      <p:pic>
        <p:nvPicPr>
          <p:cNvPr id="13" name="Picture 12"/>
          <p:cNvPicPr>
            <a:picLocks noChangeAspect="1"/>
          </p:cNvPicPr>
          <p:nvPr/>
        </p:nvPicPr>
        <p:blipFill>
          <a:blip r:embed="rId2"/>
          <a:stretch>
            <a:fillRect/>
          </a:stretch>
        </p:blipFill>
        <p:spPr>
          <a:xfrm>
            <a:off x="763905" y="4531360"/>
            <a:ext cx="2990850" cy="501650"/>
          </a:xfrm>
          <a:prstGeom prst="rect">
            <a:avLst/>
          </a:prstGeom>
        </p:spPr>
      </p:pic>
      <p:pic>
        <p:nvPicPr>
          <p:cNvPr id="14" name="Picture 13"/>
          <p:cNvPicPr>
            <a:picLocks noChangeAspect="1"/>
          </p:cNvPicPr>
          <p:nvPr/>
        </p:nvPicPr>
        <p:blipFill>
          <a:blip r:embed="rId3"/>
          <a:stretch>
            <a:fillRect/>
          </a:stretch>
        </p:blipFill>
        <p:spPr>
          <a:xfrm>
            <a:off x="833755" y="5033010"/>
            <a:ext cx="2844800" cy="742950"/>
          </a:xfrm>
          <a:prstGeom prst="rect">
            <a:avLst/>
          </a:prstGeom>
        </p:spPr>
      </p:pic>
      <p:pic>
        <p:nvPicPr>
          <p:cNvPr id="15" name="Picture 14"/>
          <p:cNvPicPr>
            <a:picLocks noChangeAspect="1"/>
          </p:cNvPicPr>
          <p:nvPr/>
        </p:nvPicPr>
        <p:blipFill>
          <a:blip r:embed="rId4"/>
          <a:stretch>
            <a:fillRect/>
          </a:stretch>
        </p:blipFill>
        <p:spPr>
          <a:xfrm>
            <a:off x="791845" y="3459480"/>
            <a:ext cx="2921000" cy="558800"/>
          </a:xfrm>
          <a:prstGeom prst="rect">
            <a:avLst/>
          </a:prstGeom>
        </p:spPr>
      </p:pic>
      <p:pic>
        <p:nvPicPr>
          <p:cNvPr id="16" name="Picture 15"/>
          <p:cNvPicPr>
            <a:picLocks noChangeAspect="1"/>
          </p:cNvPicPr>
          <p:nvPr/>
        </p:nvPicPr>
        <p:blipFill>
          <a:blip r:embed="rId5"/>
          <a:stretch>
            <a:fillRect/>
          </a:stretch>
        </p:blipFill>
        <p:spPr>
          <a:xfrm>
            <a:off x="763905" y="3959860"/>
            <a:ext cx="3054350" cy="571500"/>
          </a:xfrm>
          <a:prstGeom prst="rect">
            <a:avLst/>
          </a:prstGeom>
        </p:spPr>
      </p:pic>
      <p:sp>
        <p:nvSpPr>
          <p:cNvPr id="17" name="Text Box 16"/>
          <p:cNvSpPr txBox="1"/>
          <p:nvPr/>
        </p:nvSpPr>
        <p:spPr>
          <a:xfrm>
            <a:off x="833755" y="1392555"/>
            <a:ext cx="4064000" cy="1814830"/>
          </a:xfrm>
          <a:prstGeom prst="rect">
            <a:avLst/>
          </a:prstGeom>
          <a:noFill/>
        </p:spPr>
        <p:txBody>
          <a:bodyPr wrap="square" rtlCol="0">
            <a:spAutoFit/>
          </a:bodyPr>
          <a:p>
            <a:r>
              <a:rPr lang="en-US" sz="2800" b="1">
                <a:solidFill>
                  <a:srgbClr val="7030A0"/>
                </a:solidFill>
              </a:rPr>
              <a:t>Here we can see missing values in Alley,MasVnrType,GarageYrBlt,Electrical features</a:t>
            </a:r>
            <a:endParaRPr lang="en-US" sz="2800" b="1">
              <a:solidFill>
                <a:srgbClr val="7030A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33451" y="952343"/>
            <a:ext cx="8425180" cy="521970"/>
          </a:xfrm>
          <a:prstGeom prst="rect">
            <a:avLst/>
          </a:prstGeom>
        </p:spPr>
        <p:txBody>
          <a:bodyPr wrap="none">
            <a:spAutoFit/>
          </a:bodyPr>
          <a:lstStyle/>
          <a:p>
            <a:pPr algn="ctr"/>
            <a:r>
              <a:rPr lang="en-US" altLang="en-US" sz="2800" b="1" dirty="0">
                <a:solidFill>
                  <a:srgbClr val="E966A0"/>
                </a:solidFill>
                <a:latin typeface="Century Gothic" panose="020B0502020202020204" pitchFamily="34" charset="0"/>
                <a:ea typeface="Arial" panose="020B0604020202020204" pitchFamily="34" charset="0"/>
              </a:rPr>
              <a:t>Cleaned Data after Handlled the missing Values</a:t>
            </a:r>
            <a:endParaRPr lang="en-US" altLang="en-US" sz="2800" b="1" dirty="0">
              <a:solidFill>
                <a:srgbClr val="E966A0"/>
              </a:solidFill>
              <a:latin typeface="Century Gothic" panose="020B0502020202020204" pitchFamily="34" charset="0"/>
              <a:ea typeface="Arial" panose="020B0604020202020204" pitchFamily="34" charset="0"/>
            </a:endParaRPr>
          </a:p>
        </p:txBody>
      </p:sp>
      <p:pic>
        <p:nvPicPr>
          <p:cNvPr id="2" name="Picture 1"/>
          <p:cNvPicPr>
            <a:picLocks noChangeAspect="1"/>
          </p:cNvPicPr>
          <p:nvPr/>
        </p:nvPicPr>
        <p:blipFill>
          <a:blip r:embed="rId1"/>
          <a:stretch>
            <a:fillRect/>
          </a:stretch>
        </p:blipFill>
        <p:spPr>
          <a:xfrm>
            <a:off x="721995" y="1819910"/>
            <a:ext cx="4657090" cy="2068195"/>
          </a:xfrm>
          <a:prstGeom prst="rect">
            <a:avLst/>
          </a:prstGeom>
        </p:spPr>
      </p:pic>
      <p:pic>
        <p:nvPicPr>
          <p:cNvPr id="9" name="Picture 8"/>
          <p:cNvPicPr>
            <a:picLocks noChangeAspect="1"/>
          </p:cNvPicPr>
          <p:nvPr/>
        </p:nvPicPr>
        <p:blipFill>
          <a:blip r:embed="rId2"/>
          <a:stretch>
            <a:fillRect/>
          </a:stretch>
        </p:blipFill>
        <p:spPr>
          <a:xfrm>
            <a:off x="6528435" y="1962150"/>
            <a:ext cx="4396105" cy="1925955"/>
          </a:xfrm>
          <a:prstGeom prst="rect">
            <a:avLst/>
          </a:prstGeom>
        </p:spPr>
      </p:pic>
      <p:sp>
        <p:nvSpPr>
          <p:cNvPr id="10" name="Text Box 9"/>
          <p:cNvSpPr txBox="1"/>
          <p:nvPr/>
        </p:nvSpPr>
        <p:spPr>
          <a:xfrm>
            <a:off x="721995" y="4049395"/>
            <a:ext cx="4064000" cy="460375"/>
          </a:xfrm>
          <a:prstGeom prst="rect">
            <a:avLst/>
          </a:prstGeom>
          <a:noFill/>
        </p:spPr>
        <p:txBody>
          <a:bodyPr wrap="square" rtlCol="0">
            <a:spAutoFit/>
          </a:bodyPr>
          <a:p>
            <a:r>
              <a:rPr lang="en-US" sz="2400" b="1"/>
              <a:t>Before cleaning data</a:t>
            </a:r>
            <a:endParaRPr lang="en-US" sz="2400" b="1"/>
          </a:p>
        </p:txBody>
      </p:sp>
      <p:sp>
        <p:nvSpPr>
          <p:cNvPr id="11" name="Text Box 10"/>
          <p:cNvSpPr txBox="1"/>
          <p:nvPr/>
        </p:nvSpPr>
        <p:spPr>
          <a:xfrm>
            <a:off x="7463790" y="4041775"/>
            <a:ext cx="4064000" cy="460375"/>
          </a:xfrm>
          <a:prstGeom prst="rect">
            <a:avLst/>
          </a:prstGeom>
          <a:noFill/>
        </p:spPr>
        <p:txBody>
          <a:bodyPr wrap="square" rtlCol="0">
            <a:spAutoFit/>
          </a:bodyPr>
          <a:p>
            <a:r>
              <a:rPr lang="en-US" sz="2400" b="1"/>
              <a:t>Cleaned data</a:t>
            </a:r>
            <a:endParaRPr lang="en-US" sz="2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3226" y="678658"/>
            <a:ext cx="10328910" cy="521970"/>
          </a:xfrm>
          <a:prstGeom prst="rect">
            <a:avLst/>
          </a:prstGeom>
        </p:spPr>
        <p:txBody>
          <a:bodyPr wrap="none">
            <a:spAutoFit/>
          </a:bodyPr>
          <a:lstStyle/>
          <a:p>
            <a:pPr algn="ctr"/>
            <a:r>
              <a:rPr lang="en-US" altLang="en-US" sz="2800" b="1" dirty="0">
                <a:solidFill>
                  <a:srgbClr val="E966A0"/>
                </a:solidFill>
                <a:latin typeface="Century Gothic" panose="020B0502020202020204" pitchFamily="34" charset="0"/>
                <a:ea typeface="Arial" panose="020B0604020202020204" pitchFamily="34" charset="0"/>
              </a:rPr>
              <a:t>Univariate Analysis: Price Distribution (Histogram + KDE Plot)</a:t>
            </a:r>
            <a:endParaRPr lang="en-US" altLang="en-US" sz="2800" b="1" dirty="0">
              <a:solidFill>
                <a:srgbClr val="E966A0"/>
              </a:solidFill>
              <a:latin typeface="Century Gothic" panose="020B0502020202020204" pitchFamily="34" charset="0"/>
              <a:ea typeface="Arial" panose="020B0604020202020204" pitchFamily="34" charset="0"/>
            </a:endParaRPr>
          </a:p>
        </p:txBody>
      </p:sp>
      <p:sp>
        <p:nvSpPr>
          <p:cNvPr id="2" name="Text Box 1"/>
          <p:cNvSpPr txBox="1"/>
          <p:nvPr/>
        </p:nvSpPr>
        <p:spPr>
          <a:xfrm>
            <a:off x="836930" y="1356360"/>
            <a:ext cx="9895205" cy="1814830"/>
          </a:xfrm>
          <a:prstGeom prst="rect">
            <a:avLst/>
          </a:prstGeom>
        </p:spPr>
        <p:txBody>
          <a:bodyPr wrap="square">
            <a:spAutoFit/>
          </a:bodyPr>
          <a:p>
            <a:r>
              <a:rPr lang="en-US" altLang="zh-CN" sz="2800" b="1">
                <a:solidFill>
                  <a:srgbClr val="7030A0"/>
                </a:solidFill>
              </a:rPr>
              <a:t>Univariate analysis examines one variable at a time to understand its distribution, central tendency, and variability. This helps identify trends, outliers, and data characteristics before diving into deeper insights</a:t>
            </a:r>
            <a:r>
              <a:rPr lang="en-US" altLang="zh-CN" sz="1600" b="1">
                <a:solidFill>
                  <a:srgbClr val="7030A0"/>
                </a:solidFill>
              </a:rPr>
              <a:t>.</a:t>
            </a:r>
            <a:endParaRPr lang="en-US" altLang="zh-CN" sz="1600" b="1">
              <a:solidFill>
                <a:srgbClr val="7030A0"/>
              </a:solidFill>
            </a:endParaRPr>
          </a:p>
        </p:txBody>
      </p:sp>
      <p:pic>
        <p:nvPicPr>
          <p:cNvPr id="9" name="Picture 8"/>
          <p:cNvPicPr>
            <a:picLocks noChangeAspect="1"/>
          </p:cNvPicPr>
          <p:nvPr/>
        </p:nvPicPr>
        <p:blipFill>
          <a:blip r:embed="rId1"/>
          <a:stretch>
            <a:fillRect/>
          </a:stretch>
        </p:blipFill>
        <p:spPr>
          <a:xfrm>
            <a:off x="403225" y="3079750"/>
            <a:ext cx="4245610" cy="2839085"/>
          </a:xfrm>
          <a:prstGeom prst="rect">
            <a:avLst/>
          </a:prstGeom>
        </p:spPr>
      </p:pic>
      <p:pic>
        <p:nvPicPr>
          <p:cNvPr id="10" name="Picture 9"/>
          <p:cNvPicPr>
            <a:picLocks noChangeAspect="1"/>
          </p:cNvPicPr>
          <p:nvPr/>
        </p:nvPicPr>
        <p:blipFill>
          <a:blip r:embed="rId2"/>
          <a:stretch>
            <a:fillRect/>
          </a:stretch>
        </p:blipFill>
        <p:spPr>
          <a:xfrm>
            <a:off x="4648835" y="3079750"/>
            <a:ext cx="3030220" cy="2678430"/>
          </a:xfrm>
          <a:prstGeom prst="rect">
            <a:avLst/>
          </a:prstGeom>
        </p:spPr>
      </p:pic>
      <p:pic>
        <p:nvPicPr>
          <p:cNvPr id="14" name="Picture 13"/>
          <p:cNvPicPr>
            <a:picLocks noChangeAspect="1"/>
          </p:cNvPicPr>
          <p:nvPr/>
        </p:nvPicPr>
        <p:blipFill>
          <a:blip r:embed="rId3"/>
          <a:stretch>
            <a:fillRect/>
          </a:stretch>
        </p:blipFill>
        <p:spPr>
          <a:xfrm>
            <a:off x="8383905" y="3171190"/>
            <a:ext cx="2559050" cy="2463800"/>
          </a:xfrm>
          <a:prstGeom prst="rect">
            <a:avLst/>
          </a:prstGeom>
        </p:spPr>
      </p:pic>
      <p:sp>
        <p:nvSpPr>
          <p:cNvPr id="15" name="Text Box 14"/>
          <p:cNvSpPr txBox="1"/>
          <p:nvPr/>
        </p:nvSpPr>
        <p:spPr>
          <a:xfrm>
            <a:off x="836930" y="5918835"/>
            <a:ext cx="4064000" cy="645160"/>
          </a:xfrm>
          <a:prstGeom prst="rect">
            <a:avLst/>
          </a:prstGeom>
          <a:noFill/>
        </p:spPr>
        <p:txBody>
          <a:bodyPr wrap="square" rtlCol="0">
            <a:spAutoFit/>
          </a:bodyPr>
          <a:p>
            <a:r>
              <a:rPr lang="en-US" b="1"/>
              <a:t>Numerical variable Histplot with KDE of salesprice distribution</a:t>
            </a:r>
            <a:endParaRPr lang="en-US" b="1"/>
          </a:p>
        </p:txBody>
      </p:sp>
      <p:sp>
        <p:nvSpPr>
          <p:cNvPr id="19" name="Text Box 18"/>
          <p:cNvSpPr txBox="1"/>
          <p:nvPr/>
        </p:nvSpPr>
        <p:spPr>
          <a:xfrm>
            <a:off x="4900930" y="5918835"/>
            <a:ext cx="4064000" cy="645160"/>
          </a:xfrm>
          <a:prstGeom prst="rect">
            <a:avLst/>
          </a:prstGeom>
          <a:noFill/>
        </p:spPr>
        <p:txBody>
          <a:bodyPr wrap="square" rtlCol="0">
            <a:spAutoFit/>
          </a:bodyPr>
          <a:p>
            <a:r>
              <a:rPr lang="en-US" b="1">
                <a:solidFill>
                  <a:srgbClr val="5407A3"/>
                </a:solidFill>
              </a:rPr>
              <a:t>Categorical variable Countplot of Location Configuration</a:t>
            </a:r>
            <a:endParaRPr lang="en-US" b="1">
              <a:solidFill>
                <a:srgbClr val="5407A3"/>
              </a:solidFill>
            </a:endParaRPr>
          </a:p>
        </p:txBody>
      </p:sp>
      <p:sp>
        <p:nvSpPr>
          <p:cNvPr id="20" name="Text Box 19"/>
          <p:cNvSpPr txBox="1"/>
          <p:nvPr/>
        </p:nvSpPr>
        <p:spPr>
          <a:xfrm>
            <a:off x="8383905" y="5918835"/>
            <a:ext cx="4284345" cy="721360"/>
          </a:xfrm>
          <a:prstGeom prst="rect">
            <a:avLst/>
          </a:prstGeom>
          <a:noFill/>
        </p:spPr>
        <p:txBody>
          <a:bodyPr wrap="square" rtlCol="0">
            <a:noAutofit/>
          </a:bodyPr>
          <a:p>
            <a:r>
              <a:rPr lang="en-US" b="1">
                <a:gradFill>
                  <a:gsLst>
                    <a:gs pos="0">
                      <a:srgbClr val="E30000"/>
                    </a:gs>
                    <a:gs pos="100000">
                      <a:srgbClr val="760303"/>
                    </a:gs>
                  </a:gsLst>
                  <a:lin scaled="0"/>
                </a:gradFill>
                <a:sym typeface="+mn-ea"/>
              </a:rPr>
              <a:t>Categorical variable Pie plot for  Distribution of Location Configuration</a:t>
            </a:r>
            <a:endParaRPr lang="en-US" b="1">
              <a:gradFill>
                <a:gsLst>
                  <a:gs pos="0">
                    <a:srgbClr val="E30000"/>
                  </a:gs>
                  <a:gs pos="100000">
                    <a:srgbClr val="760303"/>
                  </a:gs>
                </a:gsLst>
                <a:lin scaled="0"/>
              </a:gra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Detect outliers using Box plot</a:t>
            </a:r>
            <a:endParaRPr lang="en-US" altLang="en-US"/>
          </a:p>
        </p:txBody>
      </p:sp>
      <p:pic>
        <p:nvPicPr>
          <p:cNvPr id="5" name="Picture 4"/>
          <p:cNvPicPr>
            <a:picLocks noChangeAspect="1"/>
          </p:cNvPicPr>
          <p:nvPr/>
        </p:nvPicPr>
        <p:blipFill>
          <a:blip r:embed="rId1"/>
          <a:stretch>
            <a:fillRect/>
          </a:stretch>
        </p:blipFill>
        <p:spPr>
          <a:xfrm>
            <a:off x="4006850" y="1562100"/>
            <a:ext cx="4178300" cy="3009265"/>
          </a:xfrm>
          <a:prstGeom prst="rect">
            <a:avLst/>
          </a:prstGeom>
        </p:spPr>
      </p:pic>
      <p:pic>
        <p:nvPicPr>
          <p:cNvPr id="7" name="Content Placeholder 6"/>
          <p:cNvPicPr>
            <a:picLocks noChangeAspect="1"/>
          </p:cNvPicPr>
          <p:nvPr>
            <p:ph idx="1"/>
          </p:nvPr>
        </p:nvPicPr>
        <p:blipFill>
          <a:blip r:embed="rId2"/>
          <a:stretch>
            <a:fillRect/>
          </a:stretch>
        </p:blipFill>
        <p:spPr>
          <a:xfrm>
            <a:off x="311785" y="1691005"/>
            <a:ext cx="3762375" cy="2880995"/>
          </a:xfrm>
          <a:prstGeom prst="rect">
            <a:avLst/>
          </a:prstGeom>
        </p:spPr>
      </p:pic>
      <p:pic>
        <p:nvPicPr>
          <p:cNvPr id="8" name="Picture 7"/>
          <p:cNvPicPr>
            <a:picLocks noChangeAspect="1"/>
          </p:cNvPicPr>
          <p:nvPr/>
        </p:nvPicPr>
        <p:blipFill>
          <a:blip r:embed="rId3"/>
          <a:stretch>
            <a:fillRect/>
          </a:stretch>
        </p:blipFill>
        <p:spPr>
          <a:xfrm>
            <a:off x="8473440" y="1561465"/>
            <a:ext cx="3443605" cy="3102610"/>
          </a:xfrm>
          <a:prstGeom prst="rect">
            <a:avLst/>
          </a:prstGeom>
        </p:spPr>
      </p:pic>
      <p:sp>
        <p:nvSpPr>
          <p:cNvPr id="10" name="Text Box 9"/>
          <p:cNvSpPr txBox="1"/>
          <p:nvPr/>
        </p:nvSpPr>
        <p:spPr>
          <a:xfrm>
            <a:off x="7773670" y="4959350"/>
            <a:ext cx="4418330" cy="1938020"/>
          </a:xfrm>
          <a:prstGeom prst="rect">
            <a:avLst/>
          </a:prstGeom>
          <a:noFill/>
        </p:spPr>
        <p:txBody>
          <a:bodyPr wrap="square" rtlCol="0">
            <a:spAutoFit/>
          </a:bodyPr>
          <a:p>
            <a:r>
              <a:rPr lang="en-US" sz="2400" b="1">
                <a:gradFill>
                  <a:gsLst>
                    <a:gs pos="0">
                      <a:srgbClr val="7B32B2"/>
                    </a:gs>
                    <a:gs pos="100000">
                      <a:srgbClr val="401A5D"/>
                    </a:gs>
                  </a:gsLst>
                  <a:lin scaled="0"/>
                </a:gradFill>
              </a:rPr>
              <a:t>In this Box plot Median is in between 100000 to 200000 of Saleprice and after 700000 we can see outlier that can be removed</a:t>
            </a:r>
            <a:endParaRPr lang="en-US" sz="2400" b="1">
              <a:gradFill>
                <a:gsLst>
                  <a:gs pos="0">
                    <a:srgbClr val="7B32B2"/>
                  </a:gs>
                  <a:gs pos="100000">
                    <a:srgbClr val="401A5D"/>
                  </a:gs>
                </a:gsLst>
                <a:lin scaled="0"/>
              </a:gradFill>
            </a:endParaRPr>
          </a:p>
        </p:txBody>
      </p:sp>
      <p:sp>
        <p:nvSpPr>
          <p:cNvPr id="11" name="Text Box 10"/>
          <p:cNvSpPr txBox="1"/>
          <p:nvPr/>
        </p:nvSpPr>
        <p:spPr>
          <a:xfrm>
            <a:off x="945515" y="4820920"/>
            <a:ext cx="5965190" cy="1568450"/>
          </a:xfrm>
          <a:prstGeom prst="rect">
            <a:avLst/>
          </a:prstGeom>
          <a:noFill/>
        </p:spPr>
        <p:txBody>
          <a:bodyPr wrap="square" rtlCol="0">
            <a:spAutoFit/>
          </a:bodyPr>
          <a:p>
            <a:r>
              <a:rPr lang="en-US" sz="2400" b="1">
                <a:gradFill>
                  <a:gsLst>
                    <a:gs pos="0">
                      <a:srgbClr val="E30000"/>
                    </a:gs>
                    <a:gs pos="100000">
                      <a:srgbClr val="760303"/>
                    </a:gs>
                  </a:gsLst>
                  <a:lin scaled="0"/>
                </a:gradFill>
              </a:rPr>
              <a:t>When the Saleprice increased the Median of Box plot inceased as shown in the above diagram and we can see the outlier too that can be removed</a:t>
            </a:r>
            <a:endParaRPr lang="en-US" sz="2400" b="1">
              <a:gradFill>
                <a:gsLst>
                  <a:gs pos="0">
                    <a:srgbClr val="E30000"/>
                  </a:gs>
                  <a:gs pos="100000">
                    <a:srgbClr val="760303"/>
                  </a:gs>
                </a:gsLst>
                <a:lin scaled="0"/>
              </a:gra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81026" y="744063"/>
            <a:ext cx="7749540" cy="583565"/>
          </a:xfrm>
          <a:prstGeom prst="rect">
            <a:avLst/>
          </a:prstGeom>
        </p:spPr>
        <p:txBody>
          <a:bodyPr wrap="none">
            <a:spAutoFit/>
          </a:bodyPr>
          <a:lstStyle/>
          <a:p>
            <a:pPr algn="ctr"/>
            <a:r>
              <a:rPr lang="en-US" altLang="en-US" sz="3200" b="1" dirty="0">
                <a:solidFill>
                  <a:srgbClr val="E9629B"/>
                </a:solidFill>
                <a:latin typeface="Century Gothic" panose="020B0502020202020204" pitchFamily="34" charset="0"/>
                <a:ea typeface="Arial" panose="020B0604020202020204" pitchFamily="34" charset="0"/>
              </a:rPr>
              <a:t>Bivariate Analysis in Real Estate Pricing</a:t>
            </a:r>
            <a:endParaRPr lang="en-US" altLang="en-US" sz="3200" b="1" dirty="0">
              <a:solidFill>
                <a:srgbClr val="E9629B"/>
              </a:solidFill>
              <a:latin typeface="Century Gothic" panose="020B0502020202020204" pitchFamily="34" charset="0"/>
              <a:ea typeface="Arial" panose="020B0604020202020204" pitchFamily="34" charset="0"/>
            </a:endParaRPr>
          </a:p>
        </p:txBody>
      </p:sp>
      <p:sp>
        <p:nvSpPr>
          <p:cNvPr id="2" name="Text Box 1"/>
          <p:cNvSpPr txBox="1"/>
          <p:nvPr/>
        </p:nvSpPr>
        <p:spPr>
          <a:xfrm>
            <a:off x="1133475" y="1365250"/>
            <a:ext cx="10039985" cy="987425"/>
          </a:xfrm>
          <a:prstGeom prst="rect">
            <a:avLst/>
          </a:prstGeom>
          <a:noFill/>
        </p:spPr>
        <p:txBody>
          <a:bodyPr wrap="square" rtlCol="0">
            <a:noAutofit/>
          </a:bodyPr>
          <a:p>
            <a:r>
              <a:rPr lang="en-US" altLang="en-US" sz="2400" b="1">
                <a:solidFill>
                  <a:srgbClr val="5407A3"/>
                </a:solidFill>
              </a:rPr>
              <a:t>Bivariate analysis examines the relationship between two variables to uncover trends, dependencies, and correlations. In real estate, it helps determine how factors like location, square footage, and number of bedrooms affect house prices.</a:t>
            </a:r>
            <a:endParaRPr lang="en-US" altLang="en-US" sz="2400" b="1">
              <a:solidFill>
                <a:srgbClr val="5407A3"/>
              </a:solidFill>
            </a:endParaRPr>
          </a:p>
        </p:txBody>
      </p:sp>
      <p:pic>
        <p:nvPicPr>
          <p:cNvPr id="16" name="Picture 15"/>
          <p:cNvPicPr>
            <a:picLocks noChangeAspect="1"/>
          </p:cNvPicPr>
          <p:nvPr/>
        </p:nvPicPr>
        <p:blipFill>
          <a:blip r:embed="rId1"/>
          <a:stretch>
            <a:fillRect/>
          </a:stretch>
        </p:blipFill>
        <p:spPr>
          <a:xfrm>
            <a:off x="661670" y="2981325"/>
            <a:ext cx="4731385" cy="2955290"/>
          </a:xfrm>
          <a:prstGeom prst="rect">
            <a:avLst/>
          </a:prstGeom>
        </p:spPr>
      </p:pic>
      <p:pic>
        <p:nvPicPr>
          <p:cNvPr id="17" name="Picture 16"/>
          <p:cNvPicPr>
            <a:picLocks noChangeAspect="1"/>
          </p:cNvPicPr>
          <p:nvPr/>
        </p:nvPicPr>
        <p:blipFill>
          <a:blip r:embed="rId2"/>
          <a:stretch>
            <a:fillRect/>
          </a:stretch>
        </p:blipFill>
        <p:spPr>
          <a:xfrm>
            <a:off x="7857490" y="2615565"/>
            <a:ext cx="3788410" cy="3252470"/>
          </a:xfrm>
          <a:prstGeom prst="rect">
            <a:avLst/>
          </a:prstGeom>
        </p:spPr>
      </p:pic>
      <p:sp>
        <p:nvSpPr>
          <p:cNvPr id="18" name="Text Box 17"/>
          <p:cNvSpPr txBox="1"/>
          <p:nvPr/>
        </p:nvSpPr>
        <p:spPr>
          <a:xfrm>
            <a:off x="1632585" y="6057900"/>
            <a:ext cx="3760470" cy="1062990"/>
          </a:xfrm>
          <a:prstGeom prst="rect">
            <a:avLst/>
          </a:prstGeom>
          <a:noFill/>
        </p:spPr>
        <p:txBody>
          <a:bodyPr wrap="square" rtlCol="0">
            <a:noAutofit/>
          </a:bodyPr>
          <a:p>
            <a:r>
              <a:rPr lang="en-US" sz="2000" b="1"/>
              <a:t>Scatter plot between 2 variables Garagearea and salesprice</a:t>
            </a:r>
            <a:endParaRPr lang="en-US" sz="2000" b="1"/>
          </a:p>
        </p:txBody>
      </p:sp>
      <p:sp>
        <p:nvSpPr>
          <p:cNvPr id="19" name="Text Box 18"/>
          <p:cNvSpPr txBox="1"/>
          <p:nvPr/>
        </p:nvSpPr>
        <p:spPr>
          <a:xfrm>
            <a:off x="8492490" y="5868035"/>
            <a:ext cx="3005455" cy="1014730"/>
          </a:xfrm>
          <a:prstGeom prst="rect">
            <a:avLst/>
          </a:prstGeom>
          <a:noFill/>
        </p:spPr>
        <p:txBody>
          <a:bodyPr wrap="square" rtlCol="0">
            <a:spAutoFit/>
          </a:bodyPr>
          <a:p>
            <a:r>
              <a:rPr lang="en-US" sz="2000" b="1"/>
              <a:t>Violin plot between 2 variables overall quality GrLiveArea</a:t>
            </a:r>
            <a:endParaRPr lang="en-US" sz="20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24627" y="461096"/>
            <a:ext cx="3187700" cy="768350"/>
          </a:xfrm>
          <a:prstGeom prst="rect">
            <a:avLst/>
          </a:prstGeom>
        </p:spPr>
        <p:txBody>
          <a:bodyPr wrap="none">
            <a:spAutoFit/>
          </a:bodyPr>
          <a:lstStyle/>
          <a:p>
            <a:pPr algn="l"/>
            <a:r>
              <a:rPr lang="en-US" altLang="en-US" sz="4400" b="1">
                <a:solidFill>
                  <a:srgbClr val="E966A0"/>
                </a:solidFill>
                <a:latin typeface="Century Gothic" panose="020B0502020202020204" pitchFamily="34" charset="0"/>
                <a:cs typeface="Arial" panose="020B0604020202020204" pitchFamily="34" charset="0"/>
              </a:rPr>
              <a:t>Correlation</a:t>
            </a:r>
            <a:endParaRPr lang="en-US" altLang="en-US" sz="4400" b="1">
              <a:solidFill>
                <a:srgbClr val="E966A0"/>
              </a:solidFill>
              <a:latin typeface="Century Gothic" panose="020B0502020202020204" pitchFamily="34" charset="0"/>
              <a:cs typeface="Arial" panose="020B0604020202020204" pitchFamily="34" charset="0"/>
            </a:endParaRPr>
          </a:p>
        </p:txBody>
      </p:sp>
      <p:sp>
        <p:nvSpPr>
          <p:cNvPr id="10" name="矩形 9"/>
          <p:cNvSpPr/>
          <p:nvPr/>
        </p:nvSpPr>
        <p:spPr>
          <a:xfrm>
            <a:off x="7436485" y="1682115"/>
            <a:ext cx="4955540" cy="2345690"/>
          </a:xfrm>
          <a:prstGeom prst="rect">
            <a:avLst/>
          </a:prstGeom>
        </p:spPr>
        <p:txBody>
          <a:bodyPr wrap="square">
            <a:noAutofit/>
          </a:bodyPr>
          <a:lstStyle/>
          <a:p>
            <a:pPr algn="l"/>
            <a:r>
              <a:rPr lang="en-US" altLang="en-US" sz="2000" b="1">
                <a:solidFill>
                  <a:srgbClr val="C00000"/>
                </a:solidFill>
                <a:latin typeface="Century Gothic" panose="020B0502020202020204" pitchFamily="34" charset="0"/>
                <a:cs typeface="Arial" panose="020B0604020202020204" pitchFamily="34" charset="0"/>
              </a:rPr>
              <a:t>Correlation of Numeric features with SalePrice</a:t>
            </a:r>
            <a:endParaRPr lang="en-US" altLang="en-US" sz="2000" b="1">
              <a:solidFill>
                <a:srgbClr val="C00000"/>
              </a:solidFill>
              <a:latin typeface="Century Gothic" panose="020B0502020202020204" pitchFamily="34" charset="0"/>
              <a:cs typeface="Arial" panose="020B0604020202020204" pitchFamily="34" charset="0"/>
            </a:endParaRPr>
          </a:p>
          <a:p>
            <a:pPr algn="l"/>
            <a:r>
              <a:rPr lang="en-US" altLang="en-US" sz="2000" b="1">
                <a:solidFill>
                  <a:srgbClr val="7030A0"/>
                </a:solidFill>
                <a:latin typeface="Century Gothic" panose="020B0502020202020204" pitchFamily="34" charset="0"/>
                <a:cs typeface="Arial" panose="020B0604020202020204" pitchFamily="34" charset="0"/>
              </a:rPr>
              <a:t>Dark pattern shows one feature correlated with negatively with other</a:t>
            </a:r>
            <a:endParaRPr lang="en-US" altLang="en-US" sz="2000" b="1">
              <a:solidFill>
                <a:srgbClr val="7030A0"/>
              </a:solidFill>
              <a:latin typeface="Century Gothic" panose="020B0502020202020204" pitchFamily="34" charset="0"/>
              <a:cs typeface="Arial" panose="020B0604020202020204" pitchFamily="34" charset="0"/>
            </a:endParaRPr>
          </a:p>
          <a:p>
            <a:pPr algn="l"/>
            <a:r>
              <a:rPr lang="en-US" altLang="en-US" sz="2000" b="1">
                <a:solidFill>
                  <a:srgbClr val="7030A0"/>
                </a:solidFill>
                <a:latin typeface="Century Gothic" panose="020B0502020202020204" pitchFamily="34" charset="0"/>
                <a:cs typeface="Arial" panose="020B0604020202020204" pitchFamily="34" charset="0"/>
              </a:rPr>
              <a:t>feature,</a:t>
            </a:r>
            <a:endParaRPr lang="en-US" altLang="en-US" sz="2000" b="1">
              <a:solidFill>
                <a:srgbClr val="7030A0"/>
              </a:solidFill>
              <a:latin typeface="Century Gothic" panose="020B0502020202020204" pitchFamily="34" charset="0"/>
              <a:cs typeface="Arial" panose="020B0604020202020204" pitchFamily="34" charset="0"/>
            </a:endParaRPr>
          </a:p>
          <a:p>
            <a:pPr algn="l"/>
            <a:r>
              <a:rPr lang="en-US" altLang="en-US" sz="2000" b="1">
                <a:solidFill>
                  <a:srgbClr val="7030A0"/>
                </a:solidFill>
                <a:latin typeface="Century Gothic" panose="020B0502020202020204" pitchFamily="34" charset="0"/>
                <a:cs typeface="Arial" panose="020B0604020202020204" pitchFamily="34" charset="0"/>
              </a:rPr>
              <a:t>example :</a:t>
            </a:r>
            <a:endParaRPr lang="en-US" altLang="en-US" sz="2000" b="1">
              <a:solidFill>
                <a:srgbClr val="7030A0"/>
              </a:solidFill>
              <a:latin typeface="Century Gothic" panose="020B0502020202020204" pitchFamily="34" charset="0"/>
              <a:cs typeface="Arial" panose="020B0604020202020204" pitchFamily="34" charset="0"/>
            </a:endParaRPr>
          </a:p>
          <a:p>
            <a:pPr algn="l"/>
            <a:r>
              <a:rPr lang="en-US" altLang="en-US" sz="2000" b="1">
                <a:solidFill>
                  <a:srgbClr val="7030A0"/>
                </a:solidFill>
                <a:latin typeface="Century Gothic" panose="020B0502020202020204" pitchFamily="34" charset="0"/>
                <a:cs typeface="Arial" panose="020B0604020202020204" pitchFamily="34" charset="0"/>
              </a:rPr>
              <a:t>Here BsmtUnfSF in y-axis is very highly negatively correlated with BsmtFinSF1 in x-axis. </a:t>
            </a:r>
            <a:endParaRPr lang="en-US" altLang="en-US" sz="2000" b="1">
              <a:solidFill>
                <a:srgbClr val="7030A0"/>
              </a:solidFill>
              <a:latin typeface="Century Gothic" panose="020B0502020202020204" pitchFamily="34" charset="0"/>
              <a:cs typeface="Arial" panose="020B0604020202020204" pitchFamily="34" charset="0"/>
            </a:endParaRPr>
          </a:p>
        </p:txBody>
      </p:sp>
      <p:pic>
        <p:nvPicPr>
          <p:cNvPr id="14" name="Picture 13"/>
          <p:cNvPicPr>
            <a:picLocks noChangeAspect="1"/>
          </p:cNvPicPr>
          <p:nvPr/>
        </p:nvPicPr>
        <p:blipFill>
          <a:blip r:embed="rId1"/>
          <a:stretch>
            <a:fillRect/>
          </a:stretch>
        </p:blipFill>
        <p:spPr>
          <a:xfrm>
            <a:off x="601345" y="1228725"/>
            <a:ext cx="6835140" cy="55575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cntd...</a:t>
            </a:r>
            <a:br>
              <a:rPr lang="en-US"/>
            </a:br>
            <a:r>
              <a:rPr lang="en-US" altLang="en-US" b="1">
                <a:solidFill>
                  <a:srgbClr val="E966A0"/>
                </a:solidFill>
                <a:latin typeface="Century Gothic" panose="020B0502020202020204" pitchFamily="34" charset="0"/>
                <a:cs typeface="Century Gothic" panose="020B0502020202020204" pitchFamily="34" charset="0"/>
                <a:sym typeface="+mn-ea"/>
              </a:rPr>
              <a:t>Correlation Heatmap of Top Features</a:t>
            </a:r>
            <a:endParaRPr lang="en-US" altLang="en-US" b="1">
              <a:solidFill>
                <a:srgbClr val="E966A0"/>
              </a:solidFill>
              <a:latin typeface="Century Gothic" panose="020B0502020202020204" pitchFamily="34" charset="0"/>
              <a:cs typeface="Century Gothic" panose="020B0502020202020204" pitchFamily="34" charset="0"/>
              <a:sym typeface="+mn-ea"/>
            </a:endParaRPr>
          </a:p>
        </p:txBody>
      </p:sp>
      <p:sp>
        <p:nvSpPr>
          <p:cNvPr id="3" name="Content Placeholder 2"/>
          <p:cNvSpPr>
            <a:spLocks noGrp="1"/>
          </p:cNvSpPr>
          <p:nvPr>
            <p:ph idx="1"/>
          </p:nvPr>
        </p:nvSpPr>
        <p:spPr>
          <a:xfrm>
            <a:off x="838200" y="1825625"/>
            <a:ext cx="6572250" cy="4351655"/>
          </a:xfrm>
        </p:spPr>
        <p:txBody>
          <a:bodyPr/>
          <a:p>
            <a:endParaRPr lang="en-US"/>
          </a:p>
        </p:txBody>
      </p:sp>
      <p:pic>
        <p:nvPicPr>
          <p:cNvPr id="4" name="Picture 3"/>
          <p:cNvPicPr>
            <a:picLocks noChangeAspect="1"/>
          </p:cNvPicPr>
          <p:nvPr/>
        </p:nvPicPr>
        <p:blipFill>
          <a:blip r:embed="rId1"/>
          <a:stretch>
            <a:fillRect/>
          </a:stretch>
        </p:blipFill>
        <p:spPr>
          <a:xfrm>
            <a:off x="723265" y="1900555"/>
            <a:ext cx="7124065" cy="4760595"/>
          </a:xfrm>
          <a:prstGeom prst="rect">
            <a:avLst/>
          </a:prstGeom>
        </p:spPr>
      </p:pic>
      <p:sp>
        <p:nvSpPr>
          <p:cNvPr id="5" name="Text Box 4"/>
          <p:cNvSpPr txBox="1"/>
          <p:nvPr/>
        </p:nvSpPr>
        <p:spPr>
          <a:xfrm>
            <a:off x="7606030" y="2181225"/>
            <a:ext cx="4064000" cy="3072130"/>
          </a:xfrm>
          <a:prstGeom prst="rect">
            <a:avLst/>
          </a:prstGeom>
          <a:noFill/>
        </p:spPr>
        <p:txBody>
          <a:bodyPr wrap="square" rtlCol="0">
            <a:noAutofit/>
          </a:bodyPr>
          <a:p>
            <a:r>
              <a:rPr lang="en-US" altLang="en-US" sz="2800" b="1">
                <a:gradFill>
                  <a:gsLst>
                    <a:gs pos="0">
                      <a:srgbClr val="7B32B2"/>
                    </a:gs>
                    <a:gs pos="100000">
                      <a:srgbClr val="401A5D"/>
                    </a:gs>
                  </a:gsLst>
                  <a:lin scaled="0"/>
                </a:gradFill>
              </a:rPr>
              <a:t>In this Heatmap Yellow colored shows highly correlated features example 0.8,0.82,0.88,0.81,1, etc... According to this Heatmap GarageArea in Y-axis highly correlated with GarageCars in x axis</a:t>
            </a:r>
            <a:endParaRPr lang="en-US" altLang="en-US" sz="2800" b="1">
              <a:gradFill>
                <a:gsLst>
                  <a:gs pos="0">
                    <a:srgbClr val="7B32B2"/>
                  </a:gs>
                  <a:gs pos="100000">
                    <a:srgbClr val="401A5D"/>
                  </a:gs>
                </a:gsLst>
                <a:lin scaled="0"/>
              </a:gra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1353800" cy="1325880"/>
          </a:xfrm>
        </p:spPr>
        <p:txBody>
          <a:bodyPr>
            <a:normAutofit fontScale="90000"/>
          </a:bodyPr>
          <a:p>
            <a:r>
              <a:rPr lang="en-US" altLang="en-US">
                <a:solidFill>
                  <a:srgbClr val="E9629B"/>
                </a:solidFill>
              </a:rPr>
              <a:t>Feature Engineering for House Price Prediction</a:t>
            </a:r>
            <a:endParaRPr lang="en-US" altLang="en-US">
              <a:solidFill>
                <a:srgbClr val="E9629B"/>
              </a:solidFill>
            </a:endParaRPr>
          </a:p>
        </p:txBody>
      </p:sp>
      <p:sp>
        <p:nvSpPr>
          <p:cNvPr id="4" name="Text Box 3"/>
          <p:cNvSpPr txBox="1"/>
          <p:nvPr/>
        </p:nvSpPr>
        <p:spPr>
          <a:xfrm>
            <a:off x="914400" y="1337945"/>
            <a:ext cx="4835525" cy="2843530"/>
          </a:xfrm>
          <a:prstGeom prst="rect">
            <a:avLst/>
          </a:prstGeom>
          <a:noFill/>
        </p:spPr>
        <p:txBody>
          <a:bodyPr wrap="square" rtlCol="0">
            <a:noAutofit/>
          </a:bodyPr>
          <a:p>
            <a:r>
              <a:rPr lang="en-US" altLang="en-US" sz="2400" b="1"/>
              <a:t>Feature engineering transforms raw data into meaningful features that improve predictive models. In real estate pricing, creating new features and modifying existing ones can enhance model performance.</a:t>
            </a:r>
            <a:endParaRPr lang="en-US" altLang="en-US" sz="2400" b="1"/>
          </a:p>
          <a:p>
            <a:r>
              <a:rPr lang="en-US" altLang="en-US" sz="2400" b="1"/>
              <a:t>example:Combine GrLivArea (above ground) and TotalBsmtSF (basement) into a new feature</a:t>
            </a:r>
            <a:endParaRPr lang="en-US" altLang="en-US" sz="2400" b="1"/>
          </a:p>
        </p:txBody>
      </p:sp>
      <p:pic>
        <p:nvPicPr>
          <p:cNvPr id="6" name="Picture 5"/>
          <p:cNvPicPr>
            <a:picLocks noChangeAspect="1"/>
          </p:cNvPicPr>
          <p:nvPr/>
        </p:nvPicPr>
        <p:blipFill>
          <a:blip r:embed="rId1"/>
          <a:stretch>
            <a:fillRect/>
          </a:stretch>
        </p:blipFill>
        <p:spPr>
          <a:xfrm>
            <a:off x="6355080" y="4672330"/>
            <a:ext cx="5069205" cy="1986915"/>
          </a:xfrm>
          <a:prstGeom prst="rect">
            <a:avLst/>
          </a:prstGeom>
        </p:spPr>
      </p:pic>
      <p:pic>
        <p:nvPicPr>
          <p:cNvPr id="7" name="Picture 6"/>
          <p:cNvPicPr>
            <a:picLocks noChangeAspect="1"/>
          </p:cNvPicPr>
          <p:nvPr/>
        </p:nvPicPr>
        <p:blipFill>
          <a:blip r:embed="rId2"/>
          <a:stretch>
            <a:fillRect/>
          </a:stretch>
        </p:blipFill>
        <p:spPr>
          <a:xfrm>
            <a:off x="5749925" y="1440180"/>
            <a:ext cx="6292850" cy="3066415"/>
          </a:xfrm>
          <a:prstGeom prst="rect">
            <a:avLst/>
          </a:prstGeom>
        </p:spPr>
      </p:pic>
      <p:sp>
        <p:nvSpPr>
          <p:cNvPr id="9" name="Text Box 8"/>
          <p:cNvSpPr txBox="1"/>
          <p:nvPr/>
        </p:nvSpPr>
        <p:spPr>
          <a:xfrm>
            <a:off x="914400" y="4861560"/>
            <a:ext cx="5270500" cy="1996440"/>
          </a:xfrm>
          <a:prstGeom prst="rect">
            <a:avLst/>
          </a:prstGeom>
          <a:noFill/>
        </p:spPr>
        <p:txBody>
          <a:bodyPr wrap="square" rtlCol="0">
            <a:noAutofit/>
          </a:bodyPr>
          <a:p>
            <a:r>
              <a:rPr lang="en-US" altLang="en-US" sz="2400" b="1"/>
              <a:t>According to given data created new feature like shown below</a:t>
            </a:r>
            <a:endParaRPr lang="en-US" altLang="en-US" sz="2400" b="1"/>
          </a:p>
          <a:p>
            <a:r>
              <a:rPr lang="en-US" altLang="en-US" sz="2400" b="1"/>
              <a:t>TotalBath = FullBath+HalfBath+BsmtFullBath+BsmtHalfBath</a:t>
            </a:r>
            <a:endParaRPr lang="en-US" altLang="en-US" sz="2400" b="1"/>
          </a:p>
          <a:p>
            <a:endParaRPr lang="en-US" altLang="en-US" sz="24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75336" y="471648"/>
            <a:ext cx="7143750" cy="521970"/>
          </a:xfrm>
          <a:prstGeom prst="rect">
            <a:avLst/>
          </a:prstGeom>
        </p:spPr>
        <p:txBody>
          <a:bodyPr wrap="none">
            <a:spAutoFit/>
          </a:bodyPr>
          <a:lstStyle/>
          <a:p>
            <a:pPr algn="ctr"/>
            <a:r>
              <a:rPr lang="en-US" altLang="en-US" sz="2800" b="1" dirty="0">
                <a:solidFill>
                  <a:srgbClr val="E966A0"/>
                </a:solidFill>
                <a:latin typeface="Century Gothic" panose="020B0502020202020204" pitchFamily="34" charset="0"/>
                <a:ea typeface="Arial" panose="020B0604020202020204" pitchFamily="34" charset="0"/>
              </a:rPr>
              <a:t>Multivariate Analysis (Multiple Variables)</a:t>
            </a:r>
            <a:endParaRPr lang="en-US" altLang="en-US" sz="2800" b="1" dirty="0">
              <a:solidFill>
                <a:srgbClr val="E966A0"/>
              </a:solidFill>
              <a:latin typeface="Century Gothic" panose="020B0502020202020204" pitchFamily="34" charset="0"/>
              <a:ea typeface="Arial" panose="020B0604020202020204" pitchFamily="34" charset="0"/>
            </a:endParaRPr>
          </a:p>
        </p:txBody>
      </p:sp>
      <p:grpSp>
        <p:nvGrpSpPr>
          <p:cNvPr id="30" name="组合 29"/>
          <p:cNvGrpSpPr/>
          <p:nvPr/>
        </p:nvGrpSpPr>
        <p:grpSpPr>
          <a:xfrm>
            <a:off x="3575338" y="3829144"/>
            <a:ext cx="391401" cy="267525"/>
            <a:chOff x="13080462" y="8952774"/>
            <a:chExt cx="1133225" cy="774567"/>
          </a:xfrm>
          <a:solidFill>
            <a:schemeClr val="bg1"/>
          </a:solidFill>
        </p:grpSpPr>
        <p:sp>
          <p:nvSpPr>
            <p:cNvPr id="31" name="Freeform 327"/>
            <p:cNvSpPr/>
            <p:nvPr/>
          </p:nvSpPr>
          <p:spPr>
            <a:xfrm>
              <a:off x="13080462" y="8952774"/>
              <a:ext cx="86864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439"/>
                    <a:pt x="0" y="877"/>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877"/>
                    <a:pt x="21600" y="877"/>
                    <a:pt x="21600" y="877"/>
                  </a:cubicBezTo>
                  <a:cubicBezTo>
                    <a:pt x="21600" y="439"/>
                    <a:pt x="21307" y="0"/>
                    <a:pt x="20916" y="0"/>
                  </a:cubicBezTo>
                  <a:close/>
                  <a:moveTo>
                    <a:pt x="16615" y="1754"/>
                  </a:moveTo>
                  <a:cubicBezTo>
                    <a:pt x="17104" y="1754"/>
                    <a:pt x="17495" y="2193"/>
                    <a:pt x="17495" y="2741"/>
                  </a:cubicBezTo>
                  <a:cubicBezTo>
                    <a:pt x="17495" y="3289"/>
                    <a:pt x="17104" y="3728"/>
                    <a:pt x="16615" y="3728"/>
                  </a:cubicBezTo>
                  <a:cubicBezTo>
                    <a:pt x="16127" y="3728"/>
                    <a:pt x="15736" y="3289"/>
                    <a:pt x="15736" y="2741"/>
                  </a:cubicBezTo>
                  <a:cubicBezTo>
                    <a:pt x="15736" y="2193"/>
                    <a:pt x="16127" y="1754"/>
                    <a:pt x="16615" y="1754"/>
                  </a:cubicBezTo>
                  <a:close/>
                  <a:moveTo>
                    <a:pt x="13976" y="1754"/>
                  </a:moveTo>
                  <a:cubicBezTo>
                    <a:pt x="14465" y="1754"/>
                    <a:pt x="14856" y="2193"/>
                    <a:pt x="14856" y="2741"/>
                  </a:cubicBezTo>
                  <a:cubicBezTo>
                    <a:pt x="14856" y="3289"/>
                    <a:pt x="14465" y="3728"/>
                    <a:pt x="13976" y="3728"/>
                  </a:cubicBezTo>
                  <a:cubicBezTo>
                    <a:pt x="13390" y="3728"/>
                    <a:pt x="12999" y="3289"/>
                    <a:pt x="12999" y="2741"/>
                  </a:cubicBezTo>
                  <a:cubicBezTo>
                    <a:pt x="12999" y="2193"/>
                    <a:pt x="13390" y="1754"/>
                    <a:pt x="13976" y="1754"/>
                  </a:cubicBezTo>
                  <a:close/>
                  <a:moveTo>
                    <a:pt x="20232" y="20065"/>
                  </a:moveTo>
                  <a:cubicBezTo>
                    <a:pt x="1368" y="20065"/>
                    <a:pt x="1368" y="20065"/>
                    <a:pt x="1368" y="20065"/>
                  </a:cubicBezTo>
                  <a:cubicBezTo>
                    <a:pt x="1368" y="5482"/>
                    <a:pt x="1368" y="5482"/>
                    <a:pt x="1368" y="5482"/>
                  </a:cubicBezTo>
                  <a:cubicBezTo>
                    <a:pt x="20232" y="5482"/>
                    <a:pt x="20232" y="5482"/>
                    <a:pt x="20232" y="5482"/>
                  </a:cubicBezTo>
                  <a:lnTo>
                    <a:pt x="20232" y="20065"/>
                  </a:lnTo>
                  <a:close/>
                  <a:moveTo>
                    <a:pt x="19352" y="3728"/>
                  </a:moveTo>
                  <a:cubicBezTo>
                    <a:pt x="18766" y="3728"/>
                    <a:pt x="18375" y="3289"/>
                    <a:pt x="18375" y="2741"/>
                  </a:cubicBezTo>
                  <a:cubicBezTo>
                    <a:pt x="18375" y="2193"/>
                    <a:pt x="18766" y="1754"/>
                    <a:pt x="19352" y="1754"/>
                  </a:cubicBezTo>
                  <a:cubicBezTo>
                    <a:pt x="19841" y="1754"/>
                    <a:pt x="20232" y="2193"/>
                    <a:pt x="20232" y="2741"/>
                  </a:cubicBezTo>
                  <a:cubicBezTo>
                    <a:pt x="20232" y="3289"/>
                    <a:pt x="19841" y="3728"/>
                    <a:pt x="1935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2" name="Rectangle 328"/>
            <p:cNvSpPr/>
            <p:nvPr/>
          </p:nvSpPr>
          <p:spPr>
            <a:xfrm>
              <a:off x="13193353" y="9216190"/>
              <a:ext cx="630315" cy="11916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3" name="Rectangle 329"/>
            <p:cNvSpPr/>
            <p:nvPr/>
          </p:nvSpPr>
          <p:spPr>
            <a:xfrm>
              <a:off x="13193353" y="9385527"/>
              <a:ext cx="200696" cy="21010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4" name="Rectangle 330"/>
            <p:cNvSpPr/>
            <p:nvPr/>
          </p:nvSpPr>
          <p:spPr>
            <a:xfrm>
              <a:off x="13428546" y="9388662"/>
              <a:ext cx="213240" cy="2822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5" name="Rectangle 331"/>
            <p:cNvSpPr/>
            <p:nvPr/>
          </p:nvSpPr>
          <p:spPr>
            <a:xfrm>
              <a:off x="13428546" y="9473330"/>
              <a:ext cx="213240" cy="2822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6" name="Rectangle 332"/>
            <p:cNvSpPr/>
            <p:nvPr/>
          </p:nvSpPr>
          <p:spPr>
            <a:xfrm>
              <a:off x="13428546" y="9558001"/>
              <a:ext cx="213240" cy="2822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7" name="Freeform 333"/>
            <p:cNvSpPr/>
            <p:nvPr/>
          </p:nvSpPr>
          <p:spPr>
            <a:xfrm>
              <a:off x="13735864" y="9517233"/>
              <a:ext cx="81534" cy="81534"/>
            </a:xfrm>
            <a:custGeom>
              <a:avLst/>
              <a:gdLst/>
              <a:ahLst/>
              <a:cxnLst>
                <a:cxn ang="0">
                  <a:pos x="wd2" y="hd2"/>
                </a:cxn>
                <a:cxn ang="5400000">
                  <a:pos x="wd2" y="hd2"/>
                </a:cxn>
                <a:cxn ang="10800000">
                  <a:pos x="wd2" y="hd2"/>
                </a:cxn>
                <a:cxn ang="16200000">
                  <a:pos x="wd2" y="hd2"/>
                </a:cxn>
              </a:cxnLst>
              <a:rect l="0" t="0" r="r" b="b"/>
              <a:pathLst>
                <a:path w="21600" h="21600" extrusionOk="0">
                  <a:moveTo>
                    <a:pt x="6646" y="0"/>
                  </a:moveTo>
                  <a:lnTo>
                    <a:pt x="6646" y="1662"/>
                  </a:lnTo>
                  <a:lnTo>
                    <a:pt x="0" y="21600"/>
                  </a:lnTo>
                  <a:lnTo>
                    <a:pt x="19938" y="14954"/>
                  </a:lnTo>
                  <a:lnTo>
                    <a:pt x="21600" y="14954"/>
                  </a:lnTo>
                  <a:lnTo>
                    <a:pt x="6646"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8" name="Freeform 334"/>
            <p:cNvSpPr/>
            <p:nvPr/>
          </p:nvSpPr>
          <p:spPr>
            <a:xfrm>
              <a:off x="14061996" y="9120944"/>
              <a:ext cx="151691" cy="151691"/>
            </a:xfrm>
            <a:custGeom>
              <a:avLst/>
              <a:gdLst/>
              <a:ahLst/>
              <a:cxnLst>
                <a:cxn ang="0">
                  <a:pos x="wd2" y="hd2"/>
                </a:cxn>
                <a:cxn ang="5400000">
                  <a:pos x="wd2" y="hd2"/>
                </a:cxn>
                <a:cxn ang="10800000">
                  <a:pos x="wd2" y="hd2"/>
                </a:cxn>
                <a:cxn ang="16200000">
                  <a:pos x="wd2" y="hd2"/>
                </a:cxn>
              </a:cxnLst>
              <a:rect l="0" t="0" r="r" b="b"/>
              <a:pathLst>
                <a:path w="21323" h="21323" extrusionOk="0">
                  <a:moveTo>
                    <a:pt x="16062" y="21323"/>
                  </a:moveTo>
                  <a:cubicBezTo>
                    <a:pt x="20492" y="16892"/>
                    <a:pt x="20492" y="16892"/>
                    <a:pt x="20492" y="16892"/>
                  </a:cubicBezTo>
                  <a:cubicBezTo>
                    <a:pt x="21600" y="15785"/>
                    <a:pt x="21600" y="13569"/>
                    <a:pt x="20492" y="11908"/>
                  </a:cubicBezTo>
                  <a:cubicBezTo>
                    <a:pt x="9415" y="831"/>
                    <a:pt x="9415" y="831"/>
                    <a:pt x="9415" y="831"/>
                  </a:cubicBezTo>
                  <a:cubicBezTo>
                    <a:pt x="7754" y="-277"/>
                    <a:pt x="5538" y="-277"/>
                    <a:pt x="3877" y="831"/>
                  </a:cubicBezTo>
                  <a:cubicBezTo>
                    <a:pt x="0" y="5261"/>
                    <a:pt x="0" y="5261"/>
                    <a:pt x="0" y="5261"/>
                  </a:cubicBezTo>
                  <a:lnTo>
                    <a:pt x="16062" y="21323"/>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9" name="Freeform 335"/>
            <p:cNvSpPr/>
            <p:nvPr/>
          </p:nvSpPr>
          <p:spPr>
            <a:xfrm>
              <a:off x="13801540" y="9169149"/>
              <a:ext cx="363942" cy="363943"/>
            </a:xfrm>
            <a:custGeom>
              <a:avLst/>
              <a:gdLst/>
              <a:ahLst/>
              <a:cxnLst>
                <a:cxn ang="0">
                  <a:pos x="wd2" y="hd2"/>
                </a:cxn>
                <a:cxn ang="5400000">
                  <a:pos x="wd2" y="hd2"/>
                </a:cxn>
                <a:cxn ang="10800000">
                  <a:pos x="wd2" y="hd2"/>
                </a:cxn>
                <a:cxn ang="16200000">
                  <a:pos x="wd2" y="hd2"/>
                </a:cxn>
              </a:cxnLst>
              <a:rect l="0" t="0" r="r" b="b"/>
              <a:pathLst>
                <a:path w="21426" h="21426" extrusionOk="0">
                  <a:moveTo>
                    <a:pt x="14691" y="0"/>
                  </a:moveTo>
                  <a:cubicBezTo>
                    <a:pt x="14458" y="0"/>
                    <a:pt x="14458" y="0"/>
                    <a:pt x="14458" y="232"/>
                  </a:cubicBezTo>
                  <a:cubicBezTo>
                    <a:pt x="523" y="14168"/>
                    <a:pt x="523" y="14168"/>
                    <a:pt x="523" y="14168"/>
                  </a:cubicBezTo>
                  <a:cubicBezTo>
                    <a:pt x="-174" y="14865"/>
                    <a:pt x="-174" y="15794"/>
                    <a:pt x="523" y="16490"/>
                  </a:cubicBezTo>
                  <a:cubicBezTo>
                    <a:pt x="523" y="16490"/>
                    <a:pt x="523" y="16490"/>
                    <a:pt x="523" y="16490"/>
                  </a:cubicBezTo>
                  <a:cubicBezTo>
                    <a:pt x="987" y="16955"/>
                    <a:pt x="1684" y="17187"/>
                    <a:pt x="2149" y="16955"/>
                  </a:cubicBezTo>
                  <a:cubicBezTo>
                    <a:pt x="2149" y="17419"/>
                    <a:pt x="2149" y="18116"/>
                    <a:pt x="2613" y="18581"/>
                  </a:cubicBezTo>
                  <a:cubicBezTo>
                    <a:pt x="2845" y="18813"/>
                    <a:pt x="2845" y="18813"/>
                    <a:pt x="2845" y="18813"/>
                  </a:cubicBezTo>
                  <a:cubicBezTo>
                    <a:pt x="3310" y="19277"/>
                    <a:pt x="3774" y="19277"/>
                    <a:pt x="4471" y="19045"/>
                  </a:cubicBezTo>
                  <a:cubicBezTo>
                    <a:pt x="4239" y="19742"/>
                    <a:pt x="4239" y="20439"/>
                    <a:pt x="4703" y="20671"/>
                  </a:cubicBezTo>
                  <a:cubicBezTo>
                    <a:pt x="4936" y="20903"/>
                    <a:pt x="4936" y="20903"/>
                    <a:pt x="4936" y="20903"/>
                  </a:cubicBezTo>
                  <a:cubicBezTo>
                    <a:pt x="5632" y="21600"/>
                    <a:pt x="6561" y="21600"/>
                    <a:pt x="7258" y="20903"/>
                  </a:cubicBezTo>
                  <a:cubicBezTo>
                    <a:pt x="21194" y="6968"/>
                    <a:pt x="21194" y="6968"/>
                    <a:pt x="21194" y="6968"/>
                  </a:cubicBezTo>
                  <a:cubicBezTo>
                    <a:pt x="21194" y="6968"/>
                    <a:pt x="21194" y="6735"/>
                    <a:pt x="21426" y="6735"/>
                  </a:cubicBezTo>
                  <a:lnTo>
                    <a:pt x="14691"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grpSp>
        <p:nvGrpSpPr>
          <p:cNvPr id="40" name="组合 39"/>
          <p:cNvGrpSpPr/>
          <p:nvPr/>
        </p:nvGrpSpPr>
        <p:grpSpPr>
          <a:xfrm>
            <a:off x="5863085" y="2785326"/>
            <a:ext cx="302183" cy="267525"/>
            <a:chOff x="15288128" y="8952774"/>
            <a:chExt cx="874914" cy="774567"/>
          </a:xfrm>
          <a:solidFill>
            <a:schemeClr val="bg1"/>
          </a:solidFill>
        </p:grpSpPr>
        <p:sp>
          <p:nvSpPr>
            <p:cNvPr id="41" name="Freeform 336"/>
            <p:cNvSpPr/>
            <p:nvPr/>
          </p:nvSpPr>
          <p:spPr>
            <a:xfrm>
              <a:off x="15288128" y="8952774"/>
              <a:ext cx="87491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9" y="0"/>
                  </a:moveTo>
                  <a:cubicBezTo>
                    <a:pt x="681" y="0"/>
                    <a:pt x="681" y="0"/>
                    <a:pt x="681" y="0"/>
                  </a:cubicBezTo>
                  <a:cubicBezTo>
                    <a:pt x="389" y="0"/>
                    <a:pt x="0" y="439"/>
                    <a:pt x="0" y="877"/>
                  </a:cubicBezTo>
                  <a:cubicBezTo>
                    <a:pt x="0" y="20832"/>
                    <a:pt x="0" y="20832"/>
                    <a:pt x="0" y="20832"/>
                  </a:cubicBezTo>
                  <a:cubicBezTo>
                    <a:pt x="0" y="21271"/>
                    <a:pt x="389" y="21600"/>
                    <a:pt x="681" y="21600"/>
                  </a:cubicBezTo>
                  <a:cubicBezTo>
                    <a:pt x="20919" y="21600"/>
                    <a:pt x="20919" y="21600"/>
                    <a:pt x="20919" y="21600"/>
                  </a:cubicBezTo>
                  <a:cubicBezTo>
                    <a:pt x="21308" y="21600"/>
                    <a:pt x="21600" y="21271"/>
                    <a:pt x="21600" y="20832"/>
                  </a:cubicBezTo>
                  <a:cubicBezTo>
                    <a:pt x="21600" y="877"/>
                    <a:pt x="21600" y="877"/>
                    <a:pt x="21600" y="877"/>
                  </a:cubicBezTo>
                  <a:cubicBezTo>
                    <a:pt x="21600" y="439"/>
                    <a:pt x="21308" y="0"/>
                    <a:pt x="20919" y="0"/>
                  </a:cubicBezTo>
                  <a:close/>
                  <a:moveTo>
                    <a:pt x="16638" y="1754"/>
                  </a:moveTo>
                  <a:cubicBezTo>
                    <a:pt x="17124" y="1754"/>
                    <a:pt x="17514" y="2193"/>
                    <a:pt x="17514" y="2741"/>
                  </a:cubicBezTo>
                  <a:cubicBezTo>
                    <a:pt x="17514" y="3289"/>
                    <a:pt x="17124" y="3728"/>
                    <a:pt x="16638" y="3728"/>
                  </a:cubicBezTo>
                  <a:cubicBezTo>
                    <a:pt x="16151" y="3728"/>
                    <a:pt x="15762" y="3289"/>
                    <a:pt x="15762" y="2741"/>
                  </a:cubicBezTo>
                  <a:cubicBezTo>
                    <a:pt x="15762" y="2193"/>
                    <a:pt x="16151" y="1754"/>
                    <a:pt x="16638" y="1754"/>
                  </a:cubicBezTo>
                  <a:close/>
                  <a:moveTo>
                    <a:pt x="13914" y="1754"/>
                  </a:moveTo>
                  <a:cubicBezTo>
                    <a:pt x="14497" y="1754"/>
                    <a:pt x="14886" y="2193"/>
                    <a:pt x="14886" y="2741"/>
                  </a:cubicBezTo>
                  <a:cubicBezTo>
                    <a:pt x="14886" y="3289"/>
                    <a:pt x="14497" y="3728"/>
                    <a:pt x="13914" y="3728"/>
                  </a:cubicBezTo>
                  <a:cubicBezTo>
                    <a:pt x="13427" y="3728"/>
                    <a:pt x="13038" y="3289"/>
                    <a:pt x="13038" y="2741"/>
                  </a:cubicBezTo>
                  <a:cubicBezTo>
                    <a:pt x="13038" y="2193"/>
                    <a:pt x="13427" y="1754"/>
                    <a:pt x="13914" y="1754"/>
                  </a:cubicBezTo>
                  <a:close/>
                  <a:moveTo>
                    <a:pt x="20238" y="20065"/>
                  </a:moveTo>
                  <a:cubicBezTo>
                    <a:pt x="1362" y="20065"/>
                    <a:pt x="1362" y="20065"/>
                    <a:pt x="1362" y="20065"/>
                  </a:cubicBezTo>
                  <a:cubicBezTo>
                    <a:pt x="1362" y="5482"/>
                    <a:pt x="1362" y="5482"/>
                    <a:pt x="1362" y="5482"/>
                  </a:cubicBezTo>
                  <a:cubicBezTo>
                    <a:pt x="20238" y="5482"/>
                    <a:pt x="20238" y="5482"/>
                    <a:pt x="20238" y="5482"/>
                  </a:cubicBezTo>
                  <a:lnTo>
                    <a:pt x="20238" y="20065"/>
                  </a:lnTo>
                  <a:close/>
                  <a:moveTo>
                    <a:pt x="19362" y="3728"/>
                  </a:moveTo>
                  <a:cubicBezTo>
                    <a:pt x="18778" y="3728"/>
                    <a:pt x="18389" y="3289"/>
                    <a:pt x="18389" y="2741"/>
                  </a:cubicBezTo>
                  <a:cubicBezTo>
                    <a:pt x="18389" y="2193"/>
                    <a:pt x="18778" y="1754"/>
                    <a:pt x="19362" y="1754"/>
                  </a:cubicBezTo>
                  <a:cubicBezTo>
                    <a:pt x="19849" y="1754"/>
                    <a:pt x="20238" y="2193"/>
                    <a:pt x="20238" y="2741"/>
                  </a:cubicBezTo>
                  <a:cubicBezTo>
                    <a:pt x="20238" y="3289"/>
                    <a:pt x="19849" y="3728"/>
                    <a:pt x="1936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2" name="Freeform 337"/>
            <p:cNvSpPr/>
            <p:nvPr/>
          </p:nvSpPr>
          <p:spPr>
            <a:xfrm>
              <a:off x="15843182" y="9187965"/>
              <a:ext cx="84670" cy="72128"/>
            </a:xfrm>
            <a:custGeom>
              <a:avLst/>
              <a:gdLst/>
              <a:ahLst/>
              <a:cxnLst>
                <a:cxn ang="0">
                  <a:pos x="wd2" y="hd2"/>
                </a:cxn>
                <a:cxn ang="5400000">
                  <a:pos x="wd2" y="hd2"/>
                </a:cxn>
                <a:cxn ang="10800000">
                  <a:pos x="wd2" y="hd2"/>
                </a:cxn>
                <a:cxn ang="16200000">
                  <a:pos x="wd2" y="hd2"/>
                </a:cxn>
              </a:cxnLst>
              <a:rect l="0" t="0" r="r" b="b"/>
              <a:pathLst>
                <a:path w="21600" h="21600" extrusionOk="0">
                  <a:moveTo>
                    <a:pt x="21600" y="16800"/>
                  </a:moveTo>
                  <a:cubicBezTo>
                    <a:pt x="21600" y="19200"/>
                    <a:pt x="19543" y="21600"/>
                    <a:pt x="17486" y="21600"/>
                  </a:cubicBezTo>
                  <a:cubicBezTo>
                    <a:pt x="3086" y="21600"/>
                    <a:pt x="3086" y="21600"/>
                    <a:pt x="3086" y="21600"/>
                  </a:cubicBezTo>
                  <a:cubicBezTo>
                    <a:pt x="1029" y="21600"/>
                    <a:pt x="0" y="19200"/>
                    <a:pt x="0" y="16800"/>
                  </a:cubicBezTo>
                  <a:cubicBezTo>
                    <a:pt x="0" y="3600"/>
                    <a:pt x="0" y="3600"/>
                    <a:pt x="0" y="3600"/>
                  </a:cubicBezTo>
                  <a:cubicBezTo>
                    <a:pt x="0" y="2400"/>
                    <a:pt x="1029" y="0"/>
                    <a:pt x="3086" y="0"/>
                  </a:cubicBezTo>
                  <a:cubicBezTo>
                    <a:pt x="17486" y="0"/>
                    <a:pt x="17486" y="0"/>
                    <a:pt x="17486" y="0"/>
                  </a:cubicBezTo>
                  <a:cubicBezTo>
                    <a:pt x="19543" y="0"/>
                    <a:pt x="21600" y="2400"/>
                    <a:pt x="21600" y="3600"/>
                  </a:cubicBezTo>
                  <a:lnTo>
                    <a:pt x="21600" y="168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3" name="Freeform 338"/>
            <p:cNvSpPr/>
            <p:nvPr/>
          </p:nvSpPr>
          <p:spPr>
            <a:xfrm>
              <a:off x="15719091" y="9249966"/>
              <a:ext cx="90436" cy="98736"/>
            </a:xfrm>
            <a:custGeom>
              <a:avLst/>
              <a:gdLst/>
              <a:ahLst/>
              <a:cxnLst>
                <a:cxn ang="0">
                  <a:pos x="wd2" y="hd2"/>
                </a:cxn>
                <a:cxn ang="5400000">
                  <a:pos x="wd2" y="hd2"/>
                </a:cxn>
                <a:cxn ang="10800000">
                  <a:pos x="wd2" y="hd2"/>
                </a:cxn>
                <a:cxn ang="16200000">
                  <a:pos x="wd2" y="hd2"/>
                </a:cxn>
              </a:cxnLst>
              <a:rect l="0" t="0" r="r" b="b"/>
              <a:pathLst>
                <a:path w="20764" h="20608" extrusionOk="0">
                  <a:moveTo>
                    <a:pt x="19491" y="5310"/>
                  </a:moveTo>
                  <a:cubicBezTo>
                    <a:pt x="20391" y="6141"/>
                    <a:pt x="21291" y="7803"/>
                    <a:pt x="20391" y="8633"/>
                  </a:cubicBezTo>
                  <a:cubicBezTo>
                    <a:pt x="14091" y="19433"/>
                    <a:pt x="14091" y="19433"/>
                    <a:pt x="14091" y="19433"/>
                  </a:cubicBezTo>
                  <a:cubicBezTo>
                    <a:pt x="13191" y="20264"/>
                    <a:pt x="11391" y="21095"/>
                    <a:pt x="9591" y="20264"/>
                  </a:cubicBezTo>
                  <a:cubicBezTo>
                    <a:pt x="1491" y="15280"/>
                    <a:pt x="1491" y="15280"/>
                    <a:pt x="1491" y="15280"/>
                  </a:cubicBezTo>
                  <a:cubicBezTo>
                    <a:pt x="-309" y="14449"/>
                    <a:pt x="-309" y="12787"/>
                    <a:pt x="591" y="11957"/>
                  </a:cubicBezTo>
                  <a:cubicBezTo>
                    <a:pt x="6891" y="1987"/>
                    <a:pt x="6891" y="1987"/>
                    <a:pt x="6891" y="1987"/>
                  </a:cubicBezTo>
                  <a:cubicBezTo>
                    <a:pt x="7791" y="326"/>
                    <a:pt x="9591" y="-505"/>
                    <a:pt x="10491" y="326"/>
                  </a:cubicBezTo>
                  <a:lnTo>
                    <a:pt x="19491" y="531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4" name="Freeform 339"/>
            <p:cNvSpPr/>
            <p:nvPr/>
          </p:nvSpPr>
          <p:spPr>
            <a:xfrm>
              <a:off x="15723176" y="9396268"/>
              <a:ext cx="90436" cy="93602"/>
            </a:xfrm>
            <a:custGeom>
              <a:avLst/>
              <a:gdLst/>
              <a:ahLst/>
              <a:cxnLst>
                <a:cxn ang="0">
                  <a:pos x="wd2" y="hd2"/>
                </a:cxn>
                <a:cxn ang="5400000">
                  <a:pos x="wd2" y="hd2"/>
                </a:cxn>
                <a:cxn ang="10800000">
                  <a:pos x="wd2" y="hd2"/>
                </a:cxn>
                <a:cxn ang="16200000">
                  <a:pos x="wd2" y="hd2"/>
                </a:cxn>
              </a:cxnLst>
              <a:rect l="0" t="0" r="r" b="b"/>
              <a:pathLst>
                <a:path w="20764" h="20797" extrusionOk="0">
                  <a:moveTo>
                    <a:pt x="10273" y="568"/>
                  </a:moveTo>
                  <a:cubicBezTo>
                    <a:pt x="11173" y="-296"/>
                    <a:pt x="12973" y="-296"/>
                    <a:pt x="13873" y="1432"/>
                  </a:cubicBezTo>
                  <a:cubicBezTo>
                    <a:pt x="20173" y="11800"/>
                    <a:pt x="20173" y="11800"/>
                    <a:pt x="20173" y="11800"/>
                  </a:cubicBezTo>
                  <a:cubicBezTo>
                    <a:pt x="21073" y="13528"/>
                    <a:pt x="21073" y="15256"/>
                    <a:pt x="19273" y="16120"/>
                  </a:cubicBezTo>
                  <a:cubicBezTo>
                    <a:pt x="11173" y="20440"/>
                    <a:pt x="11173" y="20440"/>
                    <a:pt x="11173" y="20440"/>
                  </a:cubicBezTo>
                  <a:cubicBezTo>
                    <a:pt x="9373" y="21304"/>
                    <a:pt x="7573" y="20440"/>
                    <a:pt x="6673" y="19576"/>
                  </a:cubicBezTo>
                  <a:cubicBezTo>
                    <a:pt x="373" y="8344"/>
                    <a:pt x="373" y="8344"/>
                    <a:pt x="373" y="8344"/>
                  </a:cubicBezTo>
                  <a:cubicBezTo>
                    <a:pt x="-527" y="7480"/>
                    <a:pt x="373" y="5752"/>
                    <a:pt x="1273" y="4888"/>
                  </a:cubicBezTo>
                  <a:lnTo>
                    <a:pt x="10273" y="568"/>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5" name="Freeform 340"/>
            <p:cNvSpPr/>
            <p:nvPr/>
          </p:nvSpPr>
          <p:spPr>
            <a:xfrm>
              <a:off x="15855724" y="9473330"/>
              <a:ext cx="78400" cy="68990"/>
            </a:xfrm>
            <a:custGeom>
              <a:avLst/>
              <a:gdLst/>
              <a:ahLst/>
              <a:cxnLst>
                <a:cxn ang="0">
                  <a:pos x="wd2" y="hd2"/>
                </a:cxn>
                <a:cxn ang="5400000">
                  <a:pos x="wd2" y="hd2"/>
                </a:cxn>
                <a:cxn ang="10800000">
                  <a:pos x="wd2" y="hd2"/>
                </a:cxn>
                <a:cxn ang="16200000">
                  <a:pos x="wd2" y="hd2"/>
                </a:cxn>
              </a:cxnLst>
              <a:rect l="0" t="0" r="r" b="b"/>
              <a:pathLst>
                <a:path w="21600" h="21600" extrusionOk="0">
                  <a:moveTo>
                    <a:pt x="0" y="4800"/>
                  </a:moveTo>
                  <a:cubicBezTo>
                    <a:pt x="0" y="2400"/>
                    <a:pt x="1080" y="0"/>
                    <a:pt x="3240" y="0"/>
                  </a:cubicBezTo>
                  <a:cubicBezTo>
                    <a:pt x="18360" y="0"/>
                    <a:pt x="18360" y="0"/>
                    <a:pt x="18360" y="0"/>
                  </a:cubicBezTo>
                  <a:cubicBezTo>
                    <a:pt x="20520" y="0"/>
                    <a:pt x="21600" y="2400"/>
                    <a:pt x="21600" y="4800"/>
                  </a:cubicBezTo>
                  <a:cubicBezTo>
                    <a:pt x="21600" y="18000"/>
                    <a:pt x="21600" y="18000"/>
                    <a:pt x="21600" y="18000"/>
                  </a:cubicBezTo>
                  <a:cubicBezTo>
                    <a:pt x="21600" y="19200"/>
                    <a:pt x="20520" y="21600"/>
                    <a:pt x="18360" y="21600"/>
                  </a:cubicBezTo>
                  <a:cubicBezTo>
                    <a:pt x="3240" y="21600"/>
                    <a:pt x="3240" y="21600"/>
                    <a:pt x="3240" y="21600"/>
                  </a:cubicBezTo>
                  <a:cubicBezTo>
                    <a:pt x="1080" y="21600"/>
                    <a:pt x="0" y="19200"/>
                    <a:pt x="0" y="18000"/>
                  </a:cubicBezTo>
                  <a:lnTo>
                    <a:pt x="0" y="48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6" name="Freeform 341"/>
            <p:cNvSpPr/>
            <p:nvPr/>
          </p:nvSpPr>
          <p:spPr>
            <a:xfrm>
              <a:off x="15969962" y="9384809"/>
              <a:ext cx="90437" cy="98648"/>
            </a:xfrm>
            <a:custGeom>
              <a:avLst/>
              <a:gdLst/>
              <a:ahLst/>
              <a:cxnLst>
                <a:cxn ang="0">
                  <a:pos x="wd2" y="hd2"/>
                </a:cxn>
                <a:cxn ang="5400000">
                  <a:pos x="wd2" y="hd2"/>
                </a:cxn>
                <a:cxn ang="10800000">
                  <a:pos x="wd2" y="hd2"/>
                </a:cxn>
                <a:cxn ang="16200000">
                  <a:pos x="wd2" y="hd2"/>
                </a:cxn>
              </a:cxnLst>
              <a:rect l="0" t="0" r="r" b="b"/>
              <a:pathLst>
                <a:path w="20764" h="20590" extrusionOk="0">
                  <a:moveTo>
                    <a:pt x="1491" y="15280"/>
                  </a:moveTo>
                  <a:cubicBezTo>
                    <a:pt x="-309" y="14449"/>
                    <a:pt x="-309" y="12787"/>
                    <a:pt x="591" y="11957"/>
                  </a:cubicBezTo>
                  <a:cubicBezTo>
                    <a:pt x="6891" y="1987"/>
                    <a:pt x="6891" y="1987"/>
                    <a:pt x="6891" y="1987"/>
                  </a:cubicBezTo>
                  <a:cubicBezTo>
                    <a:pt x="6891" y="326"/>
                    <a:pt x="9591" y="-505"/>
                    <a:pt x="10491" y="326"/>
                  </a:cubicBezTo>
                  <a:cubicBezTo>
                    <a:pt x="19491" y="5310"/>
                    <a:pt x="19491" y="5310"/>
                    <a:pt x="19491" y="5310"/>
                  </a:cubicBezTo>
                  <a:cubicBezTo>
                    <a:pt x="20391" y="6141"/>
                    <a:pt x="21291" y="7803"/>
                    <a:pt x="20391" y="8633"/>
                  </a:cubicBezTo>
                  <a:cubicBezTo>
                    <a:pt x="14091" y="18603"/>
                    <a:pt x="14091" y="18603"/>
                    <a:pt x="14091" y="18603"/>
                  </a:cubicBezTo>
                  <a:cubicBezTo>
                    <a:pt x="13191" y="20264"/>
                    <a:pt x="11391" y="21095"/>
                    <a:pt x="9591" y="20264"/>
                  </a:cubicBezTo>
                  <a:lnTo>
                    <a:pt x="1491" y="1528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7" name="Freeform 342"/>
            <p:cNvSpPr/>
            <p:nvPr/>
          </p:nvSpPr>
          <p:spPr>
            <a:xfrm>
              <a:off x="15964642" y="9243553"/>
              <a:ext cx="90437" cy="94936"/>
            </a:xfrm>
            <a:custGeom>
              <a:avLst/>
              <a:gdLst/>
              <a:ahLst/>
              <a:cxnLst>
                <a:cxn ang="0">
                  <a:pos x="wd2" y="hd2"/>
                </a:cxn>
                <a:cxn ang="5400000">
                  <a:pos x="wd2" y="hd2"/>
                </a:cxn>
                <a:cxn ang="10800000">
                  <a:pos x="wd2" y="hd2"/>
                </a:cxn>
                <a:cxn ang="16200000">
                  <a:pos x="wd2" y="hd2"/>
                </a:cxn>
              </a:cxnLst>
              <a:rect l="0" t="0" r="r" b="b"/>
              <a:pathLst>
                <a:path w="20764" h="21094" extrusionOk="0">
                  <a:moveTo>
                    <a:pt x="11173" y="21094"/>
                  </a:moveTo>
                  <a:cubicBezTo>
                    <a:pt x="9373" y="21094"/>
                    <a:pt x="7573" y="21094"/>
                    <a:pt x="6673" y="19366"/>
                  </a:cubicBezTo>
                  <a:cubicBezTo>
                    <a:pt x="373" y="8998"/>
                    <a:pt x="373" y="8998"/>
                    <a:pt x="373" y="8998"/>
                  </a:cubicBezTo>
                  <a:cubicBezTo>
                    <a:pt x="-527" y="7270"/>
                    <a:pt x="373" y="5542"/>
                    <a:pt x="1273" y="5542"/>
                  </a:cubicBezTo>
                  <a:cubicBezTo>
                    <a:pt x="10273" y="358"/>
                    <a:pt x="10273" y="358"/>
                    <a:pt x="10273" y="358"/>
                  </a:cubicBezTo>
                  <a:cubicBezTo>
                    <a:pt x="11173" y="-506"/>
                    <a:pt x="12973" y="358"/>
                    <a:pt x="13873" y="1222"/>
                  </a:cubicBezTo>
                  <a:cubicBezTo>
                    <a:pt x="20173" y="12454"/>
                    <a:pt x="20173" y="12454"/>
                    <a:pt x="20173" y="12454"/>
                  </a:cubicBezTo>
                  <a:cubicBezTo>
                    <a:pt x="21073" y="13318"/>
                    <a:pt x="21073" y="15046"/>
                    <a:pt x="19273" y="15910"/>
                  </a:cubicBezTo>
                  <a:lnTo>
                    <a:pt x="11173" y="21094"/>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8" name="Freeform 343"/>
            <p:cNvSpPr/>
            <p:nvPr/>
          </p:nvSpPr>
          <p:spPr>
            <a:xfrm>
              <a:off x="15761649" y="9241275"/>
              <a:ext cx="254008" cy="250872"/>
            </a:xfrm>
            <a:custGeom>
              <a:avLst/>
              <a:gdLst/>
              <a:ahLst/>
              <a:cxnLst>
                <a:cxn ang="0">
                  <a:pos x="wd2" y="hd2"/>
                </a:cxn>
                <a:cxn ang="5400000">
                  <a:pos x="wd2" y="hd2"/>
                </a:cxn>
                <a:cxn ang="10800000">
                  <a:pos x="wd2" y="hd2"/>
                </a:cxn>
                <a:cxn ang="16200000">
                  <a:pos x="wd2" y="hd2"/>
                </a:cxn>
              </a:cxnLst>
              <a:rect l="0" t="0" r="r" b="b"/>
              <a:pathLst>
                <a:path w="21600" h="21600" extrusionOk="0">
                  <a:moveTo>
                    <a:pt x="10966" y="0"/>
                  </a:moveTo>
                  <a:cubicBezTo>
                    <a:pt x="4985" y="0"/>
                    <a:pt x="0" y="4725"/>
                    <a:pt x="0" y="10800"/>
                  </a:cubicBezTo>
                  <a:cubicBezTo>
                    <a:pt x="0" y="16875"/>
                    <a:pt x="4985" y="21600"/>
                    <a:pt x="10966" y="21600"/>
                  </a:cubicBezTo>
                  <a:cubicBezTo>
                    <a:pt x="16948" y="21600"/>
                    <a:pt x="21600" y="16875"/>
                    <a:pt x="21600" y="10800"/>
                  </a:cubicBezTo>
                  <a:cubicBezTo>
                    <a:pt x="21600" y="4725"/>
                    <a:pt x="16948" y="0"/>
                    <a:pt x="10966" y="0"/>
                  </a:cubicBezTo>
                  <a:close/>
                  <a:moveTo>
                    <a:pt x="10966" y="16200"/>
                  </a:moveTo>
                  <a:cubicBezTo>
                    <a:pt x="7975" y="16200"/>
                    <a:pt x="5649" y="13837"/>
                    <a:pt x="5649" y="10800"/>
                  </a:cubicBezTo>
                  <a:cubicBezTo>
                    <a:pt x="5649" y="8100"/>
                    <a:pt x="7975" y="5738"/>
                    <a:pt x="10966" y="5738"/>
                  </a:cubicBezTo>
                  <a:cubicBezTo>
                    <a:pt x="13625" y="5738"/>
                    <a:pt x="15951" y="8100"/>
                    <a:pt x="15951" y="10800"/>
                  </a:cubicBezTo>
                  <a:cubicBezTo>
                    <a:pt x="15951" y="13837"/>
                    <a:pt x="13625" y="16200"/>
                    <a:pt x="10966" y="162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9" name="Freeform 344"/>
            <p:cNvSpPr/>
            <p:nvPr/>
          </p:nvSpPr>
          <p:spPr>
            <a:xfrm>
              <a:off x="15394748" y="9203645"/>
              <a:ext cx="314902" cy="401394"/>
            </a:xfrm>
            <a:custGeom>
              <a:avLst/>
              <a:gdLst/>
              <a:ahLst/>
              <a:cxnLst>
                <a:cxn ang="0">
                  <a:pos x="wd2" y="hd2"/>
                </a:cxn>
                <a:cxn ang="5400000">
                  <a:pos x="wd2" y="hd2"/>
                </a:cxn>
                <a:cxn ang="10800000">
                  <a:pos x="wd2" y="hd2"/>
                </a:cxn>
                <a:cxn ang="16200000">
                  <a:pos x="wd2" y="hd2"/>
                </a:cxn>
              </a:cxnLst>
              <a:rect l="0" t="0" r="r" b="b"/>
              <a:pathLst>
                <a:path w="21265" h="21600" extrusionOk="0">
                  <a:moveTo>
                    <a:pt x="9333" y="21388"/>
                  </a:moveTo>
                  <a:cubicBezTo>
                    <a:pt x="9333" y="21388"/>
                    <a:pt x="9333" y="21388"/>
                    <a:pt x="9600" y="21388"/>
                  </a:cubicBezTo>
                  <a:cubicBezTo>
                    <a:pt x="9600" y="21600"/>
                    <a:pt x="9600" y="21600"/>
                    <a:pt x="9600" y="21600"/>
                  </a:cubicBezTo>
                  <a:cubicBezTo>
                    <a:pt x="9867" y="21600"/>
                    <a:pt x="9867" y="21600"/>
                    <a:pt x="9867" y="21600"/>
                  </a:cubicBezTo>
                  <a:cubicBezTo>
                    <a:pt x="10133" y="21600"/>
                    <a:pt x="10133" y="21600"/>
                    <a:pt x="10133" y="21600"/>
                  </a:cubicBezTo>
                  <a:cubicBezTo>
                    <a:pt x="10400" y="21600"/>
                    <a:pt x="10400" y="21600"/>
                    <a:pt x="10667" y="21600"/>
                  </a:cubicBezTo>
                  <a:cubicBezTo>
                    <a:pt x="10667" y="21600"/>
                    <a:pt x="10667" y="21600"/>
                    <a:pt x="10667" y="21600"/>
                  </a:cubicBezTo>
                  <a:cubicBezTo>
                    <a:pt x="10667" y="21600"/>
                    <a:pt x="10667" y="21600"/>
                    <a:pt x="10667" y="21600"/>
                  </a:cubicBezTo>
                  <a:cubicBezTo>
                    <a:pt x="10667" y="21600"/>
                    <a:pt x="10933" y="21600"/>
                    <a:pt x="11200" y="21600"/>
                  </a:cubicBezTo>
                  <a:cubicBezTo>
                    <a:pt x="11200" y="21600"/>
                    <a:pt x="11200" y="21600"/>
                    <a:pt x="11200" y="21600"/>
                  </a:cubicBezTo>
                  <a:cubicBezTo>
                    <a:pt x="11200" y="21600"/>
                    <a:pt x="11467" y="21600"/>
                    <a:pt x="11467" y="21600"/>
                  </a:cubicBezTo>
                  <a:cubicBezTo>
                    <a:pt x="11467" y="21600"/>
                    <a:pt x="11733" y="21600"/>
                    <a:pt x="11733" y="21388"/>
                  </a:cubicBezTo>
                  <a:cubicBezTo>
                    <a:pt x="11733" y="21388"/>
                    <a:pt x="12000" y="21388"/>
                    <a:pt x="12000" y="21388"/>
                  </a:cubicBezTo>
                  <a:cubicBezTo>
                    <a:pt x="12000" y="21388"/>
                    <a:pt x="12000" y="21388"/>
                    <a:pt x="12000" y="21388"/>
                  </a:cubicBezTo>
                  <a:cubicBezTo>
                    <a:pt x="12000" y="21388"/>
                    <a:pt x="12000" y="21388"/>
                    <a:pt x="12267" y="21176"/>
                  </a:cubicBezTo>
                  <a:cubicBezTo>
                    <a:pt x="20267" y="16518"/>
                    <a:pt x="20267" y="16518"/>
                    <a:pt x="20267" y="16518"/>
                  </a:cubicBezTo>
                  <a:cubicBezTo>
                    <a:pt x="21333" y="15882"/>
                    <a:pt x="21600" y="14612"/>
                    <a:pt x="20800" y="13765"/>
                  </a:cubicBezTo>
                  <a:cubicBezTo>
                    <a:pt x="20000" y="12706"/>
                    <a:pt x="18400" y="12494"/>
                    <a:pt x="17067" y="13129"/>
                  </a:cubicBezTo>
                  <a:cubicBezTo>
                    <a:pt x="13333" y="15459"/>
                    <a:pt x="13333" y="15459"/>
                    <a:pt x="13333" y="15459"/>
                  </a:cubicBezTo>
                  <a:cubicBezTo>
                    <a:pt x="13333" y="2118"/>
                    <a:pt x="13333" y="2118"/>
                    <a:pt x="13333" y="2118"/>
                  </a:cubicBezTo>
                  <a:cubicBezTo>
                    <a:pt x="13333" y="847"/>
                    <a:pt x="12000" y="0"/>
                    <a:pt x="10667" y="0"/>
                  </a:cubicBezTo>
                  <a:cubicBezTo>
                    <a:pt x="9067" y="0"/>
                    <a:pt x="8000" y="847"/>
                    <a:pt x="8000" y="2118"/>
                  </a:cubicBezTo>
                  <a:cubicBezTo>
                    <a:pt x="8000" y="15459"/>
                    <a:pt x="8000" y="15459"/>
                    <a:pt x="8000" y="15459"/>
                  </a:cubicBezTo>
                  <a:cubicBezTo>
                    <a:pt x="4000" y="13129"/>
                    <a:pt x="4000" y="13129"/>
                    <a:pt x="4000" y="13129"/>
                  </a:cubicBezTo>
                  <a:cubicBezTo>
                    <a:pt x="2933" y="12494"/>
                    <a:pt x="1333" y="12706"/>
                    <a:pt x="267" y="13765"/>
                  </a:cubicBezTo>
                  <a:cubicBezTo>
                    <a:pt x="0" y="13976"/>
                    <a:pt x="0" y="14400"/>
                    <a:pt x="0" y="14824"/>
                  </a:cubicBezTo>
                  <a:cubicBezTo>
                    <a:pt x="0" y="15671"/>
                    <a:pt x="267" y="16306"/>
                    <a:pt x="1067" y="16518"/>
                  </a:cubicBezTo>
                  <a:cubicBezTo>
                    <a:pt x="9067" y="21176"/>
                    <a:pt x="9067" y="21176"/>
                    <a:pt x="9067" y="21176"/>
                  </a:cubicBezTo>
                  <a:cubicBezTo>
                    <a:pt x="9067" y="21388"/>
                    <a:pt x="9067" y="21388"/>
                    <a:pt x="9067" y="21388"/>
                  </a:cubicBezTo>
                  <a:cubicBezTo>
                    <a:pt x="9067" y="21388"/>
                    <a:pt x="9067" y="21388"/>
                    <a:pt x="9333" y="2138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sp>
        <p:nvSpPr>
          <p:cNvPr id="2" name="Text Box 1"/>
          <p:cNvSpPr txBox="1"/>
          <p:nvPr/>
        </p:nvSpPr>
        <p:spPr>
          <a:xfrm>
            <a:off x="903605" y="993140"/>
            <a:ext cx="4945380" cy="2306955"/>
          </a:xfrm>
          <a:prstGeom prst="rect">
            <a:avLst/>
          </a:prstGeom>
          <a:noFill/>
        </p:spPr>
        <p:txBody>
          <a:bodyPr wrap="square" rtlCol="0">
            <a:spAutoFit/>
          </a:bodyPr>
          <a:p>
            <a:r>
              <a:rPr lang="en-US" altLang="en-US" sz="2400" b="1">
                <a:gradFill>
                  <a:gsLst>
                    <a:gs pos="0">
                      <a:srgbClr val="7B32B2"/>
                    </a:gs>
                    <a:gs pos="100000">
                      <a:srgbClr val="401A5D"/>
                    </a:gs>
                  </a:gsLst>
                  <a:lin scaled="0"/>
                </a:gradFill>
              </a:rPr>
              <a:t>Multivariate analysis examines multiple variables simultaneously to understand complex relationships between factors affecting house prices. This helps in feature selection and predictive modeling</a:t>
            </a:r>
            <a:r>
              <a:rPr lang="en-US" altLang="en-US" sz="2400"/>
              <a:t>.</a:t>
            </a:r>
            <a:endParaRPr lang="en-US" altLang="en-US" sz="2400"/>
          </a:p>
        </p:txBody>
      </p:sp>
      <p:pic>
        <p:nvPicPr>
          <p:cNvPr id="62" name="Picture 61"/>
          <p:cNvPicPr>
            <a:picLocks noChangeAspect="1"/>
          </p:cNvPicPr>
          <p:nvPr/>
        </p:nvPicPr>
        <p:blipFill>
          <a:blip r:embed="rId1"/>
          <a:stretch>
            <a:fillRect/>
          </a:stretch>
        </p:blipFill>
        <p:spPr>
          <a:xfrm>
            <a:off x="5862955" y="1090295"/>
            <a:ext cx="5899785" cy="5572125"/>
          </a:xfrm>
          <a:prstGeom prst="rect">
            <a:avLst/>
          </a:prstGeom>
        </p:spPr>
      </p:pic>
      <p:sp>
        <p:nvSpPr>
          <p:cNvPr id="63" name="Text Box 62"/>
          <p:cNvSpPr txBox="1"/>
          <p:nvPr/>
        </p:nvSpPr>
        <p:spPr>
          <a:xfrm>
            <a:off x="979170" y="3300095"/>
            <a:ext cx="4691380" cy="2245360"/>
          </a:xfrm>
          <a:prstGeom prst="rect">
            <a:avLst/>
          </a:prstGeom>
          <a:noFill/>
        </p:spPr>
        <p:txBody>
          <a:bodyPr wrap="square" rtlCol="0">
            <a:spAutoFit/>
          </a:bodyPr>
          <a:p>
            <a:r>
              <a:rPr lang="en-US" altLang="en-US" sz="2000" b="1">
                <a:solidFill>
                  <a:schemeClr val="tx1"/>
                </a:solidFill>
              </a:rPr>
              <a:t>SalePrice vs. Other Features:</a:t>
            </a:r>
            <a:endParaRPr lang="en-US" altLang="en-US" sz="2000" b="1">
              <a:solidFill>
                <a:schemeClr val="tx1"/>
              </a:solidFill>
            </a:endParaRPr>
          </a:p>
          <a:p>
            <a:r>
              <a:rPr lang="en-US" altLang="en-US" sz="2400" b="1">
                <a:gradFill>
                  <a:gsLst>
                    <a:gs pos="0">
                      <a:srgbClr val="E30000"/>
                    </a:gs>
                    <a:gs pos="100000">
                      <a:srgbClr val="760303"/>
                    </a:gs>
                  </a:gsLst>
                  <a:lin scaled="0"/>
                </a:gradFill>
              </a:rPr>
              <a:t>Higher quality homes (OverallQual) tend to have higher prices.</a:t>
            </a:r>
            <a:endParaRPr lang="en-US" altLang="en-US" sz="2400" b="1">
              <a:gradFill>
                <a:gsLst>
                  <a:gs pos="0">
                    <a:srgbClr val="E30000"/>
                  </a:gs>
                  <a:gs pos="100000">
                    <a:srgbClr val="760303"/>
                  </a:gs>
                </a:gsLst>
                <a:lin scaled="0"/>
              </a:gradFill>
            </a:endParaRPr>
          </a:p>
          <a:p>
            <a:r>
              <a:rPr lang="en-US" altLang="en-US" sz="2400" b="1">
                <a:gradFill>
                  <a:gsLst>
                    <a:gs pos="0">
                      <a:srgbClr val="E30000"/>
                    </a:gs>
                    <a:gs pos="100000">
                      <a:srgbClr val="760303"/>
                    </a:gs>
                  </a:gsLst>
                  <a:lin scaled="0"/>
                </a:gradFill>
              </a:rPr>
              <a:t>Larger living areas (GrLivArea) and basements (TotalBsmtSF) increase prices.</a:t>
            </a:r>
            <a:endParaRPr lang="en-US" altLang="en-US" sz="2400" b="1">
              <a:gradFill>
                <a:gsLst>
                  <a:gs pos="0">
                    <a:srgbClr val="E30000"/>
                  </a:gs>
                  <a:gs pos="100000">
                    <a:srgbClr val="760303"/>
                  </a:gs>
                </a:gsLst>
                <a:lin scaled="0"/>
              </a:gradFill>
            </a:endParaRPr>
          </a:p>
        </p:txBody>
      </p:sp>
      <p:sp>
        <p:nvSpPr>
          <p:cNvPr id="64" name="Text Box 63"/>
          <p:cNvSpPr txBox="1"/>
          <p:nvPr/>
        </p:nvSpPr>
        <p:spPr>
          <a:xfrm>
            <a:off x="979170" y="5555615"/>
            <a:ext cx="4064000" cy="1137285"/>
          </a:xfrm>
          <a:prstGeom prst="rect">
            <a:avLst/>
          </a:prstGeom>
          <a:noFill/>
        </p:spPr>
        <p:txBody>
          <a:bodyPr wrap="square" rtlCol="0">
            <a:spAutoFit/>
          </a:bodyPr>
          <a:p>
            <a:r>
              <a:rPr lang="en-US" altLang="en-US" sz="2000" b="1">
                <a:solidFill>
                  <a:schemeClr val="tx1"/>
                </a:solidFill>
              </a:rPr>
              <a:t>GarageCars vs. SalePrice:</a:t>
            </a:r>
            <a:endParaRPr lang="en-US" altLang="en-US" sz="2000" b="1">
              <a:solidFill>
                <a:schemeClr val="tx1"/>
              </a:solidFill>
            </a:endParaRPr>
          </a:p>
          <a:p>
            <a:r>
              <a:rPr lang="en-US" altLang="en-US" sz="2400" b="1">
                <a:gradFill>
                  <a:gsLst>
                    <a:gs pos="0">
                      <a:srgbClr val="012D86"/>
                    </a:gs>
                    <a:gs pos="100000">
                      <a:srgbClr val="0E2557"/>
                    </a:gs>
                  </a:gsLst>
                  <a:lin scaled="0"/>
                </a:gradFill>
              </a:rPr>
              <a:t>More garage spaces generally lead to higher prices</a:t>
            </a:r>
            <a:endParaRPr lang="en-US" altLang="en-US" sz="2400" b="1">
              <a:gradFill>
                <a:gsLst>
                  <a:gs pos="0">
                    <a:srgbClr val="012D86"/>
                  </a:gs>
                  <a:gs pos="100000">
                    <a:srgbClr val="0E2557"/>
                  </a:gs>
                </a:gsLst>
                <a:lin scaled="0"/>
              </a:gra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olidFill>
                  <a:srgbClr val="E9629B"/>
                </a:solidFill>
              </a:rPr>
              <a:t>Market Trends &amp; Historical Pricing Analysis</a:t>
            </a:r>
            <a:endParaRPr lang="en-US" altLang="en-US">
              <a:solidFill>
                <a:srgbClr val="E9629B"/>
              </a:solidFill>
            </a:endParaRPr>
          </a:p>
        </p:txBody>
      </p:sp>
      <p:sp>
        <p:nvSpPr>
          <p:cNvPr id="4" name="Text Box 3"/>
          <p:cNvSpPr txBox="1"/>
          <p:nvPr/>
        </p:nvSpPr>
        <p:spPr>
          <a:xfrm>
            <a:off x="960120" y="1566545"/>
            <a:ext cx="10462260" cy="1860550"/>
          </a:xfrm>
          <a:prstGeom prst="rect">
            <a:avLst/>
          </a:prstGeom>
          <a:noFill/>
        </p:spPr>
        <p:txBody>
          <a:bodyPr wrap="square" rtlCol="0">
            <a:noAutofit/>
          </a:bodyPr>
          <a:p>
            <a:r>
              <a:rPr lang="en-US" altLang="en-US" sz="2400" b="1">
                <a:solidFill>
                  <a:srgbClr val="7030A0"/>
                </a:solidFill>
              </a:rPr>
              <a:t>Market trends and historical pricing analysis help identify long-term patterns, seasonal fluctuations, and economic impacts on housing prices</a:t>
            </a:r>
            <a:r>
              <a:rPr lang="en-US" altLang="en-US" sz="2400" b="1">
                <a:gradFill>
                  <a:gsLst>
                    <a:gs pos="0">
                      <a:srgbClr val="7B32B2"/>
                    </a:gs>
                    <a:gs pos="100000">
                      <a:srgbClr val="401A5D"/>
                    </a:gs>
                  </a:gsLst>
                  <a:lin scaled="0"/>
                </a:gradFill>
              </a:rPr>
              <a:t>.</a:t>
            </a:r>
            <a:endParaRPr lang="en-US" altLang="en-US" sz="2400" b="1">
              <a:gradFill>
                <a:gsLst>
                  <a:gs pos="0">
                    <a:srgbClr val="7B32B2"/>
                  </a:gs>
                  <a:gs pos="100000">
                    <a:srgbClr val="401A5D"/>
                  </a:gs>
                </a:gsLst>
                <a:lin scaled="0"/>
              </a:gradFill>
            </a:endParaRPr>
          </a:p>
          <a:p>
            <a:endParaRPr lang="en-US" altLang="en-US"/>
          </a:p>
          <a:p>
            <a:endParaRPr lang="en-US"/>
          </a:p>
        </p:txBody>
      </p:sp>
      <p:pic>
        <p:nvPicPr>
          <p:cNvPr id="5" name="Picture 4"/>
          <p:cNvPicPr>
            <a:picLocks noChangeAspect="1"/>
          </p:cNvPicPr>
          <p:nvPr/>
        </p:nvPicPr>
        <p:blipFill>
          <a:blip r:embed="rId1"/>
          <a:stretch>
            <a:fillRect/>
          </a:stretch>
        </p:blipFill>
        <p:spPr>
          <a:xfrm>
            <a:off x="101600" y="2431415"/>
            <a:ext cx="7348855" cy="3480435"/>
          </a:xfrm>
          <a:prstGeom prst="rect">
            <a:avLst/>
          </a:prstGeom>
        </p:spPr>
      </p:pic>
      <p:sp>
        <p:nvSpPr>
          <p:cNvPr id="6" name="Text Box 5"/>
          <p:cNvSpPr txBox="1"/>
          <p:nvPr/>
        </p:nvSpPr>
        <p:spPr>
          <a:xfrm>
            <a:off x="959485" y="5911850"/>
            <a:ext cx="6095365" cy="829945"/>
          </a:xfrm>
          <a:prstGeom prst="rect">
            <a:avLst/>
          </a:prstGeom>
          <a:noFill/>
        </p:spPr>
        <p:txBody>
          <a:bodyPr wrap="square" rtlCol="0">
            <a:spAutoFit/>
          </a:bodyPr>
          <a:p>
            <a:r>
              <a:rPr lang="en-US" sz="2400" b="1">
                <a:solidFill>
                  <a:srgbClr val="7030A0"/>
                </a:solidFill>
              </a:rPr>
              <a:t>According to visualization in 2007 Average House Price was very high.</a:t>
            </a:r>
            <a:endParaRPr lang="en-US" sz="2400" b="1">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a:endCxn id="2" idx="0"/>
          </p:cNvCxnSpPr>
          <p:nvPr/>
        </p:nvCxnSpPr>
        <p:spPr>
          <a:xfrm>
            <a:off x="7825816" y="1836821"/>
            <a:ext cx="0" cy="4205605"/>
          </a:xfrm>
          <a:prstGeom prst="line">
            <a:avLst/>
          </a:prstGeom>
          <a:ln w="19050">
            <a:solidFill>
              <a:srgbClr val="8585BF"/>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flipH="1">
            <a:off x="414941" y="741295"/>
            <a:ext cx="4611637" cy="5375409"/>
          </a:xfrm>
          <a:prstGeom prst="rect">
            <a:avLst/>
          </a:prstGeom>
        </p:spPr>
      </p:pic>
      <p:sp>
        <p:nvSpPr>
          <p:cNvPr id="11" name="椭圆 10"/>
          <p:cNvSpPr/>
          <p:nvPr/>
        </p:nvSpPr>
        <p:spPr>
          <a:xfrm>
            <a:off x="7494858" y="1473469"/>
            <a:ext cx="661916" cy="661916"/>
          </a:xfrm>
          <a:prstGeom prst="ellipse">
            <a:avLst/>
          </a:prstGeom>
          <a:solidFill>
            <a:schemeClr val="bg1"/>
          </a:solidFill>
          <a:ln>
            <a:solidFill>
              <a:srgbClr val="858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50000"/>
                    <a:lumOff val="50000"/>
                  </a:schemeClr>
                </a:solidFill>
                <a:latin typeface="Century Gothic" panose="020B0502020202020204" pitchFamily="34" charset="0"/>
              </a:rPr>
              <a:t>1</a:t>
            </a:r>
            <a:endParaRPr lang="zh-CN" altLang="en-US" sz="2800">
              <a:solidFill>
                <a:schemeClr val="tx1">
                  <a:lumMod val="50000"/>
                  <a:lumOff val="50000"/>
                </a:schemeClr>
              </a:solidFill>
              <a:latin typeface="Century Gothic" panose="020B0502020202020204" pitchFamily="34" charset="0"/>
            </a:endParaRPr>
          </a:p>
        </p:txBody>
      </p:sp>
      <p:sp>
        <p:nvSpPr>
          <p:cNvPr id="12" name="椭圆 11"/>
          <p:cNvSpPr/>
          <p:nvPr/>
        </p:nvSpPr>
        <p:spPr>
          <a:xfrm>
            <a:off x="7494858" y="2615667"/>
            <a:ext cx="661916" cy="661916"/>
          </a:xfrm>
          <a:prstGeom prst="ellipse">
            <a:avLst/>
          </a:prstGeom>
          <a:solidFill>
            <a:schemeClr val="bg1"/>
          </a:solidFill>
          <a:ln>
            <a:solidFill>
              <a:srgbClr val="858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50000"/>
                    <a:lumOff val="50000"/>
                  </a:schemeClr>
                </a:solidFill>
                <a:latin typeface="Century Gothic" panose="020B0502020202020204" pitchFamily="34" charset="0"/>
              </a:rPr>
              <a:t>2</a:t>
            </a:r>
            <a:endParaRPr lang="zh-CN" altLang="en-US" sz="2800">
              <a:solidFill>
                <a:schemeClr val="tx1">
                  <a:lumMod val="50000"/>
                  <a:lumOff val="50000"/>
                </a:schemeClr>
              </a:solidFill>
              <a:latin typeface="Century Gothic" panose="020B0502020202020204" pitchFamily="34" charset="0"/>
            </a:endParaRPr>
          </a:p>
        </p:txBody>
      </p:sp>
      <p:sp>
        <p:nvSpPr>
          <p:cNvPr id="13" name="椭圆 12"/>
          <p:cNvSpPr/>
          <p:nvPr/>
        </p:nvSpPr>
        <p:spPr>
          <a:xfrm>
            <a:off x="7494858" y="3757865"/>
            <a:ext cx="661916" cy="661916"/>
          </a:xfrm>
          <a:prstGeom prst="ellipse">
            <a:avLst/>
          </a:prstGeom>
          <a:solidFill>
            <a:schemeClr val="bg1"/>
          </a:solidFill>
          <a:ln>
            <a:solidFill>
              <a:srgbClr val="858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50000"/>
                    <a:lumOff val="50000"/>
                  </a:schemeClr>
                </a:solidFill>
                <a:latin typeface="Century Gothic" panose="020B0502020202020204" pitchFamily="34" charset="0"/>
              </a:rPr>
              <a:t>3</a:t>
            </a:r>
            <a:endParaRPr lang="zh-CN" altLang="en-US" sz="2800">
              <a:solidFill>
                <a:schemeClr val="tx1">
                  <a:lumMod val="50000"/>
                  <a:lumOff val="50000"/>
                </a:schemeClr>
              </a:solidFill>
              <a:latin typeface="Century Gothic" panose="020B0502020202020204" pitchFamily="34" charset="0"/>
            </a:endParaRPr>
          </a:p>
        </p:txBody>
      </p:sp>
      <p:sp>
        <p:nvSpPr>
          <p:cNvPr id="14" name="椭圆 13"/>
          <p:cNvSpPr/>
          <p:nvPr/>
        </p:nvSpPr>
        <p:spPr>
          <a:xfrm>
            <a:off x="7494858" y="4900064"/>
            <a:ext cx="661916" cy="661916"/>
          </a:xfrm>
          <a:prstGeom prst="ellipse">
            <a:avLst/>
          </a:prstGeom>
          <a:solidFill>
            <a:schemeClr val="bg1"/>
          </a:solidFill>
          <a:ln>
            <a:solidFill>
              <a:srgbClr val="858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50000"/>
                    <a:lumOff val="50000"/>
                  </a:schemeClr>
                </a:solidFill>
                <a:latin typeface="Century Gothic" panose="020B0502020202020204" pitchFamily="34" charset="0"/>
              </a:rPr>
              <a:t>4</a:t>
            </a:r>
            <a:endParaRPr lang="zh-CN" altLang="en-US" sz="2800">
              <a:solidFill>
                <a:schemeClr val="tx1">
                  <a:lumMod val="50000"/>
                  <a:lumOff val="50000"/>
                </a:schemeClr>
              </a:solidFill>
              <a:latin typeface="Century Gothic" panose="020B0502020202020204" pitchFamily="34" charset="0"/>
            </a:endParaRPr>
          </a:p>
        </p:txBody>
      </p:sp>
      <p:sp>
        <p:nvSpPr>
          <p:cNvPr id="17" name="文本框 16"/>
          <p:cNvSpPr txBox="1"/>
          <p:nvPr/>
        </p:nvSpPr>
        <p:spPr>
          <a:xfrm>
            <a:off x="8574359" y="1427499"/>
            <a:ext cx="2741339" cy="460375"/>
          </a:xfrm>
          <a:prstGeom prst="rect">
            <a:avLst/>
          </a:prstGeom>
          <a:noFill/>
        </p:spPr>
        <p:txBody>
          <a:bodyPr wrap="square" rtlCol="0">
            <a:spAutoFit/>
          </a:bodyPr>
          <a:lstStyle/>
          <a:p>
            <a:r>
              <a:rPr lang="en-US" altLang="zh-CN" sz="2400" b="1">
                <a:solidFill>
                  <a:srgbClr val="E966A0"/>
                </a:solidFill>
                <a:latin typeface="Century Gothic" panose="020B0502020202020204" pitchFamily="34" charset="0"/>
              </a:rPr>
              <a:t>What is EDA?</a:t>
            </a:r>
            <a:endParaRPr lang="en-US" altLang="zh-CN" sz="2400" b="1">
              <a:solidFill>
                <a:srgbClr val="E966A0"/>
              </a:solidFill>
              <a:latin typeface="Century Gothic" panose="020B0502020202020204" pitchFamily="34" charset="0"/>
            </a:endParaRPr>
          </a:p>
        </p:txBody>
      </p:sp>
      <p:sp>
        <p:nvSpPr>
          <p:cNvPr id="19" name="文本框 18"/>
          <p:cNvSpPr txBox="1"/>
          <p:nvPr/>
        </p:nvSpPr>
        <p:spPr>
          <a:xfrm>
            <a:off x="8574359" y="2573326"/>
            <a:ext cx="2741339" cy="460375"/>
          </a:xfrm>
          <a:prstGeom prst="rect">
            <a:avLst/>
          </a:prstGeom>
          <a:noFill/>
        </p:spPr>
        <p:txBody>
          <a:bodyPr wrap="square" rtlCol="0">
            <a:spAutoFit/>
          </a:bodyPr>
          <a:lstStyle/>
          <a:p>
            <a:r>
              <a:rPr lang="en-US" altLang="en-US" sz="2400" b="1">
                <a:solidFill>
                  <a:srgbClr val="E966A0"/>
                </a:solidFill>
                <a:latin typeface="Century Gothic" panose="020B0502020202020204" pitchFamily="34" charset="0"/>
              </a:rPr>
              <a:t>Data Description</a:t>
            </a:r>
            <a:endParaRPr lang="en-US" altLang="en-US" sz="2400" b="1">
              <a:solidFill>
                <a:srgbClr val="E966A0"/>
              </a:solidFill>
              <a:latin typeface="Century Gothic" panose="020B0502020202020204" pitchFamily="34" charset="0"/>
            </a:endParaRPr>
          </a:p>
        </p:txBody>
      </p:sp>
      <p:sp>
        <p:nvSpPr>
          <p:cNvPr id="21" name="文本框 20"/>
          <p:cNvSpPr txBox="1"/>
          <p:nvPr/>
        </p:nvSpPr>
        <p:spPr>
          <a:xfrm>
            <a:off x="8574359" y="3702690"/>
            <a:ext cx="2741339" cy="706755"/>
          </a:xfrm>
          <a:prstGeom prst="rect">
            <a:avLst/>
          </a:prstGeom>
          <a:noFill/>
        </p:spPr>
        <p:txBody>
          <a:bodyPr wrap="square" rtlCol="0">
            <a:spAutoFit/>
          </a:bodyPr>
          <a:lstStyle/>
          <a:p>
            <a:r>
              <a:rPr lang="en-US" altLang="en-US" sz="2000" b="1">
                <a:solidFill>
                  <a:srgbClr val="E966A0"/>
                </a:solidFill>
                <a:latin typeface="Century Gothic" panose="020B0502020202020204" pitchFamily="34" charset="0"/>
              </a:rPr>
              <a:t>Data Cleaning &amp; Preprocessing</a:t>
            </a:r>
            <a:endParaRPr lang="en-US" altLang="en-US" sz="2000" b="1">
              <a:solidFill>
                <a:srgbClr val="E966A0"/>
              </a:solidFill>
              <a:latin typeface="Century Gothic" panose="020B0502020202020204" pitchFamily="34" charset="0"/>
            </a:endParaRPr>
          </a:p>
        </p:txBody>
      </p:sp>
      <p:sp>
        <p:nvSpPr>
          <p:cNvPr id="23" name="文本框 22"/>
          <p:cNvSpPr txBox="1"/>
          <p:nvPr/>
        </p:nvSpPr>
        <p:spPr>
          <a:xfrm>
            <a:off x="8574359" y="4843873"/>
            <a:ext cx="2741339" cy="1014730"/>
          </a:xfrm>
          <a:prstGeom prst="rect">
            <a:avLst/>
          </a:prstGeom>
          <a:noFill/>
        </p:spPr>
        <p:txBody>
          <a:bodyPr wrap="square" rtlCol="0">
            <a:spAutoFit/>
          </a:bodyPr>
          <a:lstStyle/>
          <a:p>
            <a:r>
              <a:rPr lang="en-US" altLang="en-US" sz="2000" b="1">
                <a:solidFill>
                  <a:srgbClr val="E966A0"/>
                </a:solidFill>
                <a:latin typeface="Century Gothic" panose="020B0502020202020204" pitchFamily="34" charset="0"/>
              </a:rPr>
              <a:t>Univariate,Bivariate &amp; Multivatiate Analysis</a:t>
            </a:r>
            <a:endParaRPr lang="en-US" altLang="en-US" sz="2000" b="1">
              <a:solidFill>
                <a:srgbClr val="E966A0"/>
              </a:solidFill>
              <a:latin typeface="Century Gothic" panose="020B0502020202020204" pitchFamily="34" charset="0"/>
            </a:endParaRPr>
          </a:p>
        </p:txBody>
      </p:sp>
      <p:sp>
        <p:nvSpPr>
          <p:cNvPr id="25" name="矩形 24"/>
          <p:cNvSpPr/>
          <p:nvPr/>
        </p:nvSpPr>
        <p:spPr>
          <a:xfrm>
            <a:off x="5886525" y="2012274"/>
            <a:ext cx="859790" cy="2874645"/>
          </a:xfrm>
          <a:prstGeom prst="rect">
            <a:avLst/>
          </a:prstGeom>
        </p:spPr>
        <p:txBody>
          <a:bodyPr vert="eaVert" wrap="none">
            <a:spAutoFit/>
          </a:bodyPr>
          <a:lstStyle/>
          <a:p>
            <a:r>
              <a:rPr lang="en-US" altLang="zh-CN" sz="4400" b="1">
                <a:solidFill>
                  <a:srgbClr val="8585BF"/>
                </a:solidFill>
                <a:latin typeface="Century Gothic" panose="020B0502020202020204" pitchFamily="34" charset="0"/>
                <a:cs typeface="Arial" panose="020B0604020202020204" pitchFamily="34" charset="0"/>
              </a:rPr>
              <a:t>CONTENTS</a:t>
            </a:r>
            <a:endParaRPr lang="en-US" altLang="zh-CN" sz="4400" b="1">
              <a:solidFill>
                <a:srgbClr val="8585BF"/>
              </a:solidFill>
              <a:latin typeface="Century Gothic" panose="020B0502020202020204" pitchFamily="34" charset="0"/>
              <a:cs typeface="Arial" panose="020B0604020202020204" pitchFamily="34" charset="0"/>
            </a:endParaRPr>
          </a:p>
        </p:txBody>
      </p:sp>
      <p:sp>
        <p:nvSpPr>
          <p:cNvPr id="2" name="椭圆 13"/>
          <p:cNvSpPr/>
          <p:nvPr/>
        </p:nvSpPr>
        <p:spPr>
          <a:xfrm>
            <a:off x="7494858" y="6042429"/>
            <a:ext cx="661916" cy="661916"/>
          </a:xfrm>
          <a:prstGeom prst="ellipse">
            <a:avLst/>
          </a:prstGeom>
          <a:solidFill>
            <a:schemeClr val="bg1"/>
          </a:solidFill>
          <a:ln>
            <a:solidFill>
              <a:srgbClr val="858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tx1">
                    <a:lumMod val="50000"/>
                    <a:lumOff val="50000"/>
                  </a:schemeClr>
                </a:solidFill>
                <a:latin typeface="Century Gothic" panose="020B0502020202020204" pitchFamily="34" charset="0"/>
              </a:rPr>
              <a:t>5</a:t>
            </a:r>
            <a:endParaRPr lang="en-US" altLang="zh-CN" sz="2800">
              <a:solidFill>
                <a:schemeClr val="tx1">
                  <a:lumMod val="50000"/>
                  <a:lumOff val="50000"/>
                </a:schemeClr>
              </a:solidFill>
              <a:latin typeface="Century Gothic" panose="020B0502020202020204" pitchFamily="34" charset="0"/>
            </a:endParaRPr>
          </a:p>
        </p:txBody>
      </p:sp>
      <p:sp>
        <p:nvSpPr>
          <p:cNvPr id="3" name="文本框 18"/>
          <p:cNvSpPr txBox="1"/>
          <p:nvPr/>
        </p:nvSpPr>
        <p:spPr>
          <a:xfrm>
            <a:off x="8574359" y="6117261"/>
            <a:ext cx="2741339" cy="398780"/>
          </a:xfrm>
          <a:prstGeom prst="rect">
            <a:avLst/>
          </a:prstGeom>
          <a:noFill/>
        </p:spPr>
        <p:txBody>
          <a:bodyPr wrap="square" rtlCol="0">
            <a:spAutoFit/>
          </a:bodyPr>
          <a:p>
            <a:r>
              <a:rPr lang="en-US" altLang="en-US" sz="2000" b="1">
                <a:solidFill>
                  <a:srgbClr val="E966A0"/>
                </a:solidFill>
                <a:latin typeface="Century Gothic" panose="020B0502020202020204" pitchFamily="34" charset="0"/>
              </a:rPr>
              <a:t>Feature Engineering</a:t>
            </a:r>
            <a:endParaRPr lang="en-US" altLang="en-US" sz="2000" b="1">
              <a:solidFill>
                <a:srgbClr val="E966A0"/>
              </a:solidFill>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olidFill>
                  <a:srgbClr val="E966A0"/>
                </a:solidFill>
              </a:rPr>
              <a:t>Customer Preferences and Amenities Impact on House Prices</a:t>
            </a:r>
            <a:endParaRPr lang="en-US" altLang="en-US">
              <a:solidFill>
                <a:srgbClr val="E966A0"/>
              </a:solidFill>
            </a:endParaRPr>
          </a:p>
        </p:txBody>
      </p:sp>
      <p:sp>
        <p:nvSpPr>
          <p:cNvPr id="4" name="Text Box 3"/>
          <p:cNvSpPr txBox="1"/>
          <p:nvPr/>
        </p:nvSpPr>
        <p:spPr>
          <a:xfrm>
            <a:off x="838835" y="1691005"/>
            <a:ext cx="10389235" cy="1010920"/>
          </a:xfrm>
          <a:prstGeom prst="rect">
            <a:avLst/>
          </a:prstGeom>
          <a:noFill/>
        </p:spPr>
        <p:txBody>
          <a:bodyPr wrap="square" rtlCol="0">
            <a:noAutofit/>
          </a:bodyPr>
          <a:p>
            <a:r>
              <a:rPr lang="en-US" altLang="en-US" sz="2400" b="1">
                <a:solidFill>
                  <a:srgbClr val="7030A0"/>
                </a:solidFill>
              </a:rPr>
              <a:t>Understanding what buyers prioritize helps in predicting house prices and identifying high-value features. Certain amenities and characteristics increase desirability and pricing, while others may have a lower impact.</a:t>
            </a:r>
            <a:endParaRPr lang="en-US" altLang="en-US" sz="2400" b="1">
              <a:solidFill>
                <a:srgbClr val="7030A0"/>
              </a:solidFill>
            </a:endParaRPr>
          </a:p>
        </p:txBody>
      </p:sp>
      <p:pic>
        <p:nvPicPr>
          <p:cNvPr id="5" name="Picture 4"/>
          <p:cNvPicPr>
            <a:picLocks noChangeAspect="1"/>
          </p:cNvPicPr>
          <p:nvPr/>
        </p:nvPicPr>
        <p:blipFill>
          <a:blip r:embed="rId1"/>
          <a:stretch>
            <a:fillRect/>
          </a:stretch>
        </p:blipFill>
        <p:spPr>
          <a:xfrm>
            <a:off x="615950" y="2863850"/>
            <a:ext cx="5396230" cy="3994150"/>
          </a:xfrm>
          <a:prstGeom prst="rect">
            <a:avLst/>
          </a:prstGeom>
        </p:spPr>
      </p:pic>
      <p:sp>
        <p:nvSpPr>
          <p:cNvPr id="6" name="Text Box 5"/>
          <p:cNvSpPr txBox="1"/>
          <p:nvPr/>
        </p:nvSpPr>
        <p:spPr>
          <a:xfrm>
            <a:off x="6011545" y="3085465"/>
            <a:ext cx="6096000" cy="1767205"/>
          </a:xfrm>
          <a:prstGeom prst="rect">
            <a:avLst/>
          </a:prstGeom>
          <a:noFill/>
        </p:spPr>
        <p:txBody>
          <a:bodyPr wrap="square" rtlCol="0">
            <a:noAutofit/>
          </a:bodyPr>
          <a:p>
            <a:r>
              <a:rPr lang="en-US" altLang="en-US" sz="2400" b="1"/>
              <a:t>Bigger homes (GrLivArea) → Higher prices.</a:t>
            </a:r>
            <a:endParaRPr lang="en-US" altLang="en-US" sz="2400" b="1"/>
          </a:p>
          <a:p>
            <a:r>
              <a:rPr lang="en-US" altLang="en-US" sz="2400" b="1"/>
              <a:t>Garage Spaces (GarageCars) → More garage capacity increases property value.</a:t>
            </a:r>
            <a:endParaRPr lang="en-US" altLang="en-US" sz="2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08785" y="2742565"/>
            <a:ext cx="8531860" cy="1835785"/>
          </a:xfrm>
          <a:prstGeom prst="rect">
            <a:avLst/>
          </a:prstGeom>
          <a:noFill/>
        </p:spPr>
        <p:txBody>
          <a:bodyPr wrap="square" rtlCol="0">
            <a:noAutofit/>
          </a:bodyPr>
          <a:p>
            <a:r>
              <a:rPr lang="en-US" sz="9600"/>
              <a:t>      </a:t>
            </a:r>
            <a:r>
              <a:rPr lang="en-US" sz="9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9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fill="hold">
                                          <p:stCondLst>
                                            <p:cond delay="0"/>
                                          </p:stCondLst>
                                        </p:cTn>
                                        <p:tgtEl>
                                          <p:spTgt spid="4"/>
                                        </p:tgtEl>
                                        <p:attrNameLst>
                                          <p:attrName>style.visibility</p:attrName>
                                        </p:attrNameLst>
                                      </p:cBhvr>
                                      <p:to>
                                        <p:strVal val="visible"/>
                                      </p:to>
                                    </p:set>
                                    <p:animEffect transition="in" filter="blinds(horizontal)">
                                      <p:cBhvr>
                                        <p:cTn id="7"/>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39641" y="562698"/>
            <a:ext cx="9220219" cy="5620523"/>
          </a:xfrm>
          <a:prstGeom prst="rect">
            <a:avLst/>
          </a:prstGeom>
        </p:spPr>
      </p:pic>
      <p:sp>
        <p:nvSpPr>
          <p:cNvPr id="16" name="矩形 15"/>
          <p:cNvSpPr/>
          <p:nvPr/>
        </p:nvSpPr>
        <p:spPr>
          <a:xfrm>
            <a:off x="704332" y="551901"/>
            <a:ext cx="3658235" cy="768350"/>
          </a:xfrm>
          <a:prstGeom prst="rect">
            <a:avLst/>
          </a:prstGeom>
        </p:spPr>
        <p:txBody>
          <a:bodyPr wrap="none">
            <a:spAutoFit/>
          </a:bodyPr>
          <a:lstStyle/>
          <a:p>
            <a:r>
              <a:rPr lang="en-US" altLang="zh-CN" sz="4400" b="1">
                <a:solidFill>
                  <a:srgbClr val="E966A0"/>
                </a:solidFill>
                <a:latin typeface="Century Gothic" panose="020B0502020202020204" pitchFamily="34" charset="0"/>
                <a:cs typeface="Arial" panose="020B0604020202020204" pitchFamily="34" charset="0"/>
              </a:rPr>
              <a:t>What is EDA?</a:t>
            </a:r>
            <a:endParaRPr lang="en-US" altLang="zh-CN" sz="4400" b="1">
              <a:solidFill>
                <a:srgbClr val="E966A0"/>
              </a:solidFill>
              <a:latin typeface="Century Gothic" panose="020B0502020202020204" pitchFamily="34" charset="0"/>
              <a:cs typeface="Arial" panose="020B0604020202020204" pitchFamily="34" charset="0"/>
            </a:endParaRPr>
          </a:p>
        </p:txBody>
      </p:sp>
      <p:sp>
        <p:nvSpPr>
          <p:cNvPr id="2" name="Text Box 1"/>
          <p:cNvSpPr txBox="1"/>
          <p:nvPr/>
        </p:nvSpPr>
        <p:spPr>
          <a:xfrm>
            <a:off x="779145" y="1496060"/>
            <a:ext cx="5316220" cy="4577080"/>
          </a:xfrm>
          <a:prstGeom prst="rect">
            <a:avLst/>
          </a:prstGeom>
          <a:noFill/>
        </p:spPr>
        <p:txBody>
          <a:bodyPr wrap="square" rtlCol="0">
            <a:noAutofit/>
          </a:bodyPr>
          <a:p>
            <a:r>
              <a:rPr lang="en-US" altLang="en-US" sz="2800" b="1">
                <a:gradFill>
                  <a:gsLst>
                    <a:gs pos="0">
                      <a:srgbClr val="7B32B2"/>
                    </a:gs>
                    <a:gs pos="100000">
                      <a:srgbClr val="401A5D"/>
                    </a:gs>
                  </a:gsLst>
                  <a:lin scaled="0"/>
                </a:gradFill>
              </a:rPr>
              <a:t>Exploratory Data Analysis (EDA) for real estate pricing involves</a:t>
            </a:r>
            <a:r>
              <a:rPr lang="" altLang="en-US" sz="2800" b="1">
                <a:gradFill>
                  <a:gsLst>
                    <a:gs pos="0">
                      <a:srgbClr val="7B32B2"/>
                    </a:gs>
                    <a:gs pos="100000">
                      <a:srgbClr val="401A5D"/>
                    </a:gs>
                  </a:gsLst>
                  <a:lin scaled="0"/>
                </a:gradFill>
              </a:rPr>
              <a:t> </a:t>
            </a:r>
            <a:r>
              <a:rPr lang="en-US" altLang="en-US" sz="2800" b="1">
                <a:gradFill>
                  <a:gsLst>
                    <a:gs pos="0">
                      <a:srgbClr val="7B32B2"/>
                    </a:gs>
                    <a:gs pos="100000">
                      <a:srgbClr val="401A5D"/>
                    </a:gs>
                  </a:gsLst>
                  <a:lin scaled="0"/>
                </a:gradFill>
              </a:rPr>
              <a:t>examining a dataset of house listings to identify patterns, trends, and key factors influencing property values, providing insights into the market dynamics and helping to understand how various features like location, size, amenities, and market conditions impact house valuation in a dynamic environment.</a:t>
            </a:r>
            <a:r>
              <a:rPr lang="" altLang="en-US" sz="2800" b="1">
                <a:gradFill>
                  <a:gsLst>
                    <a:gs pos="0">
                      <a:srgbClr val="7B32B2"/>
                    </a:gs>
                    <a:gs pos="100000">
                      <a:srgbClr val="401A5D"/>
                    </a:gs>
                  </a:gsLst>
                  <a:lin scaled="0"/>
                </a:gradFill>
              </a:rPr>
              <a:t> </a:t>
            </a:r>
            <a:endParaRPr lang="" altLang="en-US" sz="2800" b="1">
              <a:gradFill>
                <a:gsLst>
                  <a:gs pos="0">
                    <a:srgbClr val="7B32B2"/>
                  </a:gs>
                  <a:gs pos="100000">
                    <a:srgbClr val="401A5D"/>
                  </a:gs>
                </a:gsLst>
                <a:lin scaled="0"/>
              </a:gra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479425" y="427990"/>
            <a:ext cx="11355070" cy="6153785"/>
          </a:xfrm>
          <a:prstGeom prst="rect">
            <a:avLst/>
          </a:prstGeom>
          <a:noFill/>
        </p:spPr>
        <p:txBody>
          <a:bodyPr wrap="square" rtlCol="0">
            <a:noAutofit/>
          </a:bodyPr>
          <a:p>
            <a:r>
              <a:rPr lang="en-US" altLang="en-US" sz="3600" b="1">
                <a:solidFill>
                  <a:srgbClr val="E966A0"/>
                </a:solidFill>
              </a:rPr>
              <a:t>Importance of EDA in Real Estate Pricing:</a:t>
            </a:r>
            <a:endParaRPr lang="en-US" altLang="en-US" sz="3600" b="1">
              <a:solidFill>
                <a:srgbClr val="E966A0"/>
              </a:solidFill>
            </a:endParaRPr>
          </a:p>
          <a:p>
            <a:endParaRPr lang="en-US" altLang="en-US" sz="2400" b="1"/>
          </a:p>
          <a:p>
            <a:pPr marL="342900" indent="-342900">
              <a:buFont typeface="Arial" panose="020B0604020202020204" pitchFamily="34" charset="0"/>
              <a:buChar char="•"/>
            </a:pPr>
            <a:r>
              <a:rPr lang="en-US" altLang="en-US" sz="3600" b="1">
                <a:solidFill>
                  <a:srgbClr val="7030A0"/>
                </a:solidFill>
              </a:rPr>
              <a:t>Data Understanding – Helps in assessing the quality of data, identifying missing values, and detecting outliers.</a:t>
            </a:r>
            <a:endParaRPr lang="en-US" altLang="en-US" sz="3600" b="1">
              <a:solidFill>
                <a:srgbClr val="7030A0"/>
              </a:solidFill>
            </a:endParaRPr>
          </a:p>
          <a:p>
            <a:pPr marL="342900" indent="-342900">
              <a:buFont typeface="Arial" panose="020B0604020202020204" pitchFamily="34" charset="0"/>
              <a:buChar char="•"/>
            </a:pPr>
            <a:r>
              <a:rPr lang="en-US" altLang="en-US" sz="3600" b="1">
                <a:solidFill>
                  <a:srgbClr val="7030A0"/>
                </a:solidFill>
              </a:rPr>
              <a:t>Feature Relationships – Analyzes the impact of various factors (e.g., location, size, amenities) on house prices.</a:t>
            </a:r>
            <a:endParaRPr lang="en-US" altLang="en-US" sz="3600" b="1">
              <a:solidFill>
                <a:srgbClr val="7030A0"/>
              </a:solidFill>
            </a:endParaRPr>
          </a:p>
          <a:p>
            <a:pPr marL="342900" indent="-342900">
              <a:buFont typeface="Arial" panose="020B0604020202020204" pitchFamily="34" charset="0"/>
              <a:buChar char="•"/>
            </a:pPr>
            <a:r>
              <a:rPr lang="en-US" altLang="en-US" sz="3600" b="1">
                <a:solidFill>
                  <a:srgbClr val="7030A0"/>
                </a:solidFill>
              </a:rPr>
              <a:t>Market Trends – Identifies patterns such as seasonal price fluctuations and emerging real estate hotspots.</a:t>
            </a:r>
            <a:endParaRPr lang="en-US" altLang="en-US" sz="3600" b="1">
              <a:solidFill>
                <a:srgbClr val="7030A0"/>
              </a:solidFill>
            </a:endParaRPr>
          </a:p>
          <a:p>
            <a:pPr marL="342900" indent="-342900">
              <a:buFont typeface="Arial" panose="020B0604020202020204" pitchFamily="34" charset="0"/>
              <a:buChar char="•"/>
            </a:pPr>
            <a:r>
              <a:rPr lang="en-US" altLang="en-US" sz="3600" b="1">
                <a:solidFill>
                  <a:srgbClr val="7030A0"/>
                </a:solidFill>
              </a:rPr>
              <a:t>Decision-Making – Provides insights that assist buyers, sellers, and investors in making informed decisions</a:t>
            </a:r>
            <a:r>
              <a:rPr lang="en-US" altLang="en-US" sz="3200" b="1">
                <a:solidFill>
                  <a:srgbClr val="7030A0"/>
                </a:solidFill>
              </a:rPr>
              <a:t>.</a:t>
            </a:r>
            <a:endParaRPr lang="en-US" altLang="en-US" sz="3200" b="1">
              <a:solidFill>
                <a:srgbClr val="7030A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87095"/>
            <a:ext cx="10515600" cy="1325563"/>
          </a:xfrm>
        </p:spPr>
        <p:txBody>
          <a:bodyPr>
            <a:normAutofit fontScale="90000"/>
          </a:bodyPr>
          <a:p>
            <a:r>
              <a:rPr lang="en-US" sz="2000" b="1"/>
              <a:t>CONTND.....</a:t>
            </a:r>
            <a:br>
              <a:rPr lang="en-US" b="1"/>
            </a:br>
            <a:r>
              <a:rPr lang="en-US" altLang="en-US">
                <a:solidFill>
                  <a:srgbClr val="E966A0"/>
                </a:solidFill>
                <a:sym typeface="+mn-ea"/>
              </a:rPr>
              <a:t>Understanding the Real Estate Market's Complexity</a:t>
            </a:r>
            <a:endParaRPr lang="en-US" altLang="en-US">
              <a:solidFill>
                <a:srgbClr val="E966A0"/>
              </a:solidFill>
              <a:sym typeface="+mn-ea"/>
            </a:endParaRPr>
          </a:p>
        </p:txBody>
      </p:sp>
      <p:sp>
        <p:nvSpPr>
          <p:cNvPr id="3" name="Content Placeholder 2"/>
          <p:cNvSpPr>
            <a:spLocks noGrp="1"/>
          </p:cNvSpPr>
          <p:nvPr>
            <p:ph idx="1"/>
          </p:nvPr>
        </p:nvSpPr>
        <p:spPr>
          <a:xfrm>
            <a:off x="838200" y="2613660"/>
            <a:ext cx="10515600" cy="4351338"/>
          </a:xfrm>
        </p:spPr>
        <p:txBody>
          <a:bodyPr/>
          <a:p>
            <a:r>
              <a:rPr lang="en-US" altLang="en-US" sz="3600" b="1">
                <a:gradFill>
                  <a:gsLst>
                    <a:gs pos="0">
                      <a:srgbClr val="7B32B2"/>
                    </a:gs>
                    <a:gs pos="100000">
                      <a:srgbClr val="401A5D"/>
                    </a:gs>
                  </a:gsLst>
                  <a:lin scaled="0"/>
                </a:gradFill>
              </a:rPr>
              <a:t>Market Demand &amp; Supply Dynamics</a:t>
            </a:r>
            <a:endParaRPr lang="en-US" altLang="en-US" sz="3600" b="1">
              <a:gradFill>
                <a:gsLst>
                  <a:gs pos="0">
                    <a:srgbClr val="7B32B2"/>
                  </a:gs>
                  <a:gs pos="100000">
                    <a:srgbClr val="401A5D"/>
                  </a:gs>
                </a:gsLst>
                <a:lin scaled="0"/>
              </a:gradFill>
            </a:endParaRPr>
          </a:p>
          <a:p>
            <a:r>
              <a:rPr lang="en-US" altLang="en-US" sz="3600" b="1">
                <a:gradFill>
                  <a:gsLst>
                    <a:gs pos="0">
                      <a:srgbClr val="7B32B2"/>
                    </a:gs>
                    <a:gs pos="100000">
                      <a:srgbClr val="401A5D"/>
                    </a:gs>
                  </a:gsLst>
                  <a:lin scaled="0"/>
                </a:gradFill>
              </a:rPr>
              <a:t>Location-Specific Factors</a:t>
            </a:r>
            <a:endParaRPr lang="en-US" altLang="en-US" sz="3600" b="1">
              <a:gradFill>
                <a:gsLst>
                  <a:gs pos="0">
                    <a:srgbClr val="7B32B2"/>
                  </a:gs>
                  <a:gs pos="100000">
                    <a:srgbClr val="401A5D"/>
                  </a:gs>
                </a:gsLst>
                <a:lin scaled="0"/>
              </a:gradFill>
            </a:endParaRPr>
          </a:p>
          <a:p>
            <a:r>
              <a:rPr lang="en-US" altLang="en-US" sz="3600" b="1">
                <a:gradFill>
                  <a:gsLst>
                    <a:gs pos="0">
                      <a:srgbClr val="7B32B2"/>
                    </a:gs>
                    <a:gs pos="100000">
                      <a:srgbClr val="401A5D"/>
                    </a:gs>
                  </a:gsLst>
                  <a:lin scaled="0"/>
                </a:gradFill>
              </a:rPr>
              <a:t>Economic Influences</a:t>
            </a:r>
            <a:endParaRPr lang="en-US" altLang="en-US" sz="3600" b="1">
              <a:gradFill>
                <a:gsLst>
                  <a:gs pos="0">
                    <a:srgbClr val="7B32B2"/>
                  </a:gs>
                  <a:gs pos="100000">
                    <a:srgbClr val="401A5D"/>
                  </a:gs>
                </a:gsLst>
                <a:lin scaled="0"/>
              </a:gradFill>
            </a:endParaRPr>
          </a:p>
          <a:p>
            <a:r>
              <a:rPr lang="en-US" altLang="en-US" sz="3600" b="1">
                <a:gradFill>
                  <a:gsLst>
                    <a:gs pos="0">
                      <a:srgbClr val="7B32B2"/>
                    </a:gs>
                    <a:gs pos="100000">
                      <a:srgbClr val="401A5D"/>
                    </a:gs>
                  </a:gsLst>
                  <a:lin scaled="0"/>
                </a:gradFill>
              </a:rPr>
              <a:t>Government Regulations &amp; Policies</a:t>
            </a:r>
            <a:endParaRPr lang="en-US" altLang="en-US" sz="3600" b="1">
              <a:gradFill>
                <a:gsLst>
                  <a:gs pos="0">
                    <a:srgbClr val="7B32B2"/>
                  </a:gs>
                  <a:gs pos="100000">
                    <a:srgbClr val="401A5D"/>
                  </a:gs>
                </a:gsLst>
                <a:lin scaled="0"/>
              </a:gradFill>
            </a:endParaRPr>
          </a:p>
          <a:p>
            <a:r>
              <a:rPr lang="en-US" altLang="en-US" sz="3600" b="1">
                <a:gradFill>
                  <a:gsLst>
                    <a:gs pos="0">
                      <a:srgbClr val="7B32B2"/>
                    </a:gs>
                    <a:gs pos="100000">
                      <a:srgbClr val="401A5D"/>
                    </a:gs>
                  </a:gsLst>
                  <a:lin scaled="0"/>
                </a:gradFill>
              </a:rPr>
              <a:t>Market Sentiment &amp; External Factors</a:t>
            </a:r>
            <a:endParaRPr lang="en-US" altLang="en-US" sz="3600" b="1">
              <a:gradFill>
                <a:gsLst>
                  <a:gs pos="0">
                    <a:srgbClr val="7B32B2"/>
                  </a:gs>
                  <a:gs pos="100000">
                    <a:srgbClr val="401A5D"/>
                  </a:gs>
                </a:gsLst>
                <a:lin scaled="0"/>
              </a:gra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661628" y="2225627"/>
            <a:ext cx="2868743" cy="2790871"/>
          </a:xfrm>
          <a:prstGeom prst="rect">
            <a:avLst/>
          </a:prstGeom>
        </p:spPr>
      </p:pic>
      <p:sp>
        <p:nvSpPr>
          <p:cNvPr id="11" name="矩形 10"/>
          <p:cNvSpPr/>
          <p:nvPr/>
        </p:nvSpPr>
        <p:spPr>
          <a:xfrm>
            <a:off x="806693" y="1719417"/>
            <a:ext cx="2230804" cy="706755"/>
          </a:xfrm>
          <a:prstGeom prst="rect">
            <a:avLst/>
          </a:prstGeom>
        </p:spPr>
        <p:txBody>
          <a:bodyPr wrap="square">
            <a:spAutoFit/>
          </a:bodyPr>
          <a:lstStyle/>
          <a:p>
            <a:pPr algn="ctr"/>
            <a:r>
              <a:rPr lang="en-US" altLang="en-US" sz="2000" b="1">
                <a:solidFill>
                  <a:srgbClr val="9193C7"/>
                </a:solidFill>
                <a:highlight>
                  <a:srgbClr val="800080"/>
                </a:highlight>
                <a:latin typeface="Arial" panose="020B0604020202020204" pitchFamily="34" charset="0"/>
                <a:cs typeface="Arial" panose="020B0604020202020204" pitchFamily="34" charset="0"/>
              </a:rPr>
              <a:t>Handling Missing Values</a:t>
            </a:r>
            <a:endParaRPr lang="en-US" altLang="en-US" sz="2000" b="1">
              <a:solidFill>
                <a:srgbClr val="9193C7"/>
              </a:solidFill>
              <a:highlight>
                <a:srgbClr val="800080"/>
              </a:highlight>
              <a:latin typeface="Arial" panose="020B0604020202020204" pitchFamily="34" charset="0"/>
              <a:cs typeface="Arial" panose="020B0604020202020204" pitchFamily="34" charset="0"/>
            </a:endParaRPr>
          </a:p>
        </p:txBody>
      </p:sp>
      <p:sp>
        <p:nvSpPr>
          <p:cNvPr id="12" name="矩形 11"/>
          <p:cNvSpPr/>
          <p:nvPr/>
        </p:nvSpPr>
        <p:spPr>
          <a:xfrm>
            <a:off x="754081" y="2221784"/>
            <a:ext cx="2336028" cy="1476375"/>
          </a:xfrm>
          <a:prstGeom prst="rect">
            <a:avLst/>
          </a:prstGeom>
        </p:spPr>
        <p:txBody>
          <a:bodyPr wrap="square">
            <a:spAutoFit/>
          </a:bodyPr>
          <a:lstStyle/>
          <a:p>
            <a:pPr algn="ctr">
              <a:lnSpc>
                <a:spcPct val="150000"/>
              </a:lnSpc>
            </a:pPr>
            <a:r>
              <a:rPr lang="en-US" altLang="en-US" sz="1200" b="1" dirty="0">
                <a:latin typeface="Arial" panose="020B0604020202020204" pitchFamily="34" charset="0"/>
              </a:rPr>
              <a:t>Numerical Features (e.g., Price, Square Footage, Lot Size)</a:t>
            </a:r>
            <a:endParaRPr lang="en-US" altLang="en-US" sz="1200" b="1" dirty="0">
              <a:latin typeface="Arial" panose="020B0604020202020204" pitchFamily="34" charset="0"/>
            </a:endParaRPr>
          </a:p>
          <a:p>
            <a:pPr algn="ctr">
              <a:lnSpc>
                <a:spcPct val="150000"/>
              </a:lnSpc>
            </a:pPr>
            <a:r>
              <a:rPr lang="en-US" altLang="en-US" sz="1200" b="1" dirty="0">
                <a:latin typeface="Arial" panose="020B0604020202020204" pitchFamily="34" charset="0"/>
              </a:rPr>
              <a:t>Categorical Features (e.g., Location, Property Type)</a:t>
            </a:r>
            <a:endParaRPr lang="en-US" altLang="en-US" sz="1200" b="1" dirty="0">
              <a:latin typeface="Arial" panose="020B0604020202020204" pitchFamily="34" charset="0"/>
            </a:endParaRPr>
          </a:p>
        </p:txBody>
      </p:sp>
      <p:sp>
        <p:nvSpPr>
          <p:cNvPr id="19" name="任意多边形: 形状 18"/>
          <p:cNvSpPr/>
          <p:nvPr/>
        </p:nvSpPr>
        <p:spPr>
          <a:xfrm>
            <a:off x="3389002" y="2094544"/>
            <a:ext cx="2146972" cy="483556"/>
          </a:xfrm>
          <a:custGeom>
            <a:avLst/>
            <a:gdLst>
              <a:gd name="connsiteX0" fmla="*/ 2298700 w 2298700"/>
              <a:gd name="connsiteY0" fmla="*/ 812800 h 812800"/>
              <a:gd name="connsiteX1" fmla="*/ 2298700 w 2298700"/>
              <a:gd name="connsiteY1" fmla="*/ 0 h 812800"/>
              <a:gd name="connsiteX2" fmla="*/ 0 w 2298700"/>
              <a:gd name="connsiteY2" fmla="*/ 0 h 812800"/>
            </a:gdLst>
            <a:ahLst/>
            <a:cxnLst>
              <a:cxn ang="0">
                <a:pos x="connsiteX0" y="connsiteY0"/>
              </a:cxn>
              <a:cxn ang="0">
                <a:pos x="connsiteX1" y="connsiteY1"/>
              </a:cxn>
              <a:cxn ang="0">
                <a:pos x="connsiteX2" y="connsiteY2"/>
              </a:cxn>
            </a:cxnLst>
            <a:rect l="l" t="t" r="r" b="b"/>
            <a:pathLst>
              <a:path w="2298700" h="812800">
                <a:moveTo>
                  <a:pt x="2298700" y="812800"/>
                </a:moveTo>
                <a:lnTo>
                  <a:pt x="2298700" y="0"/>
                </a:lnTo>
                <a:lnTo>
                  <a:pt x="0" y="0"/>
                </a:lnTo>
              </a:path>
            </a:pathLst>
          </a:custGeom>
          <a:noFill/>
          <a:ln>
            <a:solidFill>
              <a:srgbClr val="9193C7"/>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0" name="任意多边形: 形状 19"/>
          <p:cNvSpPr/>
          <p:nvPr/>
        </p:nvSpPr>
        <p:spPr>
          <a:xfrm flipV="1">
            <a:off x="3389002" y="4404162"/>
            <a:ext cx="2146972" cy="552164"/>
          </a:xfrm>
          <a:custGeom>
            <a:avLst/>
            <a:gdLst>
              <a:gd name="connsiteX0" fmla="*/ 2298700 w 2298700"/>
              <a:gd name="connsiteY0" fmla="*/ 812800 h 812800"/>
              <a:gd name="connsiteX1" fmla="*/ 2298700 w 2298700"/>
              <a:gd name="connsiteY1" fmla="*/ 0 h 812800"/>
              <a:gd name="connsiteX2" fmla="*/ 0 w 2298700"/>
              <a:gd name="connsiteY2" fmla="*/ 0 h 812800"/>
            </a:gdLst>
            <a:ahLst/>
            <a:cxnLst>
              <a:cxn ang="0">
                <a:pos x="connsiteX0" y="connsiteY0"/>
              </a:cxn>
              <a:cxn ang="0">
                <a:pos x="connsiteX1" y="connsiteY1"/>
              </a:cxn>
              <a:cxn ang="0">
                <a:pos x="connsiteX2" y="connsiteY2"/>
              </a:cxn>
            </a:cxnLst>
            <a:rect l="l" t="t" r="r" b="b"/>
            <a:pathLst>
              <a:path w="2298700" h="812800">
                <a:moveTo>
                  <a:pt x="2298700" y="812800"/>
                </a:moveTo>
                <a:lnTo>
                  <a:pt x="2298700" y="0"/>
                </a:lnTo>
                <a:lnTo>
                  <a:pt x="0" y="0"/>
                </a:lnTo>
              </a:path>
            </a:pathLst>
          </a:custGeom>
          <a:noFill/>
          <a:ln>
            <a:solidFill>
              <a:srgbClr val="6399D1"/>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1" name="任意多边形: 形状 20"/>
          <p:cNvSpPr/>
          <p:nvPr/>
        </p:nvSpPr>
        <p:spPr>
          <a:xfrm flipH="1">
            <a:off x="7159202" y="2094544"/>
            <a:ext cx="1734265" cy="1025814"/>
          </a:xfrm>
          <a:custGeom>
            <a:avLst/>
            <a:gdLst>
              <a:gd name="connsiteX0" fmla="*/ 2298700 w 2298700"/>
              <a:gd name="connsiteY0" fmla="*/ 812800 h 812800"/>
              <a:gd name="connsiteX1" fmla="*/ 2298700 w 2298700"/>
              <a:gd name="connsiteY1" fmla="*/ 0 h 812800"/>
              <a:gd name="connsiteX2" fmla="*/ 0 w 2298700"/>
              <a:gd name="connsiteY2" fmla="*/ 0 h 812800"/>
            </a:gdLst>
            <a:ahLst/>
            <a:cxnLst>
              <a:cxn ang="0">
                <a:pos x="connsiteX0" y="connsiteY0"/>
              </a:cxn>
              <a:cxn ang="0">
                <a:pos x="connsiteX1" y="connsiteY1"/>
              </a:cxn>
              <a:cxn ang="0">
                <a:pos x="connsiteX2" y="connsiteY2"/>
              </a:cxn>
            </a:cxnLst>
            <a:rect l="l" t="t" r="r" b="b"/>
            <a:pathLst>
              <a:path w="2298700" h="812800">
                <a:moveTo>
                  <a:pt x="2298700" y="812800"/>
                </a:moveTo>
                <a:lnTo>
                  <a:pt x="2298700" y="0"/>
                </a:lnTo>
                <a:lnTo>
                  <a:pt x="0" y="0"/>
                </a:lnTo>
              </a:path>
            </a:pathLst>
          </a:custGeom>
          <a:noFill/>
          <a:ln>
            <a:solidFill>
              <a:srgbClr val="F5D45D"/>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2" name="任意多边形: 形状 21"/>
          <p:cNvSpPr/>
          <p:nvPr/>
        </p:nvSpPr>
        <p:spPr>
          <a:xfrm flipH="1" flipV="1">
            <a:off x="7068731" y="4404162"/>
            <a:ext cx="1734266" cy="612336"/>
          </a:xfrm>
          <a:custGeom>
            <a:avLst/>
            <a:gdLst>
              <a:gd name="connsiteX0" fmla="*/ 2298700 w 2298700"/>
              <a:gd name="connsiteY0" fmla="*/ 812800 h 812800"/>
              <a:gd name="connsiteX1" fmla="*/ 2298700 w 2298700"/>
              <a:gd name="connsiteY1" fmla="*/ 0 h 812800"/>
              <a:gd name="connsiteX2" fmla="*/ 0 w 2298700"/>
              <a:gd name="connsiteY2" fmla="*/ 0 h 812800"/>
            </a:gdLst>
            <a:ahLst/>
            <a:cxnLst>
              <a:cxn ang="0">
                <a:pos x="connsiteX0" y="connsiteY0"/>
              </a:cxn>
              <a:cxn ang="0">
                <a:pos x="connsiteX1" y="connsiteY1"/>
              </a:cxn>
              <a:cxn ang="0">
                <a:pos x="connsiteX2" y="connsiteY2"/>
              </a:cxn>
            </a:cxnLst>
            <a:rect l="l" t="t" r="r" b="b"/>
            <a:pathLst>
              <a:path w="2298700" h="812800">
                <a:moveTo>
                  <a:pt x="2298700" y="812800"/>
                </a:moveTo>
                <a:lnTo>
                  <a:pt x="2298700" y="0"/>
                </a:lnTo>
                <a:lnTo>
                  <a:pt x="0" y="0"/>
                </a:lnTo>
              </a:path>
            </a:pathLst>
          </a:custGeom>
          <a:noFill/>
          <a:ln>
            <a:solidFill>
              <a:srgbClr val="DE4483"/>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5" name="矩形 24"/>
          <p:cNvSpPr/>
          <p:nvPr/>
        </p:nvSpPr>
        <p:spPr>
          <a:xfrm>
            <a:off x="806693" y="4190970"/>
            <a:ext cx="2230804" cy="706755"/>
          </a:xfrm>
          <a:prstGeom prst="rect">
            <a:avLst/>
          </a:prstGeom>
        </p:spPr>
        <p:txBody>
          <a:bodyPr wrap="square">
            <a:spAutoFit/>
          </a:bodyPr>
          <a:lstStyle/>
          <a:p>
            <a:pPr algn="ctr"/>
            <a:r>
              <a:rPr lang="en-US" altLang="en-US" sz="2000" b="1">
                <a:solidFill>
                  <a:srgbClr val="8EB9E2"/>
                </a:solidFill>
                <a:highlight>
                  <a:srgbClr val="800080"/>
                </a:highlight>
                <a:latin typeface="Arial" panose="020B0604020202020204" pitchFamily="34" charset="0"/>
                <a:cs typeface="Arial" panose="020B0604020202020204" pitchFamily="34" charset="0"/>
              </a:rPr>
              <a:t>Outlier Detection and Treatment</a:t>
            </a:r>
            <a:endParaRPr lang="en-US" altLang="en-US" sz="2000" b="1">
              <a:solidFill>
                <a:srgbClr val="8EB9E2"/>
              </a:solidFill>
              <a:highlight>
                <a:srgbClr val="800080"/>
              </a:highlight>
              <a:latin typeface="Arial" panose="020B0604020202020204" pitchFamily="34" charset="0"/>
              <a:cs typeface="Arial" panose="020B0604020202020204" pitchFamily="34" charset="0"/>
            </a:endParaRPr>
          </a:p>
        </p:txBody>
      </p:sp>
      <p:sp>
        <p:nvSpPr>
          <p:cNvPr id="26" name="矩形 25"/>
          <p:cNvSpPr/>
          <p:nvPr/>
        </p:nvSpPr>
        <p:spPr>
          <a:xfrm>
            <a:off x="754081" y="4693337"/>
            <a:ext cx="2336028" cy="922020"/>
          </a:xfrm>
          <a:prstGeom prst="rect">
            <a:avLst/>
          </a:prstGeom>
        </p:spPr>
        <p:txBody>
          <a:bodyPr wrap="square">
            <a:spAutoFit/>
          </a:bodyPr>
          <a:lstStyle/>
          <a:p>
            <a:pPr algn="ctr">
              <a:lnSpc>
                <a:spcPct val="150000"/>
              </a:lnSpc>
            </a:pPr>
            <a:r>
              <a:rPr lang="en-US" altLang="en-US" sz="1200" b="1" dirty="0">
                <a:latin typeface="Arial" panose="020B0604020202020204" pitchFamily="34" charset="0"/>
              </a:rPr>
              <a:t>Boxplots &amp; IQR</a:t>
            </a:r>
            <a:endParaRPr lang="en-US" altLang="en-US" sz="1200" b="1" dirty="0">
              <a:latin typeface="Arial" panose="020B0604020202020204" pitchFamily="34" charset="0"/>
            </a:endParaRPr>
          </a:p>
          <a:p>
            <a:pPr algn="ctr">
              <a:lnSpc>
                <a:spcPct val="150000"/>
              </a:lnSpc>
            </a:pPr>
            <a:r>
              <a:rPr lang="en-US" altLang="en-US" sz="1200" b="1" dirty="0">
                <a:latin typeface="Arial" panose="020B0604020202020204" pitchFamily="34" charset="0"/>
              </a:rPr>
              <a:t>Visualizations (Scatter Plots, Histograms)</a:t>
            </a:r>
            <a:endParaRPr lang="en-US" altLang="en-US" sz="1200" b="1" dirty="0">
              <a:latin typeface="Arial" panose="020B0604020202020204" pitchFamily="34" charset="0"/>
            </a:endParaRPr>
          </a:p>
        </p:txBody>
      </p:sp>
      <p:sp>
        <p:nvSpPr>
          <p:cNvPr id="27" name="矩形 26"/>
          <p:cNvSpPr/>
          <p:nvPr/>
        </p:nvSpPr>
        <p:spPr>
          <a:xfrm>
            <a:off x="9188264" y="1719417"/>
            <a:ext cx="2230804" cy="706755"/>
          </a:xfrm>
          <a:prstGeom prst="rect">
            <a:avLst/>
          </a:prstGeom>
        </p:spPr>
        <p:txBody>
          <a:bodyPr wrap="square">
            <a:spAutoFit/>
          </a:bodyPr>
          <a:lstStyle/>
          <a:p>
            <a:pPr algn="ctr"/>
            <a:r>
              <a:rPr lang="en-US" altLang="en-US" sz="2000" b="1">
                <a:solidFill>
                  <a:srgbClr val="F5D45D"/>
                </a:solidFill>
                <a:highlight>
                  <a:srgbClr val="800080"/>
                </a:highlight>
                <a:latin typeface="Arial" panose="020B0604020202020204" pitchFamily="34" charset="0"/>
                <a:cs typeface="Arial" panose="020B0604020202020204" pitchFamily="34" charset="0"/>
              </a:rPr>
              <a:t>Feature Engineering</a:t>
            </a:r>
            <a:endParaRPr lang="en-US" altLang="en-US" sz="2000" b="1">
              <a:solidFill>
                <a:srgbClr val="F5D45D"/>
              </a:solidFill>
              <a:highlight>
                <a:srgbClr val="800080"/>
              </a:highlight>
              <a:latin typeface="Arial" panose="020B0604020202020204" pitchFamily="34" charset="0"/>
              <a:cs typeface="Arial" panose="020B0604020202020204" pitchFamily="34" charset="0"/>
            </a:endParaRPr>
          </a:p>
        </p:txBody>
      </p:sp>
      <p:sp>
        <p:nvSpPr>
          <p:cNvPr id="28" name="矩形 27"/>
          <p:cNvSpPr/>
          <p:nvPr/>
        </p:nvSpPr>
        <p:spPr>
          <a:xfrm>
            <a:off x="9135652" y="2221784"/>
            <a:ext cx="2336028" cy="922020"/>
          </a:xfrm>
          <a:prstGeom prst="rect">
            <a:avLst/>
          </a:prstGeom>
        </p:spPr>
        <p:txBody>
          <a:bodyPr wrap="square">
            <a:spAutoFit/>
          </a:bodyPr>
          <a:lstStyle/>
          <a:p>
            <a:pPr algn="ctr">
              <a:lnSpc>
                <a:spcPct val="150000"/>
              </a:lnSpc>
            </a:pPr>
            <a:r>
              <a:rPr lang="en-US" altLang="en-US" sz="1200" b="1" dirty="0">
                <a:latin typeface="Arial" panose="020B0604020202020204" pitchFamily="34" charset="0"/>
              </a:rPr>
              <a:t>Creating new features can improve insights and predictive power.</a:t>
            </a:r>
            <a:endParaRPr lang="en-US" altLang="en-US" sz="1200" b="1" dirty="0">
              <a:latin typeface="Arial" panose="020B0604020202020204" pitchFamily="34" charset="0"/>
            </a:endParaRPr>
          </a:p>
        </p:txBody>
      </p:sp>
      <p:sp>
        <p:nvSpPr>
          <p:cNvPr id="29" name="矩形 28"/>
          <p:cNvSpPr/>
          <p:nvPr/>
        </p:nvSpPr>
        <p:spPr>
          <a:xfrm>
            <a:off x="9188264" y="4190970"/>
            <a:ext cx="2230804" cy="706755"/>
          </a:xfrm>
          <a:prstGeom prst="rect">
            <a:avLst/>
          </a:prstGeom>
        </p:spPr>
        <p:txBody>
          <a:bodyPr wrap="square">
            <a:spAutoFit/>
          </a:bodyPr>
          <a:lstStyle/>
          <a:p>
            <a:pPr algn="ctr"/>
            <a:r>
              <a:rPr lang="en-US" altLang="en-US" sz="2000" b="1">
                <a:solidFill>
                  <a:srgbClr val="E9629B"/>
                </a:solidFill>
                <a:highlight>
                  <a:srgbClr val="800080"/>
                </a:highlight>
                <a:latin typeface="Arial" panose="020B0604020202020204" pitchFamily="34" charset="0"/>
                <a:cs typeface="Arial" panose="020B0604020202020204" pitchFamily="34" charset="0"/>
              </a:rPr>
              <a:t>Feature selection</a:t>
            </a:r>
            <a:endParaRPr lang="en-US" altLang="en-US" sz="2000" b="1">
              <a:solidFill>
                <a:srgbClr val="E9629B"/>
              </a:solidFill>
              <a:highlight>
                <a:srgbClr val="800080"/>
              </a:highlight>
              <a:latin typeface="Arial" panose="020B0604020202020204" pitchFamily="34" charset="0"/>
              <a:cs typeface="Arial" panose="020B0604020202020204" pitchFamily="34" charset="0"/>
            </a:endParaRPr>
          </a:p>
        </p:txBody>
      </p:sp>
      <p:sp>
        <p:nvSpPr>
          <p:cNvPr id="30" name="矩形 29"/>
          <p:cNvSpPr/>
          <p:nvPr/>
        </p:nvSpPr>
        <p:spPr>
          <a:xfrm>
            <a:off x="9135652" y="4693337"/>
            <a:ext cx="2336028" cy="1198880"/>
          </a:xfrm>
          <a:prstGeom prst="rect">
            <a:avLst/>
          </a:prstGeom>
        </p:spPr>
        <p:txBody>
          <a:bodyPr wrap="square">
            <a:spAutoFit/>
          </a:bodyPr>
          <a:lstStyle/>
          <a:p>
            <a:pPr algn="ctr">
              <a:lnSpc>
                <a:spcPct val="150000"/>
              </a:lnSpc>
            </a:pPr>
            <a:r>
              <a:rPr lang="en-US" altLang="en-US" sz="1200" b="1" dirty="0">
                <a:latin typeface="Arial" panose="020B0604020202020204" pitchFamily="34" charset="0"/>
              </a:rPr>
              <a:t>Identify the most relevant features to include in predictive models for property valuation</a:t>
            </a:r>
            <a:r>
              <a:rPr lang="en-US" altLang="en-US" sz="1200" dirty="0">
                <a:latin typeface="Arial" panose="020B0604020202020204" pitchFamily="34" charset="0"/>
              </a:rPr>
              <a:t>.</a:t>
            </a:r>
            <a:endParaRPr lang="en-US" altLang="en-US" sz="1200" dirty="0">
              <a:latin typeface="Arial" panose="020B0604020202020204" pitchFamily="34" charset="0"/>
            </a:endParaRPr>
          </a:p>
        </p:txBody>
      </p:sp>
      <p:sp>
        <p:nvSpPr>
          <p:cNvPr id="2" name="Text Box 1"/>
          <p:cNvSpPr txBox="1"/>
          <p:nvPr/>
        </p:nvSpPr>
        <p:spPr>
          <a:xfrm>
            <a:off x="2607945" y="563880"/>
            <a:ext cx="8355965" cy="645160"/>
          </a:xfrm>
          <a:prstGeom prst="rect">
            <a:avLst/>
          </a:prstGeom>
          <a:noFill/>
        </p:spPr>
        <p:txBody>
          <a:bodyPr wrap="square" rtlCol="0">
            <a:spAutoFit/>
          </a:bodyPr>
          <a:p>
            <a:r>
              <a:rPr lang="en-US" sz="3600" b="1">
                <a:solidFill>
                  <a:srgbClr val="E966A0"/>
                </a:solidFill>
              </a:rPr>
              <a:t>Data cleaning and preprocessing</a:t>
            </a:r>
            <a:endParaRPr lang="en-US" sz="3600" b="1">
              <a:solidFill>
                <a:srgbClr val="E966A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598646" y="3085310"/>
            <a:ext cx="1145536" cy="523220"/>
          </a:xfrm>
          <a:prstGeom prst="rect">
            <a:avLst/>
          </a:prstGeom>
          <a:noFill/>
        </p:spPr>
        <p:txBody>
          <a:bodyPr wrap="square" rtlCol="0">
            <a:spAutoFit/>
          </a:bodyPr>
          <a:lstStyle/>
          <a:p>
            <a:pPr algn="ctr"/>
            <a:r>
              <a:rPr lang="en-US" altLang="zh-CN" sz="2800">
                <a:solidFill>
                  <a:schemeClr val="bg1"/>
                </a:solidFill>
                <a:latin typeface="Arial" panose="020B0604020202020204" pitchFamily="34" charset="0"/>
              </a:rPr>
              <a:t>70%</a:t>
            </a:r>
            <a:endParaRPr lang="zh-CN" altLang="en-US" sz="2800">
              <a:solidFill>
                <a:schemeClr val="bg1"/>
              </a:solidFill>
              <a:latin typeface="Arial" panose="020B0604020202020204" pitchFamily="34" charset="0"/>
            </a:endParaRPr>
          </a:p>
        </p:txBody>
      </p:sp>
      <p:sp>
        <p:nvSpPr>
          <p:cNvPr id="21" name="文本框 20"/>
          <p:cNvSpPr txBox="1"/>
          <p:nvPr/>
        </p:nvSpPr>
        <p:spPr>
          <a:xfrm>
            <a:off x="9447818" y="3085310"/>
            <a:ext cx="1145536" cy="521970"/>
          </a:xfrm>
          <a:prstGeom prst="rect">
            <a:avLst/>
          </a:prstGeom>
          <a:noFill/>
        </p:spPr>
        <p:txBody>
          <a:bodyPr wrap="square" rtlCol="0">
            <a:spAutoFit/>
          </a:bodyPr>
          <a:lstStyle/>
          <a:p>
            <a:pPr algn="ctr"/>
            <a:r>
              <a:rPr lang="en-US" altLang="zh-CN" sz="2800">
                <a:solidFill>
                  <a:schemeClr val="bg1"/>
                </a:solidFill>
                <a:latin typeface="Arial" panose="020B0604020202020204" pitchFamily="34" charset="0"/>
              </a:rPr>
              <a:t>70</a:t>
            </a:r>
            <a:endParaRPr lang="zh-CN" altLang="en-US" sz="2800">
              <a:solidFill>
                <a:schemeClr val="bg1"/>
              </a:solidFill>
              <a:latin typeface="Arial" panose="020B0604020202020204" pitchFamily="34" charset="0"/>
            </a:endParaRPr>
          </a:p>
        </p:txBody>
      </p:sp>
      <p:sp>
        <p:nvSpPr>
          <p:cNvPr id="2" name="Text Box 1"/>
          <p:cNvSpPr txBox="1"/>
          <p:nvPr/>
        </p:nvSpPr>
        <p:spPr>
          <a:xfrm>
            <a:off x="1722120" y="761365"/>
            <a:ext cx="6096000" cy="521970"/>
          </a:xfrm>
          <a:prstGeom prst="rect">
            <a:avLst/>
          </a:prstGeom>
          <a:noFill/>
        </p:spPr>
        <p:txBody>
          <a:bodyPr wrap="square" rtlCol="0">
            <a:spAutoFit/>
          </a:bodyPr>
          <a:p>
            <a:r>
              <a:rPr lang="en-US" altLang="en-US" sz="2800" b="1" dirty="0">
                <a:solidFill>
                  <a:srgbClr val="7030A0"/>
                </a:solidFill>
                <a:latin typeface="Century Gothic" panose="020B0502020202020204" pitchFamily="34" charset="0"/>
                <a:ea typeface="Arial" panose="020B0604020202020204" pitchFamily="34" charset="0"/>
                <a:sym typeface="+mn-ea"/>
              </a:rPr>
              <a:t>Data Description</a:t>
            </a:r>
            <a:endParaRPr lang="en-US" altLang="en-US" sz="2800" b="1" dirty="0">
              <a:solidFill>
                <a:srgbClr val="7030A0"/>
              </a:solidFill>
              <a:latin typeface="Century Gothic" panose="020B0502020202020204" pitchFamily="34" charset="0"/>
              <a:ea typeface="Arial" panose="020B0604020202020204" pitchFamily="34" charset="0"/>
              <a:sym typeface="+mn-ea"/>
            </a:endParaRPr>
          </a:p>
        </p:txBody>
      </p:sp>
      <p:sp>
        <p:nvSpPr>
          <p:cNvPr id="3" name="Text Box 2"/>
          <p:cNvSpPr txBox="1"/>
          <p:nvPr/>
        </p:nvSpPr>
        <p:spPr>
          <a:xfrm>
            <a:off x="1884680" y="1388110"/>
            <a:ext cx="5114290" cy="4892675"/>
          </a:xfrm>
          <a:prstGeom prst="rect">
            <a:avLst/>
          </a:prstGeom>
          <a:noFill/>
        </p:spPr>
        <p:txBody>
          <a:bodyPr wrap="square" rtlCol="0">
            <a:spAutoFit/>
          </a:bodyPr>
          <a:p>
            <a:r>
              <a:rPr lang="en-US" altLang="en-US" sz="2400" b="1">
                <a:solidFill>
                  <a:srgbClr val="E966A0"/>
                </a:solidFill>
              </a:rPr>
              <a:t>Dataset Overview</a:t>
            </a:r>
            <a:endParaRPr lang="en-US" altLang="en-US" sz="2400" b="1">
              <a:solidFill>
                <a:srgbClr val="E966A0"/>
              </a:solidFill>
            </a:endParaRPr>
          </a:p>
          <a:p>
            <a:r>
              <a:rPr lang="en-US" altLang="en-US" sz="2400" b="1"/>
              <a:t>The dataset used for this Exploratory Data Analysis (EDA) consists of real estate transactions, including property characteristics, pricing details, and market trends. The goal is to analyze how different factors influence house prices and identify key patterns in the housing market.</a:t>
            </a:r>
            <a:endParaRPr lang="en-US" altLang="en-US" sz="2400" b="1"/>
          </a:p>
          <a:p>
            <a:endParaRPr lang="en-US" altLang="en-US" sz="2400" b="1"/>
          </a:p>
          <a:p>
            <a:pPr marL="342900" indent="-342900">
              <a:buFont typeface="Arial" panose="020B0604020202020204" pitchFamily="34" charset="0"/>
              <a:buChar char="•"/>
            </a:pPr>
            <a:r>
              <a:rPr lang="en-US" altLang="en-US" sz="2400" b="1"/>
              <a:t>Collect the Data Source in the form of CSV or XLS</a:t>
            </a:r>
            <a:endParaRPr lang="en-US" altLang="en-US" sz="2400" b="1"/>
          </a:p>
          <a:p>
            <a:pPr marL="342900" indent="-342900">
              <a:buFont typeface="Arial" panose="020B0604020202020204" pitchFamily="34" charset="0"/>
              <a:buChar char="•"/>
            </a:pPr>
            <a:r>
              <a:rPr lang="en-US" altLang="en-US" sz="2400" b="1"/>
              <a:t>Go with Observations and Features</a:t>
            </a:r>
            <a:endParaRPr lang="en-US" altLang="en-US" sz="2400" b="1"/>
          </a:p>
        </p:txBody>
      </p:sp>
      <p:pic>
        <p:nvPicPr>
          <p:cNvPr id="25" name="Picture 24"/>
          <p:cNvPicPr>
            <a:picLocks noChangeAspect="1"/>
          </p:cNvPicPr>
          <p:nvPr/>
        </p:nvPicPr>
        <p:blipFill>
          <a:blip r:embed="rId1"/>
          <a:stretch>
            <a:fillRect/>
          </a:stretch>
        </p:blipFill>
        <p:spPr>
          <a:xfrm>
            <a:off x="7295515" y="1983740"/>
            <a:ext cx="4537075" cy="42970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cntd.....</a:t>
            </a:r>
            <a:endParaRPr lang="en-US"/>
          </a:p>
        </p:txBody>
      </p:sp>
      <p:sp>
        <p:nvSpPr>
          <p:cNvPr id="3" name="Content Placeholder 2"/>
          <p:cNvSpPr>
            <a:spLocks noGrp="1"/>
          </p:cNvSpPr>
          <p:nvPr>
            <p:ph idx="1"/>
          </p:nvPr>
        </p:nvSpPr>
        <p:spPr>
          <a:xfrm>
            <a:off x="838200" y="1330325"/>
            <a:ext cx="10515600" cy="4351338"/>
          </a:xfrm>
        </p:spPr>
        <p:txBody>
          <a:bodyPr>
            <a:normAutofit fontScale="25000"/>
          </a:bodyPr>
          <a:p>
            <a:r>
              <a:rPr lang="en-US" altLang="en-US" sz="11200" b="1">
                <a:solidFill>
                  <a:srgbClr val="E966A0"/>
                </a:solidFill>
              </a:rPr>
              <a:t> Property Characteristics:</a:t>
            </a:r>
            <a:endParaRPr lang="en-US" altLang="en-US" sz="11200" b="1">
              <a:solidFill>
                <a:srgbClr val="E966A0"/>
              </a:solidFill>
            </a:endParaRPr>
          </a:p>
          <a:p>
            <a:endParaRPr lang="en-US" altLang="en-US" sz="8000"/>
          </a:p>
          <a:p>
            <a:pPr>
              <a:lnSpc>
                <a:spcPct val="60000"/>
              </a:lnSpc>
            </a:pPr>
            <a:r>
              <a:rPr lang="en-US" altLang="en-US" sz="9600" b="1">
                <a:gradFill>
                  <a:gsLst>
                    <a:gs pos="0">
                      <a:srgbClr val="7B32B2"/>
                    </a:gs>
                    <a:gs pos="100000">
                      <a:srgbClr val="401A5D"/>
                    </a:gs>
                  </a:gsLst>
                  <a:lin scaled="0"/>
                </a:gradFill>
              </a:rPr>
              <a:t>Price ($): The target variable representing the house sale price.</a:t>
            </a:r>
            <a:endParaRPr lang="en-US" altLang="en-US" sz="9600" b="1">
              <a:gradFill>
                <a:gsLst>
                  <a:gs pos="0">
                    <a:srgbClr val="7B32B2"/>
                  </a:gs>
                  <a:gs pos="100000">
                    <a:srgbClr val="401A5D"/>
                  </a:gs>
                </a:gsLst>
                <a:lin scaled="0"/>
              </a:gradFill>
            </a:endParaRPr>
          </a:p>
          <a:p>
            <a:pPr>
              <a:lnSpc>
                <a:spcPct val="60000"/>
              </a:lnSpc>
            </a:pPr>
            <a:endParaRPr lang="en-US" altLang="en-US" sz="9600" b="1">
              <a:gradFill>
                <a:gsLst>
                  <a:gs pos="0">
                    <a:srgbClr val="7B32B2"/>
                  </a:gs>
                  <a:gs pos="100000">
                    <a:srgbClr val="401A5D"/>
                  </a:gs>
                </a:gsLst>
                <a:lin scaled="0"/>
              </a:gradFill>
            </a:endParaRPr>
          </a:p>
          <a:p>
            <a:pPr>
              <a:lnSpc>
                <a:spcPct val="60000"/>
              </a:lnSpc>
            </a:pPr>
            <a:r>
              <a:rPr lang="en-US" altLang="en-US" sz="9600" b="1">
                <a:gradFill>
                  <a:gsLst>
                    <a:gs pos="0">
                      <a:srgbClr val="7B32B2"/>
                    </a:gs>
                    <a:gs pos="100000">
                      <a:srgbClr val="401A5D"/>
                    </a:gs>
                  </a:gsLst>
                  <a:lin scaled="0"/>
                </a:gradFill>
              </a:rPr>
              <a:t>Location: City, neighborhood,zip code where the property is        </a:t>
            </a:r>
            <a:r>
              <a:rPr lang="en-US" altLang="en-US" sz="9600" b="1">
                <a:gradFill>
                  <a:gsLst>
                    <a:gs pos="0">
                      <a:srgbClr val="7B32B2"/>
                    </a:gs>
                    <a:gs pos="100000">
                      <a:srgbClr val="401A5D"/>
                    </a:gs>
                  </a:gsLst>
                  <a:lin scaled="0"/>
                </a:gradFill>
                <a:sym typeface="+mn-ea"/>
              </a:rPr>
              <a:t>situated</a:t>
            </a:r>
            <a:r>
              <a:rPr lang="en-US" altLang="en-US" sz="9600" b="1">
                <a:gradFill>
                  <a:gsLst>
                    <a:gs pos="0">
                      <a:srgbClr val="7B32B2"/>
                    </a:gs>
                    <a:gs pos="100000">
                      <a:srgbClr val="401A5D"/>
                    </a:gs>
                  </a:gsLst>
                  <a:lin scaled="0"/>
                </a:gradFill>
              </a:rPr>
              <a:t>         </a:t>
            </a:r>
            <a:endParaRPr lang="en-US" altLang="en-US" sz="9600" b="1">
              <a:gradFill>
                <a:gsLst>
                  <a:gs pos="0">
                    <a:srgbClr val="7B32B2"/>
                  </a:gs>
                  <a:gs pos="100000">
                    <a:srgbClr val="401A5D"/>
                  </a:gs>
                </a:gsLst>
                <a:lin scaled="0"/>
              </a:gradFill>
            </a:endParaRPr>
          </a:p>
          <a:p>
            <a:pPr>
              <a:lnSpc>
                <a:spcPct val="60000"/>
              </a:lnSpc>
            </a:pPr>
            <a:endParaRPr lang="en-US" altLang="en-US" sz="9600" b="1">
              <a:gradFill>
                <a:gsLst>
                  <a:gs pos="0">
                    <a:srgbClr val="7B32B2"/>
                  </a:gs>
                  <a:gs pos="100000">
                    <a:srgbClr val="401A5D"/>
                  </a:gs>
                </a:gsLst>
                <a:lin scaled="0"/>
              </a:gradFill>
            </a:endParaRPr>
          </a:p>
          <a:p>
            <a:pPr>
              <a:lnSpc>
                <a:spcPct val="60000"/>
              </a:lnSpc>
            </a:pPr>
            <a:r>
              <a:rPr lang="en-US" altLang="en-US" sz="9600" b="1">
                <a:gradFill>
                  <a:gsLst>
                    <a:gs pos="0">
                      <a:srgbClr val="7B32B2"/>
                    </a:gs>
                    <a:gs pos="100000">
                      <a:srgbClr val="401A5D"/>
                    </a:gs>
                  </a:gsLst>
                  <a:lin scaled="0"/>
                </a:gradFill>
              </a:rPr>
              <a:t>Square Footage (sq ft): Total area of the house.</a:t>
            </a:r>
            <a:endParaRPr lang="en-US" altLang="en-US" sz="9600" b="1">
              <a:gradFill>
                <a:gsLst>
                  <a:gs pos="0">
                    <a:srgbClr val="7B32B2"/>
                  </a:gs>
                  <a:gs pos="100000">
                    <a:srgbClr val="401A5D"/>
                  </a:gs>
                </a:gsLst>
                <a:lin scaled="0"/>
              </a:gradFill>
            </a:endParaRPr>
          </a:p>
          <a:p>
            <a:pPr>
              <a:lnSpc>
                <a:spcPct val="60000"/>
              </a:lnSpc>
            </a:pPr>
            <a:endParaRPr lang="en-US" altLang="en-US" sz="9600" b="1">
              <a:gradFill>
                <a:gsLst>
                  <a:gs pos="0">
                    <a:srgbClr val="7B32B2"/>
                  </a:gs>
                  <a:gs pos="100000">
                    <a:srgbClr val="401A5D"/>
                  </a:gs>
                </a:gsLst>
                <a:lin scaled="0"/>
              </a:gradFill>
            </a:endParaRPr>
          </a:p>
          <a:p>
            <a:pPr>
              <a:lnSpc>
                <a:spcPct val="60000"/>
              </a:lnSpc>
            </a:pPr>
            <a:r>
              <a:rPr lang="en-US" altLang="en-US" sz="9600" b="1">
                <a:gradFill>
                  <a:gsLst>
                    <a:gs pos="0">
                      <a:srgbClr val="7B32B2"/>
                    </a:gs>
                    <a:gs pos="100000">
                      <a:srgbClr val="401A5D"/>
                    </a:gs>
                  </a:gsLst>
                  <a:lin scaled="0"/>
                </a:gradFill>
              </a:rPr>
              <a:t>Number of Bedrooms: Count of bedrooms in the property.</a:t>
            </a:r>
            <a:endParaRPr lang="en-US" altLang="en-US" sz="9600" b="1">
              <a:gradFill>
                <a:gsLst>
                  <a:gs pos="0">
                    <a:srgbClr val="7B32B2"/>
                  </a:gs>
                  <a:gs pos="100000">
                    <a:srgbClr val="401A5D"/>
                  </a:gs>
                </a:gsLst>
                <a:lin scaled="0"/>
              </a:gradFill>
            </a:endParaRPr>
          </a:p>
          <a:p>
            <a:pPr>
              <a:lnSpc>
                <a:spcPct val="60000"/>
              </a:lnSpc>
            </a:pPr>
            <a:endParaRPr lang="en-US" altLang="en-US" sz="9600" b="1">
              <a:gradFill>
                <a:gsLst>
                  <a:gs pos="0">
                    <a:srgbClr val="7B32B2"/>
                  </a:gs>
                  <a:gs pos="100000">
                    <a:srgbClr val="401A5D"/>
                  </a:gs>
                </a:gsLst>
                <a:lin scaled="0"/>
              </a:gradFill>
            </a:endParaRPr>
          </a:p>
          <a:p>
            <a:pPr>
              <a:lnSpc>
                <a:spcPct val="60000"/>
              </a:lnSpc>
            </a:pPr>
            <a:r>
              <a:rPr lang="en-US" altLang="en-US" sz="9600" b="1">
                <a:gradFill>
                  <a:gsLst>
                    <a:gs pos="0">
                      <a:srgbClr val="7B32B2"/>
                    </a:gs>
                    <a:gs pos="100000">
                      <a:srgbClr val="401A5D"/>
                    </a:gs>
                  </a:gsLst>
                  <a:lin scaled="0"/>
                </a:gradFill>
              </a:rPr>
              <a:t>Number of Bathrooms: Count of bathrooms, full and half.</a:t>
            </a:r>
            <a:endParaRPr lang="en-US" altLang="en-US" sz="9600" b="1">
              <a:gradFill>
                <a:gsLst>
                  <a:gs pos="0">
                    <a:srgbClr val="7B32B2"/>
                  </a:gs>
                  <a:gs pos="100000">
                    <a:srgbClr val="401A5D"/>
                  </a:gs>
                </a:gsLst>
                <a:lin scaled="0"/>
              </a:gradFill>
            </a:endParaRPr>
          </a:p>
          <a:p>
            <a:pPr>
              <a:lnSpc>
                <a:spcPct val="60000"/>
              </a:lnSpc>
            </a:pPr>
            <a:endParaRPr lang="en-US" altLang="en-US" sz="9600" b="1">
              <a:gradFill>
                <a:gsLst>
                  <a:gs pos="0">
                    <a:srgbClr val="7B32B2"/>
                  </a:gs>
                  <a:gs pos="100000">
                    <a:srgbClr val="401A5D"/>
                  </a:gs>
                </a:gsLst>
                <a:lin scaled="0"/>
              </a:gradFill>
            </a:endParaRPr>
          </a:p>
          <a:p>
            <a:pPr>
              <a:lnSpc>
                <a:spcPct val="60000"/>
              </a:lnSpc>
            </a:pPr>
            <a:r>
              <a:rPr lang="en-US" altLang="en-US" sz="9600" b="1">
                <a:gradFill>
                  <a:gsLst>
                    <a:gs pos="0">
                      <a:srgbClr val="7B32B2"/>
                    </a:gs>
                    <a:gs pos="100000">
                      <a:srgbClr val="401A5D"/>
                    </a:gs>
                  </a:gsLst>
                  <a:lin scaled="0"/>
                </a:gradFill>
              </a:rPr>
              <a:t>Year Built: Construction year of the house.</a:t>
            </a:r>
            <a:endParaRPr lang="en-US" altLang="en-US" sz="9600" b="1">
              <a:gradFill>
                <a:gsLst>
                  <a:gs pos="0">
                    <a:srgbClr val="7B32B2"/>
                  </a:gs>
                  <a:gs pos="100000">
                    <a:srgbClr val="401A5D"/>
                  </a:gs>
                </a:gsLst>
                <a:lin scaled="0"/>
              </a:gra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1833" y="911068"/>
            <a:ext cx="5537835" cy="521970"/>
          </a:xfrm>
          <a:prstGeom prst="rect">
            <a:avLst/>
          </a:prstGeom>
        </p:spPr>
        <p:txBody>
          <a:bodyPr wrap="none">
            <a:spAutoFit/>
          </a:bodyPr>
          <a:lstStyle/>
          <a:p>
            <a:pPr algn="ctr"/>
            <a:r>
              <a:rPr lang="en-US" altLang="en-US" sz="2800" b="1" dirty="0">
                <a:solidFill>
                  <a:srgbClr val="E966A0"/>
                </a:solidFill>
                <a:latin typeface="Century Gothic" panose="020B0502020202020204" pitchFamily="34" charset="0"/>
                <a:ea typeface="Arial" panose="020B0604020202020204" pitchFamily="34" charset="0"/>
              </a:rPr>
              <a:t>Data Cleaning &amp; Preprocessing</a:t>
            </a:r>
            <a:endParaRPr lang="en-US" altLang="en-US" sz="2800" b="1" dirty="0">
              <a:solidFill>
                <a:srgbClr val="E966A0"/>
              </a:solidFill>
              <a:latin typeface="Century Gothic" panose="020B0502020202020204" pitchFamily="34" charset="0"/>
              <a:ea typeface="Arial" panose="020B0604020202020204" pitchFamily="34" charset="0"/>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495884" y="1477040"/>
            <a:ext cx="4062433" cy="5123023"/>
          </a:xfrm>
          <a:prstGeom prst="rect">
            <a:avLst/>
          </a:prstGeom>
        </p:spPr>
      </p:pic>
      <p:sp>
        <p:nvSpPr>
          <p:cNvPr id="9" name="矩形 8"/>
          <p:cNvSpPr/>
          <p:nvPr/>
        </p:nvSpPr>
        <p:spPr>
          <a:xfrm>
            <a:off x="692150" y="1541145"/>
            <a:ext cx="6563360" cy="5262245"/>
          </a:xfrm>
          <a:prstGeom prst="rect">
            <a:avLst/>
          </a:prstGeom>
        </p:spPr>
        <p:txBody>
          <a:bodyPr wrap="square">
            <a:spAutoFit/>
          </a:bodyPr>
          <a:lstStyle/>
          <a:p>
            <a:pPr>
              <a:lnSpc>
                <a:spcPct val="150000"/>
              </a:lnSpc>
            </a:pPr>
            <a:r>
              <a:rPr lang="en-US" altLang="en-US" sz="2800" b="1">
                <a:latin typeface="Arial" panose="020B0604020202020204" pitchFamily="34" charset="0"/>
              </a:rPr>
              <a:t>Data cleaning and preprocessing are essential steps in Exploratory Data Analysis (EDA) to ensure the dataset is accurate, consistent, and ready for meaningful insights. This involves </a:t>
            </a:r>
            <a:endParaRPr lang="en-US" altLang="zh-CN" sz="2800">
              <a:latin typeface="Arial" panose="020B0604020202020204" pitchFamily="34" charset="0"/>
            </a:endParaRPr>
          </a:p>
          <a:p>
            <a:pPr marL="171450" indent="-171450">
              <a:lnSpc>
                <a:spcPct val="150000"/>
              </a:lnSpc>
              <a:buFont typeface="Arial" panose="020B0604020202020204" pitchFamily="34" charset="0"/>
              <a:buChar char="•"/>
            </a:pPr>
            <a:r>
              <a:rPr lang="en-US" altLang="en-US" sz="2800" b="1" dirty="0">
                <a:latin typeface="Arial" panose="020B0604020202020204" pitchFamily="34" charset="0"/>
              </a:rPr>
              <a:t>Handling Missing Values</a:t>
            </a:r>
            <a:endParaRPr lang="en-US" altLang="en-US" sz="2800" b="1" dirty="0">
              <a:latin typeface="Arial" panose="020B0604020202020204" pitchFamily="34" charset="0"/>
            </a:endParaRPr>
          </a:p>
          <a:p>
            <a:pPr marL="171450" indent="-171450">
              <a:lnSpc>
                <a:spcPct val="150000"/>
              </a:lnSpc>
              <a:buFont typeface="Arial" panose="020B0604020202020204" pitchFamily="34" charset="0"/>
              <a:buChar char="•"/>
            </a:pPr>
            <a:r>
              <a:rPr lang="en-US" altLang="en-US" sz="2800" b="1" dirty="0">
                <a:latin typeface="Arial" panose="020B0604020202020204" pitchFamily="34" charset="0"/>
              </a:rPr>
              <a:t>Outlier Detection &amp; Treatment</a:t>
            </a:r>
            <a:endParaRPr lang="en-US" altLang="en-US" sz="2800" b="1" dirty="0">
              <a:latin typeface="Arial" panose="020B0604020202020204" pitchFamily="34" charset="0"/>
            </a:endParaRPr>
          </a:p>
          <a:p>
            <a:pPr marL="171450" indent="-171450">
              <a:lnSpc>
                <a:spcPct val="150000"/>
              </a:lnSpc>
              <a:buFont typeface="Arial" panose="020B0604020202020204" pitchFamily="34" charset="0"/>
              <a:buChar char="•"/>
            </a:pPr>
            <a:r>
              <a:rPr lang="en-US" altLang="en-US" sz="2800" b="1" dirty="0">
                <a:latin typeface="Arial" panose="020B0604020202020204" pitchFamily="34" charset="0"/>
              </a:rPr>
              <a:t>Feature Engineering </a:t>
            </a:r>
            <a:endParaRPr lang="en-US" altLang="en-US" sz="2800" b="1" dirty="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6257</Words>
  <Application>WPS Presentation</Application>
  <PresentationFormat>宽屏</PresentationFormat>
  <Paragraphs>187</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Century Gothic</vt:lpstr>
      <vt:lpstr>Open Sans</vt:lpstr>
      <vt:lpstr>Segoe Print</vt:lpstr>
      <vt:lpstr>Microsoft YaHei</vt:lpstr>
      <vt:lpstr>Arial Unicode MS</vt:lpstr>
      <vt:lpstr>Calibri</vt:lpstr>
      <vt:lpstr>Cooper Black</vt:lpstr>
      <vt:lpstr>Century Schoolbook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WPS_1713582851</cp:lastModifiedBy>
  <cp:revision>20</cp:revision>
  <dcterms:created xsi:type="dcterms:W3CDTF">2019-11-24T03:48:00Z</dcterms:created>
  <dcterms:modified xsi:type="dcterms:W3CDTF">2025-02-13T22:29:44Z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1033-12.2.0.19826</vt:lpwstr>
  </property>
  <property fmtid="{D5CDD505-2E9C-101B-9397-08002B2CF9AE}" pid="3" name="ICV">
    <vt:lpwstr>913B5CB610224A2A9C9B3668D1BC6BD1_13</vt:lpwstr>
  </property>
</Properties>
</file>