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sldIdLst>
    <p:sldId id="256" r:id="rId3"/>
    <p:sldId id="265" r:id="rId4"/>
    <p:sldId id="280" r:id="rId5"/>
    <p:sldId id="279" r:id="rId6"/>
    <p:sldId id="278" r:id="rId7"/>
    <p:sldId id="277" r:id="rId8"/>
    <p:sldId id="276" r:id="rId9"/>
    <p:sldId id="257" r:id="rId10"/>
    <p:sldId id="275" r:id="rId11"/>
    <p:sldId id="266" r:id="rId12"/>
    <p:sldId id="268" r:id="rId13"/>
    <p:sldId id="269" r:id="rId14"/>
    <p:sldId id="262" r:id="rId15"/>
    <p:sldId id="263" r:id="rId16"/>
    <p:sldId id="259" r:id="rId17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30021976" name="WPS_1713582851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0F0"/>
    <a:srgbClr val="003635"/>
    <a:srgbClr val="005856"/>
    <a:srgbClr val="9EFF29"/>
    <a:srgbClr val="007033"/>
    <a:srgbClr val="5EEC3C"/>
    <a:srgbClr val="F1C88B"/>
    <a:srgbClr val="FE9202"/>
    <a:srgbClr val="FF254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9" d="100"/>
          <a:sy n="129" d="100"/>
        </p:scale>
        <p:origin x="-348" y="-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6354" y="921774"/>
            <a:ext cx="8203575" cy="144408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356" y="2697705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66" y="37704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B0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66" y="1140565"/>
            <a:ext cx="628432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3477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39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4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39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4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988142"/>
            <a:ext cx="8203575" cy="146621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00"/>
                </a:solidFill>
              </a:rPr>
              <a:t>Data Harmonization &amp;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Insights Extraction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571975"/>
            <a:ext cx="8188953" cy="763525"/>
          </a:xfrm>
        </p:spPr>
        <p:txBody>
          <a:bodyPr>
            <a:normAutofit fontScale="25000"/>
          </a:bodyPr>
          <a:lstStyle/>
          <a:p>
            <a:r>
              <a:rPr lang="en-US" altLang="en-US" sz="9600" b="1" dirty="0"/>
              <a:t>NextHikes IT Solutions - Project 2</a:t>
            </a:r>
            <a:endParaRPr lang="en-US" altLang="en-US" sz="9600" b="1" dirty="0"/>
          </a:p>
          <a:p>
            <a:r>
              <a:rPr lang="en-US" altLang="en-US" sz="7200" b="1" dirty="0"/>
              <a:t>Chethana S Amresh</a:t>
            </a:r>
            <a:endParaRPr lang="en-US" alt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Highlight Errors or Inconsistencies in Data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2000" b="1"/>
              <a:t>Outliers can help identify mistakes in the data collection, entry, or measurement process. These errors, once identified, can be corrected, improving the overall quality of the dataset.</a:t>
            </a:r>
            <a:endParaRPr lang="en-US" altLang="en-US" sz="2000" b="1"/>
          </a:p>
          <a:p>
            <a:r>
              <a:rPr lang="en-US" altLang="en-US" sz="2000" b="1"/>
              <a:t>Outliers may represent a small but important subset of data that differs from the majority. In certain cases, these subsets are worth studying in depth to identify new trends, behaviors, or market segments.</a:t>
            </a:r>
            <a:endParaRPr lang="en-US" altLang="en-US" sz="2000" b="1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Example: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/>
              <a:t>         If a sensor records a temperature of 200</a:t>
            </a:r>
            <a:r>
              <a:rPr lang="" altLang="en-US" sz="2000"/>
              <a:t>°</a:t>
            </a:r>
            <a:r>
              <a:rPr lang="en-US" altLang="en-US" sz="2000"/>
              <a:t>C in a room where the normal range is 20</a:t>
            </a:r>
            <a:r>
              <a:rPr lang="" altLang="en-US" sz="2000"/>
              <a:t>°</a:t>
            </a:r>
            <a:r>
              <a:rPr lang="en-US" altLang="en-US" sz="2000"/>
              <a:t>C to 30</a:t>
            </a:r>
            <a:r>
              <a:rPr lang="" altLang="en-US" sz="2000"/>
              <a:t>°</a:t>
            </a:r>
            <a:r>
              <a:rPr lang="en-US" altLang="en-US" sz="2000"/>
              <a:t>C, the outlier may indicate a faulty sensor or data entry error.</a:t>
            </a:r>
            <a:endParaRPr lang="en-US" altLang="en-US" sz="2000"/>
          </a:p>
          <a:p>
            <a:pPr algn="l"/>
            <a:endParaRPr lang="en-US" alt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FF00"/>
                </a:solidFill>
              </a:rPr>
              <a:t>Outlier Detection</a:t>
            </a:r>
            <a:endParaRPr lang="en-US" b="1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04925"/>
            <a:ext cx="4852035" cy="383857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545" y="1031875"/>
            <a:ext cx="3383915" cy="411099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4852035" y="3224530"/>
            <a:ext cx="73850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FF00"/>
                </a:solidFill>
              </a:rPr>
              <a:t>Heatmap &amp; Correlation Matrix plot</a:t>
            </a:r>
            <a:endParaRPr lang="en-US" b="1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3220" y="1314450"/>
            <a:ext cx="3174365" cy="3423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1314450"/>
            <a:ext cx="3615055" cy="34232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92860" y="4775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Correlation Matrix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471920" y="47377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Heatmap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45" y="268605"/>
            <a:ext cx="8444230" cy="763270"/>
          </a:xfrm>
        </p:spPr>
        <p:txBody>
          <a:bodyPr>
            <a:normAutofit fontScale="90000"/>
          </a:bodyPr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Benefits of Combining Harmonization &amp; Insights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Improved Decision-Making: Reliable data leads to actionable insights.</a:t>
            </a:r>
            <a:endParaRPr lang="en-US" altLang="en-US"/>
          </a:p>
          <a:p>
            <a:r>
              <a:rPr lang="en-US" altLang="en-US"/>
              <a:t>Operational Efficiency: Faster, more accurate analysis.</a:t>
            </a:r>
            <a:endParaRPr lang="en-US" altLang="en-US"/>
          </a:p>
          <a:p>
            <a:r>
              <a:rPr lang="en-US" altLang="en-US"/>
              <a:t>Scalability: Easy integration with advanced analytics and machine learning.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Harmonization → Insights → Decisions → Business growth.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Conclusion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Data harmonization ensures clean and consistent data for analysis.</a:t>
            </a:r>
            <a:endParaRPr lang="en-US" altLang="en-US"/>
          </a:p>
          <a:p>
            <a:r>
              <a:rPr lang="en-US" altLang="en-US"/>
              <a:t>Insights extraction turns data into actionable recommendations.</a:t>
            </a:r>
            <a:endParaRPr lang="en-US" altLang="en-US"/>
          </a:p>
          <a:p>
            <a:r>
              <a:rPr lang="en-US" altLang="en-US"/>
              <a:t>Together, they enable data-driven decision-making and business growth.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205990" y="1972310"/>
            <a:ext cx="4732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endParaRPr lang="en-US" altLang="zh-CN" sz="72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45" y="134620"/>
            <a:ext cx="8488680" cy="808355"/>
          </a:xfrm>
        </p:spPr>
        <p:txBody>
          <a:bodyPr>
            <a:normAutofit fontScale="90000"/>
          </a:bodyPr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Project Overview: Data Harmonization and Insights Extraction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b="1"/>
              <a:t>Objective</a:t>
            </a:r>
            <a:r>
              <a:rPr lang="en-US" altLang="en-US"/>
              <a:t>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The primary objective of this project is to </a:t>
            </a:r>
            <a:r>
              <a:rPr lang="en-US" altLang="en-US" b="1"/>
              <a:t>consolidate, clean, standardize, and analyze disparate datasets</a:t>
            </a:r>
            <a:r>
              <a:rPr lang="en-US" altLang="en-US"/>
              <a:t> from multiple sources to create a unified, consistent data environment. This harmonized data will serve as a foundation for generating actionable insights, enabling better decision-making and driving business value.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</a:rPr>
              <a:t>Introduction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US" b="1"/>
              <a:t>What is Data Harmonization and Insights Extraction?</a:t>
            </a:r>
            <a:endParaRPr lang="en-US" altLang="en-US" b="1"/>
          </a:p>
          <a:p>
            <a:r>
              <a:rPr lang="en-US" altLang="en-US"/>
              <a:t>Data Harmonization: Standardizing and integrating data from multiple sources.</a:t>
            </a:r>
            <a:endParaRPr lang="en-US" altLang="en-US"/>
          </a:p>
          <a:p>
            <a:r>
              <a:rPr lang="en-US" altLang="en-US"/>
              <a:t>Insights Extraction: Analyzing harmonized data to uncover actionable insights.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Importance:</a:t>
            </a:r>
            <a:endParaRPr lang="en-US" altLang="en-US" b="1"/>
          </a:p>
          <a:p>
            <a:r>
              <a:rPr lang="en-US" altLang="en-US"/>
              <a:t>Ensures clean, consistent data for accurate decision-making.</a:t>
            </a:r>
            <a:endParaRPr lang="en-US" altLang="en-US"/>
          </a:p>
          <a:p>
            <a:r>
              <a:rPr lang="en-US" altLang="en-US"/>
              <a:t>Bridges the gap between raw data and strategic business decisions.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</a:t>
            </a:r>
            <a:r>
              <a:rPr lang="en-US" altLang="en-US" b="1"/>
              <a:t> 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                 Raw data → Harmonization → Insights → Action.</a:t>
            </a:r>
            <a:endParaRPr lang="en-US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</a:rPr>
              <a:t>Challenges of unharmonized data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Inconsistent formats (e.g., date formats, units).</a:t>
            </a:r>
            <a:endParaRPr lang="en-US" altLang="en-US"/>
          </a:p>
          <a:p>
            <a:r>
              <a:rPr lang="en-US" altLang="en-US"/>
              <a:t>Duplicates, missing values, and errors.</a:t>
            </a:r>
            <a:endParaRPr lang="en-US" altLang="en-US"/>
          </a:p>
          <a:p>
            <a:r>
              <a:rPr lang="en-US" altLang="en-US"/>
              <a:t>Siloed data from multiple systems.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2728595"/>
            <a:ext cx="34671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60" y="2667000"/>
            <a:ext cx="19685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Benefits of harmonization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Clean, structured data ready for analysis.</a:t>
            </a:r>
            <a:endParaRPr lang="en-US" altLang="en-US" sz="2400"/>
          </a:p>
          <a:p>
            <a:r>
              <a:rPr lang="en-US" altLang="en-US" sz="2400"/>
              <a:t>Improved data quality and reliability.</a:t>
            </a:r>
            <a:endParaRPr lang="en-US" altLang="en-US" sz="2400"/>
          </a:p>
          <a:p>
            <a:r>
              <a:rPr lang="en-US" altLang="en-US" sz="2400"/>
              <a:t>Better integration across departments and systems.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" y="2571750"/>
            <a:ext cx="4122420" cy="2178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55" y="2572385"/>
            <a:ext cx="4055745" cy="21774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8525" y="4775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Before cleaning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5647055" y="47498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After cleaning</a:t>
            </a:r>
            <a:endParaRPr lang="en-US" b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3735" y="3802380"/>
            <a:ext cx="45212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Steps in Data Harmonization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457200" indent="-457200">
              <a:buAutoNum type="arabicPeriod"/>
            </a:pPr>
            <a:r>
              <a:rPr lang="en-US" altLang="en-US"/>
              <a:t>Data Collection: Gather data from diverse sources (databases, APIs, spreadsheets).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Data Cleaning: Remove duplicates, handle missing values, and correct errors.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Standardization: Align data formats, units, and field names.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Transformation: Reformat data to fit a unified schema.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Integration: Combine data into a single, cohesive dataset.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Metadata Management: Add documentation for data context.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Visuals: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Process diagram or pipeline visualization (e.g., ETL flow).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FF00"/>
                </a:solidFill>
                <a:sym typeface="+mn-ea"/>
              </a:rPr>
              <a:t>Steps in Insights Extraction</a:t>
            </a:r>
            <a:endParaRPr lang="en-US" altLang="en-US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buAutoNum type="arabicPeriod"/>
            </a:pPr>
            <a:r>
              <a:rPr lang="en-US" altLang="en-US"/>
              <a:t>Exploration: Summarize data, visualize patterns, and identify trends.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Segmentation: Divide data into meaningful groups.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Statistical Analysis: Find relationships and test hypotheses.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FF00"/>
                </a:solidFill>
                <a:sym typeface="+mn-ea"/>
              </a:rPr>
              <a:t>Tools for Insights Extraction</a:t>
            </a:r>
            <a:endParaRPr lang="en-US" altLang="en-US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l">
              <a:buNone/>
            </a:pPr>
            <a:r>
              <a:rPr lang="en-US" altLang="en-US" b="1" dirty="0"/>
              <a:t>Tools and Technologies for Insight</a:t>
            </a:r>
            <a:endParaRPr lang="en-US" altLang="en-US" dirty="0"/>
          </a:p>
          <a:p>
            <a:pPr algn="l"/>
            <a:r>
              <a:rPr lang="en-US" altLang="en-US" dirty="0"/>
              <a:t>Data Visualization: Matplotlib, Seaborn etc...</a:t>
            </a:r>
            <a:endParaRPr lang="en-US" altLang="en-US" dirty="0"/>
          </a:p>
          <a:p>
            <a:pPr algn="l"/>
            <a:endParaRPr lang="en-US" altLang="en-US" dirty="0"/>
          </a:p>
          <a:p>
            <a:pPr algn="l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297430"/>
            <a:ext cx="6737350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rgbClr val="FFFF00"/>
                </a:solidFill>
              </a:rPr>
              <a:t>Visualizations</a:t>
            </a:r>
            <a:r>
              <a:rPr lang="en-US" sz="1780" b="1">
                <a:solidFill>
                  <a:srgbClr val="FFFF00"/>
                </a:solidFill>
              </a:rPr>
              <a:t>(hist plot,pie plot,scatter plot,violin plot,bar plot)</a:t>
            </a:r>
            <a:endParaRPr lang="en-US" sz="1780" b="1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795270" y="1488440"/>
          <a:ext cx="303022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30550" imgH="2749550" progId="Paint.Picture">
                  <p:embed/>
                </p:oleObj>
              </mc:Choice>
              <mc:Fallback>
                <p:oleObj name="" r:id="rId1" imgW="3130550" imgH="2749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5270" y="1488440"/>
                        <a:ext cx="303022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127760"/>
            <a:ext cx="2901950" cy="2468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1875"/>
            <a:ext cx="2395855" cy="19075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93085"/>
            <a:ext cx="2410460" cy="2050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640" y="3779520"/>
            <a:ext cx="2984500" cy="13639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70&quot;:[3321378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3330</Words>
  <Application>WPS Presentation</Application>
  <PresentationFormat>On-screen Show (16:9)</PresentationFormat>
  <Paragraphs>99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Paint.Picture</vt:lpstr>
      <vt:lpstr>DATA HARMONIZATION &amp; INSIGHTS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Slide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Slide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WPS_1713582851</cp:lastModifiedBy>
  <cp:revision>5</cp:revision>
  <dcterms:created xsi:type="dcterms:W3CDTF">2017-08-01T15:40:00Z</dcterms:created>
  <dcterms:modified xsi:type="dcterms:W3CDTF">2025-01-14T17:28:34Z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667C1164B6FC4A0F8778BF7CE6F010C9_13</vt:lpwstr>
  </property>
  <property fmtid="{D5CDD505-2E9C-101B-9397-08002B2CF9AE}" pid="3" name="KSOProductBuildVer">
    <vt:lpwstr>1033-12.2.0.19805</vt:lpwstr>
  </property>
</Properties>
</file>