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3156480" y="2079000"/>
            <a:ext cx="2833920" cy="2260800"/>
          </a:xfrm>
          <a:prstGeom prst="rect">
            <a:avLst/>
          </a:prstGeom>
          <a:ln>
            <a:noFill/>
          </a:ln>
        </p:spPr>
      </p:pic>
      <p:pic>
        <p:nvPicPr>
          <p:cNvPr id="39" name="" descr=""/>
          <p:cNvPicPr/>
          <p:nvPr/>
        </p:nvPicPr>
        <p:blipFill>
          <a:blip r:embed="rId3"/>
          <a:stretch/>
        </p:blipFill>
        <p:spPr>
          <a:xfrm>
            <a:off x="3156480" y="2079000"/>
            <a:ext cx="2833920" cy="2260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3156480" y="2079000"/>
            <a:ext cx="2833920" cy="2260800"/>
          </a:xfrm>
          <a:prstGeom prst="rect">
            <a:avLst/>
          </a:prstGeom>
          <a:ln>
            <a:noFill/>
          </a:ln>
        </p:spPr>
      </p:pic>
      <p:pic>
        <p:nvPicPr>
          <p:cNvPr id="79" name="" descr=""/>
          <p:cNvPicPr/>
          <p:nvPr/>
        </p:nvPicPr>
        <p:blipFill>
          <a:blip r:embed="rId3"/>
          <a:stretch/>
        </p:blipFill>
        <p:spPr>
          <a:xfrm>
            <a:off x="3156480" y="2079000"/>
            <a:ext cx="2833920" cy="2260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729360" y="1322280"/>
            <a:ext cx="7687800" cy="166428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A15EEB98-CFBB-449E-89EA-B5B1A5004658}" type="slidenum">
              <a:rPr b="0" lang="en-US" sz="1000" spc="-1" strike="noStrike">
                <a:solidFill>
                  <a:srgbClr val="595959"/>
                </a:solidFill>
                <a:uFill>
                  <a:solidFill>
                    <a:srgbClr val="ffffff"/>
                  </a:solidFill>
                </a:uFill>
                <a:latin typeface="Lato"/>
                <a:ea typeface="Lato"/>
              </a:rPr>
              <a:t>&lt;number&gt;</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640" cy="487440"/>
          </a:xfrm>
          <a:prstGeom prst="rect">
            <a:avLst/>
          </a:prstGeom>
          <a:solidFill>
            <a:schemeClr val="lt2"/>
          </a:solidFill>
          <a:ln>
            <a:noFill/>
          </a:ln>
        </p:spPr>
        <p:style>
          <a:lnRef idx="0"/>
          <a:fillRef idx="0"/>
          <a:effectRef idx="0"/>
          <a:fontRef idx="minor"/>
        </p:style>
      </p:sp>
      <p:sp>
        <p:nvSpPr>
          <p:cNvPr id="4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43" name="PlaceHolder 4"/>
          <p:cNvSpPr>
            <a:spLocks noGrp="1"/>
          </p:cNvSpPr>
          <p:nvPr>
            <p:ph type="title"/>
          </p:nvPr>
        </p:nvSpPr>
        <p:spPr>
          <a:xfrm>
            <a:off x="729360" y="1318680"/>
            <a:ext cx="7688520" cy="53496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729360" y="2079000"/>
            <a:ext cx="7688520" cy="2260800"/>
          </a:xfrm>
          <a:prstGeom prst="rect">
            <a:avLst/>
          </a:prstGeom>
        </p:spPr>
        <p:txBody>
          <a:bodyPr tIns="91440" bIns="91440"/>
          <a:p>
            <a:pPr marL="432000" indent="-324000">
              <a:buClr>
                <a:srgbClr val="000000"/>
              </a:buClr>
              <a:buSzPct val="45000"/>
              <a:buFont typeface="Wingdings" charset="2"/>
              <a:buChar char=""/>
            </a:pPr>
            <a:r>
              <a:rPr b="0" lang="en-US" sz="1300" spc="-1" strike="noStrike">
                <a:solidFill>
                  <a:srgbClr val="000000"/>
                </a:solidFill>
                <a:uFill>
                  <a:solidFill>
                    <a:srgbClr val="ffffff"/>
                  </a:solidFill>
                </a:uFill>
                <a:latin typeface="Arial"/>
              </a:rPr>
              <a:t>Click to edit the outline text format</a:t>
            </a:r>
            <a:endParaRPr b="0" lang="en-US" sz="13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300" spc="-1" strike="noStrike">
                <a:solidFill>
                  <a:srgbClr val="000000"/>
                </a:solidFill>
                <a:uFill>
                  <a:solidFill>
                    <a:srgbClr val="ffffff"/>
                  </a:solidFill>
                </a:uFill>
                <a:latin typeface="Arial"/>
              </a:rPr>
              <a:t>Second Outline Level</a:t>
            </a:r>
            <a:endParaRPr b="0" lang="en-US" sz="13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300" spc="-1" strike="noStrike">
                <a:solidFill>
                  <a:srgbClr val="000000"/>
                </a:solidFill>
                <a:uFill>
                  <a:solidFill>
                    <a:srgbClr val="ffffff"/>
                  </a:solidFill>
                </a:uFill>
                <a:latin typeface="Arial"/>
              </a:rPr>
              <a:t>Third Outline Level</a:t>
            </a:r>
            <a:endParaRPr b="0" lang="en-US" sz="13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300" spc="-1" strike="noStrike">
                <a:solidFill>
                  <a:srgbClr val="000000"/>
                </a:solidFill>
                <a:uFill>
                  <a:solidFill>
                    <a:srgbClr val="ffffff"/>
                  </a:solidFill>
                </a:uFill>
                <a:latin typeface="Arial"/>
              </a:rPr>
              <a:t>Fourth Outline Level</a:t>
            </a:r>
            <a:endParaRPr b="0" lang="en-US" sz="13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Fifth Outline Level</a:t>
            </a:r>
            <a:endParaRPr b="0" lang="en-US" sz="13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Sixth Outline Level</a:t>
            </a:r>
            <a:endParaRPr b="0" lang="en-US" sz="13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Seventh Outline Level</a:t>
            </a:r>
            <a:endParaRPr b="0" lang="en-US" sz="1300" spc="-1" strike="noStrike">
              <a:solidFill>
                <a:srgbClr val="000000"/>
              </a:solidFill>
              <a:uFill>
                <a:solidFill>
                  <a:srgbClr val="ffffff"/>
                </a:solidFill>
              </a:uFill>
              <a:latin typeface="Arial"/>
            </a:endParaRPr>
          </a:p>
        </p:txBody>
      </p:sp>
      <p:sp>
        <p:nvSpPr>
          <p:cNvPr id="4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4097F517-5016-4B66-8AFE-4B460197CCD0}" type="slidenum">
              <a:rPr b="0" lang="en-US" sz="1000" spc="-1" strike="noStrike">
                <a:solidFill>
                  <a:srgbClr val="595959"/>
                </a:solidFill>
                <a:uFill>
                  <a:solidFill>
                    <a:srgbClr val="ffffff"/>
                  </a:solidFill>
                </a:uFill>
                <a:latin typeface="Lato"/>
                <a:ea typeface="Lato"/>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729360" y="1322280"/>
            <a:ext cx="7687800" cy="1664280"/>
          </a:xfrm>
          <a:prstGeom prst="rect">
            <a:avLst/>
          </a:prstGeom>
          <a:noFill/>
          <a:ln>
            <a:noFill/>
          </a:ln>
        </p:spPr>
        <p:txBody>
          <a:bodyPr tIns="91440" bIns="91440"/>
          <a:p>
            <a:pPr>
              <a:lnSpc>
                <a:spcPct val="100000"/>
              </a:lnSpc>
            </a:pPr>
            <a:r>
              <a:rPr b="1" lang="en-US" sz="4200" spc="-1" strike="noStrike">
                <a:solidFill>
                  <a:srgbClr val="1a1a1a"/>
                </a:solidFill>
                <a:uFill>
                  <a:solidFill>
                    <a:srgbClr val="ffffff"/>
                  </a:solidFill>
                </a:uFill>
                <a:latin typeface="Raleway"/>
                <a:ea typeface="Raleway"/>
              </a:rPr>
              <a:t>Library management system</a:t>
            </a:r>
            <a:endParaRPr b="0" lang="en-US" sz="1400" spc="-1" strike="noStrike">
              <a:solidFill>
                <a:srgbClr val="000000"/>
              </a:solidFill>
              <a:uFill>
                <a:solidFill>
                  <a:srgbClr val="ffffff"/>
                </a:solidFill>
              </a:uFill>
              <a:latin typeface="Arial"/>
            </a:endParaRPr>
          </a:p>
        </p:txBody>
      </p:sp>
      <p:sp>
        <p:nvSpPr>
          <p:cNvPr id="81" name="TextShape 2"/>
          <p:cNvSpPr txBox="1"/>
          <p:nvPr/>
        </p:nvSpPr>
        <p:spPr>
          <a:xfrm>
            <a:off x="729720" y="3173040"/>
            <a:ext cx="7687800" cy="540720"/>
          </a:xfrm>
          <a:prstGeom prst="rect">
            <a:avLst/>
          </a:prstGeom>
          <a:noFill/>
          <a:ln>
            <a:noFill/>
          </a:ln>
        </p:spPr>
        <p:txBody>
          <a:bodyPr tIns="91440" bIns="91440"/>
          <a:p>
            <a:pPr>
              <a:lnSpc>
                <a:spcPct val="100000"/>
              </a:lnSpc>
            </a:pPr>
            <a:r>
              <a:rPr b="0" lang="en-US" sz="1600" spc="-1" strike="noStrike">
                <a:solidFill>
                  <a:srgbClr val="595959"/>
                </a:solidFill>
                <a:uFill>
                  <a:solidFill>
                    <a:srgbClr val="ffffff"/>
                  </a:solidFill>
                </a:uFill>
                <a:latin typeface="Lato"/>
                <a:ea typeface="Lato"/>
              </a:rPr>
              <a:t>Chethana Jayarathne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729360" y="2079000"/>
            <a:ext cx="7688520" cy="2260800"/>
          </a:xfrm>
          <a:prstGeom prst="rect">
            <a:avLst/>
          </a:prstGeom>
          <a:noFill/>
          <a:ln>
            <a:noFill/>
          </a:ln>
        </p:spPr>
        <p:txBody>
          <a:bodyPr tIns="91440" bIns="91440"/>
          <a:p>
            <a:pPr>
              <a:lnSpc>
                <a:spcPct val="100000"/>
              </a:lnSpc>
            </a:pPr>
            <a:r>
              <a:rPr b="0" lang="en-US" sz="1400" spc="-1" strike="noStrike">
                <a:solidFill>
                  <a:srgbClr val="3d3d4e"/>
                </a:solidFill>
                <a:uFill>
                  <a:solidFill>
                    <a:srgbClr val="ffffff"/>
                  </a:solidFill>
                </a:uFill>
                <a:latin typeface="Droid Serif"/>
                <a:ea typeface="Droid Serif"/>
              </a:rPr>
              <a:t>A Library Management System is a software built to handle the primary housekeeping functions of a library. Libraries rely on library management systems to manage asset collections as well as relationships with their members. Library management systems help libraries keep track of the books and their checkouts, as well as members’ subscriptions and profiles.</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System Requirements</a:t>
            </a:r>
            <a:endParaRPr b="0" lang="en-US" sz="1400" spc="-1" strike="noStrike">
              <a:solidFill>
                <a:srgbClr val="000000"/>
              </a:solidFill>
              <a:uFill>
                <a:solidFill>
                  <a:srgbClr val="ffffff"/>
                </a:solidFill>
              </a:uFill>
              <a:latin typeface="Arial"/>
            </a:endParaRPr>
          </a:p>
        </p:txBody>
      </p:sp>
      <p:sp>
        <p:nvSpPr>
          <p:cNvPr id="84" name="TextShape 2"/>
          <p:cNvSpPr txBox="1"/>
          <p:nvPr/>
        </p:nvSpPr>
        <p:spPr>
          <a:xfrm>
            <a:off x="729360" y="2079000"/>
            <a:ext cx="8211600" cy="2791080"/>
          </a:xfrm>
          <a:prstGeom prst="rect">
            <a:avLst/>
          </a:prstGeom>
          <a:noFill/>
          <a:ln>
            <a:noFill/>
          </a:ln>
        </p:spPr>
        <p:txBody>
          <a:bodyPr tIns="91440" bIns="91440"/>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Any library member should be able to search books by their title, author, subject category as well by the publication date.</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Each book will have a unique identification number and other details </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There could be more than one copy of a book, and library members should be able to check-out and reserve any copy.</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The admin should be able to retrieve information like who took a particular book or what are the books checked-out by a specific library member.</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There should be a maximum limit (5) on how many books a member can check-out.</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There should be a maximum limit (10) on how many days a member can keep a book.</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The system should be able to collect fines for books returned after the due date.</a:t>
            </a:r>
            <a:endParaRPr b="0" lang="en-US" sz="1400" spc="-1" strike="noStrike">
              <a:solidFill>
                <a:srgbClr val="000000"/>
              </a:solidFill>
              <a:uFill>
                <a:solidFill>
                  <a:srgbClr val="ffffff"/>
                </a:solidFill>
              </a:uFill>
              <a:latin typeface="Arial"/>
            </a:endParaRPr>
          </a:p>
          <a:p>
            <a:pPr marL="457200" indent="-313920">
              <a:lnSpc>
                <a:spcPct val="100000"/>
              </a:lnSpc>
              <a:buClr>
                <a:srgbClr val="3d3d4e"/>
              </a:buClr>
              <a:buFont typeface="Droid Serif"/>
              <a:buAutoNum type="arabicPeriod"/>
            </a:pPr>
            <a:r>
              <a:rPr b="0" lang="en-US" sz="1350" spc="-1" strike="noStrike">
                <a:solidFill>
                  <a:srgbClr val="3d3d4e"/>
                </a:solidFill>
                <a:uFill>
                  <a:solidFill>
                    <a:srgbClr val="ffffff"/>
                  </a:solidFill>
                </a:uFill>
                <a:latin typeface="Droid Serif"/>
                <a:ea typeface="Droid Serif"/>
              </a:rPr>
              <a:t>Members should be able to reserve books that are not currently available.</a:t>
            </a:r>
            <a:endParaRPr b="0" lang="en-US" sz="1400" spc="-1" strike="noStrike">
              <a:solidFill>
                <a:srgbClr val="000000"/>
              </a:solidFill>
              <a:uFill>
                <a:solidFill>
                  <a:srgbClr val="ffffff"/>
                </a:solidFill>
              </a:uFill>
              <a:latin typeface="Arial"/>
            </a:endParaRPr>
          </a:p>
          <a:p>
            <a:pPr marL="457200">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638000" y="1308600"/>
            <a:ext cx="5072040" cy="682200"/>
          </a:xfrm>
          <a:prstGeom prst="rect">
            <a:avLst/>
          </a:prstGeom>
          <a:noFill/>
          <a:ln>
            <a:noFill/>
          </a:ln>
        </p:spPr>
        <p:style>
          <a:lnRef idx="0"/>
          <a:fillRef idx="0"/>
          <a:effectRef idx="0"/>
          <a:fontRef idx="minor"/>
        </p:style>
        <p:txBody>
          <a:bodyPr tIns="91440" bIns="91440"/>
          <a:p>
            <a:pPr>
              <a:lnSpc>
                <a:spcPct val="100000"/>
              </a:lnSpc>
            </a:pPr>
            <a:r>
              <a:rPr b="0" lang="en-US" sz="2400" spc="-1" strike="noStrike">
                <a:solidFill>
                  <a:srgbClr val="000000"/>
                </a:solidFill>
                <a:uFill>
                  <a:solidFill>
                    <a:srgbClr val="ffffff"/>
                  </a:solidFill>
                </a:uFill>
                <a:latin typeface="Lato"/>
                <a:ea typeface="Lato"/>
              </a:rPr>
              <a:t>Microservice Architecture Diagram </a:t>
            </a:r>
            <a:endParaRPr b="0" lang="en-US" sz="1800" spc="-1" strike="noStrike">
              <a:solidFill>
                <a:srgbClr val="000000"/>
              </a:solidFill>
              <a:uFill>
                <a:solidFill>
                  <a:srgbClr val="ffffff"/>
                </a:solidFill>
              </a:uFill>
              <a:latin typeface="Arial"/>
            </a:endParaRPr>
          </a:p>
        </p:txBody>
      </p:sp>
      <p:pic>
        <p:nvPicPr>
          <p:cNvPr id="86" name="Google Shape;104;p16" descr=""/>
          <p:cNvPicPr/>
          <p:nvPr/>
        </p:nvPicPr>
        <p:blipFill>
          <a:blip r:embed="rId1"/>
          <a:stretch/>
        </p:blipFill>
        <p:spPr>
          <a:xfrm>
            <a:off x="1337040" y="2194560"/>
            <a:ext cx="6128640" cy="2790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2020-02-20T23:15:30Z</dcterms:modified>
  <cp:revision>1</cp:revision>
  <dc:subject/>
  <dc:title/>
</cp:coreProperties>
</file>