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4" r:id="rId1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26" autoAdjust="0"/>
    <p:restoredTop sz="87621" autoAdjust="0"/>
  </p:normalViewPr>
  <p:slideViewPr>
    <p:cSldViewPr>
      <p:cViewPr varScale="1">
        <p:scale>
          <a:sx n="73" d="100"/>
          <a:sy n="73" d="100"/>
        </p:scale>
        <p:origin x="810" y="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2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A8ADFD5B-A66C-449C-B6E8-FB716D07777D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1048683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104868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CA5D3BF3-D352-46FC-8343-31F56E6730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9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0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0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1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5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6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0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1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4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5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5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6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0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1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48585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48586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48587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8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11/27/2024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048589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48590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48591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8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t>11/27/2024</a:t>
            </a:fld>
            <a:endParaRPr lang="en-US"/>
          </a:p>
        </p:txBody>
      </p:sp>
      <p:sp>
        <p:nvSpPr>
          <p:cNvPr id="1048649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0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048651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48664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48665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4866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6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t>11/27/2024</a:t>
            </a:fld>
            <a:endParaRPr lang="en-US"/>
          </a:p>
        </p:txBody>
      </p:sp>
      <p:sp>
        <p:nvSpPr>
          <p:cNvPr id="104866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04866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2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03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04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t>11/27/2024</a:t>
            </a:fld>
            <a:endParaRPr lang="en-US"/>
          </a:p>
        </p:txBody>
      </p:sp>
      <p:sp>
        <p:nvSpPr>
          <p:cNvPr id="1048605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048606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2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3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t>11/27/2024</a:t>
            </a:fld>
            <a:endParaRPr lang="en-US"/>
          </a:p>
        </p:txBody>
      </p:sp>
      <p:sp>
        <p:nvSpPr>
          <p:cNvPr id="1048674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048675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4867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7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t>11/27/2024</a:t>
            </a:fld>
            <a:endParaRPr lang="en-US"/>
          </a:p>
        </p:txBody>
      </p:sp>
      <p:sp>
        <p:nvSpPr>
          <p:cNvPr id="104864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t>11/27/2024</a:t>
            </a:fld>
            <a:endParaRPr lang="en-US"/>
          </a:p>
        </p:txBody>
      </p:sp>
      <p:sp>
        <p:nvSpPr>
          <p:cNvPr id="104867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8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t>11/27/2024</a:t>
            </a:fld>
            <a:endParaRPr lang="en-US"/>
          </a:p>
        </p:txBody>
      </p:sp>
      <p:sp>
        <p:nvSpPr>
          <p:cNvPr id="104862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48630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1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5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4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48655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48656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8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4865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t>11/27/2024</a:t>
            </a:fld>
            <a:endParaRPr lang="en-US"/>
          </a:p>
        </p:txBody>
      </p:sp>
      <p:sp>
        <p:nvSpPr>
          <p:cNvPr id="104866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04866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10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7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E4606EA6-EFEA-4C30-9264-4F9291A5780D}" type="datetime1">
              <a:rPr lang="en-US" smtClean="0"/>
              <a:t>11/27/2024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04857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048579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48580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48581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4858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048583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8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Rectangle 3"/>
          <p:cNvSpPr>
            <a:spLocks noGrp="1"/>
          </p:cNvSpPr>
          <p:nvPr>
            <p:ph type="title"/>
          </p:nvPr>
        </p:nvSpPr>
        <p:spPr>
          <a:xfrm>
            <a:off x="71617" y="440089"/>
            <a:ext cx="8229600" cy="2038350"/>
          </a:xfrm>
        </p:spPr>
        <p:txBody>
          <a:bodyPr>
            <a:normAutofit fontScale="90476"/>
          </a:bodyPr>
          <a:lstStyle/>
          <a:p>
            <a:pPr algn="r"/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48593" name="Rectangle 4"/>
          <p:cNvSpPr>
            <a:spLocks noGrp="1"/>
          </p:cNvSpPr>
          <p:nvPr>
            <p:ph type="subTitle" idx="1"/>
          </p:nvPr>
        </p:nvSpPr>
        <p:spPr>
          <a:xfrm>
            <a:off x="2374074" y="4629150"/>
            <a:ext cx="6503225" cy="422728"/>
          </a:xfrm>
        </p:spPr>
        <p:txBody>
          <a:bodyPr>
            <a:normAutofit fontScale="67857" lnSpcReduction="20000"/>
          </a:bodyPr>
          <a:lstStyle/>
          <a:p>
            <a:r>
              <a:rPr lang="en-US" altLang="en-US" dirty="0"/>
              <a:t>22AIC14 &amp; INTERNET OF THINGS AND IT'S APPLICATIONS</a:t>
            </a:r>
            <a:endParaRPr lang="zh-CN" altLang="en-US"/>
          </a:p>
        </p:txBody>
      </p:sp>
      <p:sp>
        <p:nvSpPr>
          <p:cNvPr id="1048594" name="TextBox 6"/>
          <p:cNvSpPr txBox="1"/>
          <p:nvPr/>
        </p:nvSpPr>
        <p:spPr>
          <a:xfrm>
            <a:off x="71617" y="3369207"/>
            <a:ext cx="269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Guided By   :</a:t>
            </a:r>
          </a:p>
          <a:p>
            <a:r>
              <a:rPr lang="en-US" dirty="0"/>
              <a:t>     Dr.K.Lalitha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48595" name="TextBox 7"/>
          <p:cNvSpPr txBox="1"/>
          <p:nvPr/>
        </p:nvSpPr>
        <p:spPr>
          <a:xfrm rot="21600000">
            <a:off x="6818254" y="3092207"/>
            <a:ext cx="2130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</a:t>
            </a:r>
            <a:r>
              <a:rPr lang="en-IN" dirty="0"/>
              <a:t> </a:t>
            </a:r>
            <a:r>
              <a:rPr lang="en-US" dirty="0"/>
              <a:t>: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 err="1">
                <a:solidFill>
                  <a:srgbClr val="FF0000"/>
                </a:solidFill>
              </a:rPr>
              <a:t>Chethanand</a:t>
            </a:r>
            <a:r>
              <a:rPr lang="en-US" dirty="0">
                <a:solidFill>
                  <a:srgbClr val="FF0000"/>
                </a:solidFill>
              </a:rPr>
              <a:t> V</a:t>
            </a:r>
            <a:endParaRPr lang="zh-CN" altLang="en-US" dirty="0"/>
          </a:p>
          <a:p>
            <a:r>
              <a:rPr lang="en-US" altLang="en-US" dirty="0">
                <a:solidFill>
                  <a:srgbClr val="FF0000"/>
                </a:solidFill>
              </a:rPr>
              <a:t>      Dinesh Kumar</a:t>
            </a:r>
            <a:r>
              <a:rPr lang="en-IN" altLang="en-US" dirty="0">
                <a:solidFill>
                  <a:srgbClr val="FF0000"/>
                </a:solidFill>
              </a:rPr>
              <a:t> B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endParaRPr lang="zh-CN" altLang="en-US" dirty="0"/>
          </a:p>
          <a:p>
            <a:r>
              <a:rPr lang="en-US" altLang="en-US" dirty="0">
                <a:solidFill>
                  <a:srgbClr val="FF0000"/>
                </a:solidFill>
              </a:rPr>
              <a:t>      </a:t>
            </a:r>
            <a:r>
              <a:rPr lang="en-IN" altLang="en-US" dirty="0">
                <a:solidFill>
                  <a:srgbClr val="FF0000"/>
                </a:solidFill>
              </a:rPr>
              <a:t>Manoj</a:t>
            </a:r>
            <a:r>
              <a:rPr lang="en-US" altLang="en-US" dirty="0">
                <a:solidFill>
                  <a:srgbClr val="FF0000"/>
                </a:solidFill>
              </a:rPr>
              <a:t> J</a:t>
            </a:r>
            <a:r>
              <a:rPr lang="en-IN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V</a:t>
            </a:r>
            <a:endParaRPr lang="zh-CN" altLang="en-US" dirty="0"/>
          </a:p>
        </p:txBody>
      </p:sp>
      <p:sp>
        <p:nvSpPr>
          <p:cNvPr id="1048596" name="TextBox 1"/>
          <p:cNvSpPr txBox="1"/>
          <p:nvPr/>
        </p:nvSpPr>
        <p:spPr>
          <a:xfrm>
            <a:off x="36575" y="1125821"/>
            <a:ext cx="8840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IOT IMPLEMENTED </a:t>
            </a:r>
            <a:r>
              <a:rPr lang="en-IN" sz="4000" dirty="0"/>
              <a:t>SAFETY MODULE </a:t>
            </a:r>
            <a:r>
              <a:rPr lang="en-US" sz="4800" dirty="0"/>
              <a:t> </a:t>
            </a:r>
            <a:endParaRPr lang="zh-CN" altLang="en-US" dirty="0"/>
          </a:p>
        </p:txBody>
      </p:sp>
      <p:sp>
        <p:nvSpPr>
          <p:cNvPr id="1048597" name="TextBox 2"/>
          <p:cNvSpPr txBox="1"/>
          <p:nvPr/>
        </p:nvSpPr>
        <p:spPr>
          <a:xfrm>
            <a:off x="71617" y="4629150"/>
            <a:ext cx="198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NO</a:t>
            </a:r>
            <a:r>
              <a:rPr lang="en-US" dirty="0"/>
              <a:t>: 06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B6AC-A8B6-9B4B-B6F5-D94A219B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44CA7-F12E-64F5-FDB0-101275985D17}"/>
              </a:ext>
            </a:extLst>
          </p:cNvPr>
          <p:cNvSpPr txBox="1"/>
          <p:nvPr/>
        </p:nvSpPr>
        <p:spPr>
          <a:xfrm>
            <a:off x="3655828" y="165856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12E0D0-E805-7F41-A09A-4126E9300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442" y="1658568"/>
            <a:ext cx="1829562" cy="3283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841C2A-FCB8-5DB0-C746-5D4B55709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228" y="1628720"/>
            <a:ext cx="2287191" cy="328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30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791448" y="2414930"/>
            <a:ext cx="7971551" cy="14830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</a:t>
            </a:r>
            <a:r>
              <a:rPr lang="en-IN" dirty="0">
                <a:solidFill>
                  <a:srgbClr val="FF0000"/>
                </a:solidFill>
              </a:rPr>
              <a:t>ANK </a:t>
            </a:r>
            <a:r>
              <a:rPr lang="en-US" dirty="0">
                <a:solidFill>
                  <a:srgbClr val="FF0000"/>
                </a:solidFill>
              </a:rPr>
              <a:t>YOU.....!!!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1048608" name="TextBox 1048607"/>
          <p:cNvSpPr txBox="1"/>
          <p:nvPr/>
        </p:nvSpPr>
        <p:spPr>
          <a:xfrm>
            <a:off x="609600" y="1602254"/>
            <a:ext cx="8857859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</a:rPr>
              <a:t>A wearable safety Module implemented using IOT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</a:rPr>
              <a:t>Detects sound (scream) and abnormal heart rate.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</a:rPr>
              <a:t>Sends real-time GPS location to emergency contacts via SMS.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</a:rPr>
              <a:t>Uses sensors and GSM module to provide quick response in dangerous situation .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1048613" name="Content Placeholder 3"/>
          <p:cNvSpPr>
            <a:spLocks noGrp="1"/>
          </p:cNvSpPr>
          <p:nvPr>
            <p:ph sz="quarter" idx="14"/>
          </p:nvPr>
        </p:nvSpPr>
        <p:spPr>
          <a:xfrm>
            <a:off x="609600" y="1715961"/>
            <a:ext cx="8735439" cy="2715035"/>
          </a:xfrm>
        </p:spPr>
        <p:txBody>
          <a:bodyPr>
            <a:normAutofit fontScale="97155"/>
          </a:bodyPr>
          <a:lstStyle/>
          <a:p>
            <a:r>
              <a:rPr lang="en-IN" dirty="0"/>
              <a:t>Monitor sound and heart rate for distress signals.</a:t>
            </a:r>
          </a:p>
          <a:p>
            <a:r>
              <a:rPr lang="en-IN" dirty="0"/>
              <a:t>Trigger an alarm upon detection of danger.</a:t>
            </a:r>
          </a:p>
          <a:p>
            <a:r>
              <a:rPr lang="en-IN" dirty="0"/>
              <a:t>Send GPS location to predefined contacts through SMS.</a:t>
            </a:r>
          </a:p>
          <a:p>
            <a:r>
              <a:rPr lang="en-IN" dirty="0"/>
              <a:t>Provide immediate response to ensure user safety in emergencies.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Required:</a:t>
            </a:r>
          </a:p>
        </p:txBody>
      </p:sp>
      <p:sp>
        <p:nvSpPr>
          <p:cNvPr id="1048618" name="Rectangle 2"/>
          <p:cNvSpPr>
            <a:spLocks noGrp="1"/>
          </p:cNvSpPr>
          <p:nvPr>
            <p:ph sz="quarter" idx="13"/>
          </p:nvPr>
        </p:nvSpPr>
        <p:spPr>
          <a:xfrm>
            <a:off x="138910" y="1471610"/>
            <a:ext cx="8562253" cy="3515346"/>
          </a:xfrm>
        </p:spPr>
        <p:txBody>
          <a:bodyPr anchor="ctr">
            <a:normAutofit fontScale="84615" lnSpcReduction="10000"/>
          </a:bodyPr>
          <a:lstStyle/>
          <a:p>
            <a:pPr marL="274320" lvl="1">
              <a:buNone/>
            </a:pPr>
            <a:r>
              <a:rPr lang="en-US" altLang="x-none" dirty="0"/>
              <a:t>1. </a:t>
            </a:r>
            <a:r>
              <a:rPr lang="en-US" altLang="x-none" b="1" dirty="0"/>
              <a:t>Arduino Uno</a:t>
            </a:r>
            <a:r>
              <a:rPr lang="en-US" altLang="x-none" dirty="0"/>
              <a:t>– Microcontroller to control sensors and modules.</a:t>
            </a:r>
          </a:p>
          <a:p>
            <a:pPr marL="274320" lvl="1">
              <a:buNone/>
            </a:pPr>
            <a:r>
              <a:rPr lang="en-US" altLang="x-none" dirty="0"/>
              <a:t>2. </a:t>
            </a:r>
            <a:r>
              <a:rPr lang="en-US" altLang="x-none" b="1" dirty="0"/>
              <a:t>LM393 Sound Sensor</a:t>
            </a:r>
            <a:r>
              <a:rPr lang="en-US" altLang="x-none" dirty="0"/>
              <a:t>– To detect abnormal sound levels (e.g., screams).</a:t>
            </a:r>
          </a:p>
          <a:p>
            <a:pPr marL="274320" lvl="1">
              <a:buNone/>
            </a:pPr>
            <a:r>
              <a:rPr lang="en-US" altLang="x-none" dirty="0"/>
              <a:t>3.</a:t>
            </a:r>
            <a:r>
              <a:rPr lang="en-US" altLang="x-none" b="1" dirty="0"/>
              <a:t> Heart Rate Sensor</a:t>
            </a:r>
            <a:r>
              <a:rPr lang="en-IN" altLang="x-none" b="1" dirty="0"/>
              <a:t>(MAX 30102)</a:t>
            </a:r>
            <a:r>
              <a:rPr lang="en-US" altLang="x-none" dirty="0"/>
              <a:t>– To monitor heart rate fluctuations.</a:t>
            </a:r>
          </a:p>
          <a:p>
            <a:pPr marL="274320" lvl="1">
              <a:buNone/>
            </a:pPr>
            <a:r>
              <a:rPr lang="en-US" altLang="x-none" dirty="0"/>
              <a:t>4. </a:t>
            </a:r>
            <a:r>
              <a:rPr lang="en-US" altLang="x-none" b="1" dirty="0">
                <a:solidFill>
                  <a:srgbClr val="000000"/>
                </a:solidFill>
              </a:rPr>
              <a:t>SIM800L GSM Module</a:t>
            </a:r>
            <a:r>
              <a:rPr lang="en-US" altLang="x-none" dirty="0"/>
              <a:t>– To send SMS alerts with GPS location.</a:t>
            </a:r>
          </a:p>
          <a:p>
            <a:pPr marL="274320" lvl="1">
              <a:buNone/>
            </a:pPr>
            <a:r>
              <a:rPr lang="en-US" altLang="x-none" dirty="0"/>
              <a:t>5. </a:t>
            </a:r>
            <a:r>
              <a:rPr lang="en-US" altLang="x-none" b="1" dirty="0"/>
              <a:t>Neo-6M GPS Module</a:t>
            </a:r>
            <a:r>
              <a:rPr lang="en-US" altLang="x-none" dirty="0"/>
              <a:t>– To determine the user's current location.</a:t>
            </a:r>
          </a:p>
          <a:p>
            <a:pPr marL="274320" lvl="1">
              <a:buNone/>
            </a:pPr>
            <a:r>
              <a:rPr lang="en-US" altLang="x-none" dirty="0"/>
              <a:t>6. </a:t>
            </a:r>
            <a:r>
              <a:rPr lang="en-US" altLang="x-none" b="1" dirty="0"/>
              <a:t>Buzzer</a:t>
            </a:r>
            <a:r>
              <a:rPr lang="en-US" altLang="x-none" dirty="0"/>
              <a:t>– To sound an alarm during emergencies.</a:t>
            </a:r>
          </a:p>
          <a:p>
            <a:pPr marL="274320" lvl="1">
              <a:buNone/>
            </a:pPr>
            <a:r>
              <a:rPr lang="en-US" altLang="x-none" dirty="0"/>
              <a:t>7. </a:t>
            </a:r>
            <a:r>
              <a:rPr lang="en-US" altLang="x-none" b="1" dirty="0"/>
              <a:t>Power Supply</a:t>
            </a:r>
            <a:r>
              <a:rPr lang="en-US" altLang="x-none" dirty="0"/>
              <a:t>– To power all components (e.g., Li-Po battery).</a:t>
            </a:r>
          </a:p>
          <a:p>
            <a:pPr marL="274320" lvl="1">
              <a:buNone/>
            </a:pPr>
            <a:r>
              <a:rPr lang="en-US" altLang="x-none" dirty="0"/>
              <a:t>8. </a:t>
            </a:r>
            <a:r>
              <a:rPr lang="en-US" altLang="x-none" b="1" dirty="0"/>
              <a:t>Resistors, wires, and connectors</a:t>
            </a:r>
            <a:r>
              <a:rPr lang="en-US" altLang="x-none" dirty="0"/>
              <a:t>– For connections and circuit design.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1"/>
          <p:cNvSpPr txBox="1"/>
          <p:nvPr/>
        </p:nvSpPr>
        <p:spPr>
          <a:xfrm>
            <a:off x="76200" y="2887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   </a:t>
            </a:r>
            <a:r>
              <a:rPr lang="en-US" dirty="0"/>
              <a:t>Flow Diagram: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BB036C-95B5-37DC-3AE5-CF9476B60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69" y="2165737"/>
            <a:ext cx="7436331" cy="16004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/>
          <a:p>
            <a:r>
              <a:rPr lang="en-US" dirty="0"/>
              <a:t>Design:</a:t>
            </a:r>
          </a:p>
        </p:txBody>
      </p:sp>
      <p:sp>
        <p:nvSpPr>
          <p:cNvPr id="1048633" name="Content Placeholder 3"/>
          <p:cNvSpPr>
            <a:spLocks noGrp="1"/>
          </p:cNvSpPr>
          <p:nvPr>
            <p:ph sz="quarter" idx="13"/>
          </p:nvPr>
        </p:nvSpPr>
        <p:spPr>
          <a:xfrm>
            <a:off x="1135847" y="1607212"/>
            <a:ext cx="6400800" cy="3200400"/>
          </a:xfrm>
        </p:spPr>
        <p:txBody>
          <a:bodyPr/>
          <a:lstStyle/>
          <a:p>
            <a:endParaRPr lang="en-IN"/>
          </a:p>
        </p:txBody>
      </p:sp>
      <p:pic>
        <p:nvPicPr>
          <p:cNvPr id="2097152" name="Picture 209715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135846" y="1571379"/>
            <a:ext cx="6538504" cy="32362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Implementation:</a:t>
            </a:r>
          </a:p>
        </p:txBody>
      </p:sp>
      <p:sp>
        <p:nvSpPr>
          <p:cNvPr id="1048638" name="TextBox 1048637"/>
          <p:cNvSpPr txBox="1"/>
          <p:nvPr/>
        </p:nvSpPr>
        <p:spPr>
          <a:xfrm rot="1561">
            <a:off x="487715" y="1734285"/>
            <a:ext cx="8849074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0000"/>
                </a:solidFill>
              </a:rPr>
              <a:t>1. </a:t>
            </a:r>
            <a:r>
              <a:rPr lang="en-IN" sz="1600" b="1" dirty="0">
                <a:solidFill>
                  <a:srgbClr val="000000"/>
                </a:solidFill>
              </a:rPr>
              <a:t>Sensor Integration</a:t>
            </a:r>
            <a:r>
              <a:rPr lang="en-IN" sz="1600" dirty="0">
                <a:solidFill>
                  <a:srgbClr val="000000"/>
                </a:solidFill>
              </a:rPr>
              <a:t>: 
   - Connect the LM393 sound sensor and the heart rate sensor to the Arduino’s </a:t>
            </a:r>
            <a:r>
              <a:rPr lang="en-IN" sz="1600" dirty="0" err="1">
                <a:solidFill>
                  <a:srgbClr val="000000"/>
                </a:solidFill>
              </a:rPr>
              <a:t>analog</a:t>
            </a:r>
            <a:r>
              <a:rPr lang="en-IN" sz="1600" dirty="0">
                <a:solidFill>
                  <a:srgbClr val="000000"/>
                </a:solidFill>
              </a:rPr>
              <a:t> pins.
2</a:t>
            </a:r>
            <a:r>
              <a:rPr lang="en-IN" sz="1600" b="1" dirty="0">
                <a:solidFill>
                  <a:srgbClr val="000000"/>
                </a:solidFill>
              </a:rPr>
              <a:t>. GSM and GPS Setup: 
  </a:t>
            </a:r>
            <a:r>
              <a:rPr lang="en-IN" sz="1600" dirty="0">
                <a:solidFill>
                  <a:srgbClr val="000000"/>
                </a:solidFill>
              </a:rPr>
              <a:t> - Connect the SIM800L GSM module and Neo-6M GPS module to the Arduino</a:t>
            </a:r>
            <a:r>
              <a:rPr lang="en-GB" sz="1600" dirty="0">
                <a:solidFill>
                  <a:srgbClr val="000000"/>
                </a:solidFill>
              </a:rPr>
              <a:t>.</a:t>
            </a:r>
            <a:r>
              <a:rPr lang="en-IN" sz="1600" dirty="0">
                <a:solidFill>
                  <a:srgbClr val="000000"/>
                </a:solidFill>
              </a:rPr>
              <a:t>
3. </a:t>
            </a:r>
            <a:r>
              <a:rPr lang="en-IN" sz="1600" b="1" dirty="0">
                <a:solidFill>
                  <a:srgbClr val="000000"/>
                </a:solidFill>
              </a:rPr>
              <a:t>Code Development</a:t>
            </a:r>
            <a:r>
              <a:rPr lang="en-IN" sz="1600" dirty="0">
                <a:solidFill>
                  <a:srgbClr val="000000"/>
                </a:solidFill>
              </a:rPr>
              <a:t>:
   - Write the Arduino code to monitor sound and heart rate levels, fetch GPS location, and send SMS via GSM when danger is detected.
4</a:t>
            </a:r>
            <a:r>
              <a:rPr lang="en-IN" sz="1600" b="1" dirty="0">
                <a:solidFill>
                  <a:srgbClr val="000000"/>
                </a:solidFill>
              </a:rPr>
              <a:t>. Alarm Activation</a:t>
            </a:r>
            <a:r>
              <a:rPr lang="en-US" sz="1600" dirty="0">
                <a:solidFill>
                  <a:srgbClr val="000000"/>
                </a:solidFill>
              </a:rPr>
              <a:t>:</a:t>
            </a:r>
            <a:r>
              <a:rPr lang="en-IN" sz="1600" dirty="0">
                <a:solidFill>
                  <a:srgbClr val="000000"/>
                </a:solidFill>
              </a:rPr>
              <a:t>
   - Program the buzzer to activate when a distress signal (sound or abnormal heart rate) is detected.
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46CC-A40C-048E-6A23-AF08AE2F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Protocol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511A2-2929-80F7-54C8-DB85DAA937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3010" y="1906184"/>
            <a:ext cx="7866580" cy="1331131"/>
          </a:xfrm>
        </p:spPr>
        <p:txBody>
          <a:bodyPr>
            <a:normAutofit/>
          </a:bodyPr>
          <a:lstStyle/>
          <a:p>
            <a:r>
              <a:rPr lang="en-US" sz="1600" b="1" dirty="0"/>
              <a:t>UART</a:t>
            </a:r>
            <a:r>
              <a:rPr lang="en-US" sz="1600" dirty="0"/>
              <a:t>: For serial communication between Arduino, SIM800A, and GPS module.</a:t>
            </a:r>
            <a:endParaRPr lang="en-IN" sz="1600" dirty="0"/>
          </a:p>
          <a:p>
            <a:r>
              <a:rPr lang="en-US" sz="1600" b="1" dirty="0"/>
              <a:t>AT Commands</a:t>
            </a:r>
            <a:r>
              <a:rPr lang="en-US" sz="1600" dirty="0"/>
              <a:t>: To control the SIM800A for sending SMS or making calls.</a:t>
            </a:r>
            <a:endParaRPr lang="en-IN" sz="1600" dirty="0"/>
          </a:p>
          <a:p>
            <a:r>
              <a:rPr lang="en-US" sz="1600" b="1" dirty="0"/>
              <a:t>NMEA</a:t>
            </a:r>
            <a:r>
              <a:rPr lang="en-US" sz="1600" dirty="0"/>
              <a:t>: For transmitting GPS location data as standardized sentences.</a:t>
            </a:r>
          </a:p>
        </p:txBody>
      </p:sp>
    </p:spTree>
    <p:extLst>
      <p:ext uri="{BB962C8B-B14F-4D97-AF65-F5344CB8AC3E}">
        <p14:creationId xmlns:p14="http://schemas.microsoft.com/office/powerpoint/2010/main" val="295472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CFD71-FE3F-E7B1-4894-C22D68E7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AD775-5627-4200-2037-7FE8F05C855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689119"/>
            <a:ext cx="7786866" cy="2420545"/>
          </a:xfrm>
        </p:spPr>
        <p:txBody>
          <a:bodyPr>
            <a:normAutofit/>
          </a:bodyPr>
          <a:lstStyle/>
          <a:p>
            <a:r>
              <a:rPr lang="en-US" sz="1600" dirty="0"/>
              <a:t>The system relies on GPS for location and GSM for communication, both of which are affected by poor signal conditions. Additionally, the SIM800A module requires a stable power supply due to its high current draw</a:t>
            </a:r>
            <a:r>
              <a:rPr lang="en-IN" sz="1600" dirty="0"/>
              <a:t>.</a:t>
            </a:r>
          </a:p>
          <a:p>
            <a:r>
              <a:rPr lang="en-US" sz="1600" dirty="0"/>
              <a:t>The sound sensor and pulse sensor may produce false positives or negatives due to environmental noise or inaccurate readings, impacting the system's reliability.</a:t>
            </a:r>
            <a:endParaRPr lang="en-IN" sz="1600" dirty="0"/>
          </a:p>
          <a:p>
            <a:r>
              <a:rPr lang="en-US" sz="1600" dirty="0"/>
              <a:t>The Arduino Uno has limited processing power for handling multiple tasks simultaneously, and the current setup lacks a user-friendly interface for real-time monitoring or remote access.</a:t>
            </a:r>
          </a:p>
        </p:txBody>
      </p:sp>
    </p:spTree>
    <p:extLst>
      <p:ext uri="{BB962C8B-B14F-4D97-AF65-F5344CB8AC3E}">
        <p14:creationId xmlns:p14="http://schemas.microsoft.com/office/powerpoint/2010/main" val="4020244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11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WidescreenPresentation</vt:lpstr>
      <vt:lpstr>          </vt:lpstr>
      <vt:lpstr>Abstract</vt:lpstr>
      <vt:lpstr>Objectives:</vt:lpstr>
      <vt:lpstr>Components Required:</vt:lpstr>
      <vt:lpstr>PowerPoint Presentation</vt:lpstr>
      <vt:lpstr>Design:</vt:lpstr>
      <vt:lpstr>Implementation:</vt:lpstr>
      <vt:lpstr>Protocol Used</vt:lpstr>
      <vt:lpstr>Limitations</vt:lpstr>
      <vt:lpstr>Output </vt:lpstr>
      <vt:lpstr>THANK YOU.....!!!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</dc:title>
  <dc:creator>M2010J19CI</dc:creator>
  <cp:lastModifiedBy>cheth anand</cp:lastModifiedBy>
  <cp:revision>9</cp:revision>
  <dcterms:created xsi:type="dcterms:W3CDTF">2015-08-09T22:36:54Z</dcterms:created>
  <dcterms:modified xsi:type="dcterms:W3CDTF">2024-11-27T15:03:04Z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  <property fmtid="{D5CDD505-2E9C-101B-9397-08002B2CF9AE}" pid="4" name="ICV">
    <vt:lpwstr>1aa0409f10894025be6658d7764c2787</vt:lpwstr>
  </property>
</Properties>
</file>