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284" r:id="rId29"/>
    <p:sldId id="285" r:id="rId30"/>
    <p:sldId id="287" r:id="rId31"/>
    <p:sldId id="286" r:id="rId32"/>
    <p:sldId id="288" r:id="rId33"/>
    <p:sldId id="289" r:id="rId34"/>
    <p:sldId id="290" r:id="rId35"/>
    <p:sldId id="291" r:id="rId36"/>
    <p:sldId id="292" r:id="rId37"/>
    <p:sldId id="293" r:id="rId38"/>
    <p:sldId id="294" r:id="rId39"/>
    <p:sldId id="295" r:id="rId40"/>
    <p:sldId id="297" r:id="rId41"/>
    <p:sldId id="298" r:id="rId42"/>
    <p:sldId id="296" r:id="rId43"/>
    <p:sldId id="299" r:id="rId44"/>
    <p:sldId id="300" r:id="rId45"/>
    <p:sldId id="304" r:id="rId46"/>
    <p:sldId id="301" r:id="rId47"/>
    <p:sldId id="305" r:id="rId48"/>
    <p:sldId id="302" r:id="rId49"/>
    <p:sldId id="306" r:id="rId50"/>
    <p:sldId id="303" r:id="rId51"/>
    <p:sldId id="308" r:id="rId52"/>
    <p:sldId id="309" r:id="rId53"/>
    <p:sldId id="310" r:id="rId54"/>
    <p:sldId id="311" r:id="rId55"/>
    <p:sldId id="312" r:id="rId56"/>
    <p:sldId id="313" r:id="rId57"/>
    <p:sldId id="314" r:id="rId58"/>
    <p:sldId id="316" r:id="rId59"/>
    <p:sldId id="317" r:id="rId60"/>
    <p:sldId id="318" r:id="rId61"/>
    <p:sldId id="319" r:id="rId62"/>
    <p:sldId id="320" r:id="rId63"/>
    <p:sldId id="321" r:id="rId64"/>
    <p:sldId id="322" r:id="rId65"/>
    <p:sldId id="323" r:id="rId66"/>
    <p:sldId id="324" r:id="rId67"/>
    <p:sldId id="325" r:id="rId68"/>
    <p:sldId id="326" r:id="rId69"/>
    <p:sldId id="329" r:id="rId70"/>
    <p:sldId id="327" r:id="rId71"/>
    <p:sldId id="330" r:id="rId72"/>
    <p:sldId id="328"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BA0D35-2F5B-4705-863C-95E2B7A15963}">
          <p14:sldIdLst>
            <p14:sldId id="256"/>
            <p14:sldId id="257"/>
            <p14:sldId id="258"/>
            <p14:sldId id="259"/>
            <p14:sldId id="260"/>
            <p14:sldId id="261"/>
            <p14:sldId id="262"/>
            <p14:sldId id="263"/>
            <p14:sldId id="264"/>
            <p14:sldId id="266"/>
            <p14:sldId id="267"/>
            <p14:sldId id="268"/>
            <p14:sldId id="269"/>
            <p14:sldId id="270"/>
            <p14:sldId id="271"/>
            <p14:sldId id="272"/>
            <p14:sldId id="273"/>
            <p14:sldId id="274"/>
            <p14:sldId id="277"/>
            <p14:sldId id="275"/>
            <p14:sldId id="276"/>
            <p14:sldId id="278"/>
            <p14:sldId id="279"/>
            <p14:sldId id="280"/>
            <p14:sldId id="281"/>
            <p14:sldId id="282"/>
            <p14:sldId id="283"/>
            <p14:sldId id="284"/>
            <p14:sldId id="285"/>
            <p14:sldId id="287"/>
            <p14:sldId id="286"/>
            <p14:sldId id="288"/>
            <p14:sldId id="289"/>
          </p14:sldIdLst>
        </p14:section>
        <p14:section name="Chapter 2" id="{931F98B1-6804-4CCD-AD4A-AD85DAB722B1}">
          <p14:sldIdLst>
            <p14:sldId id="290"/>
            <p14:sldId id="291"/>
            <p14:sldId id="292"/>
            <p14:sldId id="293"/>
            <p14:sldId id="294"/>
            <p14:sldId id="295"/>
            <p14:sldId id="297"/>
            <p14:sldId id="298"/>
            <p14:sldId id="296"/>
            <p14:sldId id="299"/>
            <p14:sldId id="300"/>
            <p14:sldId id="304"/>
            <p14:sldId id="301"/>
            <p14:sldId id="305"/>
            <p14:sldId id="302"/>
            <p14:sldId id="306"/>
            <p14:sldId id="303"/>
            <p14:sldId id="308"/>
          </p14:sldIdLst>
        </p14:section>
        <p14:section name="Feature extraction and feature selection" id="{FD1F7FE5-C805-4157-AC55-B41A4748AA93}">
          <p14:sldIdLst>
            <p14:sldId id="309"/>
            <p14:sldId id="310"/>
            <p14:sldId id="311"/>
            <p14:sldId id="312"/>
            <p14:sldId id="313"/>
            <p14:sldId id="314"/>
            <p14:sldId id="316"/>
            <p14:sldId id="317"/>
            <p14:sldId id="318"/>
            <p14:sldId id="319"/>
            <p14:sldId id="320"/>
            <p14:sldId id="321"/>
            <p14:sldId id="322"/>
            <p14:sldId id="323"/>
            <p14:sldId id="324"/>
            <p14:sldId id="325"/>
            <p14:sldId id="326"/>
            <p14:sldId id="329"/>
            <p14:sldId id="327"/>
            <p14:sldId id="330"/>
            <p14:sldId id="3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viewProps" Target="view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95C91-32B0-454D-91DF-71E7A99B1BCA}" type="datetimeFigureOut">
              <a:rPr lang="en-IN" smtClean="0"/>
              <a:t>02-06-2023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8DD3F-32A6-4645-9CA1-3ECCD204F99A}" type="slidenum">
              <a:rPr lang="en-IN" smtClean="0"/>
              <a:t>‹#›</a:t>
            </a:fld>
            <a:endParaRPr lang="en-IN"/>
          </a:p>
        </p:txBody>
      </p:sp>
    </p:spTree>
    <p:extLst>
      <p:ext uri="{BB962C8B-B14F-4D97-AF65-F5344CB8AC3E}">
        <p14:creationId xmlns:p14="http://schemas.microsoft.com/office/powerpoint/2010/main" val="233722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98DD3F-32A6-4645-9CA1-3ECCD204F99A}" type="slidenum">
              <a:rPr lang="en-IN" smtClean="0"/>
              <a:t>11</a:t>
            </a:fld>
            <a:endParaRPr lang="en-IN"/>
          </a:p>
        </p:txBody>
      </p:sp>
    </p:spTree>
    <p:extLst>
      <p:ext uri="{BB962C8B-B14F-4D97-AF65-F5344CB8AC3E}">
        <p14:creationId xmlns:p14="http://schemas.microsoft.com/office/powerpoint/2010/main" val="187684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98DD3F-32A6-4645-9CA1-3ECCD204F99A}" type="slidenum">
              <a:rPr lang="en-IN" smtClean="0"/>
              <a:t>56</a:t>
            </a:fld>
            <a:endParaRPr lang="en-IN"/>
          </a:p>
        </p:txBody>
      </p:sp>
    </p:spTree>
    <p:extLst>
      <p:ext uri="{BB962C8B-B14F-4D97-AF65-F5344CB8AC3E}">
        <p14:creationId xmlns:p14="http://schemas.microsoft.com/office/powerpoint/2010/main" val="2917964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31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419713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31305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D14D1-B044-4CAE-BD8D-7F6543FD983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20650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D14D1-B044-4CAE-BD8D-7F6543FD9837}"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94AF8D-291B-403E-B783-76832FA500E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80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D14D1-B044-4CAE-BD8D-7F6543FD983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9696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D14D1-B044-4CAE-BD8D-7F6543FD9837}"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58169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D14D1-B044-4CAE-BD8D-7F6543FD9837}"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138691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3D14D1-B044-4CAE-BD8D-7F6543FD9837}" type="datetimeFigureOut">
              <a:rPr lang="en-IN" smtClean="0"/>
              <a:t>02-06-2023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2413458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3D14D1-B044-4CAE-BD8D-7F6543FD9837}" type="datetimeFigureOut">
              <a:rPr lang="en-IN" smtClean="0"/>
              <a:t>02-06-2023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94AF8D-291B-403E-B783-76832FA500E4}" type="slidenum">
              <a:rPr lang="en-IN" smtClean="0"/>
              <a:t>‹#›</a:t>
            </a:fld>
            <a:endParaRPr lang="en-IN"/>
          </a:p>
        </p:txBody>
      </p:sp>
    </p:spTree>
    <p:extLst>
      <p:ext uri="{BB962C8B-B14F-4D97-AF65-F5344CB8AC3E}">
        <p14:creationId xmlns:p14="http://schemas.microsoft.com/office/powerpoint/2010/main" val="97895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D14D1-B044-4CAE-BD8D-7F6543FD9837}"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94AF8D-291B-403E-B783-76832FA500E4}" type="slidenum">
              <a:rPr lang="en-IN" smtClean="0"/>
              <a:t>‹#›</a:t>
            </a:fld>
            <a:endParaRPr lang="en-IN"/>
          </a:p>
        </p:txBody>
      </p:sp>
    </p:spTree>
    <p:extLst>
      <p:ext uri="{BB962C8B-B14F-4D97-AF65-F5344CB8AC3E}">
        <p14:creationId xmlns:p14="http://schemas.microsoft.com/office/powerpoint/2010/main" val="68820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3D14D1-B044-4CAE-BD8D-7F6543FD9837}" type="datetimeFigureOut">
              <a:rPr lang="en-IN" smtClean="0"/>
              <a:t>02-06-2023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94AF8D-291B-403E-B783-76832FA500E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69198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5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7.xml" /><Relationship Id="rId4" Type="http://schemas.openxmlformats.org/officeDocument/2006/relationships/image" Target="../media/image24.png" /></Relationships>
</file>

<file path=ppt/slides/_rels/slide5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E2A0-46D0-D690-FB86-33958CF364C9}"/>
              </a:ext>
            </a:extLst>
          </p:cNvPr>
          <p:cNvSpPr>
            <a:spLocks noGrp="1"/>
          </p:cNvSpPr>
          <p:nvPr>
            <p:ph type="ctrTitle"/>
          </p:nvPr>
        </p:nvSpPr>
        <p:spPr/>
        <p:txBody>
          <a:bodyPr/>
          <a:lstStyle/>
          <a:p>
            <a:pPr algn="ctr"/>
            <a:r>
              <a:rPr lang="en-IN" dirty="0"/>
              <a:t>Unit-1</a:t>
            </a:r>
          </a:p>
        </p:txBody>
      </p:sp>
      <p:sp>
        <p:nvSpPr>
          <p:cNvPr id="3" name="Subtitle 2">
            <a:extLst>
              <a:ext uri="{FF2B5EF4-FFF2-40B4-BE49-F238E27FC236}">
                <a16:creationId xmlns:a16="http://schemas.microsoft.com/office/drawing/2014/main" id="{DCED280B-E644-4644-F00E-62B8404BE0D5}"/>
              </a:ext>
            </a:extLst>
          </p:cNvPr>
          <p:cNvSpPr>
            <a:spLocks noGrp="1"/>
          </p:cNvSpPr>
          <p:nvPr>
            <p:ph type="subTitle" idx="1"/>
          </p:nvPr>
        </p:nvSpPr>
        <p:spPr/>
        <p:txBody>
          <a:bodyPr/>
          <a:lstStyle/>
          <a:p>
            <a:r>
              <a:rPr lang="en-IN" dirty="0"/>
              <a:t>Chapter 1: Model Tuning</a:t>
            </a:r>
          </a:p>
        </p:txBody>
      </p:sp>
    </p:spTree>
    <p:extLst>
      <p:ext uri="{BB962C8B-B14F-4D97-AF65-F5344CB8AC3E}">
        <p14:creationId xmlns:p14="http://schemas.microsoft.com/office/powerpoint/2010/main" val="2021040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p:nvPr>
        </p:nvSpPr>
        <p:spPr/>
        <p:txBody>
          <a:bodyPr/>
          <a:lstStyle/>
          <a:p>
            <a:r>
              <a:rPr lang="en-IN" dirty="0"/>
              <a:t>Examples-Label Encoding</a:t>
            </a:r>
          </a:p>
        </p:txBody>
      </p:sp>
      <p:sp>
        <p:nvSpPr>
          <p:cNvPr id="10" name="TextBox 9">
            <a:extLst>
              <a:ext uri="{FF2B5EF4-FFF2-40B4-BE49-F238E27FC236}">
                <a16:creationId xmlns:a16="http://schemas.microsoft.com/office/drawing/2014/main" id="{22590C53-97DB-2486-4B0A-0F00503A1FDA}"/>
              </a:ext>
            </a:extLst>
          </p:cNvPr>
          <p:cNvSpPr txBox="1"/>
          <p:nvPr/>
        </p:nvSpPr>
        <p:spPr>
          <a:xfrm>
            <a:off x="1872342" y="1873240"/>
            <a:ext cx="6096000" cy="3693319"/>
          </a:xfrm>
          <a:prstGeom prst="rect">
            <a:avLst/>
          </a:prstGeom>
          <a:noFill/>
        </p:spPr>
        <p:txBody>
          <a:bodyPr wrap="square">
            <a:spAutoFit/>
          </a:bodyPr>
          <a:lstStyle/>
          <a:p>
            <a:r>
              <a:rPr lang="en-IN" dirty="0"/>
              <a:t>from </a:t>
            </a:r>
            <a:r>
              <a:rPr lang="en-IN" dirty="0" err="1"/>
              <a:t>sklearn.preprocessing</a:t>
            </a:r>
            <a:r>
              <a:rPr lang="en-IN" dirty="0"/>
              <a:t> import </a:t>
            </a:r>
            <a:r>
              <a:rPr lang="en-IN" dirty="0" err="1"/>
              <a:t>LabelEncoder</a:t>
            </a:r>
            <a:endParaRPr lang="en-IN" dirty="0"/>
          </a:p>
          <a:p>
            <a:endParaRPr lang="en-IN" dirty="0"/>
          </a:p>
          <a:p>
            <a:r>
              <a:rPr lang="en-IN" dirty="0"/>
              <a:t># create example data</a:t>
            </a:r>
          </a:p>
          <a:p>
            <a:r>
              <a:rPr lang="en-IN" dirty="0"/>
              <a:t>data = ['red', 'green', 'blue', 'green', 'red']</a:t>
            </a:r>
          </a:p>
          <a:p>
            <a:endParaRPr lang="en-IN" dirty="0"/>
          </a:p>
          <a:p>
            <a:r>
              <a:rPr lang="en-IN" dirty="0"/>
              <a:t># create label encoder object</a:t>
            </a:r>
          </a:p>
          <a:p>
            <a:r>
              <a:rPr lang="en-IN" dirty="0"/>
              <a:t>le = </a:t>
            </a:r>
            <a:r>
              <a:rPr lang="en-IN" dirty="0" err="1"/>
              <a:t>LabelEncoder</a:t>
            </a:r>
            <a:r>
              <a:rPr lang="en-IN" dirty="0"/>
              <a:t>()</a:t>
            </a:r>
          </a:p>
          <a:p>
            <a:endParaRPr lang="en-IN" dirty="0"/>
          </a:p>
          <a:p>
            <a:r>
              <a:rPr lang="en-IN" dirty="0"/>
              <a:t># fit and transform the data</a:t>
            </a:r>
          </a:p>
          <a:p>
            <a:r>
              <a:rPr lang="en-IN" dirty="0" err="1"/>
              <a:t>encoded_data</a:t>
            </a:r>
            <a:r>
              <a:rPr lang="en-IN" dirty="0"/>
              <a:t> = </a:t>
            </a:r>
            <a:r>
              <a:rPr lang="en-IN" dirty="0" err="1"/>
              <a:t>le.fit_transform</a:t>
            </a:r>
            <a:r>
              <a:rPr lang="en-IN" dirty="0"/>
              <a:t>(data)</a:t>
            </a:r>
          </a:p>
          <a:p>
            <a:endParaRPr lang="en-IN" dirty="0"/>
          </a:p>
          <a:p>
            <a:r>
              <a:rPr lang="en-IN" dirty="0"/>
              <a:t>print(</a:t>
            </a:r>
            <a:r>
              <a:rPr lang="en-IN" dirty="0" err="1"/>
              <a:t>encoded_data</a:t>
            </a:r>
            <a:r>
              <a:rPr lang="en-IN" dirty="0"/>
              <a:t>)             </a:t>
            </a:r>
          </a:p>
          <a:p>
            <a:r>
              <a:rPr lang="en-IN" b="1" dirty="0"/>
              <a:t># output: [2 1 0 1 2]</a:t>
            </a:r>
          </a:p>
        </p:txBody>
      </p:sp>
    </p:spTree>
    <p:extLst>
      <p:ext uri="{BB962C8B-B14F-4D97-AF65-F5344CB8AC3E}">
        <p14:creationId xmlns:p14="http://schemas.microsoft.com/office/powerpoint/2010/main" val="37777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idx="4294967295"/>
          </p:nvPr>
        </p:nvSpPr>
        <p:spPr>
          <a:xfrm>
            <a:off x="1709057" y="-199127"/>
            <a:ext cx="10058400" cy="1450976"/>
          </a:xfrm>
        </p:spPr>
        <p:txBody>
          <a:bodyPr/>
          <a:lstStyle/>
          <a:p>
            <a:r>
              <a:rPr lang="en-IN" dirty="0"/>
              <a:t>Examples-</a:t>
            </a:r>
            <a:r>
              <a:rPr lang="en-IN" dirty="0" err="1"/>
              <a:t>OneHot</a:t>
            </a:r>
            <a:r>
              <a:rPr lang="en-IN" dirty="0"/>
              <a:t> Encoding</a:t>
            </a:r>
          </a:p>
        </p:txBody>
      </p:sp>
      <p:sp>
        <p:nvSpPr>
          <p:cNvPr id="6" name="TextBox 5">
            <a:extLst>
              <a:ext uri="{FF2B5EF4-FFF2-40B4-BE49-F238E27FC236}">
                <a16:creationId xmlns:a16="http://schemas.microsoft.com/office/drawing/2014/main" id="{9A94D2B0-9EE3-9288-3349-355A735AE3CE}"/>
              </a:ext>
            </a:extLst>
          </p:cNvPr>
          <p:cNvSpPr txBox="1"/>
          <p:nvPr/>
        </p:nvSpPr>
        <p:spPr>
          <a:xfrm>
            <a:off x="933995" y="1194911"/>
            <a:ext cx="5619206" cy="5078313"/>
          </a:xfrm>
          <a:prstGeom prst="rect">
            <a:avLst/>
          </a:prstGeom>
          <a:noFill/>
        </p:spPr>
        <p:txBody>
          <a:bodyPr wrap="square">
            <a:spAutoFit/>
          </a:bodyPr>
          <a:lstStyle/>
          <a:p>
            <a:r>
              <a:rPr lang="en-IN" dirty="0"/>
              <a:t>import pandas as pd</a:t>
            </a:r>
          </a:p>
          <a:p>
            <a:r>
              <a:rPr lang="en-IN" dirty="0"/>
              <a:t>from </a:t>
            </a:r>
            <a:r>
              <a:rPr lang="en-IN" dirty="0" err="1"/>
              <a:t>sklearn.preprocessing</a:t>
            </a:r>
            <a:r>
              <a:rPr lang="en-IN" dirty="0"/>
              <a:t> import </a:t>
            </a:r>
            <a:r>
              <a:rPr lang="en-IN" dirty="0" err="1"/>
              <a:t>OneHotEncoder</a:t>
            </a:r>
            <a:endParaRPr lang="en-IN" dirty="0"/>
          </a:p>
          <a:p>
            <a:endParaRPr lang="en-IN" dirty="0"/>
          </a:p>
          <a:p>
            <a:r>
              <a:rPr lang="en-IN" dirty="0"/>
              <a:t># create example </a:t>
            </a:r>
            <a:r>
              <a:rPr lang="en-IN" dirty="0" err="1"/>
              <a:t>DataFrame</a:t>
            </a:r>
            <a:endParaRPr lang="en-IN" dirty="0"/>
          </a:p>
          <a:p>
            <a:r>
              <a:rPr lang="en-IN" dirty="0" err="1"/>
              <a:t>df</a:t>
            </a:r>
            <a:r>
              <a:rPr lang="en-IN" dirty="0"/>
              <a:t> = </a:t>
            </a:r>
            <a:r>
              <a:rPr lang="en-IN" dirty="0" err="1"/>
              <a:t>pd.DataFrame</a:t>
            </a:r>
            <a:r>
              <a:rPr lang="en-IN" dirty="0"/>
              <a:t>({'</a:t>
            </a:r>
            <a:r>
              <a:rPr lang="en-IN" dirty="0" err="1"/>
              <a:t>color</a:t>
            </a:r>
            <a:r>
              <a:rPr lang="en-IN" dirty="0"/>
              <a:t>': ['red', 'green', 'blue', 'green', 'red']})</a:t>
            </a:r>
          </a:p>
          <a:p>
            <a:endParaRPr lang="en-IN" dirty="0"/>
          </a:p>
          <a:p>
            <a:r>
              <a:rPr lang="en-IN" dirty="0"/>
              <a:t># create one-hot encoder object</a:t>
            </a:r>
          </a:p>
          <a:p>
            <a:r>
              <a:rPr lang="en-IN" dirty="0" err="1"/>
              <a:t>ohe</a:t>
            </a:r>
            <a:r>
              <a:rPr lang="en-IN" dirty="0"/>
              <a:t> = </a:t>
            </a:r>
            <a:r>
              <a:rPr lang="en-IN" dirty="0" err="1"/>
              <a:t>OneHotEncoder</a:t>
            </a:r>
            <a:r>
              <a:rPr lang="en-IN" dirty="0"/>
              <a:t>()</a:t>
            </a:r>
          </a:p>
          <a:p>
            <a:endParaRPr lang="en-IN" dirty="0"/>
          </a:p>
          <a:p>
            <a:r>
              <a:rPr lang="en-IN" dirty="0"/>
              <a:t># fit and transform the data</a:t>
            </a:r>
          </a:p>
          <a:p>
            <a:r>
              <a:rPr lang="en-IN" dirty="0" err="1"/>
              <a:t>encoded_data</a:t>
            </a:r>
            <a:r>
              <a:rPr lang="en-IN" dirty="0"/>
              <a:t> = </a:t>
            </a:r>
            <a:r>
              <a:rPr lang="en-IN" dirty="0" err="1"/>
              <a:t>ohe.fit_transform</a:t>
            </a:r>
            <a:r>
              <a:rPr lang="en-IN" dirty="0"/>
              <a:t>(</a:t>
            </a:r>
            <a:r>
              <a:rPr lang="en-IN" dirty="0" err="1"/>
              <a:t>df</a:t>
            </a:r>
            <a:r>
              <a:rPr lang="en-IN" dirty="0"/>
              <a:t>[['</a:t>
            </a:r>
            <a:r>
              <a:rPr lang="en-IN" dirty="0" err="1"/>
              <a:t>color</a:t>
            </a:r>
            <a:r>
              <a:rPr lang="en-IN" dirty="0"/>
              <a:t>']])</a:t>
            </a:r>
          </a:p>
          <a:p>
            <a:endParaRPr lang="en-IN" dirty="0"/>
          </a:p>
          <a:p>
            <a:r>
              <a:rPr lang="en-IN" dirty="0"/>
              <a:t># create new </a:t>
            </a:r>
            <a:r>
              <a:rPr lang="en-IN" dirty="0" err="1"/>
              <a:t>DataFrame</a:t>
            </a:r>
            <a:r>
              <a:rPr lang="en-IN" dirty="0"/>
              <a:t> with encoded data</a:t>
            </a:r>
          </a:p>
          <a:p>
            <a:r>
              <a:rPr lang="en-IN" dirty="0" err="1"/>
              <a:t>encoded_df</a:t>
            </a:r>
            <a:r>
              <a:rPr lang="en-IN" dirty="0"/>
              <a:t> = </a:t>
            </a:r>
            <a:r>
              <a:rPr lang="en-IN" dirty="0" err="1"/>
              <a:t>pd.DataFrame</a:t>
            </a:r>
            <a:r>
              <a:rPr lang="en-IN" dirty="0"/>
              <a:t>(</a:t>
            </a:r>
            <a:r>
              <a:rPr lang="en-IN" dirty="0" err="1"/>
              <a:t>encoded_data.toarray</a:t>
            </a:r>
            <a:r>
              <a:rPr lang="en-IN" dirty="0"/>
              <a:t>(), columns=</a:t>
            </a:r>
            <a:r>
              <a:rPr lang="en-IN" dirty="0" err="1"/>
              <a:t>ohe.get_feature_names</a:t>
            </a:r>
            <a:r>
              <a:rPr lang="en-IN" dirty="0"/>
              <a:t>(['</a:t>
            </a:r>
            <a:r>
              <a:rPr lang="en-IN" dirty="0" err="1"/>
              <a:t>color</a:t>
            </a:r>
            <a:r>
              <a:rPr lang="en-IN" dirty="0"/>
              <a:t>']))</a:t>
            </a:r>
          </a:p>
          <a:p>
            <a:endParaRPr lang="en-IN" dirty="0"/>
          </a:p>
          <a:p>
            <a:r>
              <a:rPr lang="en-IN" dirty="0"/>
              <a:t>print(</a:t>
            </a:r>
            <a:r>
              <a:rPr lang="en-IN" dirty="0" err="1"/>
              <a:t>encoded_df</a:t>
            </a:r>
            <a:r>
              <a:rPr lang="en-IN" dirty="0"/>
              <a:t>)</a:t>
            </a:r>
          </a:p>
        </p:txBody>
      </p:sp>
      <p:sp>
        <p:nvSpPr>
          <p:cNvPr id="10" name="TextBox 9">
            <a:extLst>
              <a:ext uri="{FF2B5EF4-FFF2-40B4-BE49-F238E27FC236}">
                <a16:creationId xmlns:a16="http://schemas.microsoft.com/office/drawing/2014/main" id="{25D50BDF-CA3E-CE72-1EC1-0EF2215BA3C6}"/>
              </a:ext>
            </a:extLst>
          </p:cNvPr>
          <p:cNvSpPr txBox="1"/>
          <p:nvPr/>
        </p:nvSpPr>
        <p:spPr>
          <a:xfrm>
            <a:off x="6297385" y="1384995"/>
            <a:ext cx="6237514" cy="1754326"/>
          </a:xfrm>
          <a:prstGeom prst="rect">
            <a:avLst/>
          </a:prstGeom>
          <a:noFill/>
        </p:spPr>
        <p:txBody>
          <a:bodyPr wrap="square">
            <a:spAutoFit/>
          </a:bodyPr>
          <a:lstStyle/>
          <a:p>
            <a:r>
              <a:rPr lang="en-IN" sz="1800" dirty="0"/>
              <a:t># output:    </a:t>
            </a:r>
            <a:r>
              <a:rPr lang="en-IN" sz="1800" dirty="0" err="1"/>
              <a:t>color_blue</a:t>
            </a:r>
            <a:r>
              <a:rPr lang="en-IN" sz="1800" dirty="0"/>
              <a:t>  </a:t>
            </a:r>
            <a:r>
              <a:rPr lang="en-IN" sz="1800" dirty="0" err="1"/>
              <a:t>color_green</a:t>
            </a:r>
            <a:r>
              <a:rPr lang="en-IN" sz="1800" dirty="0"/>
              <a:t>  </a:t>
            </a:r>
            <a:r>
              <a:rPr lang="en-IN" sz="1800" dirty="0" err="1"/>
              <a:t>color_red</a:t>
            </a:r>
            <a:endParaRPr lang="en-IN" sz="1800" dirty="0"/>
          </a:p>
          <a:p>
            <a:r>
              <a:rPr lang="en-IN" sz="1800" dirty="0"/>
              <a:t>                  #             0.0         0.0         1.0</a:t>
            </a:r>
          </a:p>
          <a:p>
            <a:r>
              <a:rPr lang="en-IN" sz="1800" dirty="0"/>
              <a:t>                  #             0.0         1.0         0.0</a:t>
            </a:r>
          </a:p>
          <a:p>
            <a:r>
              <a:rPr lang="en-IN" sz="1800" dirty="0"/>
              <a:t>                  #             1.0         0.0         0.0</a:t>
            </a:r>
          </a:p>
          <a:p>
            <a:r>
              <a:rPr lang="en-IN" sz="1800" dirty="0"/>
              <a:t>                  #             0.0         1.0         0.0</a:t>
            </a:r>
          </a:p>
          <a:p>
            <a:r>
              <a:rPr lang="en-IN" sz="1800" dirty="0"/>
              <a:t>                  #             0.0         0.0         1.0</a:t>
            </a:r>
            <a:endParaRPr lang="en-IN" dirty="0"/>
          </a:p>
        </p:txBody>
      </p:sp>
    </p:spTree>
    <p:extLst>
      <p:ext uri="{BB962C8B-B14F-4D97-AF65-F5344CB8AC3E}">
        <p14:creationId xmlns:p14="http://schemas.microsoft.com/office/powerpoint/2010/main" val="23946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4755-3F1E-EAB2-994D-687AC6F0765A}"/>
              </a:ext>
            </a:extLst>
          </p:cNvPr>
          <p:cNvSpPr>
            <a:spLocks noGrp="1"/>
          </p:cNvSpPr>
          <p:nvPr>
            <p:ph type="title"/>
          </p:nvPr>
        </p:nvSpPr>
        <p:spPr/>
        <p:txBody>
          <a:bodyPr/>
          <a:lstStyle/>
          <a:p>
            <a:r>
              <a:rPr lang="en-IN" dirty="0"/>
              <a:t>Examples-Word Embedding</a:t>
            </a:r>
          </a:p>
        </p:txBody>
      </p:sp>
      <p:pic>
        <p:nvPicPr>
          <p:cNvPr id="6" name="Picture 5">
            <a:extLst>
              <a:ext uri="{FF2B5EF4-FFF2-40B4-BE49-F238E27FC236}">
                <a16:creationId xmlns:a16="http://schemas.microsoft.com/office/drawing/2014/main" id="{AA662C6E-90E1-8AF2-9D28-0C9CD8104755}"/>
              </a:ext>
            </a:extLst>
          </p:cNvPr>
          <p:cNvPicPr>
            <a:picLocks noChangeAspect="1"/>
          </p:cNvPicPr>
          <p:nvPr/>
        </p:nvPicPr>
        <p:blipFill>
          <a:blip r:embed="rId2"/>
          <a:stretch>
            <a:fillRect/>
          </a:stretch>
        </p:blipFill>
        <p:spPr>
          <a:xfrm>
            <a:off x="1734332" y="1845930"/>
            <a:ext cx="6941581" cy="4102311"/>
          </a:xfrm>
          <a:prstGeom prst="rect">
            <a:avLst/>
          </a:prstGeom>
        </p:spPr>
      </p:pic>
    </p:spTree>
    <p:extLst>
      <p:ext uri="{BB962C8B-B14F-4D97-AF65-F5344CB8AC3E}">
        <p14:creationId xmlns:p14="http://schemas.microsoft.com/office/powerpoint/2010/main" val="179542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9C556-B694-E6F1-C5EE-8AC45AA6A474}"/>
              </a:ext>
            </a:extLst>
          </p:cNvPr>
          <p:cNvSpPr>
            <a:spLocks noGrp="1"/>
          </p:cNvSpPr>
          <p:nvPr>
            <p:ph type="title"/>
          </p:nvPr>
        </p:nvSpPr>
        <p:spPr/>
        <p:txBody>
          <a:bodyPr/>
          <a:lstStyle/>
          <a:p>
            <a:r>
              <a:rPr lang="en-IN" dirty="0"/>
              <a:t>Custom transformers</a:t>
            </a:r>
          </a:p>
        </p:txBody>
      </p:sp>
      <p:sp>
        <p:nvSpPr>
          <p:cNvPr id="3" name="Content Placeholder 2">
            <a:extLst>
              <a:ext uri="{FF2B5EF4-FFF2-40B4-BE49-F238E27FC236}">
                <a16:creationId xmlns:a16="http://schemas.microsoft.com/office/drawing/2014/main" id="{7B58DF59-ED7D-EA88-340A-E8D0BF850503}"/>
              </a:ext>
            </a:extLst>
          </p:cNvPr>
          <p:cNvSpPr>
            <a:spLocks noGrp="1"/>
          </p:cNvSpPr>
          <p:nvPr>
            <p:ph idx="1"/>
          </p:nvPr>
        </p:nvSpPr>
        <p:spPr/>
        <p:txBody>
          <a:bodyPr/>
          <a:lstStyle/>
          <a:p>
            <a:pPr algn="just"/>
            <a:r>
              <a:rPr lang="en-US" b="0" i="0" dirty="0">
                <a:solidFill>
                  <a:srgbClr val="374151"/>
                </a:solidFill>
                <a:effectLst/>
                <a:latin typeface="Söhne"/>
              </a:rPr>
              <a:t>One of the most powerful features of scikit-learn is its ability to create custom transformers that can be seamlessly integrated into a machine learning pipeline.</a:t>
            </a:r>
          </a:p>
          <a:p>
            <a:pPr algn="just"/>
            <a:r>
              <a:rPr lang="en-US" b="0" i="0" dirty="0">
                <a:solidFill>
                  <a:srgbClr val="374151"/>
                </a:solidFill>
                <a:effectLst/>
                <a:latin typeface="Söhne"/>
              </a:rPr>
              <a:t>In scikit-learn, a transformer is an object that transforms data from one representation to another. A transformer typically has a fit method that learns parameters from the training data, and a transform method that applies the learned transformation to new data. </a:t>
            </a:r>
          </a:p>
          <a:p>
            <a:pPr algn="just"/>
            <a:r>
              <a:rPr lang="en-US" b="0" i="0" dirty="0">
                <a:solidFill>
                  <a:srgbClr val="374151"/>
                </a:solidFill>
                <a:effectLst/>
                <a:latin typeface="Söhne"/>
              </a:rPr>
              <a:t>Custom transformers allow you to define your own transformations that are specific to your data and problem domain.</a:t>
            </a:r>
            <a:endParaRPr lang="en-IN" dirty="0"/>
          </a:p>
        </p:txBody>
      </p:sp>
    </p:spTree>
    <p:extLst>
      <p:ext uri="{BB962C8B-B14F-4D97-AF65-F5344CB8AC3E}">
        <p14:creationId xmlns:p14="http://schemas.microsoft.com/office/powerpoint/2010/main" val="14820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AB24-9CC9-4CF8-0A86-CB0D8EC0F8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4360F4-6050-8655-7FFE-B46716CF77E4}"/>
              </a:ext>
            </a:extLst>
          </p:cNvPr>
          <p:cNvSpPr>
            <a:spLocks noGrp="1"/>
          </p:cNvSpPr>
          <p:nvPr>
            <p:ph idx="1"/>
          </p:nvPr>
        </p:nvSpPr>
        <p:spPr/>
        <p:txBody>
          <a:bodyPr/>
          <a:lstStyle/>
          <a:p>
            <a:pPr algn="just"/>
            <a:r>
              <a:rPr lang="en-US" b="0" i="0" dirty="0">
                <a:solidFill>
                  <a:srgbClr val="374151"/>
                </a:solidFill>
                <a:effectLst/>
                <a:latin typeface="Söhne"/>
              </a:rPr>
              <a:t>To create a custom transformer in scikit-learn, you need to define a class that implements two methods: fit and transform. The fit method is used to learn any necessary parameters from the training data, while the transform method applies the learned transformation to new data.</a:t>
            </a:r>
          </a:p>
          <a:p>
            <a:pPr algn="just"/>
            <a:r>
              <a:rPr lang="en-US" b="0" i="0" dirty="0">
                <a:solidFill>
                  <a:srgbClr val="374151"/>
                </a:solidFill>
                <a:effectLst/>
                <a:latin typeface="Söhne"/>
              </a:rPr>
              <a:t>If you want your transformer to be able to learn parameters from new data (e.g., in a cross-validation setting), you can also implement a </a:t>
            </a:r>
            <a:r>
              <a:rPr lang="en-US" b="0" i="0" dirty="0" err="1">
                <a:solidFill>
                  <a:srgbClr val="374151"/>
                </a:solidFill>
                <a:effectLst/>
                <a:latin typeface="Söhne"/>
              </a:rPr>
              <a:t>fit_transform</a:t>
            </a:r>
            <a:r>
              <a:rPr lang="en-US" b="0" i="0" dirty="0">
                <a:solidFill>
                  <a:srgbClr val="374151"/>
                </a:solidFill>
                <a:effectLst/>
                <a:latin typeface="Söhne"/>
              </a:rPr>
              <a:t> method that combines the fit and transform methods.</a:t>
            </a:r>
            <a:endParaRPr lang="en-US" dirty="0">
              <a:solidFill>
                <a:srgbClr val="374151"/>
              </a:solidFill>
              <a:latin typeface="Söhne"/>
            </a:endParaRPr>
          </a:p>
          <a:p>
            <a:pPr algn="just"/>
            <a:r>
              <a:rPr lang="en-US" b="0" i="0" dirty="0">
                <a:solidFill>
                  <a:srgbClr val="374151"/>
                </a:solidFill>
                <a:effectLst/>
                <a:latin typeface="Söhne"/>
              </a:rPr>
              <a:t>Here is an example of a custom transformer that scales the features of a dataset using the standardization technique</a:t>
            </a:r>
            <a:endParaRPr lang="en-IN" dirty="0"/>
          </a:p>
        </p:txBody>
      </p:sp>
    </p:spTree>
    <p:extLst>
      <p:ext uri="{BB962C8B-B14F-4D97-AF65-F5344CB8AC3E}">
        <p14:creationId xmlns:p14="http://schemas.microsoft.com/office/powerpoint/2010/main" val="49208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304FA-7828-C1D4-2136-4CB4417B0B2B}"/>
              </a:ext>
            </a:extLst>
          </p:cNvPr>
          <p:cNvSpPr>
            <a:spLocks noGrp="1"/>
          </p:cNvSpPr>
          <p:nvPr>
            <p:ph idx="1"/>
          </p:nvPr>
        </p:nvSpPr>
        <p:spPr>
          <a:xfrm>
            <a:off x="1066800" y="1943706"/>
            <a:ext cx="10058400" cy="4023360"/>
          </a:xfrm>
        </p:spPr>
        <p:txBody>
          <a:bodyPr>
            <a:normAutofit fontScale="92500" lnSpcReduction="20000"/>
          </a:bodyPr>
          <a:lstStyle/>
          <a:p>
            <a:pPr>
              <a:spcBef>
                <a:spcPts val="0"/>
              </a:spcBef>
              <a:spcAft>
                <a:spcPts val="0"/>
              </a:spcAft>
            </a:pPr>
            <a:r>
              <a:rPr lang="en-IN" sz="2800" dirty="0"/>
              <a:t>from </a:t>
            </a:r>
            <a:r>
              <a:rPr lang="en-IN" sz="2800" dirty="0" err="1"/>
              <a:t>sklearn.base</a:t>
            </a:r>
            <a:r>
              <a:rPr lang="en-IN" sz="2800" dirty="0"/>
              <a:t> import </a:t>
            </a:r>
            <a:r>
              <a:rPr lang="en-IN" sz="2800" dirty="0" err="1"/>
              <a:t>BaseEstimator</a:t>
            </a:r>
            <a:r>
              <a:rPr lang="en-IN" sz="2800" dirty="0"/>
              <a:t>, </a:t>
            </a:r>
            <a:r>
              <a:rPr lang="en-IN" sz="2800" dirty="0" err="1"/>
              <a:t>TransformerMixin</a:t>
            </a:r>
            <a:endParaRPr lang="en-IN" sz="2800" dirty="0"/>
          </a:p>
          <a:p>
            <a:pPr>
              <a:spcBef>
                <a:spcPts val="0"/>
              </a:spcBef>
              <a:spcAft>
                <a:spcPts val="0"/>
              </a:spcAft>
            </a:pPr>
            <a:r>
              <a:rPr lang="en-IN" sz="2800" dirty="0"/>
              <a:t>from </a:t>
            </a:r>
            <a:r>
              <a:rPr lang="en-IN" sz="2800" dirty="0" err="1"/>
              <a:t>sklearn.preprocessing</a:t>
            </a:r>
            <a:r>
              <a:rPr lang="en-IN" sz="2800" dirty="0"/>
              <a:t> import </a:t>
            </a:r>
            <a:r>
              <a:rPr lang="en-IN" sz="2800" dirty="0" err="1"/>
              <a:t>StandardScaler</a:t>
            </a:r>
            <a:endParaRPr lang="en-IN" sz="2800" dirty="0"/>
          </a:p>
          <a:p>
            <a:pPr>
              <a:spcBef>
                <a:spcPts val="0"/>
              </a:spcBef>
              <a:spcAft>
                <a:spcPts val="0"/>
              </a:spcAft>
            </a:pPr>
            <a:endParaRPr lang="en-IN" sz="2800" dirty="0"/>
          </a:p>
          <a:p>
            <a:pPr>
              <a:spcBef>
                <a:spcPts val="0"/>
              </a:spcBef>
              <a:spcAft>
                <a:spcPts val="0"/>
              </a:spcAft>
            </a:pPr>
            <a:r>
              <a:rPr lang="en-IN" sz="2800" dirty="0"/>
              <a:t>class </a:t>
            </a:r>
            <a:r>
              <a:rPr lang="en-IN" sz="2800" dirty="0" err="1"/>
              <a:t>StandardizeTransformer</a:t>
            </a:r>
            <a:r>
              <a:rPr lang="en-IN" sz="2800" dirty="0"/>
              <a:t>(</a:t>
            </a:r>
            <a:r>
              <a:rPr lang="en-IN" sz="2800" dirty="0" err="1"/>
              <a:t>BaseEstimator</a:t>
            </a:r>
            <a:r>
              <a:rPr lang="en-IN" sz="2800" dirty="0"/>
              <a:t>, </a:t>
            </a:r>
            <a:r>
              <a:rPr lang="en-IN" sz="2800" dirty="0" err="1"/>
              <a:t>TransformerMixin</a:t>
            </a:r>
            <a:r>
              <a:rPr lang="en-IN" sz="2800" dirty="0"/>
              <a:t>):</a:t>
            </a:r>
          </a:p>
          <a:p>
            <a:pPr>
              <a:spcBef>
                <a:spcPts val="0"/>
              </a:spcBef>
              <a:spcAft>
                <a:spcPts val="0"/>
              </a:spcAft>
            </a:pPr>
            <a:r>
              <a:rPr lang="en-IN" sz="2800" dirty="0"/>
              <a:t>    def __</a:t>
            </a:r>
            <a:r>
              <a:rPr lang="en-IN" sz="2800" dirty="0" err="1"/>
              <a:t>init</a:t>
            </a:r>
            <a:r>
              <a:rPr lang="en-IN" sz="2800" dirty="0"/>
              <a:t>__(self):</a:t>
            </a:r>
          </a:p>
          <a:p>
            <a:pPr>
              <a:spcBef>
                <a:spcPts val="0"/>
              </a:spcBef>
              <a:spcAft>
                <a:spcPts val="0"/>
              </a:spcAft>
            </a:pPr>
            <a:r>
              <a:rPr lang="en-IN" sz="2800" dirty="0"/>
              <a:t>        </a:t>
            </a:r>
            <a:r>
              <a:rPr lang="en-IN" sz="2800" dirty="0" err="1"/>
              <a:t>self.scaler</a:t>
            </a:r>
            <a:r>
              <a:rPr lang="en-IN" sz="2800" dirty="0"/>
              <a:t> = </a:t>
            </a:r>
            <a:r>
              <a:rPr lang="en-IN" sz="2800" dirty="0" err="1"/>
              <a:t>StandardScaler</a:t>
            </a:r>
            <a:r>
              <a:rPr lang="en-IN" sz="2800" dirty="0"/>
              <a:t>()</a:t>
            </a:r>
          </a:p>
          <a:p>
            <a:pPr>
              <a:spcBef>
                <a:spcPts val="0"/>
              </a:spcBef>
              <a:spcAft>
                <a:spcPts val="0"/>
              </a:spcAft>
            </a:pPr>
            <a:r>
              <a:rPr lang="en-IN" sz="2800" dirty="0"/>
              <a:t>        </a:t>
            </a:r>
          </a:p>
          <a:p>
            <a:pPr>
              <a:spcBef>
                <a:spcPts val="0"/>
              </a:spcBef>
              <a:spcAft>
                <a:spcPts val="0"/>
              </a:spcAft>
            </a:pPr>
            <a:r>
              <a:rPr lang="en-IN" sz="2800" dirty="0"/>
              <a:t>    def fit(self, X, y=None):</a:t>
            </a:r>
          </a:p>
          <a:p>
            <a:pPr>
              <a:spcBef>
                <a:spcPts val="0"/>
              </a:spcBef>
              <a:spcAft>
                <a:spcPts val="0"/>
              </a:spcAft>
            </a:pPr>
            <a:r>
              <a:rPr lang="en-IN" sz="2800" dirty="0"/>
              <a:t>        </a:t>
            </a:r>
            <a:r>
              <a:rPr lang="en-IN" sz="2800" dirty="0" err="1"/>
              <a:t>self.scaler.fit</a:t>
            </a:r>
            <a:r>
              <a:rPr lang="en-IN" sz="2800" dirty="0"/>
              <a:t>(X)</a:t>
            </a:r>
          </a:p>
          <a:p>
            <a:pPr>
              <a:spcBef>
                <a:spcPts val="0"/>
              </a:spcBef>
              <a:spcAft>
                <a:spcPts val="0"/>
              </a:spcAft>
            </a:pPr>
            <a:r>
              <a:rPr lang="en-IN" sz="2800" dirty="0"/>
              <a:t>        return self</a:t>
            </a:r>
          </a:p>
          <a:p>
            <a:pPr>
              <a:spcBef>
                <a:spcPts val="0"/>
              </a:spcBef>
              <a:spcAft>
                <a:spcPts val="0"/>
              </a:spcAft>
            </a:pPr>
            <a:r>
              <a:rPr lang="en-IN" sz="2800" dirty="0"/>
              <a:t>    </a:t>
            </a:r>
          </a:p>
          <a:p>
            <a:pPr>
              <a:spcBef>
                <a:spcPts val="0"/>
              </a:spcBef>
              <a:spcAft>
                <a:spcPts val="0"/>
              </a:spcAft>
            </a:pPr>
            <a:r>
              <a:rPr lang="en-IN" sz="2800" dirty="0"/>
              <a:t>    def transform(self, X, y=None):</a:t>
            </a:r>
          </a:p>
          <a:p>
            <a:pPr>
              <a:spcBef>
                <a:spcPts val="0"/>
              </a:spcBef>
              <a:spcAft>
                <a:spcPts val="0"/>
              </a:spcAft>
            </a:pPr>
            <a:r>
              <a:rPr lang="en-IN" sz="2800" dirty="0"/>
              <a:t>        return </a:t>
            </a:r>
            <a:r>
              <a:rPr lang="en-IN" sz="2800" dirty="0" err="1"/>
              <a:t>self.scaler.transform</a:t>
            </a:r>
            <a:r>
              <a:rPr lang="en-IN" sz="2800" dirty="0"/>
              <a:t>(X)</a:t>
            </a:r>
          </a:p>
          <a:p>
            <a:pPr>
              <a:spcBef>
                <a:spcPts val="0"/>
              </a:spcBef>
              <a:spcAft>
                <a:spcPts val="0"/>
              </a:spcAft>
            </a:pPr>
            <a:endParaRPr lang="en-IN" sz="2800" dirty="0"/>
          </a:p>
        </p:txBody>
      </p:sp>
    </p:spTree>
    <p:extLst>
      <p:ext uri="{BB962C8B-B14F-4D97-AF65-F5344CB8AC3E}">
        <p14:creationId xmlns:p14="http://schemas.microsoft.com/office/powerpoint/2010/main" val="424429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B90A-72B0-C21E-B183-A0D9C2F272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1D9F70-5D2E-51C5-8DD7-1B25A5032CFD}"/>
              </a:ext>
            </a:extLst>
          </p:cNvPr>
          <p:cNvSpPr>
            <a:spLocks noGrp="1"/>
          </p:cNvSpPr>
          <p:nvPr>
            <p:ph idx="1"/>
          </p:nvPr>
        </p:nvSpPr>
        <p:spPr/>
        <p:txBody>
          <a:bodyPr/>
          <a:lstStyle/>
          <a:p>
            <a:pPr algn="just"/>
            <a:r>
              <a:rPr lang="en-US" b="0" i="0" dirty="0">
                <a:solidFill>
                  <a:srgbClr val="374151"/>
                </a:solidFill>
                <a:effectLst/>
                <a:latin typeface="Söhne"/>
              </a:rPr>
              <a:t>In this example, the </a:t>
            </a:r>
            <a:r>
              <a:rPr lang="en-US" b="0" i="0" dirty="0" err="1">
                <a:solidFill>
                  <a:srgbClr val="374151"/>
                </a:solidFill>
                <a:effectLst/>
                <a:latin typeface="Söhne"/>
              </a:rPr>
              <a:t>StandardizeTransformer</a:t>
            </a:r>
            <a:r>
              <a:rPr lang="en-US" b="0" i="0" dirty="0">
                <a:solidFill>
                  <a:srgbClr val="374151"/>
                </a:solidFill>
                <a:effectLst/>
                <a:latin typeface="Söhne"/>
              </a:rPr>
              <a:t> class inherits from two base classes: </a:t>
            </a:r>
            <a:r>
              <a:rPr lang="en-US" b="0" i="0" dirty="0" err="1">
                <a:solidFill>
                  <a:srgbClr val="374151"/>
                </a:solidFill>
                <a:effectLst/>
                <a:latin typeface="Söhne"/>
              </a:rPr>
              <a:t>BaseEstimator</a:t>
            </a:r>
            <a:r>
              <a:rPr lang="en-US" b="0" i="0" dirty="0">
                <a:solidFill>
                  <a:srgbClr val="374151"/>
                </a:solidFill>
                <a:effectLst/>
                <a:latin typeface="Söhne"/>
              </a:rPr>
              <a:t> and </a:t>
            </a:r>
            <a:r>
              <a:rPr lang="en-US" b="0" i="0" dirty="0" err="1">
                <a:solidFill>
                  <a:srgbClr val="374151"/>
                </a:solidFill>
                <a:effectLst/>
                <a:latin typeface="Söhne"/>
              </a:rPr>
              <a:t>TransformerMixin</a:t>
            </a:r>
            <a:r>
              <a:rPr lang="en-US" b="0" i="0" dirty="0">
                <a:solidFill>
                  <a:srgbClr val="374151"/>
                </a:solidFill>
                <a:effectLst/>
                <a:latin typeface="Söhne"/>
              </a:rPr>
              <a:t>. The </a:t>
            </a:r>
            <a:r>
              <a:rPr lang="en-US" b="0" i="0" dirty="0" err="1">
                <a:solidFill>
                  <a:srgbClr val="374151"/>
                </a:solidFill>
                <a:effectLst/>
                <a:latin typeface="Söhne"/>
              </a:rPr>
              <a:t>BaseEstimator</a:t>
            </a:r>
            <a:r>
              <a:rPr lang="en-US" b="0" i="0" dirty="0">
                <a:solidFill>
                  <a:srgbClr val="374151"/>
                </a:solidFill>
                <a:effectLst/>
                <a:latin typeface="Söhne"/>
              </a:rPr>
              <a:t> class provides default implementations for methods such as </a:t>
            </a:r>
            <a:r>
              <a:rPr lang="en-US" b="0" i="0" dirty="0" err="1">
                <a:solidFill>
                  <a:srgbClr val="374151"/>
                </a:solidFill>
                <a:effectLst/>
                <a:latin typeface="Söhne"/>
              </a:rPr>
              <a:t>get_params</a:t>
            </a:r>
            <a:r>
              <a:rPr lang="en-US" b="0" i="0" dirty="0">
                <a:solidFill>
                  <a:srgbClr val="374151"/>
                </a:solidFill>
                <a:effectLst/>
                <a:latin typeface="Söhne"/>
              </a:rPr>
              <a:t> and </a:t>
            </a:r>
            <a:r>
              <a:rPr lang="en-US" b="0" i="0" dirty="0" err="1">
                <a:solidFill>
                  <a:srgbClr val="374151"/>
                </a:solidFill>
                <a:effectLst/>
                <a:latin typeface="Söhne"/>
              </a:rPr>
              <a:t>set_params</a:t>
            </a:r>
            <a:r>
              <a:rPr lang="en-US" b="0" i="0" dirty="0">
                <a:solidFill>
                  <a:srgbClr val="374151"/>
                </a:solidFill>
                <a:effectLst/>
                <a:latin typeface="Söhne"/>
              </a:rPr>
              <a:t>, while the </a:t>
            </a:r>
            <a:r>
              <a:rPr lang="en-US" b="0" i="0" dirty="0" err="1">
                <a:solidFill>
                  <a:srgbClr val="374151"/>
                </a:solidFill>
                <a:effectLst/>
                <a:latin typeface="Söhne"/>
              </a:rPr>
              <a:t>TransformerMixin</a:t>
            </a:r>
            <a:r>
              <a:rPr lang="en-US" b="0" i="0" dirty="0">
                <a:solidFill>
                  <a:srgbClr val="374151"/>
                </a:solidFill>
                <a:effectLst/>
                <a:latin typeface="Söhne"/>
              </a:rPr>
              <a:t> class provides a </a:t>
            </a:r>
            <a:r>
              <a:rPr lang="en-US" b="0" i="0" dirty="0" err="1">
                <a:solidFill>
                  <a:srgbClr val="374151"/>
                </a:solidFill>
                <a:effectLst/>
                <a:latin typeface="Söhne"/>
              </a:rPr>
              <a:t>fit_transform</a:t>
            </a:r>
            <a:r>
              <a:rPr lang="en-US" b="0" i="0" dirty="0">
                <a:solidFill>
                  <a:srgbClr val="374151"/>
                </a:solidFill>
                <a:effectLst/>
                <a:latin typeface="Söhne"/>
              </a:rPr>
              <a:t> method that combines the fit and transform methods.</a:t>
            </a:r>
          </a:p>
          <a:p>
            <a:pPr algn="just"/>
            <a:r>
              <a:rPr lang="en-US" b="0" i="0" dirty="0">
                <a:solidFill>
                  <a:srgbClr val="374151"/>
                </a:solidFill>
                <a:effectLst/>
                <a:latin typeface="Söhne"/>
              </a:rPr>
              <a:t>The </a:t>
            </a:r>
            <a:r>
              <a:rPr lang="en-US" b="0" i="0" dirty="0" err="1">
                <a:solidFill>
                  <a:srgbClr val="374151"/>
                </a:solidFill>
                <a:effectLst/>
                <a:latin typeface="Söhne"/>
              </a:rPr>
              <a:t>StandardizeTransformer</a:t>
            </a:r>
            <a:r>
              <a:rPr lang="en-US" b="0" i="0" dirty="0">
                <a:solidFill>
                  <a:srgbClr val="374151"/>
                </a:solidFill>
                <a:effectLst/>
                <a:latin typeface="Söhne"/>
              </a:rPr>
              <a:t> class defines two methods: fit and transform. The fit method fits a </a:t>
            </a:r>
            <a:r>
              <a:rPr lang="en-US" b="0" i="0" dirty="0" err="1">
                <a:solidFill>
                  <a:srgbClr val="374151"/>
                </a:solidFill>
                <a:effectLst/>
                <a:latin typeface="Söhne"/>
              </a:rPr>
              <a:t>StandardScaler</a:t>
            </a:r>
            <a:r>
              <a:rPr lang="en-US" b="0" i="0" dirty="0">
                <a:solidFill>
                  <a:srgbClr val="374151"/>
                </a:solidFill>
                <a:effectLst/>
                <a:latin typeface="Söhne"/>
              </a:rPr>
              <a:t> object to the training data X, while the transform method applies the learned scaling to new data X.</a:t>
            </a:r>
            <a:endParaRPr lang="en-US" dirty="0">
              <a:solidFill>
                <a:srgbClr val="374151"/>
              </a:solidFill>
              <a:latin typeface="Söhne"/>
            </a:endParaRPr>
          </a:p>
          <a:p>
            <a:pPr algn="just"/>
            <a:r>
              <a:rPr lang="en-US" b="0" i="0" dirty="0">
                <a:solidFill>
                  <a:srgbClr val="374151"/>
                </a:solidFill>
                <a:effectLst/>
                <a:latin typeface="Söhne"/>
              </a:rPr>
              <a:t>Once you have defined your custom transformer, you can use it in a scikit-learn pipeline along with other transformers and a machine learning model. For example, you can use the </a:t>
            </a:r>
            <a:r>
              <a:rPr lang="en-US" b="0" i="0" dirty="0" err="1">
                <a:solidFill>
                  <a:srgbClr val="374151"/>
                </a:solidFill>
                <a:effectLst/>
                <a:latin typeface="Söhne"/>
              </a:rPr>
              <a:t>StandardizeTransformer</a:t>
            </a:r>
            <a:r>
              <a:rPr lang="en-US" b="0" i="0" dirty="0">
                <a:solidFill>
                  <a:srgbClr val="374151"/>
                </a:solidFill>
                <a:effectLst/>
                <a:latin typeface="Söhne"/>
              </a:rPr>
              <a:t> in a pipeline to preprocess the data before training a linear regression model:</a:t>
            </a:r>
            <a:endParaRPr lang="en-IN" dirty="0"/>
          </a:p>
        </p:txBody>
      </p:sp>
    </p:spTree>
    <p:extLst>
      <p:ext uri="{BB962C8B-B14F-4D97-AF65-F5344CB8AC3E}">
        <p14:creationId xmlns:p14="http://schemas.microsoft.com/office/powerpoint/2010/main" val="287251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12F-D33D-316F-0C40-BFAB84A0C5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F1EF2E-A689-9802-1468-F51DB16A7692}"/>
              </a:ext>
            </a:extLst>
          </p:cNvPr>
          <p:cNvSpPr>
            <a:spLocks noGrp="1"/>
          </p:cNvSpPr>
          <p:nvPr>
            <p:ph idx="1"/>
          </p:nvPr>
        </p:nvSpPr>
        <p:spPr/>
        <p:txBody>
          <a:bodyPr/>
          <a:lstStyle/>
          <a:p>
            <a:r>
              <a:rPr lang="en-IN" dirty="0"/>
              <a:t>from </a:t>
            </a:r>
            <a:r>
              <a:rPr lang="en-IN" dirty="0" err="1"/>
              <a:t>sklearn.pipeline</a:t>
            </a:r>
            <a:r>
              <a:rPr lang="en-IN" dirty="0"/>
              <a:t> import </a:t>
            </a:r>
            <a:r>
              <a:rPr lang="en-IN" dirty="0" err="1"/>
              <a:t>make_pipeline</a:t>
            </a:r>
            <a:endParaRPr lang="en-IN" dirty="0"/>
          </a:p>
          <a:p>
            <a:r>
              <a:rPr lang="en-IN" dirty="0"/>
              <a:t>from </a:t>
            </a:r>
            <a:r>
              <a:rPr lang="en-IN" dirty="0" err="1"/>
              <a:t>sklearn.linear_model</a:t>
            </a:r>
            <a:r>
              <a:rPr lang="en-IN" dirty="0"/>
              <a:t> import </a:t>
            </a:r>
            <a:r>
              <a:rPr lang="en-IN" dirty="0" err="1"/>
              <a:t>LinearRegression</a:t>
            </a:r>
            <a:endParaRPr lang="en-IN" dirty="0"/>
          </a:p>
          <a:p>
            <a:r>
              <a:rPr lang="en-IN" dirty="0"/>
              <a:t>pipeline = </a:t>
            </a:r>
            <a:r>
              <a:rPr lang="en-IN" dirty="0" err="1"/>
              <a:t>make_pipeline</a:t>
            </a:r>
            <a:r>
              <a:rPr lang="en-IN" dirty="0"/>
              <a:t>(</a:t>
            </a:r>
            <a:r>
              <a:rPr lang="en-IN" dirty="0" err="1"/>
              <a:t>StandardizeTransformer</a:t>
            </a:r>
            <a:r>
              <a:rPr lang="en-IN" dirty="0"/>
              <a:t>(), </a:t>
            </a:r>
            <a:r>
              <a:rPr lang="en-IN" dirty="0" err="1"/>
              <a:t>LinearRegression</a:t>
            </a:r>
            <a:r>
              <a:rPr lang="en-IN" dirty="0"/>
              <a:t>())</a:t>
            </a:r>
          </a:p>
          <a:p>
            <a:r>
              <a:rPr lang="en-IN" dirty="0" err="1"/>
              <a:t>pipeline.fit</a:t>
            </a:r>
            <a:r>
              <a:rPr lang="en-IN" dirty="0"/>
              <a:t>(</a:t>
            </a:r>
            <a:r>
              <a:rPr lang="en-IN" dirty="0" err="1"/>
              <a:t>X_train</a:t>
            </a:r>
            <a:r>
              <a:rPr lang="en-IN" dirty="0"/>
              <a:t>, </a:t>
            </a:r>
            <a:r>
              <a:rPr lang="en-IN" dirty="0" err="1"/>
              <a:t>y_train</a:t>
            </a:r>
            <a:r>
              <a:rPr lang="en-IN" dirty="0"/>
              <a:t>)</a:t>
            </a:r>
          </a:p>
          <a:p>
            <a:pPr algn="just"/>
            <a:r>
              <a:rPr lang="en-US" b="0" i="0" dirty="0">
                <a:solidFill>
                  <a:srgbClr val="374151"/>
                </a:solidFill>
                <a:effectLst/>
                <a:latin typeface="Söhne"/>
              </a:rPr>
              <a:t>In this example, the </a:t>
            </a:r>
            <a:r>
              <a:rPr lang="en-US" b="0" i="0" dirty="0" err="1">
                <a:solidFill>
                  <a:srgbClr val="374151"/>
                </a:solidFill>
                <a:effectLst/>
                <a:latin typeface="Söhne"/>
              </a:rPr>
              <a:t>make_pipeline</a:t>
            </a:r>
            <a:r>
              <a:rPr lang="en-US" b="0" i="0" dirty="0">
                <a:solidFill>
                  <a:srgbClr val="374151"/>
                </a:solidFill>
                <a:effectLst/>
                <a:latin typeface="Söhne"/>
              </a:rPr>
              <a:t> function creates a pipeline that first applies the </a:t>
            </a:r>
            <a:r>
              <a:rPr lang="en-US" b="0" i="0" dirty="0" err="1">
                <a:solidFill>
                  <a:srgbClr val="374151"/>
                </a:solidFill>
                <a:effectLst/>
                <a:latin typeface="Söhne"/>
              </a:rPr>
              <a:t>StandardizeTransformer</a:t>
            </a:r>
            <a:r>
              <a:rPr lang="en-US" b="0" i="0" dirty="0">
                <a:solidFill>
                  <a:srgbClr val="374151"/>
                </a:solidFill>
                <a:effectLst/>
                <a:latin typeface="Söhne"/>
              </a:rPr>
              <a:t> to the data, and then trains a </a:t>
            </a:r>
            <a:r>
              <a:rPr lang="en-US" b="0" i="0" dirty="0" err="1">
                <a:solidFill>
                  <a:srgbClr val="374151"/>
                </a:solidFill>
                <a:effectLst/>
                <a:latin typeface="Söhne"/>
              </a:rPr>
              <a:t>LinearRegression</a:t>
            </a:r>
            <a:r>
              <a:rPr lang="en-US" b="0" i="0" dirty="0">
                <a:solidFill>
                  <a:srgbClr val="374151"/>
                </a:solidFill>
                <a:effectLst/>
                <a:latin typeface="Söhne"/>
              </a:rPr>
              <a:t> model on the transformed data.</a:t>
            </a:r>
            <a:endParaRPr lang="en-IN" dirty="0"/>
          </a:p>
          <a:p>
            <a:endParaRPr lang="en-IN" dirty="0"/>
          </a:p>
        </p:txBody>
      </p:sp>
    </p:spTree>
    <p:extLst>
      <p:ext uri="{BB962C8B-B14F-4D97-AF65-F5344CB8AC3E}">
        <p14:creationId xmlns:p14="http://schemas.microsoft.com/office/powerpoint/2010/main" val="2875275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488E-C650-16B8-3FE2-A71017935222}"/>
              </a:ext>
            </a:extLst>
          </p:cNvPr>
          <p:cNvSpPr>
            <a:spLocks noGrp="1"/>
          </p:cNvSpPr>
          <p:nvPr>
            <p:ph type="title"/>
          </p:nvPr>
        </p:nvSpPr>
        <p:spPr/>
        <p:txBody>
          <a:bodyPr/>
          <a:lstStyle/>
          <a:p>
            <a:r>
              <a:rPr lang="en-IN" dirty="0"/>
              <a:t>Feature Scaling</a:t>
            </a:r>
          </a:p>
        </p:txBody>
      </p:sp>
      <p:sp>
        <p:nvSpPr>
          <p:cNvPr id="3" name="Content Placeholder 2">
            <a:extLst>
              <a:ext uri="{FF2B5EF4-FFF2-40B4-BE49-F238E27FC236}">
                <a16:creationId xmlns:a16="http://schemas.microsoft.com/office/drawing/2014/main" id="{048C05D1-74FC-BF80-CCA1-B5B5A0FEEB98}"/>
              </a:ext>
            </a:extLst>
          </p:cNvPr>
          <p:cNvSpPr>
            <a:spLocks noGrp="1"/>
          </p:cNvSpPr>
          <p:nvPr>
            <p:ph idx="1"/>
          </p:nvPr>
        </p:nvSpPr>
        <p:spPr/>
        <p:txBody>
          <a:bodyPr/>
          <a:lstStyle/>
          <a:p>
            <a:r>
              <a:rPr lang="en-US" dirty="0"/>
              <a:t>One of the most important transformations you need to apply to your data is feature scaling.</a:t>
            </a:r>
          </a:p>
          <a:p>
            <a:r>
              <a:rPr lang="en-US" dirty="0"/>
              <a:t>There are two common ways to get all attributes to have the same scale: min-max scaling and standardization.</a:t>
            </a:r>
          </a:p>
        </p:txBody>
      </p:sp>
    </p:spTree>
    <p:extLst>
      <p:ext uri="{BB962C8B-B14F-4D97-AF65-F5344CB8AC3E}">
        <p14:creationId xmlns:p14="http://schemas.microsoft.com/office/powerpoint/2010/main" val="898787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7740-3115-D2EB-5E08-482A1F8D634B}"/>
              </a:ext>
            </a:extLst>
          </p:cNvPr>
          <p:cNvSpPr>
            <a:spLocks noGrp="1"/>
          </p:cNvSpPr>
          <p:nvPr>
            <p:ph type="title"/>
          </p:nvPr>
        </p:nvSpPr>
        <p:spPr/>
        <p:txBody>
          <a:bodyPr/>
          <a:lstStyle/>
          <a:p>
            <a:r>
              <a:rPr lang="en-IN" dirty="0"/>
              <a:t>Min-max scaling</a:t>
            </a:r>
          </a:p>
        </p:txBody>
      </p:sp>
      <p:sp>
        <p:nvSpPr>
          <p:cNvPr id="3" name="Content Placeholder 2">
            <a:extLst>
              <a:ext uri="{FF2B5EF4-FFF2-40B4-BE49-F238E27FC236}">
                <a16:creationId xmlns:a16="http://schemas.microsoft.com/office/drawing/2014/main" id="{0A25B9A6-9B29-E229-9675-265A7C44A535}"/>
              </a:ext>
            </a:extLst>
          </p:cNvPr>
          <p:cNvSpPr>
            <a:spLocks noGrp="1"/>
          </p:cNvSpPr>
          <p:nvPr>
            <p:ph idx="1"/>
          </p:nvPr>
        </p:nvSpPr>
        <p:spPr/>
        <p:txBody>
          <a:bodyPr>
            <a:normAutofit fontScale="92500" lnSpcReduction="20000"/>
          </a:bodyPr>
          <a:lstStyle/>
          <a:p>
            <a:pPr algn="just"/>
            <a:r>
              <a:rPr lang="en-US" b="0" i="0" dirty="0">
                <a:solidFill>
                  <a:srgbClr val="374151"/>
                </a:solidFill>
                <a:effectLst/>
                <a:latin typeface="Söhne"/>
              </a:rPr>
              <a:t>Min-max scaling, also known as feature scaling or normalization, is a common data preprocessing technique used in machine learning to transform the features of a dataset into a common range. It involves rescaling the data to a fixed range of values, usually between 0 and 1, so that the features have a similar scale and do not affect the learning algorithm in different ways.</a:t>
            </a:r>
          </a:p>
          <a:p>
            <a:pPr algn="just"/>
            <a:r>
              <a:rPr lang="en-US" b="0" i="0" dirty="0">
                <a:solidFill>
                  <a:srgbClr val="374151"/>
                </a:solidFill>
                <a:effectLst/>
                <a:latin typeface="Söhne"/>
              </a:rPr>
              <a:t>The min-max scaling formula for a feature x is as follows:</a:t>
            </a:r>
            <a:endParaRPr lang="en-US" dirty="0">
              <a:solidFill>
                <a:srgbClr val="374151"/>
              </a:solidFill>
              <a:latin typeface="Söhne"/>
            </a:endParaRPr>
          </a:p>
          <a:p>
            <a:pPr algn="just"/>
            <a:r>
              <a:rPr lang="en-IN" dirty="0" err="1"/>
              <a:t>x_scaled</a:t>
            </a:r>
            <a:r>
              <a:rPr lang="en-IN" dirty="0"/>
              <a:t> = (x - </a:t>
            </a:r>
            <a:r>
              <a:rPr lang="en-IN" dirty="0" err="1"/>
              <a:t>x_min</a:t>
            </a:r>
            <a:r>
              <a:rPr lang="en-IN" dirty="0"/>
              <a:t>) / (</a:t>
            </a:r>
            <a:r>
              <a:rPr lang="en-IN" dirty="0" err="1"/>
              <a:t>x_max</a:t>
            </a:r>
            <a:r>
              <a:rPr lang="en-IN" dirty="0"/>
              <a:t> - </a:t>
            </a:r>
            <a:r>
              <a:rPr lang="en-IN" dirty="0" err="1"/>
              <a:t>x_min</a:t>
            </a:r>
            <a:r>
              <a:rPr lang="en-IN" dirty="0"/>
              <a:t>)</a:t>
            </a:r>
          </a:p>
          <a:p>
            <a:pPr algn="just"/>
            <a:r>
              <a:rPr lang="en-IN" dirty="0"/>
              <a:t>Where x is the original value</a:t>
            </a:r>
          </a:p>
          <a:p>
            <a:pPr algn="just"/>
            <a:r>
              <a:rPr lang="en-IN" dirty="0"/>
              <a:t>              </a:t>
            </a:r>
            <a:r>
              <a:rPr lang="en-IN" dirty="0" err="1"/>
              <a:t>x_min</a:t>
            </a:r>
            <a:r>
              <a:rPr lang="en-IN" dirty="0"/>
              <a:t> : Minimum value of the feature</a:t>
            </a:r>
          </a:p>
          <a:p>
            <a:pPr algn="just"/>
            <a:r>
              <a:rPr lang="en-IN" dirty="0"/>
              <a:t>              </a:t>
            </a:r>
            <a:r>
              <a:rPr lang="en-IN" dirty="0" err="1"/>
              <a:t>x_max</a:t>
            </a:r>
            <a:r>
              <a:rPr lang="en-IN" dirty="0"/>
              <a:t>: maximum value of the feature</a:t>
            </a:r>
          </a:p>
          <a:p>
            <a:pPr algn="just"/>
            <a:r>
              <a:rPr lang="en-US" b="0" i="0" dirty="0">
                <a:solidFill>
                  <a:srgbClr val="374151"/>
                </a:solidFill>
                <a:effectLst/>
                <a:latin typeface="Söhne"/>
              </a:rPr>
              <a:t>Min-max scaling is particularly useful when the distribution of a feature is skewed or when the range of values is different for different features. It can help to improve the performance of machine learning algorithms, especially those that are sensitive to the scale of the input features, such as k-nearest neighbors and support vector machines.</a:t>
            </a:r>
          </a:p>
          <a:p>
            <a:pPr algn="just"/>
            <a:endParaRPr lang="en-IN" dirty="0"/>
          </a:p>
          <a:p>
            <a:pPr algn="just"/>
            <a:endParaRPr lang="en-IN" dirty="0"/>
          </a:p>
          <a:p>
            <a:pPr algn="just"/>
            <a:endParaRPr lang="en-IN" dirty="0"/>
          </a:p>
          <a:p>
            <a:pPr algn="just"/>
            <a:endParaRPr lang="en-IN" dirty="0"/>
          </a:p>
        </p:txBody>
      </p:sp>
    </p:spTree>
    <p:extLst>
      <p:ext uri="{BB962C8B-B14F-4D97-AF65-F5344CB8AC3E}">
        <p14:creationId xmlns:p14="http://schemas.microsoft.com/office/powerpoint/2010/main" val="3703936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8D5CF-ABB8-8FD2-38FE-3B2A3AC0ED29}"/>
              </a:ext>
            </a:extLst>
          </p:cNvPr>
          <p:cNvSpPr>
            <a:spLocks noGrp="1"/>
          </p:cNvSpPr>
          <p:nvPr>
            <p:ph type="title"/>
          </p:nvPr>
        </p:nvSpPr>
        <p:spPr/>
        <p:txBody>
          <a:bodyPr/>
          <a:lstStyle/>
          <a:p>
            <a:r>
              <a:rPr lang="en-US" dirty="0"/>
              <a:t>Chapter Contents</a:t>
            </a:r>
            <a:endParaRPr lang="en-IN" dirty="0"/>
          </a:p>
        </p:txBody>
      </p:sp>
      <p:sp>
        <p:nvSpPr>
          <p:cNvPr id="3" name="Content Placeholder 2">
            <a:extLst>
              <a:ext uri="{FF2B5EF4-FFF2-40B4-BE49-F238E27FC236}">
                <a16:creationId xmlns:a16="http://schemas.microsoft.com/office/drawing/2014/main" id="{955D8C01-E7DA-54E1-872D-A7BD594EE518}"/>
              </a:ext>
            </a:extLst>
          </p:cNvPr>
          <p:cNvSpPr>
            <a:spLocks noGrp="1"/>
          </p:cNvSpPr>
          <p:nvPr>
            <p:ph idx="1"/>
          </p:nvPr>
        </p:nvSpPr>
        <p:spPr/>
        <p:txBody>
          <a:bodyPr>
            <a:normAutofit/>
          </a:bodyPr>
          <a:lstStyle/>
          <a:p>
            <a:pPr>
              <a:buFont typeface="Wingdings" panose="05000000000000000000" pitchFamily="2" charset="2"/>
              <a:buChar char="§"/>
            </a:pPr>
            <a:r>
              <a:rPr lang="en-IN" dirty="0"/>
              <a:t>Data cleaning</a:t>
            </a:r>
          </a:p>
          <a:p>
            <a:pPr>
              <a:buFont typeface="Wingdings" panose="05000000000000000000" pitchFamily="2" charset="2"/>
              <a:buChar char="§"/>
            </a:pPr>
            <a:r>
              <a:rPr lang="en-IN" dirty="0"/>
              <a:t>Handling text and categorical attributes</a:t>
            </a:r>
          </a:p>
          <a:p>
            <a:pPr>
              <a:buFont typeface="Wingdings" panose="05000000000000000000" pitchFamily="2" charset="2"/>
              <a:buChar char="§"/>
            </a:pPr>
            <a:r>
              <a:rPr lang="en-IN" dirty="0"/>
              <a:t>Auto encoding</a:t>
            </a:r>
          </a:p>
          <a:p>
            <a:pPr>
              <a:buFont typeface="Wingdings" panose="05000000000000000000" pitchFamily="2" charset="2"/>
              <a:buChar char="§"/>
            </a:pPr>
            <a:r>
              <a:rPr lang="en-IN" dirty="0"/>
              <a:t>Label encoding</a:t>
            </a:r>
          </a:p>
          <a:p>
            <a:pPr>
              <a:buFont typeface="Wingdings" panose="05000000000000000000" pitchFamily="2" charset="2"/>
              <a:buChar char="§"/>
            </a:pPr>
            <a:r>
              <a:rPr lang="en-IN" dirty="0"/>
              <a:t>Custom transformers</a:t>
            </a:r>
          </a:p>
          <a:p>
            <a:pPr>
              <a:buFont typeface="Wingdings" panose="05000000000000000000" pitchFamily="2" charset="2"/>
              <a:buChar char="§"/>
            </a:pPr>
            <a:r>
              <a:rPr lang="en-IN" dirty="0"/>
              <a:t>Feature scaling</a:t>
            </a:r>
          </a:p>
          <a:p>
            <a:pPr>
              <a:buFont typeface="Wingdings" panose="05000000000000000000" pitchFamily="2" charset="2"/>
              <a:buChar char="§"/>
            </a:pPr>
            <a:r>
              <a:rPr lang="en-IN" dirty="0"/>
              <a:t>Transformation pipelines</a:t>
            </a:r>
          </a:p>
          <a:p>
            <a:pPr>
              <a:buFont typeface="Wingdings" panose="05000000000000000000" pitchFamily="2" charset="2"/>
              <a:buChar char="§"/>
            </a:pPr>
            <a:r>
              <a:rPr lang="en-IN" dirty="0"/>
              <a:t>Cross validation</a:t>
            </a:r>
          </a:p>
          <a:p>
            <a:pPr>
              <a:buFont typeface="Wingdings" panose="05000000000000000000" pitchFamily="2" charset="2"/>
              <a:buChar char="§"/>
            </a:pPr>
            <a:r>
              <a:rPr lang="en-IN" dirty="0"/>
              <a:t>Tuning a model using </a:t>
            </a:r>
            <a:r>
              <a:rPr lang="en-IN" dirty="0" err="1"/>
              <a:t>GridSearchcv</a:t>
            </a:r>
            <a:r>
              <a:rPr lang="en-IN" dirty="0"/>
              <a:t>, </a:t>
            </a:r>
            <a:r>
              <a:rPr lang="en-IN" dirty="0" err="1"/>
              <a:t>RandomizedSearchCV</a:t>
            </a:r>
            <a:r>
              <a:rPr lang="en-IN" dirty="0"/>
              <a:t> Ensemble methods</a:t>
            </a:r>
          </a:p>
        </p:txBody>
      </p:sp>
    </p:spTree>
    <p:extLst>
      <p:ext uri="{BB962C8B-B14F-4D97-AF65-F5344CB8AC3E}">
        <p14:creationId xmlns:p14="http://schemas.microsoft.com/office/powerpoint/2010/main" val="3907094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C5EE-AB81-6BA0-746E-9BE53C6E3D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742D52-CE0A-15B0-EFD8-D54A12798B34}"/>
              </a:ext>
            </a:extLst>
          </p:cNvPr>
          <p:cNvSpPr>
            <a:spLocks noGrp="1"/>
          </p:cNvSpPr>
          <p:nvPr>
            <p:ph idx="1"/>
          </p:nvPr>
        </p:nvSpPr>
        <p:spPr/>
        <p:txBody>
          <a:bodyPr>
            <a:normAutofit/>
          </a:bodyPr>
          <a:lstStyle/>
          <a:p>
            <a:pPr>
              <a:spcBef>
                <a:spcPts val="0"/>
              </a:spcBef>
              <a:spcAft>
                <a:spcPts val="0"/>
              </a:spcAft>
            </a:pPr>
            <a:r>
              <a:rPr lang="en-IN" dirty="0"/>
              <a:t>from </a:t>
            </a:r>
            <a:r>
              <a:rPr lang="en-IN" dirty="0" err="1"/>
              <a:t>sklearn.preprocessing</a:t>
            </a:r>
            <a:r>
              <a:rPr lang="en-IN" dirty="0"/>
              <a:t> import </a:t>
            </a:r>
            <a:r>
              <a:rPr lang="en-IN" dirty="0" err="1"/>
              <a:t>MinMaxScaler</a:t>
            </a:r>
            <a:endParaRPr lang="en-IN" dirty="0"/>
          </a:p>
          <a:p>
            <a:pPr>
              <a:spcBef>
                <a:spcPts val="0"/>
              </a:spcBef>
              <a:spcAft>
                <a:spcPts val="0"/>
              </a:spcAft>
            </a:pPr>
            <a:r>
              <a:rPr lang="en-IN" dirty="0"/>
              <a:t>import </a:t>
            </a:r>
            <a:r>
              <a:rPr lang="en-IN" dirty="0" err="1"/>
              <a:t>numpy</a:t>
            </a:r>
            <a:r>
              <a:rPr lang="en-IN" dirty="0"/>
              <a:t> as np</a:t>
            </a:r>
          </a:p>
          <a:p>
            <a:pPr>
              <a:spcBef>
                <a:spcPts val="0"/>
              </a:spcBef>
              <a:spcAft>
                <a:spcPts val="0"/>
              </a:spcAft>
            </a:pPr>
            <a:endParaRPr lang="en-IN" dirty="0"/>
          </a:p>
          <a:p>
            <a:pPr>
              <a:spcBef>
                <a:spcPts val="0"/>
              </a:spcBef>
              <a:spcAft>
                <a:spcPts val="0"/>
              </a:spcAft>
            </a:pPr>
            <a:r>
              <a:rPr lang="en-IN" dirty="0"/>
              <a:t># create a sample dataset</a:t>
            </a:r>
          </a:p>
          <a:p>
            <a:pPr>
              <a:spcBef>
                <a:spcPts val="0"/>
              </a:spcBef>
              <a:spcAft>
                <a:spcPts val="0"/>
              </a:spcAft>
            </a:pPr>
            <a:r>
              <a:rPr lang="en-IN" dirty="0"/>
              <a:t>X = </a:t>
            </a:r>
            <a:r>
              <a:rPr lang="en-IN" dirty="0" err="1"/>
              <a:t>np.array</a:t>
            </a:r>
            <a:r>
              <a:rPr lang="en-IN" dirty="0"/>
              <a:t>([[1, 2, 3], [4, 5, 6], [7, 8, 9]])</a:t>
            </a:r>
          </a:p>
          <a:p>
            <a:pPr>
              <a:spcBef>
                <a:spcPts val="0"/>
              </a:spcBef>
              <a:spcAft>
                <a:spcPts val="0"/>
              </a:spcAft>
            </a:pPr>
            <a:endParaRPr lang="en-IN" dirty="0"/>
          </a:p>
          <a:p>
            <a:pPr>
              <a:spcBef>
                <a:spcPts val="0"/>
              </a:spcBef>
              <a:spcAft>
                <a:spcPts val="0"/>
              </a:spcAft>
            </a:pPr>
            <a:r>
              <a:rPr lang="en-IN" dirty="0"/>
              <a:t># create a </a:t>
            </a:r>
            <a:r>
              <a:rPr lang="en-IN" dirty="0" err="1"/>
              <a:t>MinMaxScaler</a:t>
            </a:r>
            <a:r>
              <a:rPr lang="en-IN" dirty="0"/>
              <a:t> object</a:t>
            </a:r>
          </a:p>
          <a:p>
            <a:pPr>
              <a:spcBef>
                <a:spcPts val="0"/>
              </a:spcBef>
              <a:spcAft>
                <a:spcPts val="0"/>
              </a:spcAft>
            </a:pPr>
            <a:r>
              <a:rPr lang="en-IN" dirty="0"/>
              <a:t>scaler = </a:t>
            </a:r>
            <a:r>
              <a:rPr lang="en-IN" dirty="0" err="1"/>
              <a:t>MinMaxScaler</a:t>
            </a:r>
            <a:r>
              <a:rPr lang="en-IN" dirty="0"/>
              <a:t>()</a:t>
            </a:r>
          </a:p>
          <a:p>
            <a:pPr>
              <a:spcBef>
                <a:spcPts val="0"/>
              </a:spcBef>
              <a:spcAft>
                <a:spcPts val="0"/>
              </a:spcAft>
            </a:pPr>
            <a:endParaRPr lang="en-IN" dirty="0"/>
          </a:p>
          <a:p>
            <a:pPr>
              <a:spcBef>
                <a:spcPts val="0"/>
              </a:spcBef>
              <a:spcAft>
                <a:spcPts val="0"/>
              </a:spcAft>
            </a:pPr>
            <a:r>
              <a:rPr lang="en-IN" dirty="0"/>
              <a:t># fit and transform the data</a:t>
            </a:r>
          </a:p>
          <a:p>
            <a:pPr>
              <a:spcBef>
                <a:spcPts val="0"/>
              </a:spcBef>
              <a:spcAft>
                <a:spcPts val="0"/>
              </a:spcAft>
            </a:pPr>
            <a:r>
              <a:rPr lang="en-IN" dirty="0" err="1"/>
              <a:t>X_scaled</a:t>
            </a:r>
            <a:r>
              <a:rPr lang="en-IN" dirty="0"/>
              <a:t> = </a:t>
            </a:r>
            <a:r>
              <a:rPr lang="en-IN" dirty="0" err="1"/>
              <a:t>scaler.fit_transform</a:t>
            </a:r>
            <a:r>
              <a:rPr lang="en-IN" dirty="0"/>
              <a:t>(X)</a:t>
            </a:r>
          </a:p>
          <a:p>
            <a:pPr>
              <a:spcBef>
                <a:spcPts val="0"/>
              </a:spcBef>
              <a:spcAft>
                <a:spcPts val="0"/>
              </a:spcAft>
            </a:pPr>
            <a:endParaRPr lang="en-IN" dirty="0"/>
          </a:p>
          <a:p>
            <a:pPr>
              <a:spcBef>
                <a:spcPts val="0"/>
              </a:spcBef>
              <a:spcAft>
                <a:spcPts val="0"/>
              </a:spcAft>
            </a:pPr>
            <a:r>
              <a:rPr lang="en-IN" dirty="0"/>
              <a:t>print(</a:t>
            </a:r>
            <a:r>
              <a:rPr lang="en-IN" dirty="0" err="1"/>
              <a:t>X_scaled</a:t>
            </a:r>
            <a:r>
              <a:rPr lang="en-IN" dirty="0"/>
              <a:t>)</a:t>
            </a:r>
          </a:p>
          <a:p>
            <a:pPr>
              <a:spcBef>
                <a:spcPts val="0"/>
              </a:spcBef>
              <a:spcAft>
                <a:spcPts val="0"/>
              </a:spcAft>
            </a:pPr>
            <a:endParaRPr lang="en-IN" dirty="0"/>
          </a:p>
        </p:txBody>
      </p:sp>
    </p:spTree>
    <p:extLst>
      <p:ext uri="{BB962C8B-B14F-4D97-AF65-F5344CB8AC3E}">
        <p14:creationId xmlns:p14="http://schemas.microsoft.com/office/powerpoint/2010/main" val="410784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2EC8-8B10-6F4D-0758-539C6A7BFD60}"/>
              </a:ext>
            </a:extLst>
          </p:cNvPr>
          <p:cNvSpPr>
            <a:spLocks noGrp="1"/>
          </p:cNvSpPr>
          <p:nvPr>
            <p:ph type="title"/>
          </p:nvPr>
        </p:nvSpPr>
        <p:spPr/>
        <p:txBody>
          <a:bodyPr/>
          <a:lstStyle/>
          <a:p>
            <a:r>
              <a:rPr lang="en-IN" dirty="0"/>
              <a:t>Standardization</a:t>
            </a:r>
          </a:p>
        </p:txBody>
      </p:sp>
      <p:sp>
        <p:nvSpPr>
          <p:cNvPr id="3" name="Content Placeholder 2">
            <a:extLst>
              <a:ext uri="{FF2B5EF4-FFF2-40B4-BE49-F238E27FC236}">
                <a16:creationId xmlns:a16="http://schemas.microsoft.com/office/drawing/2014/main" id="{36091383-8144-ACEF-F0E9-36E6C1DB917D}"/>
              </a:ext>
            </a:extLst>
          </p:cNvPr>
          <p:cNvSpPr>
            <a:spLocks noGrp="1"/>
          </p:cNvSpPr>
          <p:nvPr>
            <p:ph idx="1"/>
          </p:nvPr>
        </p:nvSpPr>
        <p:spPr/>
        <p:txBody>
          <a:bodyPr/>
          <a:lstStyle/>
          <a:p>
            <a:pPr algn="just"/>
            <a:r>
              <a:rPr lang="en-US" b="0" i="0" dirty="0">
                <a:solidFill>
                  <a:srgbClr val="374151"/>
                </a:solidFill>
                <a:effectLst/>
                <a:latin typeface="Söhne"/>
              </a:rPr>
              <a:t>Standardization scaling, also known as Z-score normalization or standard scaling, is a data preprocessing technique used in machine learning to transform the features of a dataset so that they have zero mean and unit variance.</a:t>
            </a:r>
          </a:p>
          <a:p>
            <a:pPr algn="just"/>
            <a:r>
              <a:rPr lang="en-US" b="0" i="0" dirty="0">
                <a:solidFill>
                  <a:srgbClr val="374151"/>
                </a:solidFill>
                <a:effectLst/>
                <a:latin typeface="Söhne"/>
              </a:rPr>
              <a:t>The standardization formula for a feature x is as follows:</a:t>
            </a:r>
            <a:endParaRPr lang="en-US" dirty="0">
              <a:solidFill>
                <a:srgbClr val="374151"/>
              </a:solidFill>
              <a:latin typeface="Söhne"/>
            </a:endParaRPr>
          </a:p>
          <a:p>
            <a:pPr algn="just"/>
            <a:r>
              <a:rPr lang="en-US" dirty="0" err="1"/>
              <a:t>x_scaled</a:t>
            </a:r>
            <a:r>
              <a:rPr lang="en-US" dirty="0"/>
              <a:t> = (x - mean) / </a:t>
            </a:r>
            <a:r>
              <a:rPr lang="en-US" dirty="0" err="1"/>
              <a:t>standard_deviation</a:t>
            </a:r>
            <a:endParaRPr lang="en-US" dirty="0"/>
          </a:p>
          <a:p>
            <a:pPr algn="just"/>
            <a:r>
              <a:rPr lang="en-IN" dirty="0"/>
              <a:t>Where </a:t>
            </a:r>
          </a:p>
          <a:p>
            <a:pPr algn="just"/>
            <a:r>
              <a:rPr lang="en-IN" dirty="0"/>
              <a:t>         x: the original feature value</a:t>
            </a:r>
          </a:p>
          <a:p>
            <a:pPr algn="just"/>
            <a:r>
              <a:rPr lang="en-IN" dirty="0"/>
              <a:t>         mean: is the mean of the feature </a:t>
            </a:r>
          </a:p>
          <a:p>
            <a:pPr algn="just"/>
            <a:r>
              <a:rPr lang="en-IN" dirty="0"/>
              <a:t>          </a:t>
            </a:r>
            <a:r>
              <a:rPr lang="en-IN" dirty="0" err="1"/>
              <a:t>Standard_deviation</a:t>
            </a:r>
            <a:r>
              <a:rPr lang="en-IN" dirty="0"/>
              <a:t>: is the </a:t>
            </a:r>
            <a:r>
              <a:rPr lang="en-IN" dirty="0" err="1"/>
              <a:t>standard_deviation</a:t>
            </a:r>
            <a:r>
              <a:rPr lang="en-IN" dirty="0"/>
              <a:t> of the feature</a:t>
            </a:r>
          </a:p>
          <a:p>
            <a:pPr algn="just"/>
            <a:endParaRPr lang="en-IN" dirty="0"/>
          </a:p>
        </p:txBody>
      </p:sp>
    </p:spTree>
    <p:extLst>
      <p:ext uri="{BB962C8B-B14F-4D97-AF65-F5344CB8AC3E}">
        <p14:creationId xmlns:p14="http://schemas.microsoft.com/office/powerpoint/2010/main" val="189252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F14B42-4A3C-4A0D-C4E4-F9972F2DE3CE}"/>
              </a:ext>
            </a:extLst>
          </p:cNvPr>
          <p:cNvSpPr txBox="1"/>
          <p:nvPr/>
        </p:nvSpPr>
        <p:spPr>
          <a:xfrm>
            <a:off x="566057" y="345558"/>
            <a:ext cx="11136086" cy="5632311"/>
          </a:xfrm>
          <a:prstGeom prst="rect">
            <a:avLst/>
          </a:prstGeom>
          <a:noFill/>
        </p:spPr>
        <p:txBody>
          <a:bodyPr wrap="square">
            <a:spAutoFit/>
          </a:bodyPr>
          <a:lstStyle/>
          <a:p>
            <a:pPr>
              <a:spcBef>
                <a:spcPts val="0"/>
              </a:spcBef>
              <a:spcAft>
                <a:spcPts val="0"/>
              </a:spcAft>
            </a:pPr>
            <a:r>
              <a:rPr lang="en-IN" sz="2000" dirty="0"/>
              <a:t>import pandas as pd</a:t>
            </a:r>
          </a:p>
          <a:p>
            <a:pPr>
              <a:spcBef>
                <a:spcPts val="0"/>
              </a:spcBef>
              <a:spcAft>
                <a:spcPts val="0"/>
              </a:spcAft>
            </a:pPr>
            <a:r>
              <a:rPr lang="en-IN" sz="2000" dirty="0"/>
              <a:t>from </a:t>
            </a:r>
            <a:r>
              <a:rPr lang="en-IN" sz="2000" dirty="0" err="1"/>
              <a:t>sklearn.preprocessing</a:t>
            </a:r>
            <a:r>
              <a:rPr lang="en-IN" sz="2000" dirty="0"/>
              <a:t> import </a:t>
            </a:r>
            <a:r>
              <a:rPr lang="en-IN" sz="2000" dirty="0" err="1"/>
              <a:t>StandardScaler</a:t>
            </a:r>
            <a:endParaRPr lang="en-IN" sz="2000" dirty="0"/>
          </a:p>
          <a:p>
            <a:pPr>
              <a:spcBef>
                <a:spcPts val="0"/>
              </a:spcBef>
              <a:spcAft>
                <a:spcPts val="0"/>
              </a:spcAft>
            </a:pPr>
            <a:endParaRPr lang="en-IN" sz="2000" dirty="0"/>
          </a:p>
          <a:p>
            <a:pPr>
              <a:spcBef>
                <a:spcPts val="0"/>
              </a:spcBef>
              <a:spcAft>
                <a:spcPts val="0"/>
              </a:spcAft>
            </a:pPr>
            <a:r>
              <a:rPr lang="en-IN" sz="2000" dirty="0"/>
              <a:t># load the data into a pandas </a:t>
            </a:r>
            <a:r>
              <a:rPr lang="en-IN" sz="2000" dirty="0" err="1"/>
              <a:t>DataFrame</a:t>
            </a:r>
            <a:endParaRPr lang="en-IN" sz="2000" dirty="0"/>
          </a:p>
          <a:p>
            <a:pPr>
              <a:spcBef>
                <a:spcPts val="0"/>
              </a:spcBef>
              <a:spcAft>
                <a:spcPts val="0"/>
              </a:spcAft>
            </a:pPr>
            <a:r>
              <a:rPr lang="en-IN" sz="2000" dirty="0" err="1"/>
              <a:t>df</a:t>
            </a:r>
            <a:r>
              <a:rPr lang="en-IN" sz="2000" dirty="0"/>
              <a:t> = </a:t>
            </a:r>
            <a:r>
              <a:rPr lang="en-IN" sz="2000" dirty="0" err="1"/>
              <a:t>pd.read_csv</a:t>
            </a:r>
            <a:r>
              <a:rPr lang="en-IN" sz="2000" dirty="0"/>
              <a:t>('your_data_file.csv')</a:t>
            </a:r>
          </a:p>
          <a:p>
            <a:pPr>
              <a:spcBef>
                <a:spcPts val="0"/>
              </a:spcBef>
              <a:spcAft>
                <a:spcPts val="0"/>
              </a:spcAft>
            </a:pPr>
            <a:endParaRPr lang="en-IN" sz="2000" dirty="0"/>
          </a:p>
          <a:p>
            <a:pPr>
              <a:spcBef>
                <a:spcPts val="0"/>
              </a:spcBef>
              <a:spcAft>
                <a:spcPts val="0"/>
              </a:spcAft>
            </a:pPr>
            <a:r>
              <a:rPr lang="en-IN" sz="2000" dirty="0"/>
              <a:t># extract the feature columns you want to scale</a:t>
            </a:r>
          </a:p>
          <a:p>
            <a:pPr>
              <a:spcBef>
                <a:spcPts val="0"/>
              </a:spcBef>
              <a:spcAft>
                <a:spcPts val="0"/>
              </a:spcAft>
            </a:pPr>
            <a:r>
              <a:rPr lang="en-IN" sz="2000" dirty="0" err="1"/>
              <a:t>feature_cols</a:t>
            </a:r>
            <a:r>
              <a:rPr lang="en-IN" sz="2000" dirty="0"/>
              <a:t> = ['col1', 'col2', 'col3']</a:t>
            </a:r>
          </a:p>
          <a:p>
            <a:pPr>
              <a:spcBef>
                <a:spcPts val="0"/>
              </a:spcBef>
              <a:spcAft>
                <a:spcPts val="0"/>
              </a:spcAft>
            </a:pPr>
            <a:endParaRPr lang="en-IN" sz="2000" dirty="0"/>
          </a:p>
          <a:p>
            <a:pPr>
              <a:spcBef>
                <a:spcPts val="0"/>
              </a:spcBef>
              <a:spcAft>
                <a:spcPts val="0"/>
              </a:spcAft>
            </a:pPr>
            <a:r>
              <a:rPr lang="en-IN" sz="2000" dirty="0"/>
              <a:t># create a </a:t>
            </a:r>
            <a:r>
              <a:rPr lang="en-IN" sz="2000" dirty="0" err="1"/>
              <a:t>StandardScaler</a:t>
            </a:r>
            <a:r>
              <a:rPr lang="en-IN" sz="2000" dirty="0"/>
              <a:t> object</a:t>
            </a:r>
          </a:p>
          <a:p>
            <a:pPr>
              <a:spcBef>
                <a:spcPts val="0"/>
              </a:spcBef>
              <a:spcAft>
                <a:spcPts val="0"/>
              </a:spcAft>
            </a:pPr>
            <a:r>
              <a:rPr lang="en-IN" sz="2000" dirty="0"/>
              <a:t>scaler = </a:t>
            </a:r>
            <a:r>
              <a:rPr lang="en-IN" sz="2000" dirty="0" err="1"/>
              <a:t>StandardScaler</a:t>
            </a:r>
            <a:r>
              <a:rPr lang="en-IN" sz="2000" dirty="0"/>
              <a:t>()</a:t>
            </a:r>
          </a:p>
          <a:p>
            <a:pPr>
              <a:spcBef>
                <a:spcPts val="0"/>
              </a:spcBef>
              <a:spcAft>
                <a:spcPts val="0"/>
              </a:spcAft>
            </a:pPr>
            <a:endParaRPr lang="en-IN" sz="2000" dirty="0"/>
          </a:p>
          <a:p>
            <a:pPr>
              <a:spcBef>
                <a:spcPts val="0"/>
              </a:spcBef>
              <a:spcAft>
                <a:spcPts val="0"/>
              </a:spcAft>
            </a:pPr>
            <a:r>
              <a:rPr lang="en-IN" sz="2000" dirty="0"/>
              <a:t># fit and transform the selected features</a:t>
            </a:r>
          </a:p>
          <a:p>
            <a:pPr>
              <a:spcBef>
                <a:spcPts val="0"/>
              </a:spcBef>
              <a:spcAft>
                <a:spcPts val="0"/>
              </a:spcAft>
            </a:pPr>
            <a:r>
              <a:rPr lang="en-IN" sz="2000" dirty="0" err="1"/>
              <a:t>df</a:t>
            </a:r>
            <a:r>
              <a:rPr lang="en-IN" sz="2000" dirty="0"/>
              <a:t>[</a:t>
            </a:r>
            <a:r>
              <a:rPr lang="en-IN" sz="2000" dirty="0" err="1"/>
              <a:t>feature_cols</a:t>
            </a:r>
            <a:r>
              <a:rPr lang="en-IN" sz="2000" dirty="0"/>
              <a:t>] = </a:t>
            </a:r>
            <a:r>
              <a:rPr lang="en-IN" sz="2000" dirty="0" err="1"/>
              <a:t>scaler.fit_transform</a:t>
            </a:r>
            <a:r>
              <a:rPr lang="en-IN" sz="2000" dirty="0"/>
              <a:t>(</a:t>
            </a:r>
            <a:r>
              <a:rPr lang="en-IN" sz="2000" dirty="0" err="1"/>
              <a:t>df</a:t>
            </a:r>
            <a:r>
              <a:rPr lang="en-IN" sz="2000" dirty="0"/>
              <a:t>[</a:t>
            </a:r>
            <a:r>
              <a:rPr lang="en-IN" sz="2000" dirty="0" err="1"/>
              <a:t>feature_cols</a:t>
            </a:r>
            <a:r>
              <a:rPr lang="en-IN" sz="2000" dirty="0"/>
              <a:t>])</a:t>
            </a:r>
          </a:p>
          <a:p>
            <a:pPr>
              <a:spcBef>
                <a:spcPts val="0"/>
              </a:spcBef>
              <a:spcAft>
                <a:spcPts val="0"/>
              </a:spcAft>
            </a:pPr>
            <a:endParaRPr lang="en-IN" sz="2000" dirty="0"/>
          </a:p>
          <a:p>
            <a:pPr>
              <a:spcBef>
                <a:spcPts val="0"/>
              </a:spcBef>
              <a:spcAft>
                <a:spcPts val="0"/>
              </a:spcAft>
            </a:pPr>
            <a:r>
              <a:rPr lang="en-IN" sz="2000" dirty="0"/>
              <a:t># save the scaled </a:t>
            </a:r>
            <a:r>
              <a:rPr lang="en-IN" sz="2000" dirty="0" err="1"/>
              <a:t>DataFrame</a:t>
            </a:r>
            <a:r>
              <a:rPr lang="en-IN" sz="2000" dirty="0"/>
              <a:t> to a new CSV file</a:t>
            </a:r>
          </a:p>
          <a:p>
            <a:pPr>
              <a:spcBef>
                <a:spcPts val="0"/>
              </a:spcBef>
              <a:spcAft>
                <a:spcPts val="0"/>
              </a:spcAft>
            </a:pPr>
            <a:r>
              <a:rPr lang="en-IN" sz="2000" dirty="0" err="1"/>
              <a:t>df.to_csv</a:t>
            </a:r>
            <a:r>
              <a:rPr lang="en-IN" sz="2000" dirty="0"/>
              <a:t>('standardized_data_file.csv', index=False)</a:t>
            </a:r>
          </a:p>
          <a:p>
            <a:pPr>
              <a:spcBef>
                <a:spcPts val="0"/>
              </a:spcBef>
              <a:spcAft>
                <a:spcPts val="0"/>
              </a:spcAft>
            </a:pPr>
            <a:endParaRPr lang="en-IN" sz="2000" dirty="0"/>
          </a:p>
        </p:txBody>
      </p:sp>
    </p:spTree>
    <p:extLst>
      <p:ext uri="{BB962C8B-B14F-4D97-AF65-F5344CB8AC3E}">
        <p14:creationId xmlns:p14="http://schemas.microsoft.com/office/powerpoint/2010/main" val="385890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C9AD7-60E9-8F7B-CCEE-4E73D1D8BB25}"/>
              </a:ext>
            </a:extLst>
          </p:cNvPr>
          <p:cNvSpPr>
            <a:spLocks noGrp="1"/>
          </p:cNvSpPr>
          <p:nvPr>
            <p:ph type="title"/>
          </p:nvPr>
        </p:nvSpPr>
        <p:spPr/>
        <p:txBody>
          <a:bodyPr/>
          <a:lstStyle/>
          <a:p>
            <a:r>
              <a:rPr lang="en-IN" dirty="0"/>
              <a:t>Transformation pipelines</a:t>
            </a:r>
          </a:p>
        </p:txBody>
      </p:sp>
      <p:sp>
        <p:nvSpPr>
          <p:cNvPr id="5" name="Content Placeholder 4">
            <a:extLst>
              <a:ext uri="{FF2B5EF4-FFF2-40B4-BE49-F238E27FC236}">
                <a16:creationId xmlns:a16="http://schemas.microsoft.com/office/drawing/2014/main" id="{52494B58-9580-7F5D-2BBF-69DA13F02205}"/>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Data transformers are a set of techniques used in data preprocessing to transform raw data into a format that is suitable for machine learning algorithms. These techniques can include tasks such as scaling, encoding, feature selection, and feature engineering. Transformer pipelines are a way of combining multiple data transformers into a single pipeline that can be applied to input data.</a:t>
            </a:r>
          </a:p>
          <a:p>
            <a:pPr algn="just"/>
            <a:r>
              <a:rPr lang="en-US" b="0" i="0" dirty="0">
                <a:solidFill>
                  <a:srgbClr val="374151"/>
                </a:solidFill>
                <a:effectLst/>
                <a:latin typeface="Söhne"/>
              </a:rPr>
              <a:t>The process of data transformers typically involves the following steps:</a:t>
            </a:r>
          </a:p>
          <a:p>
            <a:pPr algn="just">
              <a:buFont typeface="+mj-lt"/>
              <a:buAutoNum type="arabicPeriod"/>
            </a:pPr>
            <a:r>
              <a:rPr lang="en-US" b="1" i="0" dirty="0">
                <a:solidFill>
                  <a:srgbClr val="374151"/>
                </a:solidFill>
                <a:effectLst/>
                <a:latin typeface="Söhne"/>
              </a:rPr>
              <a:t>Data cleaning: </a:t>
            </a:r>
            <a:r>
              <a:rPr lang="en-US" b="0" i="0" dirty="0">
                <a:solidFill>
                  <a:srgbClr val="374151"/>
                </a:solidFill>
                <a:effectLst/>
                <a:latin typeface="Söhne"/>
              </a:rPr>
              <a:t>This step involves removing any missing or erroneous data, such as incomplete or inconsistent records.</a:t>
            </a:r>
          </a:p>
          <a:p>
            <a:pPr algn="just">
              <a:buFont typeface="+mj-lt"/>
              <a:buAutoNum type="arabicPeriod"/>
            </a:pPr>
            <a:r>
              <a:rPr lang="en-US" b="1" i="0" dirty="0">
                <a:solidFill>
                  <a:srgbClr val="374151"/>
                </a:solidFill>
                <a:effectLst/>
                <a:latin typeface="Söhne"/>
              </a:rPr>
              <a:t>Data scaling: </a:t>
            </a:r>
            <a:r>
              <a:rPr lang="en-US" b="0" i="0" dirty="0">
                <a:solidFill>
                  <a:srgbClr val="374151"/>
                </a:solidFill>
                <a:effectLst/>
                <a:latin typeface="Söhne"/>
              </a:rPr>
              <a:t>This step involves scaling numerical data to a common range, such as between 0 and 1, to avoid numerical instability.</a:t>
            </a:r>
          </a:p>
          <a:p>
            <a:pPr algn="just">
              <a:buFont typeface="+mj-lt"/>
              <a:buAutoNum type="arabicPeriod"/>
            </a:pPr>
            <a:r>
              <a:rPr lang="en-US" b="1" i="0" dirty="0">
                <a:solidFill>
                  <a:srgbClr val="374151"/>
                </a:solidFill>
                <a:effectLst/>
                <a:latin typeface="Söhne"/>
              </a:rPr>
              <a:t>Data encoding: </a:t>
            </a:r>
            <a:r>
              <a:rPr lang="en-US" b="0" i="0" dirty="0">
                <a:solidFill>
                  <a:srgbClr val="374151"/>
                </a:solidFill>
                <a:effectLst/>
                <a:latin typeface="Söhne"/>
              </a:rPr>
              <a:t>This step involves converting categorical variables into numerical variables, such as using one-hot encoding or label encoding.</a:t>
            </a:r>
          </a:p>
          <a:p>
            <a:pPr algn="just">
              <a:buFont typeface="+mj-lt"/>
              <a:buAutoNum type="arabicPeriod"/>
            </a:pPr>
            <a:r>
              <a:rPr lang="en-US" b="1" i="0" dirty="0">
                <a:solidFill>
                  <a:srgbClr val="374151"/>
                </a:solidFill>
                <a:effectLst/>
                <a:latin typeface="Söhne"/>
              </a:rPr>
              <a:t>Feature selection: </a:t>
            </a:r>
            <a:r>
              <a:rPr lang="en-US" b="0" i="0" dirty="0">
                <a:solidFill>
                  <a:srgbClr val="374151"/>
                </a:solidFill>
                <a:effectLst/>
                <a:latin typeface="Söhne"/>
              </a:rPr>
              <a:t>This step involves selecting the most relevant features for the task at hand, such as using correlation analysis or principal component analysis.</a:t>
            </a:r>
          </a:p>
          <a:p>
            <a:pPr algn="just">
              <a:buFont typeface="+mj-lt"/>
              <a:buAutoNum type="arabicPeriod"/>
            </a:pPr>
            <a:r>
              <a:rPr lang="en-US" b="1" i="0" dirty="0">
                <a:solidFill>
                  <a:srgbClr val="374151"/>
                </a:solidFill>
                <a:effectLst/>
                <a:latin typeface="Söhne"/>
              </a:rPr>
              <a:t>Feature engineering: </a:t>
            </a:r>
            <a:r>
              <a:rPr lang="en-US" b="0" i="0" dirty="0">
                <a:solidFill>
                  <a:srgbClr val="374151"/>
                </a:solidFill>
                <a:effectLst/>
                <a:latin typeface="Söhne"/>
              </a:rPr>
              <a:t>This step involves creating new features from the existing data, such as using polynomial features or creating interaction terms.</a:t>
            </a:r>
          </a:p>
          <a:p>
            <a:pPr algn="just"/>
            <a:endParaRPr lang="en-IN" dirty="0"/>
          </a:p>
        </p:txBody>
      </p:sp>
    </p:spTree>
    <p:extLst>
      <p:ext uri="{BB962C8B-B14F-4D97-AF65-F5344CB8AC3E}">
        <p14:creationId xmlns:p14="http://schemas.microsoft.com/office/powerpoint/2010/main" val="318540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AFBE5-FC30-17C0-C5D6-B37C43E4F5C7}"/>
              </a:ext>
            </a:extLst>
          </p:cNvPr>
          <p:cNvSpPr>
            <a:spLocks noGrp="1"/>
          </p:cNvSpPr>
          <p:nvPr>
            <p:ph idx="4294967295"/>
          </p:nvPr>
        </p:nvSpPr>
        <p:spPr>
          <a:xfrm>
            <a:off x="1066800" y="201613"/>
            <a:ext cx="10058400" cy="908050"/>
          </a:xfrm>
        </p:spPr>
        <p:txBody>
          <a:bodyPr>
            <a:normAutofit/>
          </a:bodyPr>
          <a:lstStyle/>
          <a:p>
            <a:pPr algn="ctr"/>
            <a:r>
              <a:rPr lang="en-IN" sz="4000" dirty="0"/>
              <a:t>Pipeline –Data transformer</a:t>
            </a:r>
          </a:p>
        </p:txBody>
      </p:sp>
      <p:sp>
        <p:nvSpPr>
          <p:cNvPr id="7" name="TextBox 6">
            <a:extLst>
              <a:ext uri="{FF2B5EF4-FFF2-40B4-BE49-F238E27FC236}">
                <a16:creationId xmlns:a16="http://schemas.microsoft.com/office/drawing/2014/main" id="{D9314FFE-8DD2-BAC7-B21E-6714CF787462}"/>
              </a:ext>
            </a:extLst>
          </p:cNvPr>
          <p:cNvSpPr txBox="1"/>
          <p:nvPr/>
        </p:nvSpPr>
        <p:spPr>
          <a:xfrm>
            <a:off x="1066800" y="1109663"/>
            <a:ext cx="6096000" cy="5078313"/>
          </a:xfrm>
          <a:prstGeom prst="rect">
            <a:avLst/>
          </a:prstGeom>
          <a:noFill/>
        </p:spPr>
        <p:txBody>
          <a:bodyPr wrap="square">
            <a:spAutoFit/>
          </a:bodyPr>
          <a:lstStyle/>
          <a:p>
            <a:r>
              <a:rPr lang="en-IN" dirty="0"/>
              <a:t>from </a:t>
            </a:r>
            <a:r>
              <a:rPr lang="en-IN" dirty="0" err="1"/>
              <a:t>sklearn.pipeline</a:t>
            </a:r>
            <a:r>
              <a:rPr lang="en-IN" dirty="0"/>
              <a:t> import Pipeline</a:t>
            </a:r>
          </a:p>
          <a:p>
            <a:r>
              <a:rPr lang="en-IN" dirty="0"/>
              <a:t>from </a:t>
            </a:r>
            <a:r>
              <a:rPr lang="en-IN" dirty="0" err="1"/>
              <a:t>sklearn.preprocessing</a:t>
            </a:r>
            <a:r>
              <a:rPr lang="en-IN" dirty="0"/>
              <a:t> import </a:t>
            </a:r>
            <a:r>
              <a:rPr lang="en-IN" dirty="0" err="1"/>
              <a:t>StandardScaler</a:t>
            </a:r>
            <a:r>
              <a:rPr lang="en-IN" dirty="0"/>
              <a:t>, </a:t>
            </a:r>
            <a:r>
              <a:rPr lang="en-IN" dirty="0" err="1"/>
              <a:t>OneHotEncoder</a:t>
            </a:r>
            <a:r>
              <a:rPr lang="en-IN" dirty="0"/>
              <a:t>, </a:t>
            </a:r>
            <a:r>
              <a:rPr lang="en-IN" dirty="0" err="1"/>
              <a:t>PolynomialFeatures</a:t>
            </a:r>
            <a:endParaRPr lang="en-IN" dirty="0"/>
          </a:p>
          <a:p>
            <a:r>
              <a:rPr lang="en-IN" dirty="0"/>
              <a:t>from </a:t>
            </a:r>
            <a:r>
              <a:rPr lang="en-IN" dirty="0" err="1"/>
              <a:t>sklearn.feature_selection</a:t>
            </a:r>
            <a:r>
              <a:rPr lang="en-IN" dirty="0"/>
              <a:t> import </a:t>
            </a:r>
            <a:r>
              <a:rPr lang="en-IN" dirty="0" err="1"/>
              <a:t>SelectKBest</a:t>
            </a:r>
            <a:r>
              <a:rPr lang="en-IN" dirty="0"/>
              <a:t>, </a:t>
            </a:r>
            <a:r>
              <a:rPr lang="en-IN" dirty="0" err="1"/>
              <a:t>f_classif</a:t>
            </a:r>
            <a:endParaRPr lang="en-IN" dirty="0"/>
          </a:p>
          <a:p>
            <a:endParaRPr lang="en-IN" dirty="0"/>
          </a:p>
          <a:p>
            <a:r>
              <a:rPr lang="en-IN" dirty="0"/>
              <a:t># Define the pipeline with each transformer in sequence</a:t>
            </a:r>
          </a:p>
          <a:p>
            <a:r>
              <a:rPr lang="en-IN" dirty="0"/>
              <a:t>pipeline = Pipeline([</a:t>
            </a:r>
          </a:p>
          <a:p>
            <a:r>
              <a:rPr lang="en-IN" dirty="0"/>
              <a:t>    ('scaler', </a:t>
            </a:r>
            <a:r>
              <a:rPr lang="en-IN" dirty="0" err="1"/>
              <a:t>StandardScaler</a:t>
            </a:r>
            <a:r>
              <a:rPr lang="en-IN" dirty="0"/>
              <a:t>()),</a:t>
            </a:r>
          </a:p>
          <a:p>
            <a:r>
              <a:rPr lang="en-IN" dirty="0"/>
              <a:t>    ('encoder', </a:t>
            </a:r>
            <a:r>
              <a:rPr lang="en-IN" dirty="0" err="1"/>
              <a:t>OneHotEncoder</a:t>
            </a:r>
            <a:r>
              <a:rPr lang="en-IN" dirty="0"/>
              <a:t>()),</a:t>
            </a:r>
          </a:p>
          <a:p>
            <a:r>
              <a:rPr lang="en-IN" dirty="0"/>
              <a:t>    ('selector', </a:t>
            </a:r>
            <a:r>
              <a:rPr lang="en-IN" dirty="0" err="1"/>
              <a:t>SelectKBest</a:t>
            </a:r>
            <a:r>
              <a:rPr lang="en-IN" dirty="0"/>
              <a:t>(</a:t>
            </a:r>
            <a:r>
              <a:rPr lang="en-IN" dirty="0" err="1"/>
              <a:t>score_func</a:t>
            </a:r>
            <a:r>
              <a:rPr lang="en-IN" dirty="0"/>
              <a:t>=</a:t>
            </a:r>
            <a:r>
              <a:rPr lang="en-IN" dirty="0" err="1"/>
              <a:t>f_classif</a:t>
            </a:r>
            <a:r>
              <a:rPr lang="en-IN" dirty="0"/>
              <a:t>, k=10)),</a:t>
            </a:r>
          </a:p>
          <a:p>
            <a:r>
              <a:rPr lang="en-IN" dirty="0"/>
              <a:t>    ('poly', </a:t>
            </a:r>
            <a:r>
              <a:rPr lang="en-IN" dirty="0" err="1"/>
              <a:t>PolynomialFeatures</a:t>
            </a:r>
            <a:r>
              <a:rPr lang="en-IN" dirty="0"/>
              <a:t>(degree=2))</a:t>
            </a:r>
          </a:p>
          <a:p>
            <a:r>
              <a:rPr lang="en-IN" dirty="0"/>
              <a:t>])</a:t>
            </a:r>
          </a:p>
          <a:p>
            <a:endParaRPr lang="en-IN" dirty="0"/>
          </a:p>
          <a:p>
            <a:r>
              <a:rPr lang="en-IN" dirty="0"/>
              <a:t># Fit the pipeline on training data</a:t>
            </a:r>
          </a:p>
          <a:p>
            <a:r>
              <a:rPr lang="en-IN" dirty="0" err="1"/>
              <a:t>X_train_transformed</a:t>
            </a:r>
            <a:r>
              <a:rPr lang="en-IN" dirty="0"/>
              <a:t> = </a:t>
            </a:r>
            <a:r>
              <a:rPr lang="en-IN" dirty="0" err="1"/>
              <a:t>pipeline.fit_transform</a:t>
            </a:r>
            <a:r>
              <a:rPr lang="en-IN" dirty="0"/>
              <a:t>(</a:t>
            </a:r>
            <a:r>
              <a:rPr lang="en-IN" dirty="0" err="1"/>
              <a:t>X_train</a:t>
            </a:r>
            <a:r>
              <a:rPr lang="en-IN" dirty="0"/>
              <a:t>, </a:t>
            </a:r>
            <a:r>
              <a:rPr lang="en-IN" dirty="0" err="1"/>
              <a:t>y_train</a:t>
            </a:r>
            <a:r>
              <a:rPr lang="en-IN" dirty="0"/>
              <a:t>)</a:t>
            </a:r>
          </a:p>
          <a:p>
            <a:endParaRPr lang="en-IN" dirty="0"/>
          </a:p>
          <a:p>
            <a:r>
              <a:rPr lang="en-IN" dirty="0"/>
              <a:t># Use the pipeline to </a:t>
            </a:r>
            <a:r>
              <a:rPr lang="en-IN" dirty="0" err="1"/>
              <a:t>preprocess</a:t>
            </a:r>
            <a:r>
              <a:rPr lang="en-IN" dirty="0"/>
              <a:t> new data</a:t>
            </a:r>
          </a:p>
          <a:p>
            <a:r>
              <a:rPr lang="en-IN" dirty="0" err="1"/>
              <a:t>X_test_transformed</a:t>
            </a:r>
            <a:r>
              <a:rPr lang="en-IN" dirty="0"/>
              <a:t> = </a:t>
            </a:r>
            <a:r>
              <a:rPr lang="en-IN" dirty="0" err="1"/>
              <a:t>pipeline.transform</a:t>
            </a:r>
            <a:r>
              <a:rPr lang="en-IN" dirty="0"/>
              <a:t>(</a:t>
            </a:r>
            <a:r>
              <a:rPr lang="en-IN" dirty="0" err="1"/>
              <a:t>X_test</a:t>
            </a:r>
            <a:r>
              <a:rPr lang="en-IN" dirty="0"/>
              <a:t>)</a:t>
            </a:r>
          </a:p>
        </p:txBody>
      </p:sp>
      <p:pic>
        <p:nvPicPr>
          <p:cNvPr id="9" name="Picture 8">
            <a:extLst>
              <a:ext uri="{FF2B5EF4-FFF2-40B4-BE49-F238E27FC236}">
                <a16:creationId xmlns:a16="http://schemas.microsoft.com/office/drawing/2014/main" id="{611CD86B-47EE-6845-72DE-9469ED57BEAB}"/>
              </a:ext>
            </a:extLst>
          </p:cNvPr>
          <p:cNvPicPr>
            <a:picLocks noChangeAspect="1"/>
          </p:cNvPicPr>
          <p:nvPr/>
        </p:nvPicPr>
        <p:blipFill>
          <a:blip r:embed="rId2"/>
          <a:stretch>
            <a:fillRect/>
          </a:stretch>
        </p:blipFill>
        <p:spPr>
          <a:xfrm>
            <a:off x="6691737" y="985989"/>
            <a:ext cx="5010407" cy="4250039"/>
          </a:xfrm>
          <a:prstGeom prst="rect">
            <a:avLst/>
          </a:prstGeom>
        </p:spPr>
      </p:pic>
    </p:spTree>
    <p:extLst>
      <p:ext uri="{BB962C8B-B14F-4D97-AF65-F5344CB8AC3E}">
        <p14:creationId xmlns:p14="http://schemas.microsoft.com/office/powerpoint/2010/main" val="90029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F58E-5727-B225-C69A-0BF21F6D5BAF}"/>
              </a:ext>
            </a:extLst>
          </p:cNvPr>
          <p:cNvSpPr>
            <a:spLocks noGrp="1"/>
          </p:cNvSpPr>
          <p:nvPr>
            <p:ph type="title"/>
          </p:nvPr>
        </p:nvSpPr>
        <p:spPr/>
        <p:txBody>
          <a:bodyPr/>
          <a:lstStyle/>
          <a:p>
            <a:pPr algn="ctr"/>
            <a:r>
              <a:rPr lang="en-IN" dirty="0"/>
              <a:t>Cross validation</a:t>
            </a:r>
          </a:p>
        </p:txBody>
      </p:sp>
      <p:sp>
        <p:nvSpPr>
          <p:cNvPr id="3" name="Content Placeholder 2">
            <a:extLst>
              <a:ext uri="{FF2B5EF4-FFF2-40B4-BE49-F238E27FC236}">
                <a16:creationId xmlns:a16="http://schemas.microsoft.com/office/drawing/2014/main" id="{4FC889F7-D1B6-645A-5933-A9AAA50FA30E}"/>
              </a:ext>
            </a:extLst>
          </p:cNvPr>
          <p:cNvSpPr>
            <a:spLocks noGrp="1"/>
          </p:cNvSpPr>
          <p:nvPr>
            <p:ph idx="1"/>
          </p:nvPr>
        </p:nvSpPr>
        <p:spPr/>
        <p:txBody>
          <a:bodyPr>
            <a:normAutofit/>
          </a:bodyPr>
          <a:lstStyle/>
          <a:p>
            <a:pPr algn="just"/>
            <a:r>
              <a:rPr lang="en-US" b="0" i="0" dirty="0">
                <a:solidFill>
                  <a:srgbClr val="374151"/>
                </a:solidFill>
                <a:effectLst/>
                <a:latin typeface="Söhne"/>
              </a:rPr>
              <a:t>Cross-validation is a common technique used for evaluating machine learning models. It involves dividing a dataset into multiple subsets, or "folds," and training the model on each fold while using the remaining folds for validation</a:t>
            </a:r>
          </a:p>
          <a:p>
            <a:pPr algn="just"/>
            <a:r>
              <a:rPr lang="en-US" b="0" i="0" dirty="0">
                <a:solidFill>
                  <a:srgbClr val="374151"/>
                </a:solidFill>
                <a:effectLst/>
                <a:latin typeface="Söhne"/>
              </a:rPr>
              <a:t>The process is repeated for each fold, and the results are averaged to produce a final evaluation of the model's performance.</a:t>
            </a:r>
            <a:endParaRPr lang="en-US" dirty="0">
              <a:solidFill>
                <a:srgbClr val="374151"/>
              </a:solidFill>
              <a:latin typeface="Söhne"/>
            </a:endParaRPr>
          </a:p>
          <a:p>
            <a:pPr algn="just"/>
            <a:r>
              <a:rPr lang="en-US" b="0" i="0" dirty="0">
                <a:solidFill>
                  <a:srgbClr val="374151"/>
                </a:solidFill>
                <a:effectLst/>
                <a:latin typeface="Söhne"/>
              </a:rPr>
              <a:t>Here are the steps to perform cross-validation for model evaluation:</a:t>
            </a:r>
          </a:p>
          <a:p>
            <a:pPr lvl="1" algn="just">
              <a:buFont typeface="+mj-lt"/>
              <a:buAutoNum type="arabicPeriod"/>
            </a:pPr>
            <a:r>
              <a:rPr lang="en-US" b="0" i="0" dirty="0">
                <a:solidFill>
                  <a:srgbClr val="374151"/>
                </a:solidFill>
                <a:effectLst/>
                <a:latin typeface="Söhne"/>
              </a:rPr>
              <a:t>Split the dataset into k-folds, where k is typically 5 or 10.</a:t>
            </a:r>
          </a:p>
          <a:p>
            <a:pPr lvl="1" algn="just">
              <a:buFont typeface="+mj-lt"/>
              <a:buAutoNum type="arabicPeriod"/>
            </a:pPr>
            <a:r>
              <a:rPr lang="en-US" b="0" i="0" dirty="0">
                <a:solidFill>
                  <a:srgbClr val="374151"/>
                </a:solidFill>
                <a:effectLst/>
                <a:latin typeface="Söhne"/>
              </a:rPr>
              <a:t>For each fold </a:t>
            </a:r>
            <a:r>
              <a:rPr lang="en-US" b="0" i="0" dirty="0" err="1">
                <a:solidFill>
                  <a:srgbClr val="374151"/>
                </a:solidFill>
                <a:effectLst/>
                <a:latin typeface="Söhne"/>
              </a:rPr>
              <a:t>i</a:t>
            </a:r>
            <a:r>
              <a:rPr lang="en-US" b="0" i="0" dirty="0">
                <a:solidFill>
                  <a:srgbClr val="374151"/>
                </a:solidFill>
                <a:effectLst/>
                <a:latin typeface="Söhne"/>
              </a:rPr>
              <a:t>, train the model on all the other folds except for </a:t>
            </a:r>
            <a:r>
              <a:rPr lang="en-US" b="0" i="0" dirty="0" err="1">
                <a:solidFill>
                  <a:srgbClr val="374151"/>
                </a:solidFill>
                <a:effectLst/>
                <a:latin typeface="Söhne"/>
              </a:rPr>
              <a:t>i</a:t>
            </a:r>
            <a:r>
              <a:rPr lang="en-US" b="0" i="0" dirty="0">
                <a:solidFill>
                  <a:srgbClr val="374151"/>
                </a:solidFill>
                <a:effectLst/>
                <a:latin typeface="Söhne"/>
              </a:rPr>
              <a:t>.</a:t>
            </a:r>
          </a:p>
          <a:p>
            <a:pPr lvl="1" algn="just">
              <a:buFont typeface="+mj-lt"/>
              <a:buAutoNum type="arabicPeriod"/>
            </a:pPr>
            <a:r>
              <a:rPr lang="en-US" b="0" i="0" dirty="0">
                <a:solidFill>
                  <a:srgbClr val="374151"/>
                </a:solidFill>
                <a:effectLst/>
                <a:latin typeface="Söhne"/>
              </a:rPr>
              <a:t>Evaluate the model on the remaining fold </a:t>
            </a:r>
            <a:r>
              <a:rPr lang="en-US" b="0" i="0" dirty="0" err="1">
                <a:solidFill>
                  <a:srgbClr val="374151"/>
                </a:solidFill>
                <a:effectLst/>
                <a:latin typeface="Söhne"/>
              </a:rPr>
              <a:t>i</a:t>
            </a:r>
            <a:r>
              <a:rPr lang="en-US" b="0" i="0" dirty="0">
                <a:solidFill>
                  <a:srgbClr val="374151"/>
                </a:solidFill>
                <a:effectLst/>
                <a:latin typeface="Söhne"/>
              </a:rPr>
              <a:t>.</a:t>
            </a:r>
          </a:p>
          <a:p>
            <a:pPr lvl="1" algn="just">
              <a:buFont typeface="+mj-lt"/>
              <a:buAutoNum type="arabicPeriod"/>
            </a:pPr>
            <a:r>
              <a:rPr lang="en-US" b="0" i="0" dirty="0">
                <a:solidFill>
                  <a:srgbClr val="374151"/>
                </a:solidFill>
                <a:effectLst/>
                <a:latin typeface="Söhne"/>
              </a:rPr>
              <a:t>Repeat steps 2-3 for all k folds.</a:t>
            </a:r>
          </a:p>
          <a:p>
            <a:pPr lvl="1" algn="just">
              <a:buFont typeface="+mj-lt"/>
              <a:buAutoNum type="arabicPeriod"/>
            </a:pPr>
            <a:r>
              <a:rPr lang="en-US" b="0" i="0" dirty="0">
                <a:solidFill>
                  <a:srgbClr val="374151"/>
                </a:solidFill>
                <a:effectLst/>
                <a:latin typeface="Söhne"/>
              </a:rPr>
              <a:t>Calculate the average performance across all k evaluations to obtain a final estimate of the model's performance.</a:t>
            </a:r>
          </a:p>
          <a:p>
            <a:pPr algn="just"/>
            <a:endParaRPr lang="en-IN" dirty="0"/>
          </a:p>
        </p:txBody>
      </p:sp>
    </p:spTree>
    <p:extLst>
      <p:ext uri="{BB962C8B-B14F-4D97-AF65-F5344CB8AC3E}">
        <p14:creationId xmlns:p14="http://schemas.microsoft.com/office/powerpoint/2010/main" val="135961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911450-05CD-3973-B0BE-9A7F0C95E5AD}"/>
              </a:ext>
            </a:extLst>
          </p:cNvPr>
          <p:cNvSpPr txBox="1"/>
          <p:nvPr/>
        </p:nvSpPr>
        <p:spPr>
          <a:xfrm>
            <a:off x="609600" y="465301"/>
            <a:ext cx="6096000" cy="5078313"/>
          </a:xfrm>
          <a:prstGeom prst="rect">
            <a:avLst/>
          </a:prstGeom>
          <a:noFill/>
        </p:spPr>
        <p:txBody>
          <a:bodyPr wrap="square">
            <a:spAutoFit/>
          </a:bodyPr>
          <a:lstStyle/>
          <a:p>
            <a:r>
              <a:rPr lang="en-IN" dirty="0"/>
              <a:t>from </a:t>
            </a:r>
            <a:r>
              <a:rPr lang="en-IN" dirty="0" err="1"/>
              <a:t>sklearn.model_selection</a:t>
            </a:r>
            <a:r>
              <a:rPr lang="en-IN" dirty="0"/>
              <a:t> import </a:t>
            </a:r>
            <a:r>
              <a:rPr lang="en-IN" dirty="0" err="1"/>
              <a:t>cross_val_score</a:t>
            </a:r>
            <a:endParaRPr lang="en-IN" dirty="0"/>
          </a:p>
          <a:p>
            <a:r>
              <a:rPr lang="en-IN" dirty="0"/>
              <a:t>from </a:t>
            </a:r>
            <a:r>
              <a:rPr lang="en-IN" dirty="0" err="1"/>
              <a:t>sklearn.tree</a:t>
            </a:r>
            <a:r>
              <a:rPr lang="en-IN" dirty="0"/>
              <a:t> import </a:t>
            </a:r>
            <a:r>
              <a:rPr lang="en-IN" dirty="0" err="1"/>
              <a:t>DecisionTreeClassifier</a:t>
            </a:r>
            <a:endParaRPr lang="en-IN" dirty="0"/>
          </a:p>
          <a:p>
            <a:r>
              <a:rPr lang="en-IN" dirty="0"/>
              <a:t>from </a:t>
            </a:r>
            <a:r>
              <a:rPr lang="en-IN" dirty="0" err="1"/>
              <a:t>sklearn.datasets</a:t>
            </a:r>
            <a:r>
              <a:rPr lang="en-IN" dirty="0"/>
              <a:t> import </a:t>
            </a:r>
            <a:r>
              <a:rPr lang="en-IN" dirty="0" err="1"/>
              <a:t>load_iris</a:t>
            </a:r>
            <a:endParaRPr lang="en-IN" dirty="0"/>
          </a:p>
          <a:p>
            <a:endParaRPr lang="en-IN" dirty="0"/>
          </a:p>
          <a:p>
            <a:r>
              <a:rPr lang="en-IN" dirty="0"/>
              <a:t># Load iris dataset</a:t>
            </a:r>
          </a:p>
          <a:p>
            <a:r>
              <a:rPr lang="en-IN" dirty="0"/>
              <a:t>iris = </a:t>
            </a:r>
            <a:r>
              <a:rPr lang="en-IN" dirty="0" err="1"/>
              <a:t>load_iris</a:t>
            </a:r>
            <a:r>
              <a:rPr lang="en-IN" dirty="0"/>
              <a:t>()</a:t>
            </a:r>
          </a:p>
          <a:p>
            <a:r>
              <a:rPr lang="en-IN" dirty="0"/>
              <a:t>X = </a:t>
            </a:r>
            <a:r>
              <a:rPr lang="en-IN" dirty="0" err="1"/>
              <a:t>iris.data</a:t>
            </a:r>
            <a:endParaRPr lang="en-IN" dirty="0"/>
          </a:p>
          <a:p>
            <a:r>
              <a:rPr lang="en-IN" dirty="0"/>
              <a:t>y = </a:t>
            </a:r>
            <a:r>
              <a:rPr lang="en-IN" dirty="0" err="1"/>
              <a:t>iris.target</a:t>
            </a:r>
            <a:endParaRPr lang="en-IN" dirty="0"/>
          </a:p>
          <a:p>
            <a:endParaRPr lang="en-IN" dirty="0"/>
          </a:p>
          <a:p>
            <a:r>
              <a:rPr lang="en-IN" dirty="0"/>
              <a:t># Create a decision tree classifier</a:t>
            </a:r>
          </a:p>
          <a:p>
            <a:r>
              <a:rPr lang="en-IN" dirty="0" err="1"/>
              <a:t>clf</a:t>
            </a:r>
            <a:r>
              <a:rPr lang="en-IN" dirty="0"/>
              <a:t> = </a:t>
            </a:r>
            <a:r>
              <a:rPr lang="en-IN" dirty="0" err="1"/>
              <a:t>DecisionTreeClassifier</a:t>
            </a:r>
            <a:r>
              <a:rPr lang="en-IN" dirty="0"/>
              <a:t>()</a:t>
            </a:r>
          </a:p>
          <a:p>
            <a:endParaRPr lang="en-IN" dirty="0"/>
          </a:p>
          <a:p>
            <a:r>
              <a:rPr lang="en-IN" dirty="0"/>
              <a:t># Perform 5-fold cross-validation and compute the mean accuracy</a:t>
            </a:r>
          </a:p>
          <a:p>
            <a:r>
              <a:rPr lang="en-IN" dirty="0"/>
              <a:t>scores = </a:t>
            </a:r>
            <a:r>
              <a:rPr lang="en-IN" dirty="0" err="1"/>
              <a:t>cross_val_score</a:t>
            </a:r>
            <a:r>
              <a:rPr lang="en-IN" dirty="0"/>
              <a:t>(</a:t>
            </a:r>
            <a:r>
              <a:rPr lang="en-IN" dirty="0" err="1"/>
              <a:t>clf</a:t>
            </a:r>
            <a:r>
              <a:rPr lang="en-IN" dirty="0"/>
              <a:t>, X, y, cv=5)</a:t>
            </a:r>
          </a:p>
          <a:p>
            <a:r>
              <a:rPr lang="en-IN" dirty="0" err="1"/>
              <a:t>mean_accuracy</a:t>
            </a:r>
            <a:r>
              <a:rPr lang="en-IN" dirty="0"/>
              <a:t> = </a:t>
            </a:r>
            <a:r>
              <a:rPr lang="en-IN" dirty="0" err="1"/>
              <a:t>scores.mean</a:t>
            </a:r>
            <a:r>
              <a:rPr lang="en-IN" dirty="0"/>
              <a:t>()</a:t>
            </a:r>
          </a:p>
          <a:p>
            <a:endParaRPr lang="en-IN" dirty="0"/>
          </a:p>
          <a:p>
            <a:r>
              <a:rPr lang="en-IN" dirty="0"/>
              <a:t>print("Mean accuracy:", </a:t>
            </a:r>
            <a:r>
              <a:rPr lang="en-IN" dirty="0" err="1"/>
              <a:t>mean_accuracy</a:t>
            </a:r>
            <a:r>
              <a:rPr lang="en-IN" dirty="0"/>
              <a:t>)</a:t>
            </a:r>
          </a:p>
        </p:txBody>
      </p:sp>
      <p:sp>
        <p:nvSpPr>
          <p:cNvPr id="7" name="TextBox 6">
            <a:extLst>
              <a:ext uri="{FF2B5EF4-FFF2-40B4-BE49-F238E27FC236}">
                <a16:creationId xmlns:a16="http://schemas.microsoft.com/office/drawing/2014/main" id="{324ACB13-0814-21C9-9597-A01437DF7994}"/>
              </a:ext>
            </a:extLst>
          </p:cNvPr>
          <p:cNvSpPr txBox="1"/>
          <p:nvPr/>
        </p:nvSpPr>
        <p:spPr>
          <a:xfrm>
            <a:off x="5682343" y="1314386"/>
            <a:ext cx="6096000" cy="2031325"/>
          </a:xfrm>
          <a:prstGeom prst="rect">
            <a:avLst/>
          </a:prstGeom>
          <a:noFill/>
        </p:spPr>
        <p:txBody>
          <a:bodyPr wrap="square">
            <a:spAutoFit/>
          </a:bodyPr>
          <a:lstStyle/>
          <a:p>
            <a:r>
              <a:rPr lang="en-US" b="0" i="0" dirty="0">
                <a:solidFill>
                  <a:srgbClr val="374151"/>
                </a:solidFill>
                <a:effectLst/>
                <a:latin typeface="Söhne"/>
              </a:rPr>
              <a:t>In this example, we loaded the iris dataset and created a </a:t>
            </a:r>
            <a:r>
              <a:rPr lang="en-US" b="0" i="0" dirty="0" err="1">
                <a:solidFill>
                  <a:srgbClr val="374151"/>
                </a:solidFill>
                <a:effectLst/>
                <a:latin typeface="Söhne"/>
              </a:rPr>
              <a:t>DecisionTreeClassifier</a:t>
            </a:r>
            <a:r>
              <a:rPr lang="en-US" b="0" i="0" dirty="0">
                <a:solidFill>
                  <a:srgbClr val="374151"/>
                </a:solidFill>
                <a:effectLst/>
                <a:latin typeface="Söhne"/>
              </a:rPr>
              <a:t> model. We then used the </a:t>
            </a:r>
            <a:r>
              <a:rPr lang="en-US" b="0" i="0" dirty="0" err="1">
                <a:solidFill>
                  <a:srgbClr val="374151"/>
                </a:solidFill>
                <a:effectLst/>
                <a:latin typeface="Söhne"/>
              </a:rPr>
              <a:t>cross_val_score</a:t>
            </a:r>
            <a:r>
              <a:rPr lang="en-US" b="0" i="0" dirty="0">
                <a:solidFill>
                  <a:srgbClr val="374151"/>
                </a:solidFill>
                <a:effectLst/>
                <a:latin typeface="Söhne"/>
              </a:rPr>
              <a:t> function to perform 5-fold cross-validation, passing in the model, the dataset, and the number of folds (cv=5). The function returns an array of scores, one for each fold, which we then averaged to obtain the mean accuracy across all folds.</a:t>
            </a:r>
            <a:endParaRPr lang="en-IN" dirty="0"/>
          </a:p>
        </p:txBody>
      </p:sp>
    </p:spTree>
    <p:extLst>
      <p:ext uri="{BB962C8B-B14F-4D97-AF65-F5344CB8AC3E}">
        <p14:creationId xmlns:p14="http://schemas.microsoft.com/office/powerpoint/2010/main" val="88735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3B90F4-A1EF-B811-E5D7-D8407D26D3AF}"/>
              </a:ext>
            </a:extLst>
          </p:cNvPr>
          <p:cNvSpPr>
            <a:spLocks noGrp="1"/>
          </p:cNvSpPr>
          <p:nvPr>
            <p:ph type="title"/>
          </p:nvPr>
        </p:nvSpPr>
        <p:spPr/>
        <p:txBody>
          <a:bodyPr/>
          <a:lstStyle/>
          <a:p>
            <a:pPr algn="ctr"/>
            <a:r>
              <a:rPr lang="en-IN" dirty="0"/>
              <a:t>Tuning a Model</a:t>
            </a:r>
          </a:p>
        </p:txBody>
      </p:sp>
      <p:sp>
        <p:nvSpPr>
          <p:cNvPr id="5" name="Content Placeholder 4">
            <a:extLst>
              <a:ext uri="{FF2B5EF4-FFF2-40B4-BE49-F238E27FC236}">
                <a16:creationId xmlns:a16="http://schemas.microsoft.com/office/drawing/2014/main" id="{8C6732AA-DAE7-F154-2481-C31FB09EDA7C}"/>
              </a:ext>
            </a:extLst>
          </p:cNvPr>
          <p:cNvSpPr>
            <a:spLocks noGrp="1"/>
          </p:cNvSpPr>
          <p:nvPr>
            <p:ph idx="1"/>
          </p:nvPr>
        </p:nvSpPr>
        <p:spPr/>
        <p:txBody>
          <a:bodyPr/>
          <a:lstStyle/>
          <a:p>
            <a:pPr algn="just"/>
            <a:r>
              <a:rPr lang="en-US" b="0" i="0" dirty="0">
                <a:solidFill>
                  <a:srgbClr val="374151"/>
                </a:solidFill>
                <a:effectLst/>
                <a:latin typeface="Söhne"/>
              </a:rPr>
              <a:t>Model tuning is the process of selecting the best hyperparameters for a machine learning model to improve its performance on a given task. Hyperparameters are parameters that are not learned during the training process, but rather are set by the user before training. </a:t>
            </a:r>
          </a:p>
          <a:p>
            <a:pPr algn="just"/>
            <a:r>
              <a:rPr lang="en-US" b="0" i="0" dirty="0">
                <a:solidFill>
                  <a:srgbClr val="374151"/>
                </a:solidFill>
                <a:effectLst/>
                <a:latin typeface="Söhne"/>
              </a:rPr>
              <a:t>Examples of hyperparameters include the learning rate of a neural network, the number of trees in a random forest, or the regularization parameter in a linear regression model.</a:t>
            </a:r>
            <a:endParaRPr lang="en-US" dirty="0">
              <a:solidFill>
                <a:srgbClr val="374151"/>
              </a:solidFill>
              <a:latin typeface="Söhne"/>
            </a:endParaRPr>
          </a:p>
          <a:p>
            <a:pPr algn="just"/>
            <a:r>
              <a:rPr lang="en-US" b="0" i="0" dirty="0">
                <a:solidFill>
                  <a:srgbClr val="374151"/>
                </a:solidFill>
                <a:effectLst/>
                <a:latin typeface="Söhne"/>
              </a:rPr>
              <a:t>GridSearchCV is a popular method for hyperparameter tuning that involves systematically searching through a specified grid of hyperparameters and evaluating the model's performance on a validation set for each combination of hyperparameters</a:t>
            </a:r>
          </a:p>
          <a:p>
            <a:pPr algn="just"/>
            <a:r>
              <a:rPr lang="en-US" b="0" i="0" dirty="0">
                <a:solidFill>
                  <a:srgbClr val="374151"/>
                </a:solidFill>
                <a:effectLst/>
                <a:latin typeface="Söhne"/>
              </a:rPr>
              <a:t>The algorithm then selects the hyperparameters that produced the best performance, based on a specified scoring metric.</a:t>
            </a:r>
            <a:endParaRPr lang="en-IN" dirty="0"/>
          </a:p>
        </p:txBody>
      </p:sp>
    </p:spTree>
    <p:extLst>
      <p:ext uri="{BB962C8B-B14F-4D97-AF65-F5344CB8AC3E}">
        <p14:creationId xmlns:p14="http://schemas.microsoft.com/office/powerpoint/2010/main" val="35286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65DA-0E19-368D-A46B-E34227654464}"/>
              </a:ext>
            </a:extLst>
          </p:cNvPr>
          <p:cNvSpPr>
            <a:spLocks noGrp="1"/>
          </p:cNvSpPr>
          <p:nvPr>
            <p:ph type="title" idx="4294967295"/>
          </p:nvPr>
        </p:nvSpPr>
        <p:spPr>
          <a:xfrm>
            <a:off x="2133600" y="287338"/>
            <a:ext cx="10058400" cy="1449387"/>
          </a:xfrm>
        </p:spPr>
        <p:txBody>
          <a:bodyPr/>
          <a:lstStyle/>
          <a:p>
            <a:r>
              <a:rPr lang="en-IN" dirty="0" err="1"/>
              <a:t>Gridsearchcv</a:t>
            </a:r>
            <a:r>
              <a:rPr lang="en-IN" dirty="0"/>
              <a:t>-hyperparameter tuning</a:t>
            </a:r>
          </a:p>
        </p:txBody>
      </p:sp>
      <p:sp>
        <p:nvSpPr>
          <p:cNvPr id="3" name="Content Placeholder 2">
            <a:extLst>
              <a:ext uri="{FF2B5EF4-FFF2-40B4-BE49-F238E27FC236}">
                <a16:creationId xmlns:a16="http://schemas.microsoft.com/office/drawing/2014/main" id="{FB18DA52-D4F0-ECA6-3D69-340DCA0A64A5}"/>
              </a:ext>
            </a:extLst>
          </p:cNvPr>
          <p:cNvSpPr>
            <a:spLocks noGrp="1"/>
          </p:cNvSpPr>
          <p:nvPr>
            <p:ph idx="4294967295"/>
          </p:nvPr>
        </p:nvSpPr>
        <p:spPr>
          <a:xfrm>
            <a:off x="707571" y="1736724"/>
            <a:ext cx="9764485" cy="4522562"/>
          </a:xfrm>
        </p:spPr>
        <p:txBody>
          <a:bodyPr>
            <a:normAutofit fontScale="92500" lnSpcReduction="20000"/>
          </a:bodyPr>
          <a:lstStyle/>
          <a:p>
            <a:pPr>
              <a:spcBef>
                <a:spcPts val="0"/>
              </a:spcBef>
              <a:spcAft>
                <a:spcPts val="0"/>
              </a:spcAft>
            </a:pPr>
            <a:r>
              <a:rPr lang="en-IN" sz="1600" dirty="0"/>
              <a:t>from </a:t>
            </a:r>
            <a:r>
              <a:rPr lang="en-IN" sz="1600" dirty="0" err="1"/>
              <a:t>sklearn.model_selection</a:t>
            </a:r>
            <a:r>
              <a:rPr lang="en-IN" sz="1600" dirty="0"/>
              <a:t> import GridSearchCV</a:t>
            </a:r>
          </a:p>
          <a:p>
            <a:pPr>
              <a:spcBef>
                <a:spcPts val="0"/>
              </a:spcBef>
              <a:spcAft>
                <a:spcPts val="0"/>
              </a:spcAft>
            </a:pPr>
            <a:r>
              <a:rPr lang="en-IN" sz="1600" dirty="0"/>
              <a:t>from </a:t>
            </a:r>
            <a:r>
              <a:rPr lang="en-IN" sz="1600" dirty="0" err="1"/>
              <a:t>sklearn.tree</a:t>
            </a:r>
            <a:r>
              <a:rPr lang="en-IN" sz="1600" dirty="0"/>
              <a:t> import </a:t>
            </a:r>
            <a:r>
              <a:rPr lang="en-IN" sz="1600" dirty="0" err="1"/>
              <a:t>DecisionTreeClassifier</a:t>
            </a:r>
            <a:endParaRPr lang="en-IN" sz="1600" dirty="0"/>
          </a:p>
          <a:p>
            <a:pPr>
              <a:spcBef>
                <a:spcPts val="0"/>
              </a:spcBef>
              <a:spcAft>
                <a:spcPts val="0"/>
              </a:spcAft>
            </a:pPr>
            <a:r>
              <a:rPr lang="en-IN" sz="1600" dirty="0"/>
              <a:t>from </a:t>
            </a:r>
            <a:r>
              <a:rPr lang="en-IN" sz="1600" dirty="0" err="1"/>
              <a:t>sklearn.datasets</a:t>
            </a:r>
            <a:r>
              <a:rPr lang="en-IN" sz="1600" dirty="0"/>
              <a:t> import </a:t>
            </a:r>
            <a:r>
              <a:rPr lang="en-IN" sz="1600" dirty="0" err="1"/>
              <a:t>load_iris</a:t>
            </a:r>
            <a:endParaRPr lang="en-IN" sz="1600" dirty="0"/>
          </a:p>
          <a:p>
            <a:pPr>
              <a:spcBef>
                <a:spcPts val="0"/>
              </a:spcBef>
              <a:spcAft>
                <a:spcPts val="0"/>
              </a:spcAft>
            </a:pPr>
            <a:endParaRPr lang="en-IN" sz="1600" dirty="0"/>
          </a:p>
          <a:p>
            <a:pPr>
              <a:spcBef>
                <a:spcPts val="0"/>
              </a:spcBef>
              <a:spcAft>
                <a:spcPts val="0"/>
              </a:spcAft>
            </a:pPr>
            <a:r>
              <a:rPr lang="en-IN" sz="1600" dirty="0"/>
              <a:t># Load iris dataset</a:t>
            </a:r>
          </a:p>
          <a:p>
            <a:pPr>
              <a:spcBef>
                <a:spcPts val="0"/>
              </a:spcBef>
              <a:spcAft>
                <a:spcPts val="0"/>
              </a:spcAft>
            </a:pPr>
            <a:r>
              <a:rPr lang="en-IN" sz="1600" dirty="0"/>
              <a:t>iris = </a:t>
            </a:r>
            <a:r>
              <a:rPr lang="en-IN" sz="1600" dirty="0" err="1"/>
              <a:t>load_iris</a:t>
            </a:r>
            <a:r>
              <a:rPr lang="en-IN" sz="1600" dirty="0"/>
              <a:t>()</a:t>
            </a:r>
          </a:p>
          <a:p>
            <a:pPr>
              <a:spcBef>
                <a:spcPts val="0"/>
              </a:spcBef>
              <a:spcAft>
                <a:spcPts val="0"/>
              </a:spcAft>
            </a:pPr>
            <a:r>
              <a:rPr lang="en-IN" sz="1600" dirty="0"/>
              <a:t>X = </a:t>
            </a:r>
            <a:r>
              <a:rPr lang="en-IN" sz="1600" dirty="0" err="1"/>
              <a:t>iris.data</a:t>
            </a:r>
            <a:endParaRPr lang="en-IN" sz="1600" dirty="0"/>
          </a:p>
          <a:p>
            <a:pPr>
              <a:spcBef>
                <a:spcPts val="0"/>
              </a:spcBef>
              <a:spcAft>
                <a:spcPts val="0"/>
              </a:spcAft>
            </a:pPr>
            <a:r>
              <a:rPr lang="en-IN" sz="1600" dirty="0"/>
              <a:t>y = </a:t>
            </a:r>
            <a:r>
              <a:rPr lang="en-IN" sz="1600" dirty="0" err="1"/>
              <a:t>iris.target</a:t>
            </a:r>
            <a:endParaRPr lang="en-IN" sz="1600" dirty="0"/>
          </a:p>
          <a:p>
            <a:pPr>
              <a:spcBef>
                <a:spcPts val="0"/>
              </a:spcBef>
              <a:spcAft>
                <a:spcPts val="0"/>
              </a:spcAft>
            </a:pPr>
            <a:endParaRPr lang="en-IN" sz="1600" dirty="0"/>
          </a:p>
          <a:p>
            <a:pPr>
              <a:spcBef>
                <a:spcPts val="0"/>
              </a:spcBef>
              <a:spcAft>
                <a:spcPts val="0"/>
              </a:spcAft>
            </a:pPr>
            <a:r>
              <a:rPr lang="en-IN" sz="1600" dirty="0"/>
              <a:t># Create a Decision Tree classifier</a:t>
            </a:r>
          </a:p>
          <a:p>
            <a:pPr>
              <a:spcBef>
                <a:spcPts val="0"/>
              </a:spcBef>
              <a:spcAft>
                <a:spcPts val="0"/>
              </a:spcAft>
            </a:pPr>
            <a:r>
              <a:rPr lang="en-IN" sz="1600" dirty="0" err="1"/>
              <a:t>dtc</a:t>
            </a:r>
            <a:r>
              <a:rPr lang="en-IN" sz="1600" dirty="0"/>
              <a:t> = </a:t>
            </a:r>
            <a:r>
              <a:rPr lang="en-IN" sz="1600" dirty="0" err="1"/>
              <a:t>DecisionTreeClassifier</a:t>
            </a:r>
            <a:r>
              <a:rPr lang="en-IN" sz="1600" dirty="0"/>
              <a:t>()</a:t>
            </a:r>
          </a:p>
          <a:p>
            <a:pPr>
              <a:spcBef>
                <a:spcPts val="0"/>
              </a:spcBef>
              <a:spcAft>
                <a:spcPts val="0"/>
              </a:spcAft>
            </a:pPr>
            <a:endParaRPr lang="en-IN" sz="1600" dirty="0"/>
          </a:p>
          <a:p>
            <a:pPr>
              <a:spcBef>
                <a:spcPts val="0"/>
              </a:spcBef>
              <a:spcAft>
                <a:spcPts val="0"/>
              </a:spcAft>
            </a:pPr>
            <a:r>
              <a:rPr lang="en-IN" sz="1600" dirty="0"/>
              <a:t># Define the hyperparameter grid to search over</a:t>
            </a:r>
          </a:p>
          <a:p>
            <a:pPr>
              <a:spcBef>
                <a:spcPts val="0"/>
              </a:spcBef>
              <a:spcAft>
                <a:spcPts val="0"/>
              </a:spcAft>
            </a:pPr>
            <a:r>
              <a:rPr lang="en-IN" sz="1600" dirty="0" err="1"/>
              <a:t>param_grid</a:t>
            </a:r>
            <a:r>
              <a:rPr lang="en-IN" sz="1600" dirty="0"/>
              <a:t> = {'criterion': ['</a:t>
            </a:r>
            <a:r>
              <a:rPr lang="en-IN" sz="1600" dirty="0" err="1"/>
              <a:t>gini</a:t>
            </a:r>
            <a:r>
              <a:rPr lang="en-IN" sz="1600" dirty="0"/>
              <a:t>', 'entropy'], </a:t>
            </a:r>
          </a:p>
          <a:p>
            <a:pPr>
              <a:spcBef>
                <a:spcPts val="0"/>
              </a:spcBef>
              <a:spcAft>
                <a:spcPts val="0"/>
              </a:spcAft>
            </a:pPr>
            <a:r>
              <a:rPr lang="en-IN" sz="1600" dirty="0"/>
              <a:t>              '</a:t>
            </a:r>
            <a:r>
              <a:rPr lang="en-IN" sz="1600" dirty="0" err="1"/>
              <a:t>max_depth</a:t>
            </a:r>
            <a:r>
              <a:rPr lang="en-IN" sz="1600" dirty="0"/>
              <a:t>': [3, 4, 5, 6],</a:t>
            </a:r>
          </a:p>
          <a:p>
            <a:pPr>
              <a:spcBef>
                <a:spcPts val="0"/>
              </a:spcBef>
              <a:spcAft>
                <a:spcPts val="0"/>
              </a:spcAft>
            </a:pPr>
            <a:r>
              <a:rPr lang="en-IN" sz="1600" dirty="0"/>
              <a:t>              '</a:t>
            </a:r>
            <a:r>
              <a:rPr lang="en-IN" sz="1600" dirty="0" err="1"/>
              <a:t>min_samples_split</a:t>
            </a:r>
            <a:r>
              <a:rPr lang="en-IN" sz="1600" dirty="0"/>
              <a:t>': [2, 3, 4, 5],</a:t>
            </a:r>
          </a:p>
          <a:p>
            <a:pPr>
              <a:spcBef>
                <a:spcPts val="0"/>
              </a:spcBef>
              <a:spcAft>
                <a:spcPts val="0"/>
              </a:spcAft>
            </a:pPr>
            <a:r>
              <a:rPr lang="en-IN" sz="1600" dirty="0"/>
              <a:t>              '</a:t>
            </a:r>
            <a:r>
              <a:rPr lang="en-IN" sz="1600" dirty="0" err="1"/>
              <a:t>min_samples_leaf</a:t>
            </a:r>
            <a:r>
              <a:rPr lang="en-IN" sz="1600" dirty="0"/>
              <a:t>': [1, 2, 3, 4]}</a:t>
            </a:r>
          </a:p>
          <a:p>
            <a:pPr>
              <a:spcBef>
                <a:spcPts val="0"/>
              </a:spcBef>
              <a:spcAft>
                <a:spcPts val="0"/>
              </a:spcAft>
            </a:pPr>
            <a:endParaRPr lang="en-IN" sz="1600" dirty="0"/>
          </a:p>
          <a:p>
            <a:pPr>
              <a:spcBef>
                <a:spcPts val="0"/>
              </a:spcBef>
              <a:spcAft>
                <a:spcPts val="0"/>
              </a:spcAft>
            </a:pPr>
            <a:r>
              <a:rPr lang="en-IN" sz="1600" dirty="0"/>
              <a:t># Perform grid search with 5-fold cross-validation and the accuracy score as the scoring metric</a:t>
            </a:r>
          </a:p>
          <a:p>
            <a:pPr>
              <a:spcBef>
                <a:spcPts val="0"/>
              </a:spcBef>
              <a:spcAft>
                <a:spcPts val="0"/>
              </a:spcAft>
            </a:pPr>
            <a:r>
              <a:rPr lang="en-IN" sz="1600" dirty="0" err="1"/>
              <a:t>grid_search</a:t>
            </a:r>
            <a:r>
              <a:rPr lang="en-IN" sz="1600" dirty="0"/>
              <a:t> = GridSearchCV(</a:t>
            </a:r>
            <a:r>
              <a:rPr lang="en-IN" sz="1600" dirty="0" err="1"/>
              <a:t>dtc</a:t>
            </a:r>
            <a:r>
              <a:rPr lang="en-IN" sz="1600" dirty="0"/>
              <a:t>, </a:t>
            </a:r>
            <a:r>
              <a:rPr lang="en-IN" sz="1600" dirty="0" err="1"/>
              <a:t>param_grid</a:t>
            </a:r>
            <a:r>
              <a:rPr lang="en-IN" sz="1600" dirty="0"/>
              <a:t>, cv=5, scoring='accuracy')</a:t>
            </a:r>
          </a:p>
          <a:p>
            <a:pPr>
              <a:spcBef>
                <a:spcPts val="0"/>
              </a:spcBef>
              <a:spcAft>
                <a:spcPts val="0"/>
              </a:spcAft>
            </a:pPr>
            <a:r>
              <a:rPr lang="en-IN" sz="1600" dirty="0" err="1"/>
              <a:t>grid_search.fit</a:t>
            </a:r>
            <a:r>
              <a:rPr lang="en-IN" sz="1600" dirty="0"/>
              <a:t>(X, y)</a:t>
            </a:r>
          </a:p>
          <a:p>
            <a:pPr>
              <a:spcBef>
                <a:spcPts val="0"/>
              </a:spcBef>
              <a:spcAft>
                <a:spcPts val="0"/>
              </a:spcAft>
            </a:pPr>
            <a:endParaRPr lang="en-IN" sz="1600" dirty="0"/>
          </a:p>
          <a:p>
            <a:pPr>
              <a:spcBef>
                <a:spcPts val="0"/>
              </a:spcBef>
              <a:spcAft>
                <a:spcPts val="0"/>
              </a:spcAft>
            </a:pPr>
            <a:r>
              <a:rPr lang="en-IN" sz="1600" dirty="0"/>
              <a:t># Print the best hyperparameters and the corresponding accuracy score</a:t>
            </a:r>
          </a:p>
          <a:p>
            <a:pPr>
              <a:spcBef>
                <a:spcPts val="0"/>
              </a:spcBef>
              <a:spcAft>
                <a:spcPts val="0"/>
              </a:spcAft>
            </a:pPr>
            <a:r>
              <a:rPr lang="en-IN" sz="1600" dirty="0"/>
              <a:t>print("Best hyperparameters:", </a:t>
            </a:r>
            <a:r>
              <a:rPr lang="en-IN" sz="1600" dirty="0" err="1"/>
              <a:t>grid_search.best_params</a:t>
            </a:r>
            <a:r>
              <a:rPr lang="en-IN" sz="1600" dirty="0"/>
              <a:t>_)</a:t>
            </a:r>
          </a:p>
          <a:p>
            <a:pPr>
              <a:spcBef>
                <a:spcPts val="0"/>
              </a:spcBef>
              <a:spcAft>
                <a:spcPts val="0"/>
              </a:spcAft>
            </a:pPr>
            <a:r>
              <a:rPr lang="en-IN" sz="1600" dirty="0"/>
              <a:t>print("Best accuracy score:", </a:t>
            </a:r>
            <a:r>
              <a:rPr lang="en-IN" sz="1600" dirty="0" err="1"/>
              <a:t>grid_search.best_score</a:t>
            </a:r>
            <a:r>
              <a:rPr lang="en-IN" sz="1600" dirty="0"/>
              <a:t>_)</a:t>
            </a:r>
          </a:p>
          <a:p>
            <a:pPr>
              <a:spcBef>
                <a:spcPts val="0"/>
              </a:spcBef>
              <a:spcAft>
                <a:spcPts val="0"/>
              </a:spcAft>
            </a:pPr>
            <a:endParaRPr lang="en-IN" sz="1600" dirty="0"/>
          </a:p>
        </p:txBody>
      </p:sp>
    </p:spTree>
    <p:extLst>
      <p:ext uri="{BB962C8B-B14F-4D97-AF65-F5344CB8AC3E}">
        <p14:creationId xmlns:p14="http://schemas.microsoft.com/office/powerpoint/2010/main" val="4014525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6285-2F84-0C72-9A04-1A6D9DD83894}"/>
              </a:ext>
            </a:extLst>
          </p:cNvPr>
          <p:cNvSpPr>
            <a:spLocks noGrp="1"/>
          </p:cNvSpPr>
          <p:nvPr>
            <p:ph type="title"/>
          </p:nvPr>
        </p:nvSpPr>
        <p:spPr/>
        <p:txBody>
          <a:bodyPr/>
          <a:lstStyle/>
          <a:p>
            <a:r>
              <a:rPr lang="en-IN" dirty="0" err="1"/>
              <a:t>Randomizedsearchcv</a:t>
            </a:r>
            <a:endParaRPr lang="en-IN" dirty="0"/>
          </a:p>
        </p:txBody>
      </p:sp>
      <p:sp>
        <p:nvSpPr>
          <p:cNvPr id="3" name="Content Placeholder 2">
            <a:extLst>
              <a:ext uri="{FF2B5EF4-FFF2-40B4-BE49-F238E27FC236}">
                <a16:creationId xmlns:a16="http://schemas.microsoft.com/office/drawing/2014/main" id="{9FABE406-5802-8623-D795-4131CAD9D0F1}"/>
              </a:ext>
            </a:extLst>
          </p:cNvPr>
          <p:cNvSpPr>
            <a:spLocks noGrp="1"/>
          </p:cNvSpPr>
          <p:nvPr>
            <p:ph idx="1"/>
          </p:nvPr>
        </p:nvSpPr>
        <p:spPr/>
        <p:txBody>
          <a:bodyPr>
            <a:normAutofit lnSpcReduction="10000"/>
          </a:bodyPr>
          <a:lstStyle/>
          <a:p>
            <a:pPr algn="just"/>
            <a:r>
              <a:rPr lang="en-US" dirty="0"/>
              <a:t>The grid search approach is fine when you are exploring relatively few combinations, like in the previous example, but when the hyperparameter search space is large, it is often preferable to use </a:t>
            </a:r>
            <a:r>
              <a:rPr lang="en-US" dirty="0" err="1"/>
              <a:t>RandomizedSearchCV</a:t>
            </a:r>
            <a:r>
              <a:rPr lang="en-US" dirty="0"/>
              <a:t> instead.</a:t>
            </a:r>
          </a:p>
          <a:p>
            <a:pPr algn="just"/>
            <a:r>
              <a:rPr lang="en-US" dirty="0"/>
              <a:t>This class can be used in much the same way as the GridSearchCV class, but instead of trying out all possible combinations, it evaluates a given number of random combinations by selecting a random value for each hyperparameter at every iteration</a:t>
            </a:r>
          </a:p>
          <a:p>
            <a:pPr algn="just"/>
            <a:r>
              <a:rPr lang="en-US" dirty="0"/>
              <a:t>This approach has two main benefits:</a:t>
            </a:r>
          </a:p>
          <a:p>
            <a:pPr algn="just"/>
            <a:r>
              <a:rPr lang="en-US" dirty="0"/>
              <a:t>If you let the randomized search run for, say, 1,000 iterations, this approach will explore 1,000 different values for each hyperparameter (instead of just a few values per hyperparameter with the grid search approach). </a:t>
            </a:r>
          </a:p>
          <a:p>
            <a:pPr algn="just"/>
            <a:r>
              <a:rPr lang="en-US" dirty="0"/>
              <a:t>You have more control over the computing budget you want to allocate to hyper‐ parameter search, simply by setting the number of iterations</a:t>
            </a:r>
            <a:endParaRPr lang="en-IN" dirty="0"/>
          </a:p>
        </p:txBody>
      </p:sp>
    </p:spTree>
    <p:extLst>
      <p:ext uri="{BB962C8B-B14F-4D97-AF65-F5344CB8AC3E}">
        <p14:creationId xmlns:p14="http://schemas.microsoft.com/office/powerpoint/2010/main" val="365899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30D0-650F-3456-0AAC-160FD45C8A55}"/>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C16F391E-C797-DF0E-E540-AB39ADCDF203}"/>
              </a:ext>
            </a:extLst>
          </p:cNvPr>
          <p:cNvSpPr>
            <a:spLocks noGrp="1"/>
          </p:cNvSpPr>
          <p:nvPr>
            <p:ph idx="1"/>
          </p:nvPr>
        </p:nvSpPr>
        <p:spPr>
          <a:xfrm>
            <a:off x="1097280" y="1845734"/>
            <a:ext cx="10058400" cy="4402666"/>
          </a:xfrm>
        </p:spPr>
        <p:txBody>
          <a:bodyPr>
            <a:normAutofit lnSpcReduction="10000"/>
          </a:bodyPr>
          <a:lstStyle/>
          <a:p>
            <a:pPr algn="just">
              <a:buFont typeface="Wingdings" panose="05000000000000000000" pitchFamily="2" charset="2"/>
              <a:buChar char="§"/>
            </a:pPr>
            <a:r>
              <a:rPr lang="en-US" b="0" i="0" dirty="0">
                <a:solidFill>
                  <a:srgbClr val="374151"/>
                </a:solidFill>
                <a:effectLst/>
                <a:latin typeface="Söhne"/>
              </a:rPr>
              <a:t>Data cleaning is an important step in machine learning, where the goal is to improve the quality of data that is being used for training a model. The process of data cleaning involves removing or correcting errors, inconsistencies, and outliers in the data, as well as dealing with missing values.</a:t>
            </a:r>
          </a:p>
          <a:p>
            <a:pPr lvl="1" algn="just">
              <a:buFont typeface="+mj-lt"/>
              <a:buAutoNum type="arabicPeriod"/>
            </a:pPr>
            <a:r>
              <a:rPr lang="en-US" b="1" i="0" dirty="0">
                <a:solidFill>
                  <a:srgbClr val="374151"/>
                </a:solidFill>
                <a:effectLst/>
                <a:latin typeface="Söhne"/>
              </a:rPr>
              <a:t>Handling missing values: </a:t>
            </a:r>
            <a:r>
              <a:rPr lang="en-US" b="0" i="0" dirty="0">
                <a:solidFill>
                  <a:srgbClr val="374151"/>
                </a:solidFill>
                <a:effectLst/>
                <a:latin typeface="Söhne"/>
              </a:rPr>
              <a:t>One of the most common problems in real-world datasets is missing data. The presence of missing data can affect the accuracy of the model. There are different methods to handle missing values, such as imputation, deletion, or using models that can handle missing data.</a:t>
            </a:r>
          </a:p>
          <a:p>
            <a:pPr lvl="1" algn="just">
              <a:buFont typeface="+mj-lt"/>
              <a:buAutoNum type="arabicPeriod"/>
            </a:pPr>
            <a:r>
              <a:rPr lang="en-US" b="1" i="0" dirty="0">
                <a:solidFill>
                  <a:srgbClr val="374151"/>
                </a:solidFill>
                <a:effectLst/>
                <a:latin typeface="Söhne"/>
              </a:rPr>
              <a:t>Removing duplicates: </a:t>
            </a:r>
            <a:r>
              <a:rPr lang="en-US" b="0" i="0" dirty="0">
                <a:solidFill>
                  <a:srgbClr val="374151"/>
                </a:solidFill>
                <a:effectLst/>
                <a:latin typeface="Söhne"/>
              </a:rPr>
              <a:t>Duplicate records can create bias and reduce the performance of the model. It is important to identify and remove any duplicate records from the dataset.</a:t>
            </a:r>
          </a:p>
          <a:p>
            <a:pPr lvl="1" algn="just">
              <a:buFont typeface="+mj-lt"/>
              <a:buAutoNum type="arabicPeriod"/>
            </a:pPr>
            <a:r>
              <a:rPr lang="en-US" b="1" i="0" dirty="0">
                <a:solidFill>
                  <a:srgbClr val="374151"/>
                </a:solidFill>
                <a:effectLst/>
                <a:latin typeface="Söhne"/>
              </a:rPr>
              <a:t>Removing outliers: </a:t>
            </a:r>
            <a:r>
              <a:rPr lang="en-US" b="0" i="0" dirty="0">
                <a:solidFill>
                  <a:srgbClr val="374151"/>
                </a:solidFill>
                <a:effectLst/>
                <a:latin typeface="Söhne"/>
              </a:rPr>
              <a:t>Outliers are data points that lie far away from the majority of the data points. They can negatively impact the performance of the model. It is important to identify and remove outliers or use models that are robust to outliers.</a:t>
            </a:r>
          </a:p>
          <a:p>
            <a:pPr lvl="1" algn="just">
              <a:buFont typeface="+mj-lt"/>
              <a:buAutoNum type="arabicPeriod"/>
            </a:pPr>
            <a:r>
              <a:rPr lang="en-US" b="1" i="0" dirty="0">
                <a:solidFill>
                  <a:srgbClr val="374151"/>
                </a:solidFill>
                <a:effectLst/>
                <a:latin typeface="Söhne"/>
              </a:rPr>
              <a:t>Encoding categorical data: </a:t>
            </a:r>
            <a:r>
              <a:rPr lang="en-US" b="0" i="0" dirty="0">
                <a:solidFill>
                  <a:srgbClr val="374151"/>
                </a:solidFill>
                <a:effectLst/>
                <a:latin typeface="Söhne"/>
              </a:rPr>
              <a:t>Machine learning models work with numerical data, so categorical data must be encoded before it can be used. One-hot encoding or label encoding are common techniques to encode categorical data.</a:t>
            </a:r>
          </a:p>
          <a:p>
            <a:pPr lvl="1" algn="just">
              <a:buFont typeface="+mj-lt"/>
              <a:buAutoNum type="arabicPeriod"/>
            </a:pPr>
            <a:r>
              <a:rPr lang="en-US" b="1" i="0" dirty="0">
                <a:solidFill>
                  <a:srgbClr val="374151"/>
                </a:solidFill>
                <a:effectLst/>
                <a:latin typeface="Söhne"/>
              </a:rPr>
              <a:t>Handling inconsistencies: </a:t>
            </a:r>
            <a:r>
              <a:rPr lang="en-US" b="0" i="0" dirty="0">
                <a:solidFill>
                  <a:srgbClr val="374151"/>
                </a:solidFill>
                <a:effectLst/>
                <a:latin typeface="Söhne"/>
              </a:rPr>
              <a:t>Inconsistencies in the data can arise from human error or system errors. It is important to identify and correct any inconsistencies in the data before using it to train the model.</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252184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202622A-3CFC-E92D-BCFA-59872EF17721}"/>
              </a:ext>
            </a:extLst>
          </p:cNvPr>
          <p:cNvSpPr txBox="1"/>
          <p:nvPr/>
        </p:nvSpPr>
        <p:spPr>
          <a:xfrm>
            <a:off x="174171" y="76200"/>
            <a:ext cx="11223172" cy="6217087"/>
          </a:xfrm>
          <a:prstGeom prst="rect">
            <a:avLst/>
          </a:prstGeom>
          <a:noFill/>
        </p:spPr>
        <p:txBody>
          <a:bodyPr wrap="square">
            <a:spAutoFit/>
          </a:bodyPr>
          <a:lstStyle/>
          <a:p>
            <a:r>
              <a:rPr lang="en-IN" sz="1600" dirty="0"/>
              <a:t>from </a:t>
            </a:r>
            <a:r>
              <a:rPr lang="en-IN" sz="1600" dirty="0" err="1"/>
              <a:t>sklearn.model_selection</a:t>
            </a:r>
            <a:r>
              <a:rPr lang="en-IN" sz="1600" dirty="0"/>
              <a:t> import </a:t>
            </a:r>
            <a:r>
              <a:rPr lang="en-IN" sz="1600" dirty="0" err="1"/>
              <a:t>RandomizedSearchCV</a:t>
            </a:r>
            <a:endParaRPr lang="en-IN" sz="1600" dirty="0"/>
          </a:p>
          <a:p>
            <a:r>
              <a:rPr lang="en-IN" sz="1600" dirty="0"/>
              <a:t>from </a:t>
            </a:r>
            <a:r>
              <a:rPr lang="en-IN" sz="1600" dirty="0" err="1"/>
              <a:t>sklearn.ensemble</a:t>
            </a:r>
            <a:r>
              <a:rPr lang="en-IN" sz="1600" dirty="0"/>
              <a:t> import </a:t>
            </a:r>
            <a:r>
              <a:rPr lang="en-IN" sz="1600" dirty="0" err="1"/>
              <a:t>RandomForestClassifier</a:t>
            </a:r>
            <a:endParaRPr lang="en-IN" sz="1600" dirty="0"/>
          </a:p>
          <a:p>
            <a:r>
              <a:rPr lang="en-IN" sz="1600" dirty="0"/>
              <a:t>from </a:t>
            </a:r>
            <a:r>
              <a:rPr lang="en-IN" sz="1600" dirty="0" err="1"/>
              <a:t>sklearn.datasets</a:t>
            </a:r>
            <a:r>
              <a:rPr lang="en-IN" sz="1600" dirty="0"/>
              <a:t> import </a:t>
            </a:r>
            <a:r>
              <a:rPr lang="en-IN" sz="1600" dirty="0" err="1"/>
              <a:t>load_iris</a:t>
            </a:r>
            <a:endParaRPr lang="en-IN" sz="1600" dirty="0"/>
          </a:p>
          <a:p>
            <a:r>
              <a:rPr lang="en-IN" sz="1600" dirty="0"/>
              <a:t>import </a:t>
            </a:r>
            <a:r>
              <a:rPr lang="en-IN" sz="1600" dirty="0" err="1"/>
              <a:t>numpy</a:t>
            </a:r>
            <a:r>
              <a:rPr lang="en-IN" sz="1600" dirty="0"/>
              <a:t> as np</a:t>
            </a:r>
          </a:p>
          <a:p>
            <a:r>
              <a:rPr lang="en-IN" sz="1600" dirty="0"/>
              <a:t># Load iris dataset</a:t>
            </a:r>
          </a:p>
          <a:p>
            <a:r>
              <a:rPr lang="en-IN" sz="1600" dirty="0"/>
              <a:t>iris = </a:t>
            </a:r>
            <a:r>
              <a:rPr lang="en-IN" sz="1600" dirty="0" err="1"/>
              <a:t>load_iris</a:t>
            </a:r>
            <a:r>
              <a:rPr lang="en-IN" sz="1600" dirty="0"/>
              <a:t>()</a:t>
            </a:r>
          </a:p>
          <a:p>
            <a:r>
              <a:rPr lang="en-IN" sz="1600" dirty="0"/>
              <a:t>X = </a:t>
            </a:r>
            <a:r>
              <a:rPr lang="en-IN" sz="1600" dirty="0" err="1"/>
              <a:t>iris.data</a:t>
            </a:r>
            <a:endParaRPr lang="en-IN" sz="1600" dirty="0"/>
          </a:p>
          <a:p>
            <a:r>
              <a:rPr lang="en-IN" sz="1600" dirty="0"/>
              <a:t>y = </a:t>
            </a:r>
            <a:r>
              <a:rPr lang="en-IN" sz="1600" dirty="0" err="1"/>
              <a:t>iris.target</a:t>
            </a:r>
            <a:endParaRPr lang="en-IN" sz="1600" dirty="0"/>
          </a:p>
          <a:p>
            <a:r>
              <a:rPr lang="en-IN" sz="1600" dirty="0"/>
              <a:t># Create a Random Forest classifier</a:t>
            </a:r>
          </a:p>
          <a:p>
            <a:r>
              <a:rPr lang="en-IN" sz="1600" dirty="0" err="1"/>
              <a:t>rfc</a:t>
            </a:r>
            <a:r>
              <a:rPr lang="en-IN" sz="1600" dirty="0"/>
              <a:t> = </a:t>
            </a:r>
            <a:r>
              <a:rPr lang="en-IN" sz="1600" dirty="0" err="1"/>
              <a:t>RandomForestClassifier</a:t>
            </a:r>
            <a:r>
              <a:rPr lang="en-IN" sz="1600" dirty="0"/>
              <a:t>()</a:t>
            </a:r>
          </a:p>
          <a:p>
            <a:r>
              <a:rPr lang="en-IN" sz="1600" dirty="0"/>
              <a:t># Define the hyperparameter distribution to sample from</a:t>
            </a:r>
          </a:p>
          <a:p>
            <a:r>
              <a:rPr lang="en-IN" sz="1600" dirty="0" err="1"/>
              <a:t>param_dist</a:t>
            </a:r>
            <a:r>
              <a:rPr lang="en-IN" sz="1600" dirty="0"/>
              <a:t> = {'</a:t>
            </a:r>
            <a:r>
              <a:rPr lang="en-IN" sz="1600" dirty="0" err="1"/>
              <a:t>n_estimators</a:t>
            </a:r>
            <a:r>
              <a:rPr lang="en-IN" sz="1600" dirty="0"/>
              <a:t>': [100, 200, 300, 400, 500],</a:t>
            </a:r>
          </a:p>
          <a:p>
            <a:r>
              <a:rPr lang="en-IN" sz="1600" dirty="0"/>
              <a:t>              '</a:t>
            </a:r>
            <a:r>
              <a:rPr lang="en-IN" sz="1600" dirty="0" err="1"/>
              <a:t>max_depth</a:t>
            </a:r>
            <a:r>
              <a:rPr lang="en-IN" sz="1600" dirty="0"/>
              <a:t>': [3, 5, 7, 9, 11, 13, 15, None],</a:t>
            </a:r>
          </a:p>
          <a:p>
            <a:r>
              <a:rPr lang="en-IN" sz="1600" dirty="0"/>
              <a:t>              '</a:t>
            </a:r>
            <a:r>
              <a:rPr lang="en-IN" sz="1600" dirty="0" err="1"/>
              <a:t>min_samples_split</a:t>
            </a:r>
            <a:r>
              <a:rPr lang="en-IN" sz="1600" dirty="0"/>
              <a:t>': [2, 3, 4, 5, 6, 7, 8, 9, 10],</a:t>
            </a:r>
          </a:p>
          <a:p>
            <a:r>
              <a:rPr lang="en-IN" sz="1600" dirty="0"/>
              <a:t>              '</a:t>
            </a:r>
            <a:r>
              <a:rPr lang="en-IN" sz="1600" dirty="0" err="1"/>
              <a:t>min_samples_leaf</a:t>
            </a:r>
            <a:r>
              <a:rPr lang="en-IN" sz="1600" dirty="0"/>
              <a:t>': [1, 2, 3, 4, 5, 6, 7, 8, 9, 10],</a:t>
            </a:r>
          </a:p>
          <a:p>
            <a:r>
              <a:rPr lang="en-IN" sz="1600" dirty="0"/>
              <a:t>              'bootstrap': [True, False],</a:t>
            </a:r>
          </a:p>
          <a:p>
            <a:r>
              <a:rPr lang="en-IN" sz="1600" dirty="0"/>
              <a:t>              'criterion': ['</a:t>
            </a:r>
            <a:r>
              <a:rPr lang="en-IN" sz="1600" dirty="0" err="1"/>
              <a:t>gini</a:t>
            </a:r>
            <a:r>
              <a:rPr lang="en-IN" sz="1600" dirty="0"/>
              <a:t>', 'entropy']}</a:t>
            </a:r>
          </a:p>
          <a:p>
            <a:r>
              <a:rPr lang="en-IN" sz="1600" dirty="0"/>
              <a:t># Perform randomized search with 5-fold cross-validation and the accuracy score as the scoring metric</a:t>
            </a:r>
          </a:p>
          <a:p>
            <a:r>
              <a:rPr lang="en-IN" sz="1600" dirty="0" err="1"/>
              <a:t>random_search</a:t>
            </a:r>
            <a:r>
              <a:rPr lang="en-IN" sz="1600" dirty="0"/>
              <a:t> = </a:t>
            </a:r>
            <a:r>
              <a:rPr lang="en-IN" sz="1600" dirty="0" err="1"/>
              <a:t>RandomizedSearchCV</a:t>
            </a:r>
            <a:r>
              <a:rPr lang="en-IN" sz="1600" dirty="0"/>
              <a:t>(</a:t>
            </a:r>
            <a:r>
              <a:rPr lang="en-IN" sz="1600" dirty="0" err="1"/>
              <a:t>rfc</a:t>
            </a:r>
            <a:r>
              <a:rPr lang="en-IN" sz="1600" dirty="0"/>
              <a:t>, </a:t>
            </a:r>
            <a:r>
              <a:rPr lang="en-IN" sz="1600" dirty="0" err="1"/>
              <a:t>param_distributions</a:t>
            </a:r>
            <a:r>
              <a:rPr lang="en-IN" sz="1600" dirty="0"/>
              <a:t>=</a:t>
            </a:r>
            <a:r>
              <a:rPr lang="en-IN" sz="1600" dirty="0" err="1"/>
              <a:t>param_dist</a:t>
            </a:r>
            <a:r>
              <a:rPr lang="en-IN" sz="1600" dirty="0"/>
              <a:t>, </a:t>
            </a:r>
            <a:r>
              <a:rPr lang="en-IN" sz="1600" dirty="0" err="1"/>
              <a:t>n_iter</a:t>
            </a:r>
            <a:r>
              <a:rPr lang="en-IN" sz="1600" dirty="0"/>
              <a:t>=100, cv=5, scoring='accuracy', </a:t>
            </a:r>
            <a:r>
              <a:rPr lang="en-IN" sz="1600" dirty="0" err="1"/>
              <a:t>random_state</a:t>
            </a:r>
            <a:r>
              <a:rPr lang="en-IN" sz="1600" dirty="0"/>
              <a:t>=42)</a:t>
            </a:r>
          </a:p>
          <a:p>
            <a:r>
              <a:rPr lang="en-IN" sz="1600" dirty="0" err="1"/>
              <a:t>random_search.fit</a:t>
            </a:r>
            <a:r>
              <a:rPr lang="en-IN" sz="1600" dirty="0"/>
              <a:t>(X, y)</a:t>
            </a:r>
          </a:p>
          <a:p>
            <a:r>
              <a:rPr lang="en-IN" sz="1600" dirty="0"/>
              <a:t># Print the best hyperparameters and the corresponding accuracy score</a:t>
            </a:r>
          </a:p>
          <a:p>
            <a:r>
              <a:rPr lang="en-IN" sz="1600" dirty="0"/>
              <a:t>print("Best hyperparameters:", </a:t>
            </a:r>
            <a:r>
              <a:rPr lang="en-IN" sz="1600" dirty="0" err="1"/>
              <a:t>random_search.best_params</a:t>
            </a:r>
            <a:r>
              <a:rPr lang="en-IN" sz="1600" dirty="0"/>
              <a:t>_)</a:t>
            </a:r>
          </a:p>
          <a:p>
            <a:r>
              <a:rPr lang="en-IN" sz="1600" dirty="0"/>
              <a:t>print("Best accuracy score:", </a:t>
            </a:r>
            <a:r>
              <a:rPr lang="en-IN" sz="1600" dirty="0" err="1"/>
              <a:t>random_search.best_score</a:t>
            </a:r>
            <a:r>
              <a:rPr lang="en-IN" sz="1600" dirty="0"/>
              <a:t>_)</a:t>
            </a:r>
          </a:p>
        </p:txBody>
      </p:sp>
    </p:spTree>
    <p:extLst>
      <p:ext uri="{BB962C8B-B14F-4D97-AF65-F5344CB8AC3E}">
        <p14:creationId xmlns:p14="http://schemas.microsoft.com/office/powerpoint/2010/main" val="230454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556F-0B38-69CF-BDE1-400EA813419E}"/>
              </a:ext>
            </a:extLst>
          </p:cNvPr>
          <p:cNvSpPr>
            <a:spLocks noGrp="1"/>
          </p:cNvSpPr>
          <p:nvPr>
            <p:ph type="title"/>
          </p:nvPr>
        </p:nvSpPr>
        <p:spPr/>
        <p:txBody>
          <a:bodyPr/>
          <a:lstStyle/>
          <a:p>
            <a:r>
              <a:rPr lang="en-IN" dirty="0"/>
              <a:t>Ensemble methods</a:t>
            </a:r>
          </a:p>
        </p:txBody>
      </p:sp>
      <p:sp>
        <p:nvSpPr>
          <p:cNvPr id="3" name="Content Placeholder 2">
            <a:extLst>
              <a:ext uri="{FF2B5EF4-FFF2-40B4-BE49-F238E27FC236}">
                <a16:creationId xmlns:a16="http://schemas.microsoft.com/office/drawing/2014/main" id="{B14898D6-2989-5C5D-D731-242464EE27F8}"/>
              </a:ext>
            </a:extLst>
          </p:cNvPr>
          <p:cNvSpPr>
            <a:spLocks noGrp="1"/>
          </p:cNvSpPr>
          <p:nvPr>
            <p:ph idx="1"/>
          </p:nvPr>
        </p:nvSpPr>
        <p:spPr/>
        <p:txBody>
          <a:bodyPr/>
          <a:lstStyle/>
          <a:p>
            <a:pPr algn="just"/>
            <a:r>
              <a:rPr lang="en-US" b="0" i="0" dirty="0">
                <a:solidFill>
                  <a:srgbClr val="374151"/>
                </a:solidFill>
                <a:effectLst/>
                <a:latin typeface="Söhne"/>
              </a:rPr>
              <a:t>One of the advantages of ensemble methods is that they can often produce better results than a single model, especially if the individual models in the ensemble are diverse and complementary to each other.</a:t>
            </a:r>
          </a:p>
          <a:p>
            <a:pPr algn="just"/>
            <a:r>
              <a:rPr lang="en-US" dirty="0">
                <a:solidFill>
                  <a:srgbClr val="374151"/>
                </a:solidFill>
                <a:latin typeface="Söhne"/>
              </a:rPr>
              <a:t>Steps:</a:t>
            </a:r>
          </a:p>
          <a:p>
            <a:pPr algn="just">
              <a:buFont typeface="+mj-lt"/>
              <a:buAutoNum type="arabicPeriod"/>
            </a:pPr>
            <a:r>
              <a:rPr lang="en-US" b="0" i="0" dirty="0">
                <a:solidFill>
                  <a:srgbClr val="374151"/>
                </a:solidFill>
                <a:effectLst/>
                <a:latin typeface="Söhne"/>
              </a:rPr>
              <a:t>Choose the type of ensemble method that you want to use. Some common types of ensemble methods include:</a:t>
            </a:r>
          </a:p>
          <a:p>
            <a:pPr marL="742950" lvl="1" indent="-285750" algn="just">
              <a:buFont typeface="+mj-lt"/>
              <a:buAutoNum type="arabicPeriod"/>
            </a:pPr>
            <a:r>
              <a:rPr lang="en-US" b="0" i="0" dirty="0">
                <a:solidFill>
                  <a:srgbClr val="374151"/>
                </a:solidFill>
                <a:effectLst/>
                <a:latin typeface="Söhne"/>
              </a:rPr>
              <a:t>Bagging: Build multiple models independently on random subsets of the training data and aggregate their predictions.</a:t>
            </a:r>
          </a:p>
          <a:p>
            <a:pPr marL="742950" lvl="1" indent="-285750" algn="just">
              <a:buFont typeface="+mj-lt"/>
              <a:buAutoNum type="arabicPeriod"/>
            </a:pPr>
            <a:r>
              <a:rPr lang="en-US" b="0" i="0" dirty="0">
                <a:solidFill>
                  <a:srgbClr val="374151"/>
                </a:solidFill>
                <a:effectLst/>
                <a:latin typeface="Söhne"/>
              </a:rPr>
              <a:t>Boosting: Build models sequentially on the training data, with each subsequent model focusing on the samples that the previous models misclassified.</a:t>
            </a:r>
          </a:p>
          <a:p>
            <a:pPr marL="742950" lvl="1" indent="-285750" algn="just">
              <a:buFont typeface="+mj-lt"/>
              <a:buAutoNum type="arabicPeriod"/>
            </a:pPr>
            <a:r>
              <a:rPr lang="en-US" b="0" i="0" dirty="0">
                <a:solidFill>
                  <a:srgbClr val="374151"/>
                </a:solidFill>
                <a:effectLst/>
                <a:latin typeface="Söhne"/>
              </a:rPr>
              <a:t>Stacking: Build multiple models independently on the training data and use their predictions as input to a higher-level model.</a:t>
            </a:r>
          </a:p>
          <a:p>
            <a:pPr algn="just"/>
            <a:endParaRPr lang="en-IN" dirty="0"/>
          </a:p>
        </p:txBody>
      </p:sp>
    </p:spTree>
    <p:extLst>
      <p:ext uri="{BB962C8B-B14F-4D97-AF65-F5344CB8AC3E}">
        <p14:creationId xmlns:p14="http://schemas.microsoft.com/office/powerpoint/2010/main" val="125547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C1A32-BB4F-58BB-74FB-0E59B3043248}"/>
              </a:ext>
            </a:extLst>
          </p:cNvPr>
          <p:cNvSpPr>
            <a:spLocks noGrp="1"/>
          </p:cNvSpPr>
          <p:nvPr>
            <p:ph idx="4294967295"/>
          </p:nvPr>
        </p:nvSpPr>
        <p:spPr>
          <a:xfrm>
            <a:off x="283027" y="213406"/>
            <a:ext cx="11027229" cy="5621337"/>
          </a:xfrm>
        </p:spPr>
        <p:txBody>
          <a:bodyPr>
            <a:normAutofit fontScale="92500" lnSpcReduction="20000"/>
          </a:bodyPr>
          <a:lstStyle/>
          <a:p>
            <a:pPr algn="just">
              <a:buFont typeface="+mj-lt"/>
              <a:buAutoNum type="arabicPeriod"/>
            </a:pPr>
            <a:r>
              <a:rPr lang="en-US" sz="2400" b="0" i="0" dirty="0">
                <a:solidFill>
                  <a:srgbClr val="374151"/>
                </a:solidFill>
                <a:effectLst/>
                <a:latin typeface="Söhne"/>
              </a:rPr>
              <a:t>Select a base model that you want to use as a building block for the ensemble. For example, you could choose a Decision Tree classifier as your base model.</a:t>
            </a:r>
          </a:p>
          <a:p>
            <a:pPr algn="just">
              <a:buFont typeface="+mj-lt"/>
              <a:buAutoNum type="arabicPeriod"/>
            </a:pPr>
            <a:r>
              <a:rPr lang="en-US" sz="2400" b="0" i="0" dirty="0">
                <a:solidFill>
                  <a:srgbClr val="374151"/>
                </a:solidFill>
                <a:effectLst/>
                <a:latin typeface="Söhne"/>
              </a:rPr>
              <a:t>Define the hyperparameters that you want to tune for the base model. For example, you could tune the </a:t>
            </a:r>
            <a:r>
              <a:rPr lang="en-US" sz="2400" b="0" i="0" dirty="0" err="1">
                <a:solidFill>
                  <a:srgbClr val="374151"/>
                </a:solidFill>
                <a:effectLst/>
                <a:latin typeface="Söhne"/>
              </a:rPr>
              <a:t>max_depth</a:t>
            </a:r>
            <a:r>
              <a:rPr lang="en-US" sz="2400" b="0" i="0" dirty="0">
                <a:solidFill>
                  <a:srgbClr val="374151"/>
                </a:solidFill>
                <a:effectLst/>
                <a:latin typeface="Söhne"/>
              </a:rPr>
              <a:t>, </a:t>
            </a:r>
            <a:r>
              <a:rPr lang="en-US" sz="2400" b="0" i="0" dirty="0" err="1">
                <a:solidFill>
                  <a:srgbClr val="374151"/>
                </a:solidFill>
                <a:effectLst/>
                <a:latin typeface="Söhne"/>
              </a:rPr>
              <a:t>min_samples_split</a:t>
            </a:r>
            <a:r>
              <a:rPr lang="en-US" sz="2400" b="0" i="0" dirty="0">
                <a:solidFill>
                  <a:srgbClr val="374151"/>
                </a:solidFill>
                <a:effectLst/>
                <a:latin typeface="Söhne"/>
              </a:rPr>
              <a:t>, and </a:t>
            </a:r>
            <a:r>
              <a:rPr lang="en-US" sz="2400" b="0" i="0" dirty="0" err="1">
                <a:solidFill>
                  <a:srgbClr val="374151"/>
                </a:solidFill>
                <a:effectLst/>
                <a:latin typeface="Söhne"/>
              </a:rPr>
              <a:t>min_samples_leaf</a:t>
            </a:r>
            <a:r>
              <a:rPr lang="en-US" sz="2400" b="0" i="0" dirty="0">
                <a:solidFill>
                  <a:srgbClr val="374151"/>
                </a:solidFill>
                <a:effectLst/>
                <a:latin typeface="Söhne"/>
              </a:rPr>
              <a:t> hyperparameters.</a:t>
            </a:r>
          </a:p>
          <a:p>
            <a:pPr algn="just">
              <a:buFont typeface="+mj-lt"/>
              <a:buAutoNum type="arabicPeriod"/>
            </a:pPr>
            <a:r>
              <a:rPr lang="en-US" sz="2400" b="0" i="0" dirty="0">
                <a:solidFill>
                  <a:srgbClr val="374151"/>
                </a:solidFill>
                <a:effectLst/>
                <a:latin typeface="Söhne"/>
              </a:rPr>
              <a:t>Use GridSearchCV or </a:t>
            </a:r>
            <a:r>
              <a:rPr lang="en-US" sz="2400" b="0" i="0" dirty="0" err="1">
                <a:solidFill>
                  <a:srgbClr val="374151"/>
                </a:solidFill>
                <a:effectLst/>
                <a:latin typeface="Söhne"/>
              </a:rPr>
              <a:t>RandomizedSearchCV</a:t>
            </a:r>
            <a:r>
              <a:rPr lang="en-US" sz="2400" b="0" i="0" dirty="0">
                <a:solidFill>
                  <a:srgbClr val="374151"/>
                </a:solidFill>
                <a:effectLst/>
                <a:latin typeface="Söhne"/>
              </a:rPr>
              <a:t> to search over the hyperparameters for the base model, using cross-validation to evaluate the performance of each hyperparameter setting.</a:t>
            </a:r>
          </a:p>
          <a:p>
            <a:pPr algn="just">
              <a:buFont typeface="+mj-lt"/>
              <a:buAutoNum type="arabicPeriod"/>
            </a:pPr>
            <a:r>
              <a:rPr lang="en-US" sz="2400" b="0" i="0" dirty="0">
                <a:solidFill>
                  <a:srgbClr val="374151"/>
                </a:solidFill>
                <a:effectLst/>
                <a:latin typeface="Söhne"/>
              </a:rPr>
              <a:t>Once you have found the best hyperparameters for the base model, use them to train the base model on the full training data.</a:t>
            </a:r>
          </a:p>
          <a:p>
            <a:pPr algn="just">
              <a:buFont typeface="+mj-lt"/>
              <a:buAutoNum type="arabicPeriod"/>
            </a:pPr>
            <a:r>
              <a:rPr lang="en-US" sz="2400" b="0" i="0" dirty="0">
                <a:solidFill>
                  <a:srgbClr val="374151"/>
                </a:solidFill>
                <a:effectLst/>
                <a:latin typeface="Söhne"/>
              </a:rPr>
              <a:t>Use the trained base model to build the ensemble. For example, if you are using bagging, you could train multiple instances of the base model on random subsets of the training data, and then aggregate their predictions by taking the majority vote.</a:t>
            </a:r>
          </a:p>
          <a:p>
            <a:pPr algn="just">
              <a:buFont typeface="+mj-lt"/>
              <a:buAutoNum type="arabicPeriod"/>
            </a:pPr>
            <a:r>
              <a:rPr lang="en-US" sz="2400" b="0" i="0" dirty="0">
                <a:solidFill>
                  <a:srgbClr val="374151"/>
                </a:solidFill>
                <a:effectLst/>
                <a:latin typeface="Söhne"/>
              </a:rPr>
              <a:t>Use GridSearchCV or </a:t>
            </a:r>
            <a:r>
              <a:rPr lang="en-US" sz="2400" b="0" i="0" dirty="0" err="1">
                <a:solidFill>
                  <a:srgbClr val="374151"/>
                </a:solidFill>
                <a:effectLst/>
                <a:latin typeface="Söhne"/>
              </a:rPr>
              <a:t>RandomizedSearchCV</a:t>
            </a:r>
            <a:r>
              <a:rPr lang="en-US" sz="2400" b="0" i="0" dirty="0">
                <a:solidFill>
                  <a:srgbClr val="374151"/>
                </a:solidFill>
                <a:effectLst/>
                <a:latin typeface="Söhne"/>
              </a:rPr>
              <a:t> to search over the hyperparameters for the ensemble method, using cross-validation to evaluate the performance of each hyperparameter setting.</a:t>
            </a:r>
          </a:p>
          <a:p>
            <a:pPr algn="just">
              <a:buFont typeface="+mj-lt"/>
              <a:buAutoNum type="arabicPeriod"/>
            </a:pPr>
            <a:r>
              <a:rPr lang="en-US" sz="2400" b="0" i="0" dirty="0">
                <a:solidFill>
                  <a:srgbClr val="374151"/>
                </a:solidFill>
                <a:effectLst/>
                <a:latin typeface="Söhne"/>
              </a:rPr>
              <a:t>Once you have found the best hyperparameters for the ensemble method, use them to train the final ensemble on the full training data.</a:t>
            </a:r>
          </a:p>
          <a:p>
            <a:pPr algn="just">
              <a:buFont typeface="+mj-lt"/>
              <a:buAutoNum type="arabicPeriod"/>
            </a:pPr>
            <a:r>
              <a:rPr lang="en-US" sz="2400" b="0" i="0" dirty="0">
                <a:solidFill>
                  <a:srgbClr val="374151"/>
                </a:solidFill>
                <a:effectLst/>
                <a:latin typeface="Söhne"/>
              </a:rPr>
              <a:t>Evaluate the performance of the final ensemble on a holdout dataset to estimate its generalization performance.</a:t>
            </a:r>
          </a:p>
          <a:p>
            <a:pPr algn="just"/>
            <a:endParaRPr lang="en-IN" sz="2400" dirty="0"/>
          </a:p>
        </p:txBody>
      </p:sp>
    </p:spTree>
    <p:extLst>
      <p:ext uri="{BB962C8B-B14F-4D97-AF65-F5344CB8AC3E}">
        <p14:creationId xmlns:p14="http://schemas.microsoft.com/office/powerpoint/2010/main" val="143501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E47BB-355B-EB08-27D2-FF99A78EF8BD}"/>
              </a:ext>
            </a:extLst>
          </p:cNvPr>
          <p:cNvSpPr txBox="1"/>
          <p:nvPr/>
        </p:nvSpPr>
        <p:spPr>
          <a:xfrm>
            <a:off x="402771" y="151179"/>
            <a:ext cx="11016343" cy="5693866"/>
          </a:xfrm>
          <a:prstGeom prst="rect">
            <a:avLst/>
          </a:prstGeom>
          <a:noFill/>
        </p:spPr>
        <p:txBody>
          <a:bodyPr wrap="square">
            <a:spAutoFit/>
          </a:bodyPr>
          <a:lstStyle/>
          <a:p>
            <a:pPr algn="just"/>
            <a:r>
              <a:rPr lang="en-IN" sz="1400" dirty="0"/>
              <a:t>from </a:t>
            </a:r>
            <a:r>
              <a:rPr lang="en-IN" sz="1400" dirty="0" err="1"/>
              <a:t>sklearn.ensemble</a:t>
            </a:r>
            <a:r>
              <a:rPr lang="en-IN" sz="1400" dirty="0"/>
              <a:t> import </a:t>
            </a:r>
            <a:r>
              <a:rPr lang="en-IN" sz="1400" dirty="0" err="1"/>
              <a:t>RandomForestClassifier</a:t>
            </a:r>
            <a:endParaRPr lang="en-IN" sz="1400" dirty="0"/>
          </a:p>
          <a:p>
            <a:pPr algn="just"/>
            <a:r>
              <a:rPr lang="en-IN" sz="1400" dirty="0"/>
              <a:t>from </a:t>
            </a:r>
            <a:r>
              <a:rPr lang="en-IN" sz="1400" dirty="0" err="1"/>
              <a:t>sklearn.model_selection</a:t>
            </a:r>
            <a:r>
              <a:rPr lang="en-IN" sz="1400" dirty="0"/>
              <a:t> import GridSearchCV, </a:t>
            </a:r>
            <a:r>
              <a:rPr lang="en-IN" sz="1400" dirty="0" err="1"/>
              <a:t>cross_val_score</a:t>
            </a:r>
            <a:endParaRPr lang="en-IN" sz="1400" dirty="0"/>
          </a:p>
          <a:p>
            <a:pPr algn="just"/>
            <a:r>
              <a:rPr lang="en-IN" sz="1400" dirty="0"/>
              <a:t>from </a:t>
            </a:r>
            <a:r>
              <a:rPr lang="en-IN" sz="1400" dirty="0" err="1"/>
              <a:t>sklearn.datasets</a:t>
            </a:r>
            <a:r>
              <a:rPr lang="en-IN" sz="1400" dirty="0"/>
              <a:t> import </a:t>
            </a:r>
            <a:r>
              <a:rPr lang="en-IN" sz="1400" dirty="0" err="1"/>
              <a:t>make_classification</a:t>
            </a:r>
            <a:endParaRPr lang="en-IN" sz="1400" dirty="0"/>
          </a:p>
          <a:p>
            <a:pPr algn="just"/>
            <a:endParaRPr lang="en-IN" sz="1400" dirty="0"/>
          </a:p>
          <a:p>
            <a:pPr algn="just"/>
            <a:r>
              <a:rPr lang="en-IN" sz="1400" dirty="0"/>
              <a:t># Generate a toy dataset</a:t>
            </a:r>
          </a:p>
          <a:p>
            <a:pPr algn="just"/>
            <a:r>
              <a:rPr lang="en-IN" sz="1400" dirty="0"/>
              <a:t>X, y = </a:t>
            </a:r>
            <a:r>
              <a:rPr lang="en-IN" sz="1400" dirty="0" err="1"/>
              <a:t>make_classification</a:t>
            </a:r>
            <a:r>
              <a:rPr lang="en-IN" sz="1400" dirty="0"/>
              <a:t>(</a:t>
            </a:r>
            <a:r>
              <a:rPr lang="en-IN" sz="1400" dirty="0" err="1"/>
              <a:t>n_samples</a:t>
            </a:r>
            <a:r>
              <a:rPr lang="en-IN" sz="1400" dirty="0"/>
              <a:t>=1000, </a:t>
            </a:r>
            <a:r>
              <a:rPr lang="en-IN" sz="1400" dirty="0" err="1"/>
              <a:t>n_features</a:t>
            </a:r>
            <a:r>
              <a:rPr lang="en-IN" sz="1400" dirty="0"/>
              <a:t>=10, </a:t>
            </a:r>
            <a:r>
              <a:rPr lang="en-IN" sz="1400" dirty="0" err="1"/>
              <a:t>n_informative</a:t>
            </a:r>
            <a:r>
              <a:rPr lang="en-IN" sz="1400" dirty="0"/>
              <a:t>=5, </a:t>
            </a:r>
            <a:r>
              <a:rPr lang="en-IN" sz="1400" dirty="0" err="1"/>
              <a:t>random_state</a:t>
            </a:r>
            <a:r>
              <a:rPr lang="en-IN" sz="1400" dirty="0"/>
              <a:t>=42)</a:t>
            </a:r>
          </a:p>
          <a:p>
            <a:pPr algn="just"/>
            <a:endParaRPr lang="en-IN" sz="1400" dirty="0"/>
          </a:p>
          <a:p>
            <a:pPr algn="just"/>
            <a:r>
              <a:rPr lang="en-IN" sz="1400" dirty="0"/>
              <a:t># Define the hyperparameter grid to search over</a:t>
            </a:r>
          </a:p>
          <a:p>
            <a:pPr algn="just"/>
            <a:r>
              <a:rPr lang="en-IN" sz="1400" dirty="0" err="1"/>
              <a:t>param_grid</a:t>
            </a:r>
            <a:r>
              <a:rPr lang="en-IN" sz="1400" dirty="0"/>
              <a:t> = {</a:t>
            </a:r>
          </a:p>
          <a:p>
            <a:pPr algn="just"/>
            <a:r>
              <a:rPr lang="en-IN" sz="1400" dirty="0"/>
              <a:t>    '</a:t>
            </a:r>
            <a:r>
              <a:rPr lang="en-IN" sz="1400" dirty="0" err="1"/>
              <a:t>n_estimators</a:t>
            </a:r>
            <a:r>
              <a:rPr lang="en-IN" sz="1400" dirty="0"/>
              <a:t>': [100, 200, 300],</a:t>
            </a:r>
          </a:p>
          <a:p>
            <a:pPr algn="just"/>
            <a:r>
              <a:rPr lang="en-IN" sz="1400" dirty="0"/>
              <a:t>    '</a:t>
            </a:r>
            <a:r>
              <a:rPr lang="en-IN" sz="1400" dirty="0" err="1"/>
              <a:t>max_depth</a:t>
            </a:r>
            <a:r>
              <a:rPr lang="en-IN" sz="1400" dirty="0"/>
              <a:t>': [5, 10, None],</a:t>
            </a:r>
          </a:p>
          <a:p>
            <a:pPr algn="just"/>
            <a:r>
              <a:rPr lang="en-IN" sz="1400" dirty="0"/>
              <a:t>    '</a:t>
            </a:r>
            <a:r>
              <a:rPr lang="en-IN" sz="1400" dirty="0" err="1"/>
              <a:t>max_features</a:t>
            </a:r>
            <a:r>
              <a:rPr lang="en-IN" sz="1400" dirty="0"/>
              <a:t>': ['sqrt', 'log2', 0.5],</a:t>
            </a:r>
          </a:p>
          <a:p>
            <a:pPr algn="just"/>
            <a:r>
              <a:rPr lang="en-IN" sz="1400" dirty="0"/>
              <a:t>    '</a:t>
            </a:r>
            <a:r>
              <a:rPr lang="en-IN" sz="1400" dirty="0" err="1"/>
              <a:t>min_samples_split</a:t>
            </a:r>
            <a:r>
              <a:rPr lang="en-IN" sz="1400" dirty="0"/>
              <a:t>': [2, 5, 10],</a:t>
            </a:r>
          </a:p>
          <a:p>
            <a:pPr algn="just"/>
            <a:r>
              <a:rPr lang="en-IN" sz="1400" dirty="0"/>
              <a:t>    '</a:t>
            </a:r>
            <a:r>
              <a:rPr lang="en-IN" sz="1400" dirty="0" err="1"/>
              <a:t>min_samples_leaf</a:t>
            </a:r>
            <a:r>
              <a:rPr lang="en-IN" sz="1400" dirty="0"/>
              <a:t>': [1, 2, 4]</a:t>
            </a:r>
          </a:p>
          <a:p>
            <a:pPr algn="just"/>
            <a:r>
              <a:rPr lang="en-IN" sz="1400" dirty="0"/>
              <a:t>}</a:t>
            </a:r>
          </a:p>
          <a:p>
            <a:pPr algn="just"/>
            <a:endParaRPr lang="en-IN" sz="1400" dirty="0"/>
          </a:p>
          <a:p>
            <a:pPr algn="just"/>
            <a:r>
              <a:rPr lang="en-IN" sz="1400" dirty="0"/>
              <a:t># Create a random forest classifier</a:t>
            </a:r>
          </a:p>
          <a:p>
            <a:pPr algn="just"/>
            <a:r>
              <a:rPr lang="en-IN" sz="1400" dirty="0"/>
              <a:t>rf = </a:t>
            </a:r>
            <a:r>
              <a:rPr lang="en-IN" sz="1400" dirty="0" err="1"/>
              <a:t>RandomForestClassifier</a:t>
            </a:r>
            <a:r>
              <a:rPr lang="en-IN" sz="1400" dirty="0"/>
              <a:t>(</a:t>
            </a:r>
            <a:r>
              <a:rPr lang="en-IN" sz="1400" dirty="0" err="1"/>
              <a:t>random_state</a:t>
            </a:r>
            <a:r>
              <a:rPr lang="en-IN" sz="1400" dirty="0"/>
              <a:t>=</a:t>
            </a:r>
            <a:r>
              <a:rPr lang="en-IN" sz="1050" dirty="0"/>
              <a:t>42</a:t>
            </a:r>
            <a:r>
              <a:rPr lang="en-IN" sz="1400" dirty="0"/>
              <a:t>)</a:t>
            </a:r>
          </a:p>
          <a:p>
            <a:pPr algn="just"/>
            <a:endParaRPr lang="en-IN" sz="1400" dirty="0"/>
          </a:p>
          <a:p>
            <a:pPr algn="just"/>
            <a:r>
              <a:rPr lang="en-IN" sz="1400" dirty="0"/>
              <a:t># Perform grid search with 5-fold cross-validation</a:t>
            </a:r>
          </a:p>
          <a:p>
            <a:pPr algn="just"/>
            <a:r>
              <a:rPr lang="en-IN" sz="1400" dirty="0" err="1"/>
              <a:t>grid_search</a:t>
            </a:r>
            <a:r>
              <a:rPr lang="en-IN" sz="1400" dirty="0"/>
              <a:t> = GridSearchCV(estimator=rf, </a:t>
            </a:r>
            <a:r>
              <a:rPr lang="en-IN" sz="1400" dirty="0" err="1"/>
              <a:t>param_grid</a:t>
            </a:r>
            <a:r>
              <a:rPr lang="en-IN" sz="1400" dirty="0"/>
              <a:t>=</a:t>
            </a:r>
            <a:r>
              <a:rPr lang="en-IN" sz="1400" dirty="0" err="1"/>
              <a:t>param_grid</a:t>
            </a:r>
            <a:r>
              <a:rPr lang="en-IN" sz="1400" dirty="0"/>
              <a:t>, cv=5, scoring='accuracy')</a:t>
            </a:r>
          </a:p>
          <a:p>
            <a:pPr algn="just"/>
            <a:r>
              <a:rPr lang="en-IN" sz="1400" dirty="0" err="1"/>
              <a:t>grid_search.fit</a:t>
            </a:r>
            <a:r>
              <a:rPr lang="en-IN" sz="1400" dirty="0"/>
              <a:t>(X, y)</a:t>
            </a:r>
          </a:p>
          <a:p>
            <a:pPr algn="just"/>
            <a:endParaRPr lang="en-IN" sz="1400" dirty="0"/>
          </a:p>
          <a:p>
            <a:pPr algn="just"/>
            <a:r>
              <a:rPr lang="en-IN" sz="1400" dirty="0"/>
              <a:t># Print the best hyperparameters and corresponding score</a:t>
            </a:r>
          </a:p>
          <a:p>
            <a:pPr algn="just"/>
            <a:r>
              <a:rPr lang="en-IN" sz="1400" dirty="0"/>
              <a:t>print(</a:t>
            </a:r>
            <a:r>
              <a:rPr lang="en-IN" sz="1400" dirty="0" err="1"/>
              <a:t>f"Best</a:t>
            </a:r>
            <a:r>
              <a:rPr lang="en-IN" sz="1400" dirty="0"/>
              <a:t> hyperparameters: {</a:t>
            </a:r>
            <a:r>
              <a:rPr lang="en-IN" sz="1400" dirty="0" err="1"/>
              <a:t>grid_search.best_params</a:t>
            </a:r>
            <a:r>
              <a:rPr lang="en-IN" sz="1400" dirty="0"/>
              <a:t>_}")</a:t>
            </a:r>
          </a:p>
          <a:p>
            <a:pPr algn="just"/>
            <a:r>
              <a:rPr lang="en-IN" sz="1400" dirty="0"/>
              <a:t>print(</a:t>
            </a:r>
            <a:r>
              <a:rPr lang="en-IN" sz="1400" dirty="0" err="1"/>
              <a:t>f"Best</a:t>
            </a:r>
            <a:r>
              <a:rPr lang="en-IN" sz="1400" dirty="0"/>
              <a:t> score: {</a:t>
            </a:r>
            <a:r>
              <a:rPr lang="en-IN" sz="1400" dirty="0" err="1"/>
              <a:t>grid_search.best_score</a:t>
            </a:r>
            <a:r>
              <a:rPr lang="en-IN" sz="1400" dirty="0"/>
              <a:t>_}")</a:t>
            </a:r>
          </a:p>
        </p:txBody>
      </p:sp>
    </p:spTree>
    <p:extLst>
      <p:ext uri="{BB962C8B-B14F-4D97-AF65-F5344CB8AC3E}">
        <p14:creationId xmlns:p14="http://schemas.microsoft.com/office/powerpoint/2010/main" val="35090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FCE2-6369-7149-5186-CF5B3E8F3562}"/>
              </a:ext>
            </a:extLst>
          </p:cNvPr>
          <p:cNvSpPr>
            <a:spLocks noGrp="1"/>
          </p:cNvSpPr>
          <p:nvPr>
            <p:ph type="title"/>
          </p:nvPr>
        </p:nvSpPr>
        <p:spPr/>
        <p:txBody>
          <a:bodyPr/>
          <a:lstStyle/>
          <a:p>
            <a:pPr algn="ctr"/>
            <a:r>
              <a:rPr lang="en-IN" dirty="0"/>
              <a:t>Chapter 2: Shallow Algorithms</a:t>
            </a:r>
          </a:p>
        </p:txBody>
      </p:sp>
    </p:spTree>
    <p:extLst>
      <p:ext uri="{BB962C8B-B14F-4D97-AF65-F5344CB8AC3E}">
        <p14:creationId xmlns:p14="http://schemas.microsoft.com/office/powerpoint/2010/main" val="391269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1CC649-F567-2769-F51F-E890D8C49823}"/>
              </a:ext>
            </a:extLst>
          </p:cNvPr>
          <p:cNvSpPr>
            <a:spLocks noGrp="1"/>
          </p:cNvSpPr>
          <p:nvPr>
            <p:ph type="title"/>
          </p:nvPr>
        </p:nvSpPr>
        <p:spPr/>
        <p:txBody>
          <a:bodyPr/>
          <a:lstStyle/>
          <a:p>
            <a:r>
              <a:rPr lang="en-IN" dirty="0"/>
              <a:t>Contents</a:t>
            </a:r>
          </a:p>
        </p:txBody>
      </p:sp>
      <p:sp>
        <p:nvSpPr>
          <p:cNvPr id="7" name="Content Placeholder 6">
            <a:extLst>
              <a:ext uri="{FF2B5EF4-FFF2-40B4-BE49-F238E27FC236}">
                <a16:creationId xmlns:a16="http://schemas.microsoft.com/office/drawing/2014/main" id="{300ADC08-272E-A91A-9038-82CF62B317AA}"/>
              </a:ext>
            </a:extLst>
          </p:cNvPr>
          <p:cNvSpPr>
            <a:spLocks noGrp="1"/>
          </p:cNvSpPr>
          <p:nvPr>
            <p:ph idx="1"/>
          </p:nvPr>
        </p:nvSpPr>
        <p:spPr/>
        <p:txBody>
          <a:bodyPr/>
          <a:lstStyle/>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Logistic regression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Estimating Probabilities</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Training and cost function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Decision boundaries</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SoftMax regression</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Non-linear SVM classification: </a:t>
            </a:r>
            <a:r>
              <a:rPr lang="en-US" dirty="0">
                <a:effectLst/>
                <a:latin typeface="Times New Roman" panose="02020603050405020304" pitchFamily="18" charset="0"/>
                <a:ea typeface="Times New Roman" panose="02020603050405020304" pitchFamily="18" charset="0"/>
              </a:rPr>
              <a:t>Polynomial kernel</a:t>
            </a:r>
            <a:endParaRPr lang="en-US"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ea typeface="Times New Roman" panose="02020603050405020304" pitchFamily="18" charset="0"/>
              </a:rPr>
              <a:t> A</a:t>
            </a:r>
            <a:r>
              <a:rPr lang="en-US" sz="1800" dirty="0">
                <a:effectLst/>
                <a:latin typeface="Times New Roman" panose="02020603050405020304" pitchFamily="18" charset="0"/>
                <a:ea typeface="Times New Roman" panose="02020603050405020304" pitchFamily="18" charset="0"/>
              </a:rPr>
              <a:t>dding similarity feature</a:t>
            </a:r>
          </a:p>
          <a:p>
            <a:pPr>
              <a:buFont typeface="Wingdings" panose="05000000000000000000" pitchFamily="2" charset="2"/>
              <a:buChar char="§"/>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Gaussian RBF Kernel</a:t>
            </a:r>
            <a:endParaRPr lang="en-IN"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IN"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SVM Regression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2813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F900-B3ED-01C6-C544-6B73A04CDD18}"/>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F240A24A-BB41-E0BA-C1AF-4DDCA6284DF0}"/>
              </a:ext>
            </a:extLst>
          </p:cNvPr>
          <p:cNvSpPr>
            <a:spLocks noGrp="1"/>
          </p:cNvSpPr>
          <p:nvPr>
            <p:ph idx="1"/>
          </p:nvPr>
        </p:nvSpPr>
        <p:spPr/>
        <p:txBody>
          <a:bodyPr/>
          <a:lstStyle/>
          <a:p>
            <a:pPr algn="just">
              <a:buFont typeface="Wingdings" panose="05000000000000000000" pitchFamily="2" charset="2"/>
              <a:buChar char="§"/>
            </a:pPr>
            <a:r>
              <a:rPr lang="en-US" dirty="0"/>
              <a:t> Logistic Regression (also called Logit Regression) is commonly used to estimate the probability that an instance belongs to a particular class (e.g., what is the probability that this email is spam?). If the estimated probability is greater than 50%, then the model predicts that the instance belongs to that class (called the positive class, labeled “1”), or else it predicts that it does not (i.e., it belongs to the negative class, labeled “0”). This makes it a binary classifier.</a:t>
            </a:r>
          </a:p>
          <a:p>
            <a:pPr marL="0" indent="0" algn="just">
              <a:buNone/>
            </a:pPr>
            <a:r>
              <a:rPr lang="en-US" b="1" dirty="0"/>
              <a:t>Estimating Probabilities:</a:t>
            </a:r>
          </a:p>
          <a:p>
            <a:pPr marL="0" indent="0" algn="just">
              <a:buNone/>
            </a:pPr>
            <a:r>
              <a:rPr lang="en-US" dirty="0"/>
              <a:t>A Logistic Regression model computes a weighted sum of the input features (plus a bias term), but instead of outputting the result directly like the Linear Regression model does, it outputs the logistic of this result</a:t>
            </a:r>
          </a:p>
          <a:p>
            <a:pPr marL="0" indent="0" algn="just">
              <a:buNone/>
            </a:pPr>
            <a:endParaRPr lang="en-IN" b="1" dirty="0"/>
          </a:p>
        </p:txBody>
      </p:sp>
      <p:pic>
        <p:nvPicPr>
          <p:cNvPr id="5" name="Picture 4">
            <a:extLst>
              <a:ext uri="{FF2B5EF4-FFF2-40B4-BE49-F238E27FC236}">
                <a16:creationId xmlns:a16="http://schemas.microsoft.com/office/drawing/2014/main" id="{E7FBD829-72C9-979D-9A69-22A5FFAB2F87}"/>
              </a:ext>
            </a:extLst>
          </p:cNvPr>
          <p:cNvPicPr>
            <a:picLocks noChangeAspect="1"/>
          </p:cNvPicPr>
          <p:nvPr/>
        </p:nvPicPr>
        <p:blipFill>
          <a:blip r:embed="rId2"/>
          <a:stretch>
            <a:fillRect/>
          </a:stretch>
        </p:blipFill>
        <p:spPr>
          <a:xfrm>
            <a:off x="2605276" y="5088606"/>
            <a:ext cx="3490723" cy="1008097"/>
          </a:xfrm>
          <a:prstGeom prst="rect">
            <a:avLst/>
          </a:prstGeom>
        </p:spPr>
      </p:pic>
      <p:sp>
        <p:nvSpPr>
          <p:cNvPr id="6" name="TextBox 5">
            <a:extLst>
              <a:ext uri="{FF2B5EF4-FFF2-40B4-BE49-F238E27FC236}">
                <a16:creationId xmlns:a16="http://schemas.microsoft.com/office/drawing/2014/main" id="{3363FE37-EE11-3C49-32E5-C974AF6A26A2}"/>
              </a:ext>
            </a:extLst>
          </p:cNvPr>
          <p:cNvSpPr txBox="1"/>
          <p:nvPr/>
        </p:nvSpPr>
        <p:spPr>
          <a:xfrm>
            <a:off x="6248399" y="5223322"/>
            <a:ext cx="4093029" cy="369332"/>
          </a:xfrm>
          <a:prstGeom prst="rect">
            <a:avLst/>
          </a:prstGeom>
          <a:noFill/>
        </p:spPr>
        <p:txBody>
          <a:bodyPr wrap="square" rtlCol="0">
            <a:spAutoFit/>
          </a:bodyPr>
          <a:lstStyle/>
          <a:p>
            <a:r>
              <a:rPr lang="en-IN" dirty="0">
                <a:sym typeface="Wingdings" panose="05000000000000000000" pitchFamily="2" charset="2"/>
              </a:rPr>
              <a:t> Equation for Logistic regression</a:t>
            </a:r>
            <a:endParaRPr lang="en-IN" dirty="0"/>
          </a:p>
        </p:txBody>
      </p:sp>
    </p:spTree>
    <p:extLst>
      <p:ext uri="{BB962C8B-B14F-4D97-AF65-F5344CB8AC3E}">
        <p14:creationId xmlns:p14="http://schemas.microsoft.com/office/powerpoint/2010/main" val="18047472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69D5-E7CC-72C9-D60F-97A7DD90A245}"/>
              </a:ext>
            </a:extLst>
          </p:cNvPr>
          <p:cNvSpPr>
            <a:spLocks noGrp="1"/>
          </p:cNvSpPr>
          <p:nvPr>
            <p:ph type="title"/>
          </p:nvPr>
        </p:nvSpPr>
        <p:spPr/>
        <p:txBody>
          <a:bodyPr/>
          <a:lstStyle/>
          <a:p>
            <a:r>
              <a:rPr lang="en-IN" dirty="0"/>
              <a:t>Logistic regression Function</a:t>
            </a:r>
          </a:p>
        </p:txBody>
      </p:sp>
      <p:pic>
        <p:nvPicPr>
          <p:cNvPr id="5" name="Content Placeholder 4">
            <a:extLst>
              <a:ext uri="{FF2B5EF4-FFF2-40B4-BE49-F238E27FC236}">
                <a16:creationId xmlns:a16="http://schemas.microsoft.com/office/drawing/2014/main" id="{00DF5BFA-2036-00EA-E8CB-38D8692E0757}"/>
              </a:ext>
            </a:extLst>
          </p:cNvPr>
          <p:cNvPicPr>
            <a:picLocks noGrp="1" noChangeAspect="1"/>
          </p:cNvPicPr>
          <p:nvPr>
            <p:ph idx="1"/>
          </p:nvPr>
        </p:nvPicPr>
        <p:blipFill>
          <a:blip r:embed="rId2"/>
          <a:stretch>
            <a:fillRect/>
          </a:stretch>
        </p:blipFill>
        <p:spPr>
          <a:xfrm>
            <a:off x="1502229" y="2157825"/>
            <a:ext cx="8871857" cy="3261376"/>
          </a:xfrm>
        </p:spPr>
      </p:pic>
    </p:spTree>
    <p:extLst>
      <p:ext uri="{BB962C8B-B14F-4D97-AF65-F5344CB8AC3E}">
        <p14:creationId xmlns:p14="http://schemas.microsoft.com/office/powerpoint/2010/main" val="3540207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16D77-0C9D-1F9E-3313-D7403724263D}"/>
              </a:ext>
            </a:extLst>
          </p:cNvPr>
          <p:cNvSpPr>
            <a:spLocks noGrp="1"/>
          </p:cNvSpPr>
          <p:nvPr>
            <p:ph type="title"/>
          </p:nvPr>
        </p:nvSpPr>
        <p:spPr/>
        <p:txBody>
          <a:bodyPr/>
          <a:lstStyle/>
          <a:p>
            <a:r>
              <a:rPr lang="en-IN" dirty="0"/>
              <a:t>Training and Cost Function</a:t>
            </a:r>
          </a:p>
        </p:txBody>
      </p:sp>
      <p:sp>
        <p:nvSpPr>
          <p:cNvPr id="3" name="Content Placeholder 2">
            <a:extLst>
              <a:ext uri="{FF2B5EF4-FFF2-40B4-BE49-F238E27FC236}">
                <a16:creationId xmlns:a16="http://schemas.microsoft.com/office/drawing/2014/main" id="{7DB3A3E0-C200-609F-8402-C3BA729ED135}"/>
              </a:ext>
            </a:extLst>
          </p:cNvPr>
          <p:cNvSpPr>
            <a:spLocks noGrp="1"/>
          </p:cNvSpPr>
          <p:nvPr>
            <p:ph idx="1"/>
          </p:nvPr>
        </p:nvSpPr>
        <p:spPr/>
        <p:txBody>
          <a:bodyPr/>
          <a:lstStyle/>
          <a:p>
            <a:pPr algn="just">
              <a:buFont typeface="Wingdings" panose="05000000000000000000" pitchFamily="2" charset="2"/>
              <a:buChar char="§"/>
            </a:pPr>
            <a:r>
              <a:rPr lang="en-US" b="0" i="0" dirty="0">
                <a:solidFill>
                  <a:srgbClr val="1F1F1F"/>
                </a:solidFill>
                <a:effectLst/>
                <a:latin typeface="Google Sans"/>
              </a:rPr>
              <a:t>The training process for logistic regression involves finding the values of the model parameters that minimize the cost function. The cost function is a measure of how well the model fits the training data.</a:t>
            </a:r>
          </a:p>
          <a:p>
            <a:pPr algn="just">
              <a:buFont typeface="Wingdings" panose="05000000000000000000" pitchFamily="2" charset="2"/>
              <a:buChar char="§"/>
            </a:pPr>
            <a:r>
              <a:rPr lang="en-US" b="0" i="0" dirty="0">
                <a:solidFill>
                  <a:srgbClr val="1F1F1F"/>
                </a:solidFill>
                <a:effectLst/>
                <a:latin typeface="Google Sans"/>
              </a:rPr>
              <a:t>The most common cost function for logistic regression is the binary cross-entropy. The binary cross-entropy is a measure of the difference between the predicted probabilities and the actual labels.</a:t>
            </a:r>
            <a:endParaRPr lang="en-US" dirty="0">
              <a:solidFill>
                <a:srgbClr val="1F1F1F"/>
              </a:solidFill>
              <a:latin typeface="Google Sans"/>
            </a:endParaRPr>
          </a:p>
          <a:p>
            <a:pPr algn="just">
              <a:buFont typeface="Wingdings" panose="05000000000000000000" pitchFamily="2" charset="2"/>
              <a:buChar char="§"/>
            </a:pPr>
            <a:r>
              <a:rPr lang="en-US" b="0" i="0" dirty="0">
                <a:solidFill>
                  <a:srgbClr val="1F1F1F"/>
                </a:solidFill>
                <a:effectLst/>
                <a:latin typeface="Google Sans"/>
              </a:rPr>
              <a:t>The goal of the training process is to find the values of the model parameters that minimize the cost function. This is done using an iterative algorithm, such as gradient descent.</a:t>
            </a:r>
          </a:p>
          <a:p>
            <a:pPr algn="just">
              <a:buFont typeface="Wingdings" panose="05000000000000000000" pitchFamily="2" charset="2"/>
              <a:buChar char="§"/>
            </a:pPr>
            <a:r>
              <a:rPr lang="en-US" b="0" i="0" dirty="0">
                <a:solidFill>
                  <a:srgbClr val="1F1F1F"/>
                </a:solidFill>
                <a:effectLst/>
                <a:latin typeface="Google Sans"/>
              </a:rPr>
              <a:t>Once the model is trained, it can be used to predict the probability of an event occurring for new data.</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2182120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F6BD5-EA64-F237-10D8-0EC6AC5AF013}"/>
              </a:ext>
            </a:extLst>
          </p:cNvPr>
          <p:cNvSpPr>
            <a:spLocks noGrp="1"/>
          </p:cNvSpPr>
          <p:nvPr>
            <p:ph idx="4294967295"/>
          </p:nvPr>
        </p:nvSpPr>
        <p:spPr>
          <a:xfrm>
            <a:off x="533399" y="278720"/>
            <a:ext cx="11125201" cy="5860823"/>
          </a:xfrm>
        </p:spPr>
        <p:txBody>
          <a:bodyPr/>
          <a:lstStyle/>
          <a:p>
            <a:pPr algn="just"/>
            <a:r>
              <a:rPr lang="en-US" b="0" i="0" dirty="0">
                <a:solidFill>
                  <a:srgbClr val="374151"/>
                </a:solidFill>
                <a:effectLst/>
                <a:latin typeface="Söhne"/>
              </a:rPr>
              <a:t>The training process in logistic regression involves two main components: the hypothesis function and the cost function.</a:t>
            </a:r>
          </a:p>
          <a:p>
            <a:pPr marL="0" indent="0" algn="just">
              <a:buNone/>
            </a:pPr>
            <a:r>
              <a:rPr lang="en-US" dirty="0">
                <a:solidFill>
                  <a:srgbClr val="374151"/>
                </a:solidFill>
                <a:latin typeface="Söhne"/>
              </a:rPr>
              <a:t>1. </a:t>
            </a:r>
            <a:r>
              <a:rPr lang="en-US" b="1" i="0" dirty="0">
                <a:solidFill>
                  <a:srgbClr val="374151"/>
                </a:solidFill>
                <a:effectLst/>
                <a:latin typeface="Söhne"/>
              </a:rPr>
              <a:t>Hypothesis Function: </a:t>
            </a:r>
            <a:r>
              <a:rPr lang="en-US" b="0" i="0" dirty="0">
                <a:solidFill>
                  <a:srgbClr val="374151"/>
                </a:solidFill>
                <a:effectLst/>
                <a:latin typeface="Söhne"/>
              </a:rPr>
              <a:t>The hypothesis function in logistic regression models the probability of the positive class (e.g., class 1) given the input features. It uses a logistic (or sigmoid) function to squash the output between 0 and 1, representing a probability value. The hypothesis function is defined as:</a:t>
            </a:r>
          </a:p>
          <a:p>
            <a:pPr marL="0" indent="0" algn="just">
              <a:buNone/>
            </a:pPr>
            <a:r>
              <a:rPr lang="en-US" b="0" i="0" dirty="0">
                <a:solidFill>
                  <a:srgbClr val="374151"/>
                </a:solidFill>
                <a:effectLst/>
                <a:latin typeface="Söhne"/>
              </a:rPr>
              <a:t>     	</a:t>
            </a:r>
            <a:r>
              <a:rPr lang="en-US" b="0" i="0" dirty="0" err="1">
                <a:solidFill>
                  <a:srgbClr val="374151"/>
                </a:solidFill>
                <a:effectLst/>
                <a:latin typeface="Söhne"/>
              </a:rPr>
              <a:t>hθ</a:t>
            </a:r>
            <a:r>
              <a:rPr lang="en-US" b="0" i="0" dirty="0">
                <a:solidFill>
                  <a:srgbClr val="374151"/>
                </a:solidFill>
                <a:effectLst/>
                <a:latin typeface="Söhne"/>
              </a:rPr>
              <a:t>(x) = 1 / (1 + e^(-</a:t>
            </a:r>
            <a:r>
              <a:rPr lang="en-US" b="0" i="0" dirty="0" err="1">
                <a:solidFill>
                  <a:srgbClr val="374151"/>
                </a:solidFill>
                <a:effectLst/>
                <a:latin typeface="Söhne"/>
              </a:rPr>
              <a:t>θ^T</a:t>
            </a:r>
            <a:r>
              <a:rPr lang="en-US" b="0" i="0" dirty="0">
                <a:solidFill>
                  <a:srgbClr val="374151"/>
                </a:solidFill>
                <a:effectLst/>
                <a:latin typeface="Söhne"/>
              </a:rPr>
              <a:t>*x))</a:t>
            </a:r>
          </a:p>
          <a:p>
            <a:pPr marL="0" indent="0" algn="just">
              <a:buNone/>
            </a:pPr>
            <a:r>
              <a:rPr lang="en-US" b="0" i="0" dirty="0">
                <a:solidFill>
                  <a:srgbClr val="374151"/>
                </a:solidFill>
                <a:effectLst/>
                <a:latin typeface="Söhne"/>
              </a:rPr>
              <a:t>Here, </a:t>
            </a:r>
            <a:r>
              <a:rPr lang="en-US" b="0" i="0" dirty="0" err="1">
                <a:solidFill>
                  <a:srgbClr val="374151"/>
                </a:solidFill>
                <a:effectLst/>
                <a:latin typeface="Söhne"/>
              </a:rPr>
              <a:t>hθ</a:t>
            </a:r>
            <a:r>
              <a:rPr lang="en-US" b="0" i="0" dirty="0">
                <a:solidFill>
                  <a:srgbClr val="374151"/>
                </a:solidFill>
                <a:effectLst/>
                <a:latin typeface="Söhne"/>
              </a:rPr>
              <a:t>(x) is the predicted probability of the positive class, θ is a vector of model parameters (also known as weights or coefficients), and x is the vector of input features.</a:t>
            </a:r>
          </a:p>
          <a:p>
            <a:pPr marL="0" indent="0" algn="just">
              <a:buNone/>
            </a:pPr>
            <a:r>
              <a:rPr lang="en-US" b="0" i="0" dirty="0">
                <a:solidFill>
                  <a:srgbClr val="374151"/>
                </a:solidFill>
                <a:effectLst/>
                <a:latin typeface="Söhne"/>
              </a:rPr>
              <a:t>2. </a:t>
            </a:r>
            <a:r>
              <a:rPr lang="en-US" b="1" i="0" dirty="0">
                <a:solidFill>
                  <a:srgbClr val="374151"/>
                </a:solidFill>
                <a:effectLst/>
                <a:latin typeface="Söhne"/>
              </a:rPr>
              <a:t>Cost Function: </a:t>
            </a:r>
            <a:r>
              <a:rPr lang="en-US" b="0" i="0" dirty="0">
                <a:solidFill>
                  <a:srgbClr val="374151"/>
                </a:solidFill>
                <a:effectLst/>
                <a:latin typeface="Söhne"/>
              </a:rPr>
              <a:t>The cost function measures the error or discrepancy between the predicted probabilities and the actual binary labels in the training data. In logistic regression, the most commonly used cost function is the logistic loss (or binary cross-entropy) function. The cost function penalizes the model for incorrect predictions and encourages it to adjust the parameters in a way that minimizes the overall loss.</a:t>
            </a:r>
          </a:p>
          <a:p>
            <a:pPr marL="0" indent="0" algn="just">
              <a:buNone/>
            </a:pPr>
            <a:r>
              <a:rPr lang="en-US" b="0" i="0" dirty="0">
                <a:solidFill>
                  <a:srgbClr val="374151"/>
                </a:solidFill>
                <a:effectLst/>
                <a:latin typeface="Söhne"/>
              </a:rPr>
              <a:t>For a single training example (x, y), where y is the binary label, the logistic loss function is defined as:</a:t>
            </a:r>
            <a:endParaRPr lang="en-US" dirty="0">
              <a:solidFill>
                <a:srgbClr val="374151"/>
              </a:solidFill>
              <a:latin typeface="Söhne"/>
            </a:endParaRPr>
          </a:p>
          <a:p>
            <a:pPr marL="0" indent="0" algn="just">
              <a:buNone/>
            </a:pPr>
            <a:r>
              <a:rPr lang="es-ES" dirty="0">
                <a:solidFill>
                  <a:srgbClr val="374151"/>
                </a:solidFill>
                <a:latin typeface="Söhne"/>
              </a:rPr>
              <a:t>	C</a:t>
            </a:r>
            <a:r>
              <a:rPr lang="es-ES" b="0" i="0" dirty="0">
                <a:solidFill>
                  <a:srgbClr val="374151"/>
                </a:solidFill>
                <a:effectLst/>
                <a:latin typeface="Söhne"/>
              </a:rPr>
              <a:t>(θ) = -y*log(</a:t>
            </a:r>
            <a:r>
              <a:rPr lang="es-ES" b="0" i="0" dirty="0" err="1">
                <a:solidFill>
                  <a:srgbClr val="374151"/>
                </a:solidFill>
                <a:effectLst/>
                <a:latin typeface="Söhne"/>
              </a:rPr>
              <a:t>hθ</a:t>
            </a:r>
            <a:r>
              <a:rPr lang="es-ES" b="0" i="0" dirty="0">
                <a:solidFill>
                  <a:srgbClr val="374151"/>
                </a:solidFill>
                <a:effectLst/>
                <a:latin typeface="Söhne"/>
              </a:rPr>
              <a:t>(x)) - (1-y)*log(1-hθ(x))</a:t>
            </a:r>
          </a:p>
          <a:p>
            <a:pPr marL="0" indent="0" algn="just">
              <a:buNone/>
            </a:pPr>
            <a:endParaRPr lang="en-US" b="0" i="0" dirty="0">
              <a:solidFill>
                <a:srgbClr val="374151"/>
              </a:solidFill>
              <a:effectLst/>
              <a:latin typeface="Söhne"/>
            </a:endParaRPr>
          </a:p>
          <a:p>
            <a:pPr marL="0" indent="0" algn="just">
              <a:buNone/>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136938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AB22-EDB3-FD49-8DC2-028EF47539FD}"/>
              </a:ext>
            </a:extLst>
          </p:cNvPr>
          <p:cNvSpPr>
            <a:spLocks noGrp="1"/>
          </p:cNvSpPr>
          <p:nvPr>
            <p:ph type="title"/>
          </p:nvPr>
        </p:nvSpPr>
        <p:spPr/>
        <p:txBody>
          <a:bodyPr/>
          <a:lstStyle/>
          <a:p>
            <a:r>
              <a:rPr lang="en-IN" dirty="0"/>
              <a:t>Handling Missing values</a:t>
            </a:r>
          </a:p>
        </p:txBody>
      </p:sp>
      <p:sp>
        <p:nvSpPr>
          <p:cNvPr id="3" name="Content Placeholder 2">
            <a:extLst>
              <a:ext uri="{FF2B5EF4-FFF2-40B4-BE49-F238E27FC236}">
                <a16:creationId xmlns:a16="http://schemas.microsoft.com/office/drawing/2014/main" id="{0F74F6A3-E85D-2FB1-3171-E91F56612ECB}"/>
              </a:ext>
            </a:extLst>
          </p:cNvPr>
          <p:cNvSpPr>
            <a:spLocks noGrp="1"/>
          </p:cNvSpPr>
          <p:nvPr>
            <p:ph sz="half" idx="1"/>
          </p:nvPr>
        </p:nvSpPr>
        <p:spPr/>
        <p:txBody>
          <a:bodyPr>
            <a:normAutofit/>
          </a:bodyPr>
          <a:lstStyle/>
          <a:p>
            <a:pPr algn="just"/>
            <a:r>
              <a:rPr lang="en-US" b="0" i="0" dirty="0">
                <a:solidFill>
                  <a:srgbClr val="374151"/>
                </a:solidFill>
                <a:effectLst/>
                <a:latin typeface="Söhne"/>
              </a:rPr>
              <a:t>Handling missing values in a dataset involves methods for filling in the missing data so that the data can be used for analysis. Some common methods for handling missing values are:</a:t>
            </a:r>
          </a:p>
          <a:p>
            <a:pPr algn="just"/>
            <a:r>
              <a:rPr lang="en-US" b="1" i="0" dirty="0">
                <a:solidFill>
                  <a:srgbClr val="FF0000"/>
                </a:solidFill>
                <a:effectLst/>
                <a:latin typeface="Söhne"/>
              </a:rPr>
              <a:t>Deletion: </a:t>
            </a:r>
            <a:r>
              <a:rPr lang="en-US" b="0" i="0" dirty="0">
                <a:solidFill>
                  <a:srgbClr val="374151"/>
                </a:solidFill>
                <a:effectLst/>
                <a:latin typeface="Söhne"/>
              </a:rPr>
              <a:t>This method involves removing all observations with missing values. This method is simple but may lead to a significant loss of data if many observations are missing. For example, if a data set has 1000 observations, but 100 of them have missing values, then deletion would result in only 900 observations being used for analysis.</a:t>
            </a:r>
          </a:p>
          <a:p>
            <a:pPr algn="just"/>
            <a:endParaRPr lang="en-US" b="0" i="0" dirty="0">
              <a:solidFill>
                <a:srgbClr val="374151"/>
              </a:solidFill>
              <a:effectLst/>
              <a:latin typeface="Söhne"/>
            </a:endParaRPr>
          </a:p>
          <a:p>
            <a:pPr algn="just"/>
            <a:endParaRPr lang="en-IN" dirty="0"/>
          </a:p>
        </p:txBody>
      </p:sp>
      <p:pic>
        <p:nvPicPr>
          <p:cNvPr id="7" name="Content Placeholder 6">
            <a:extLst>
              <a:ext uri="{FF2B5EF4-FFF2-40B4-BE49-F238E27FC236}">
                <a16:creationId xmlns:a16="http://schemas.microsoft.com/office/drawing/2014/main" id="{7DF569EA-F399-2BBA-A257-717C42F62D9A}"/>
              </a:ext>
            </a:extLst>
          </p:cNvPr>
          <p:cNvPicPr>
            <a:picLocks noGrp="1" noChangeAspect="1"/>
          </p:cNvPicPr>
          <p:nvPr>
            <p:ph sz="half" idx="2"/>
          </p:nvPr>
        </p:nvPicPr>
        <p:blipFill>
          <a:blip r:embed="rId2"/>
          <a:stretch>
            <a:fillRect/>
          </a:stretch>
        </p:blipFill>
        <p:spPr>
          <a:xfrm>
            <a:off x="6218238" y="2973327"/>
            <a:ext cx="4937125" cy="1768596"/>
          </a:xfrm>
          <a:prstGeom prst="rect">
            <a:avLst/>
          </a:prstGeom>
        </p:spPr>
      </p:pic>
    </p:spTree>
    <p:extLst>
      <p:ext uri="{BB962C8B-B14F-4D97-AF65-F5344CB8AC3E}">
        <p14:creationId xmlns:p14="http://schemas.microsoft.com/office/powerpoint/2010/main" val="367538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3A93-48EE-A82A-4F1B-FBFB62A20044}"/>
              </a:ext>
            </a:extLst>
          </p:cNvPr>
          <p:cNvSpPr>
            <a:spLocks noGrp="1"/>
          </p:cNvSpPr>
          <p:nvPr>
            <p:ph type="title"/>
          </p:nvPr>
        </p:nvSpPr>
        <p:spPr/>
        <p:txBody>
          <a:bodyPr/>
          <a:lstStyle/>
          <a:p>
            <a:r>
              <a:rPr lang="en-IN" dirty="0"/>
              <a:t>Decision boundaries in logistic regression</a:t>
            </a:r>
          </a:p>
        </p:txBody>
      </p:sp>
      <p:sp>
        <p:nvSpPr>
          <p:cNvPr id="3" name="Content Placeholder 2">
            <a:extLst>
              <a:ext uri="{FF2B5EF4-FFF2-40B4-BE49-F238E27FC236}">
                <a16:creationId xmlns:a16="http://schemas.microsoft.com/office/drawing/2014/main" id="{5F5DE7BC-C0C0-3437-3450-384105846871}"/>
              </a:ext>
            </a:extLst>
          </p:cNvPr>
          <p:cNvSpPr>
            <a:spLocks noGrp="1"/>
          </p:cNvSpPr>
          <p:nvPr>
            <p:ph idx="1"/>
          </p:nvPr>
        </p:nvSpPr>
        <p:spPr/>
        <p:txBody>
          <a:bodyPr/>
          <a:lstStyle/>
          <a:p>
            <a:pPr algn="just"/>
            <a:r>
              <a:rPr lang="en-US" b="0" i="0" dirty="0">
                <a:solidFill>
                  <a:srgbClr val="374151"/>
                </a:solidFill>
                <a:effectLst/>
                <a:latin typeface="Söhne"/>
              </a:rPr>
              <a:t>In logistic regression, decision boundaries are the lines or surfaces that separate different classes in the input feature space. The decision boundary represents the point where the logistic regression model classifies an example as belonging to one class or another.</a:t>
            </a:r>
          </a:p>
          <a:p>
            <a:pPr algn="just"/>
            <a:r>
              <a:rPr lang="en-US" b="0" i="0" dirty="0">
                <a:solidFill>
                  <a:srgbClr val="374151"/>
                </a:solidFill>
                <a:effectLst/>
                <a:latin typeface="Söhne"/>
              </a:rPr>
              <a:t>Since logistic regression is a binary classification algorithm, it typically divides the input feature space into two regions corresponding to the two classes. The decision boundary can take different forms depending on the complexity of the data and the model's parameters.</a:t>
            </a:r>
            <a:endParaRPr lang="en-US" dirty="0">
              <a:solidFill>
                <a:srgbClr val="374151"/>
              </a:solidFill>
              <a:latin typeface="Söhne"/>
            </a:endParaRPr>
          </a:p>
          <a:p>
            <a:pPr algn="just"/>
            <a:r>
              <a:rPr lang="en-US" dirty="0"/>
              <a:t>In some cases, it may be impossible to find a single straight line that separates the classes. In such cases, non-linear decision boundaries are used.</a:t>
            </a:r>
          </a:p>
          <a:p>
            <a:pPr algn="just"/>
            <a:r>
              <a:rPr lang="en-US" dirty="0"/>
              <a:t>The process of determining decision boundaries involves a mathematical technique called optimization, which involves finding the minimum or maximum value of a given function.</a:t>
            </a:r>
          </a:p>
          <a:p>
            <a:pPr algn="just"/>
            <a:endParaRPr lang="en-IN" dirty="0"/>
          </a:p>
        </p:txBody>
      </p:sp>
    </p:spTree>
    <p:extLst>
      <p:ext uri="{BB962C8B-B14F-4D97-AF65-F5344CB8AC3E}">
        <p14:creationId xmlns:p14="http://schemas.microsoft.com/office/powerpoint/2010/main" val="606683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named-chunk-4-1.png">
            <a:extLst>
              <a:ext uri="{FF2B5EF4-FFF2-40B4-BE49-F238E27FC236}">
                <a16:creationId xmlns:a16="http://schemas.microsoft.com/office/drawing/2014/main" id="{609167F7-5535-E393-499D-BA8944BBBD62}"/>
              </a:ext>
            </a:extLst>
          </p:cNvPr>
          <p:cNvPicPr>
            <a:picLocks noChangeAspect="1"/>
          </p:cNvPicPr>
          <p:nvPr/>
        </p:nvPicPr>
        <p:blipFill>
          <a:blip r:embed="rId2"/>
          <a:stretch>
            <a:fillRect/>
          </a:stretch>
        </p:blipFill>
        <p:spPr>
          <a:xfrm>
            <a:off x="2007325" y="335280"/>
            <a:ext cx="7315200" cy="5486400"/>
          </a:xfrm>
          <a:prstGeom prst="rect">
            <a:avLst/>
          </a:prstGeom>
        </p:spPr>
      </p:pic>
    </p:spTree>
    <p:extLst>
      <p:ext uri="{BB962C8B-B14F-4D97-AF65-F5344CB8AC3E}">
        <p14:creationId xmlns:p14="http://schemas.microsoft.com/office/powerpoint/2010/main" val="1197670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8FB5-9C7E-2668-7870-3C8D8FC78327}"/>
              </a:ext>
            </a:extLst>
          </p:cNvPr>
          <p:cNvSpPr>
            <a:spLocks noGrp="1"/>
          </p:cNvSpPr>
          <p:nvPr>
            <p:ph type="title"/>
          </p:nvPr>
        </p:nvSpPr>
        <p:spPr/>
        <p:txBody>
          <a:bodyPr/>
          <a:lstStyle/>
          <a:p>
            <a:pPr algn="ctr"/>
            <a:r>
              <a:rPr lang="en-IN" dirty="0" err="1"/>
              <a:t>Softmax</a:t>
            </a:r>
            <a:r>
              <a:rPr lang="en-IN" dirty="0"/>
              <a:t> Regression/Multinominal Logistic Regression</a:t>
            </a:r>
          </a:p>
        </p:txBody>
      </p:sp>
      <p:sp>
        <p:nvSpPr>
          <p:cNvPr id="3" name="Content Placeholder 2">
            <a:extLst>
              <a:ext uri="{FF2B5EF4-FFF2-40B4-BE49-F238E27FC236}">
                <a16:creationId xmlns:a16="http://schemas.microsoft.com/office/drawing/2014/main" id="{063636FD-D2A8-E107-E09F-C94E6D3B6961}"/>
              </a:ext>
            </a:extLst>
          </p:cNvPr>
          <p:cNvSpPr>
            <a:spLocks noGrp="1"/>
          </p:cNvSpPr>
          <p:nvPr>
            <p:ph idx="1"/>
          </p:nvPr>
        </p:nvSpPr>
        <p:spPr>
          <a:xfrm>
            <a:off x="1097280" y="1900162"/>
            <a:ext cx="10058400" cy="4023360"/>
          </a:xfrm>
        </p:spPr>
        <p:txBody>
          <a:bodyPr/>
          <a:lstStyle/>
          <a:p>
            <a:pPr algn="just"/>
            <a:r>
              <a:rPr lang="en-US" dirty="0"/>
              <a:t>The Logistic Regression model can be generalized to support multiple classes directly, without having to train and combine multiple binary classifiers. This is called </a:t>
            </a:r>
            <a:r>
              <a:rPr lang="en-US" dirty="0" err="1"/>
              <a:t>Softmax</a:t>
            </a:r>
            <a:r>
              <a:rPr lang="en-US" dirty="0"/>
              <a:t> Regression, or Multinomial Logistic Regression</a:t>
            </a:r>
          </a:p>
          <a:p>
            <a:pPr algn="just"/>
            <a:r>
              <a:rPr lang="en-US" b="0" i="0" dirty="0">
                <a:solidFill>
                  <a:srgbClr val="374151"/>
                </a:solidFill>
                <a:effectLst/>
                <a:latin typeface="Söhne"/>
              </a:rPr>
              <a:t>In </a:t>
            </a:r>
            <a:r>
              <a:rPr lang="en-US" b="0" i="0" dirty="0" err="1">
                <a:solidFill>
                  <a:srgbClr val="374151"/>
                </a:solidFill>
                <a:effectLst/>
                <a:latin typeface="Söhne"/>
              </a:rPr>
              <a:t>softmax</a:t>
            </a:r>
            <a:r>
              <a:rPr lang="en-US" b="0" i="0" dirty="0">
                <a:solidFill>
                  <a:srgbClr val="374151"/>
                </a:solidFill>
                <a:effectLst/>
                <a:latin typeface="Söhne"/>
              </a:rPr>
              <a:t> regression, we aim to assign an input example to one of K possible classes, where K is greater than 2. The output of the </a:t>
            </a:r>
            <a:r>
              <a:rPr lang="en-US" b="0" i="0" dirty="0" err="1">
                <a:solidFill>
                  <a:srgbClr val="374151"/>
                </a:solidFill>
                <a:effectLst/>
                <a:latin typeface="Söhne"/>
              </a:rPr>
              <a:t>softmax</a:t>
            </a:r>
            <a:r>
              <a:rPr lang="en-US" b="0" i="0" dirty="0">
                <a:solidFill>
                  <a:srgbClr val="374151"/>
                </a:solidFill>
                <a:effectLst/>
                <a:latin typeface="Söhne"/>
              </a:rPr>
              <a:t> regression model is a probability distribution over the K classes, indicating the likelihood of the input example belonging to each class.</a:t>
            </a:r>
          </a:p>
          <a:p>
            <a:pPr algn="just"/>
            <a:r>
              <a:rPr lang="en-US" dirty="0"/>
              <a:t>The idea is quite simple: when given an instance x, the </a:t>
            </a:r>
            <a:r>
              <a:rPr lang="en-US" dirty="0" err="1"/>
              <a:t>Softmax</a:t>
            </a:r>
            <a:r>
              <a:rPr lang="en-US" dirty="0"/>
              <a:t> Regression model first computes a scores k(x) for each class k, then estimates the probability of each class by applying the </a:t>
            </a:r>
            <a:r>
              <a:rPr lang="en-US" dirty="0" err="1"/>
              <a:t>somax</a:t>
            </a:r>
            <a:r>
              <a:rPr lang="en-US" dirty="0"/>
              <a:t> function (also called the normalized exponential) to the scores</a:t>
            </a:r>
          </a:p>
          <a:p>
            <a:pPr algn="just"/>
            <a:endParaRPr lang="en-IN" dirty="0"/>
          </a:p>
        </p:txBody>
      </p:sp>
      <p:pic>
        <p:nvPicPr>
          <p:cNvPr id="5" name="Picture 4">
            <a:extLst>
              <a:ext uri="{FF2B5EF4-FFF2-40B4-BE49-F238E27FC236}">
                <a16:creationId xmlns:a16="http://schemas.microsoft.com/office/drawing/2014/main" id="{41585A34-4C7C-E7A7-6B84-552D5A049155}"/>
              </a:ext>
            </a:extLst>
          </p:cNvPr>
          <p:cNvPicPr>
            <a:picLocks noChangeAspect="1"/>
          </p:cNvPicPr>
          <p:nvPr/>
        </p:nvPicPr>
        <p:blipFill>
          <a:blip r:embed="rId2"/>
          <a:stretch>
            <a:fillRect/>
          </a:stretch>
        </p:blipFill>
        <p:spPr>
          <a:xfrm>
            <a:off x="1933506" y="5042794"/>
            <a:ext cx="4162494" cy="767551"/>
          </a:xfrm>
          <a:prstGeom prst="rect">
            <a:avLst/>
          </a:prstGeom>
        </p:spPr>
      </p:pic>
    </p:spTree>
    <p:extLst>
      <p:ext uri="{BB962C8B-B14F-4D97-AF65-F5344CB8AC3E}">
        <p14:creationId xmlns:p14="http://schemas.microsoft.com/office/powerpoint/2010/main" val="3131478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D0B1-4B70-41C6-09E3-2CF708CA9D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597499-FA0B-B0BF-7590-1F3492FB3F81}"/>
              </a:ext>
            </a:extLst>
          </p:cNvPr>
          <p:cNvSpPr>
            <a:spLocks noGrp="1"/>
          </p:cNvSpPr>
          <p:nvPr>
            <p:ph idx="1"/>
          </p:nvPr>
        </p:nvSpPr>
        <p:spPr/>
        <p:txBody>
          <a:bodyPr/>
          <a:lstStyle/>
          <a:p>
            <a:pPr algn="just"/>
            <a:r>
              <a:rPr lang="en-US" dirty="0"/>
              <a:t>Once you have computed the score of every class for the instance x, you can estimate the probability pk that the instance belongs to class k by running the scores through the </a:t>
            </a:r>
            <a:r>
              <a:rPr lang="en-US" dirty="0" err="1"/>
              <a:t>softmax</a:t>
            </a:r>
            <a:r>
              <a:rPr lang="en-US" dirty="0"/>
              <a:t> function.</a:t>
            </a:r>
          </a:p>
          <a:p>
            <a:pPr algn="just"/>
            <a:r>
              <a:rPr lang="en-US" dirty="0"/>
              <a:t>It computes the exponential of every score, then normalizes them (dividing by the sum of all the exponentials). The scores are generally called logits or log-odds (although they are actually unnormalized </a:t>
            </a:r>
            <a:r>
              <a:rPr lang="en-US" dirty="0" err="1"/>
              <a:t>logodds</a:t>
            </a:r>
            <a:r>
              <a:rPr lang="en-US" dirty="0"/>
              <a:t>).</a:t>
            </a:r>
          </a:p>
          <a:p>
            <a:pPr algn="just"/>
            <a:endParaRPr lang="en-IN" dirty="0"/>
          </a:p>
        </p:txBody>
      </p:sp>
      <p:pic>
        <p:nvPicPr>
          <p:cNvPr id="5" name="Picture 4">
            <a:extLst>
              <a:ext uri="{FF2B5EF4-FFF2-40B4-BE49-F238E27FC236}">
                <a16:creationId xmlns:a16="http://schemas.microsoft.com/office/drawing/2014/main" id="{430A4306-BF0A-E1C1-BC5E-45EC0C5E8D60}"/>
              </a:ext>
            </a:extLst>
          </p:cNvPr>
          <p:cNvPicPr>
            <a:picLocks noChangeAspect="1"/>
          </p:cNvPicPr>
          <p:nvPr/>
        </p:nvPicPr>
        <p:blipFill>
          <a:blip r:embed="rId2"/>
          <a:stretch>
            <a:fillRect/>
          </a:stretch>
        </p:blipFill>
        <p:spPr>
          <a:xfrm>
            <a:off x="1036320" y="3723777"/>
            <a:ext cx="7193280" cy="2566352"/>
          </a:xfrm>
          <a:prstGeom prst="rect">
            <a:avLst/>
          </a:prstGeom>
        </p:spPr>
      </p:pic>
    </p:spTree>
    <p:extLst>
      <p:ext uri="{BB962C8B-B14F-4D97-AF65-F5344CB8AC3E}">
        <p14:creationId xmlns:p14="http://schemas.microsoft.com/office/powerpoint/2010/main" val="1685406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F287-A5BE-BF3D-5334-DDAD334665B6}"/>
              </a:ext>
            </a:extLst>
          </p:cNvPr>
          <p:cNvSpPr>
            <a:spLocks noGrp="1"/>
          </p:cNvSpPr>
          <p:nvPr>
            <p:ph type="title"/>
          </p:nvPr>
        </p:nvSpPr>
        <p:spPr/>
        <p:txBody>
          <a:bodyPr/>
          <a:lstStyle/>
          <a:p>
            <a:r>
              <a:rPr lang="en-IN" dirty="0"/>
              <a:t>Support Vector Machine</a:t>
            </a:r>
          </a:p>
        </p:txBody>
      </p:sp>
      <p:sp>
        <p:nvSpPr>
          <p:cNvPr id="3" name="Content Placeholder 2">
            <a:extLst>
              <a:ext uri="{FF2B5EF4-FFF2-40B4-BE49-F238E27FC236}">
                <a16:creationId xmlns:a16="http://schemas.microsoft.com/office/drawing/2014/main" id="{DA979CB5-FA46-CCB1-0924-2382E9E5DD9E}"/>
              </a:ext>
            </a:extLst>
          </p:cNvPr>
          <p:cNvSpPr>
            <a:spLocks noGrp="1"/>
          </p:cNvSpPr>
          <p:nvPr>
            <p:ph idx="1"/>
          </p:nvPr>
        </p:nvSpPr>
        <p:spPr/>
        <p:txBody>
          <a:bodyPr/>
          <a:lstStyle/>
          <a:p>
            <a:pPr algn="just"/>
            <a:r>
              <a:rPr lang="en-US" dirty="0"/>
              <a:t>A Support Vector Machine (SVM) is a very powerful and versatile Machine Learning model, capable of performing linear or nonlinear classification, regression, and even outlier detection.</a:t>
            </a:r>
          </a:p>
          <a:p>
            <a:pPr algn="just"/>
            <a:r>
              <a:rPr lang="en-US" dirty="0"/>
              <a:t>SVMs are particularly well suited for classification of complex but small- or medium-sized datasets. </a:t>
            </a:r>
          </a:p>
          <a:p>
            <a:pPr algn="just"/>
            <a:r>
              <a:rPr lang="en-US" dirty="0"/>
              <a:t>Although linear SVM classifiers are efficient and work surprisingly well in many cases, many datasets are not even close to being linearly separable.</a:t>
            </a:r>
          </a:p>
          <a:p>
            <a:pPr algn="just"/>
            <a:r>
              <a:rPr lang="en-US" dirty="0"/>
              <a:t>One approach to handling nonlinear datasets is to add more features, such as polynomial features; In some cases this can result in a linearly separable dataset. Consider the left plot in Figure 5-5: it represents a simple dataset with just one feature x1 . This dataset is not linearly separable, as you can see. But if you add a second feature x2 = (x1 ) 2 , the resulting 2D dataset is perfectly linearly separable</a:t>
            </a:r>
            <a:endParaRPr lang="en-IN" dirty="0"/>
          </a:p>
        </p:txBody>
      </p:sp>
    </p:spTree>
    <p:extLst>
      <p:ext uri="{BB962C8B-B14F-4D97-AF65-F5344CB8AC3E}">
        <p14:creationId xmlns:p14="http://schemas.microsoft.com/office/powerpoint/2010/main" val="2820129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6F43-E058-2D56-8346-74C2BD899CDC}"/>
              </a:ext>
            </a:extLst>
          </p:cNvPr>
          <p:cNvSpPr>
            <a:spLocks noGrp="1"/>
          </p:cNvSpPr>
          <p:nvPr>
            <p:ph type="title"/>
          </p:nvPr>
        </p:nvSpPr>
        <p:spPr/>
        <p:txBody>
          <a:bodyPr/>
          <a:lstStyle/>
          <a:p>
            <a:r>
              <a:rPr lang="en-IN" dirty="0"/>
              <a:t>Adding polynomial feature</a:t>
            </a:r>
          </a:p>
        </p:txBody>
      </p:sp>
      <p:sp>
        <p:nvSpPr>
          <p:cNvPr id="3" name="Content Placeholder 2">
            <a:extLst>
              <a:ext uri="{FF2B5EF4-FFF2-40B4-BE49-F238E27FC236}">
                <a16:creationId xmlns:a16="http://schemas.microsoft.com/office/drawing/2014/main" id="{4686CA92-A07A-D6B5-1C67-2AD27A322C9D}"/>
              </a:ext>
            </a:extLst>
          </p:cNvPr>
          <p:cNvSpPr>
            <a:spLocks noGrp="1"/>
          </p:cNvSpPr>
          <p:nvPr>
            <p:ph idx="1"/>
          </p:nvPr>
        </p:nvSpPr>
        <p:spPr/>
        <p:txBody>
          <a:bodyPr/>
          <a:lstStyle/>
          <a:p>
            <a:pPr algn="just"/>
            <a:r>
              <a:rPr lang="en-US" b="0" i="0" dirty="0">
                <a:solidFill>
                  <a:srgbClr val="374151"/>
                </a:solidFill>
                <a:effectLst/>
                <a:latin typeface="Söhne"/>
              </a:rPr>
              <a:t>In this approach, we transform the original feature space by creating polynomial combinations of the input features. For example, if we have two input features x and y, we can add polynomial features such as x^2, </a:t>
            </a:r>
            <a:r>
              <a:rPr lang="en-US" b="0" i="0" dirty="0" err="1">
                <a:solidFill>
                  <a:srgbClr val="374151"/>
                </a:solidFill>
                <a:effectLst/>
                <a:latin typeface="Söhne"/>
              </a:rPr>
              <a:t>xy</a:t>
            </a:r>
            <a:r>
              <a:rPr lang="en-US" b="0" i="0" dirty="0">
                <a:solidFill>
                  <a:srgbClr val="374151"/>
                </a:solidFill>
                <a:effectLst/>
                <a:latin typeface="Söhne"/>
              </a:rPr>
              <a:t>, y^2, etc.</a:t>
            </a:r>
          </a:p>
          <a:p>
            <a:pPr algn="just"/>
            <a:r>
              <a:rPr lang="en-US" b="0" i="0" dirty="0">
                <a:solidFill>
                  <a:srgbClr val="374151"/>
                </a:solidFill>
                <a:effectLst/>
                <a:latin typeface="Söhne"/>
              </a:rPr>
              <a:t>By including these polynomial features, we effectively increase the dimensionality of the data, allowing for a more complex decision boundary.</a:t>
            </a:r>
            <a:endParaRPr lang="en-US" dirty="0">
              <a:solidFill>
                <a:srgbClr val="374151"/>
              </a:solidFill>
              <a:latin typeface="Söhne"/>
            </a:endParaRPr>
          </a:p>
          <a:p>
            <a:pPr algn="just"/>
            <a:r>
              <a:rPr lang="en-US" b="0" i="0" dirty="0">
                <a:solidFill>
                  <a:srgbClr val="374151"/>
                </a:solidFill>
                <a:effectLst/>
                <a:latin typeface="Söhne"/>
              </a:rPr>
              <a:t>The SVM model can then be trained on this augmented feature space, where a linear separation may be possible.</a:t>
            </a:r>
          </a:p>
          <a:p>
            <a:pPr algn="just"/>
            <a:r>
              <a:rPr lang="en-US" b="0" i="0" dirty="0">
                <a:solidFill>
                  <a:srgbClr val="374151"/>
                </a:solidFill>
                <a:effectLst/>
                <a:latin typeface="Söhne"/>
              </a:rPr>
              <a:t>The drawback of this approach is that the dimensionality of the feature space can grow rapidly, leading to increased computational requirements and potential overfitting if not properly regularized.</a:t>
            </a:r>
            <a:endParaRPr lang="en-IN" dirty="0"/>
          </a:p>
        </p:txBody>
      </p:sp>
    </p:spTree>
    <p:extLst>
      <p:ext uri="{BB962C8B-B14F-4D97-AF65-F5344CB8AC3E}">
        <p14:creationId xmlns:p14="http://schemas.microsoft.com/office/powerpoint/2010/main" val="429049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D79558-1318-56AA-C761-EB7C013C1997}"/>
              </a:ext>
            </a:extLst>
          </p:cNvPr>
          <p:cNvPicPr>
            <a:picLocks noGrp="1" noChangeAspect="1"/>
          </p:cNvPicPr>
          <p:nvPr>
            <p:ph idx="4294967295"/>
          </p:nvPr>
        </p:nvPicPr>
        <p:blipFill>
          <a:blip r:embed="rId2"/>
          <a:stretch>
            <a:fillRect/>
          </a:stretch>
        </p:blipFill>
        <p:spPr>
          <a:xfrm>
            <a:off x="446314" y="351517"/>
            <a:ext cx="4743752" cy="2816225"/>
          </a:xfrm>
        </p:spPr>
      </p:pic>
      <p:sp>
        <p:nvSpPr>
          <p:cNvPr id="7" name="TextBox 6">
            <a:extLst>
              <a:ext uri="{FF2B5EF4-FFF2-40B4-BE49-F238E27FC236}">
                <a16:creationId xmlns:a16="http://schemas.microsoft.com/office/drawing/2014/main" id="{6EAE1655-4D29-25B0-5291-7649BE061052}"/>
              </a:ext>
            </a:extLst>
          </p:cNvPr>
          <p:cNvSpPr txBox="1"/>
          <p:nvPr/>
        </p:nvSpPr>
        <p:spPr>
          <a:xfrm>
            <a:off x="476553" y="3690259"/>
            <a:ext cx="4713513" cy="1477328"/>
          </a:xfrm>
          <a:prstGeom prst="rect">
            <a:avLst/>
          </a:prstGeom>
          <a:noFill/>
        </p:spPr>
        <p:txBody>
          <a:bodyPr wrap="square">
            <a:spAutoFit/>
          </a:bodyPr>
          <a:lstStyle/>
          <a:p>
            <a:pPr algn="just"/>
            <a:r>
              <a:rPr lang="en-US" dirty="0"/>
              <a:t>To implement this idea using Scikit-Learn, you can create a Pipeline containing a </a:t>
            </a:r>
            <a:r>
              <a:rPr lang="en-US" dirty="0" err="1"/>
              <a:t>PolynomialFeatures</a:t>
            </a:r>
            <a:r>
              <a:rPr lang="en-US" dirty="0"/>
              <a:t> transformer, followed by a </a:t>
            </a:r>
            <a:r>
              <a:rPr lang="en-US" dirty="0" err="1"/>
              <a:t>StandardScaler</a:t>
            </a:r>
            <a:r>
              <a:rPr lang="en-US" dirty="0"/>
              <a:t> and a </a:t>
            </a:r>
            <a:r>
              <a:rPr lang="en-US" dirty="0" err="1"/>
              <a:t>LinearSVC</a:t>
            </a:r>
            <a:r>
              <a:rPr lang="en-US" dirty="0"/>
              <a:t>.</a:t>
            </a:r>
          </a:p>
          <a:p>
            <a:pPr algn="just"/>
            <a:endParaRPr lang="en-IN" dirty="0"/>
          </a:p>
        </p:txBody>
      </p:sp>
      <p:pic>
        <p:nvPicPr>
          <p:cNvPr id="9" name="Picture 8">
            <a:extLst>
              <a:ext uri="{FF2B5EF4-FFF2-40B4-BE49-F238E27FC236}">
                <a16:creationId xmlns:a16="http://schemas.microsoft.com/office/drawing/2014/main" id="{F3B140E5-F54E-EF1C-BC3A-13253E31DE63}"/>
              </a:ext>
            </a:extLst>
          </p:cNvPr>
          <p:cNvPicPr>
            <a:picLocks noChangeAspect="1"/>
          </p:cNvPicPr>
          <p:nvPr/>
        </p:nvPicPr>
        <p:blipFill>
          <a:blip r:embed="rId3"/>
          <a:stretch>
            <a:fillRect/>
          </a:stretch>
        </p:blipFill>
        <p:spPr>
          <a:xfrm>
            <a:off x="5535306" y="351517"/>
            <a:ext cx="5329962" cy="2903312"/>
          </a:xfrm>
          <a:prstGeom prst="rect">
            <a:avLst/>
          </a:prstGeom>
        </p:spPr>
      </p:pic>
      <p:pic>
        <p:nvPicPr>
          <p:cNvPr id="11" name="Picture 10">
            <a:extLst>
              <a:ext uri="{FF2B5EF4-FFF2-40B4-BE49-F238E27FC236}">
                <a16:creationId xmlns:a16="http://schemas.microsoft.com/office/drawing/2014/main" id="{363CADCA-DBEA-9937-D87D-15F01DD17D1E}"/>
              </a:ext>
            </a:extLst>
          </p:cNvPr>
          <p:cNvPicPr>
            <a:picLocks noChangeAspect="1"/>
          </p:cNvPicPr>
          <p:nvPr/>
        </p:nvPicPr>
        <p:blipFill>
          <a:blip r:embed="rId4"/>
          <a:stretch>
            <a:fillRect/>
          </a:stretch>
        </p:blipFill>
        <p:spPr>
          <a:xfrm>
            <a:off x="5535306" y="3014805"/>
            <a:ext cx="5992665" cy="3245017"/>
          </a:xfrm>
          <a:prstGeom prst="rect">
            <a:avLst/>
          </a:prstGeom>
        </p:spPr>
      </p:pic>
    </p:spTree>
    <p:extLst>
      <p:ext uri="{BB962C8B-B14F-4D97-AF65-F5344CB8AC3E}">
        <p14:creationId xmlns:p14="http://schemas.microsoft.com/office/powerpoint/2010/main" val="1343587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576B-F4C8-D59E-4744-40F8681136C5}"/>
              </a:ext>
            </a:extLst>
          </p:cNvPr>
          <p:cNvSpPr>
            <a:spLocks noGrp="1"/>
          </p:cNvSpPr>
          <p:nvPr>
            <p:ph type="title"/>
          </p:nvPr>
        </p:nvSpPr>
        <p:spPr/>
        <p:txBody>
          <a:bodyPr/>
          <a:lstStyle/>
          <a:p>
            <a:r>
              <a:rPr lang="en-IN" dirty="0"/>
              <a:t>Handling non-linear data using kernel functions</a:t>
            </a:r>
          </a:p>
        </p:txBody>
      </p:sp>
      <p:sp>
        <p:nvSpPr>
          <p:cNvPr id="3" name="Content Placeholder 2">
            <a:extLst>
              <a:ext uri="{FF2B5EF4-FFF2-40B4-BE49-F238E27FC236}">
                <a16:creationId xmlns:a16="http://schemas.microsoft.com/office/drawing/2014/main" id="{7E35E16A-1F2C-DFC6-B53D-FEFAD59C5BBC}"/>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b="0" i="0" dirty="0">
                <a:solidFill>
                  <a:srgbClr val="374151"/>
                </a:solidFill>
                <a:effectLst/>
                <a:latin typeface="Söhne"/>
              </a:rPr>
              <a:t>In SVMs, the goal is to find a hyperplane that separates the data points of different classes with the maximum margin. When the data is not linearly separable in the original feature space, SVMs employ the concept of kernel functions to project the data into a higher-dimensional space where linear separation becomes possible.</a:t>
            </a:r>
          </a:p>
          <a:p>
            <a:pPr algn="just">
              <a:buFont typeface="Wingdings" panose="05000000000000000000" pitchFamily="2" charset="2"/>
              <a:buChar char="§"/>
            </a:pPr>
            <a:r>
              <a:rPr lang="en-US" b="0" i="0" dirty="0">
                <a:solidFill>
                  <a:srgbClr val="374151"/>
                </a:solidFill>
                <a:effectLst/>
                <a:latin typeface="Söhne"/>
              </a:rPr>
              <a:t>The key idea behind kernel functions is that they define a measure of similarity between pairs of data points. The kernel function calculates the inner product (dot product) between the feature vectors of two data points in either the original feature space or a transformed feature space.</a:t>
            </a:r>
          </a:p>
          <a:p>
            <a:pPr algn="just">
              <a:buFont typeface="Wingdings" panose="05000000000000000000" pitchFamily="2" charset="2"/>
              <a:buChar char="§"/>
            </a:pPr>
            <a:r>
              <a:rPr lang="en-US" b="0" i="0" dirty="0">
                <a:solidFill>
                  <a:srgbClr val="374151"/>
                </a:solidFill>
                <a:effectLst/>
                <a:latin typeface="Söhne"/>
              </a:rPr>
              <a:t>Instead of explicitly expanding the feature space by adding polynomial combinations of the input features, kernel functions provide a way to implicitly represent the data in a higher-dimensional space. The transformed feature space is not explicitly computed, saving computational resources.</a:t>
            </a:r>
          </a:p>
          <a:p>
            <a:pPr algn="just">
              <a:buFont typeface="Arial" panose="020B0604020202020204" pitchFamily="34" charset="0"/>
              <a:buChar char="•"/>
            </a:pPr>
            <a:r>
              <a:rPr lang="en-US" b="0" i="0" dirty="0">
                <a:solidFill>
                  <a:srgbClr val="374151"/>
                </a:solidFill>
                <a:effectLst/>
                <a:latin typeface="Söhne"/>
              </a:rPr>
              <a:t>Common kernel functions like the polynomial kernel, RBF kernel, and sigmoid kernel can capture complex relationships without explicitly adding polynomial features.</a:t>
            </a:r>
          </a:p>
          <a:p>
            <a:pPr algn="just">
              <a:buFont typeface="Arial" panose="020B0604020202020204" pitchFamily="34" charset="0"/>
              <a:buChar char="•"/>
            </a:pPr>
            <a:r>
              <a:rPr lang="en-US" b="0" i="0" dirty="0">
                <a:solidFill>
                  <a:srgbClr val="374151"/>
                </a:solidFill>
                <a:effectLst/>
                <a:latin typeface="Söhne"/>
              </a:rPr>
              <a:t>Kernels operate directly on the input data, and the transformed feature space is not explicitly computed, which avoids the dimensionality explosion problem.</a:t>
            </a: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752883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D86C-4F53-510D-DFA5-00151EA25B13}"/>
              </a:ext>
            </a:extLst>
          </p:cNvPr>
          <p:cNvSpPr>
            <a:spLocks noGrp="1"/>
          </p:cNvSpPr>
          <p:nvPr>
            <p:ph type="title"/>
          </p:nvPr>
        </p:nvSpPr>
        <p:spPr/>
        <p:txBody>
          <a:bodyPr/>
          <a:lstStyle/>
          <a:p>
            <a:pPr algn="ctr"/>
            <a:r>
              <a:rPr lang="en-IN" dirty="0"/>
              <a:t>Polynomial Kernel</a:t>
            </a:r>
          </a:p>
        </p:txBody>
      </p:sp>
      <p:sp>
        <p:nvSpPr>
          <p:cNvPr id="3" name="Content Placeholder 2">
            <a:extLst>
              <a:ext uri="{FF2B5EF4-FFF2-40B4-BE49-F238E27FC236}">
                <a16:creationId xmlns:a16="http://schemas.microsoft.com/office/drawing/2014/main" id="{A5504788-64B0-B5F9-8821-77A7143F0355}"/>
              </a:ext>
            </a:extLst>
          </p:cNvPr>
          <p:cNvSpPr>
            <a:spLocks noGrp="1"/>
          </p:cNvSpPr>
          <p:nvPr>
            <p:ph idx="1"/>
          </p:nvPr>
        </p:nvSpPr>
        <p:spPr/>
        <p:txBody>
          <a:bodyPr/>
          <a:lstStyle/>
          <a:p>
            <a:pPr algn="just"/>
            <a:endParaRPr lang="en-US" dirty="0"/>
          </a:p>
          <a:p>
            <a:pPr algn="just"/>
            <a:r>
              <a:rPr lang="en-US" dirty="0"/>
              <a:t>Fortunately, when using SVMs you can apply an almost miraculous mathematical technique called the kernel trick</a:t>
            </a:r>
          </a:p>
          <a:p>
            <a:pPr algn="just"/>
            <a:r>
              <a:rPr lang="en-US" dirty="0"/>
              <a:t>It makes it possible to get the same result as if you added many polynomial features, even with very high degree polynomials, without actually having to add them. So there is no combinatorial explosion of the number of features since you don’t actually add any features</a:t>
            </a:r>
            <a:endParaRPr lang="en-IN" dirty="0"/>
          </a:p>
        </p:txBody>
      </p:sp>
      <p:pic>
        <p:nvPicPr>
          <p:cNvPr id="5" name="Picture 4">
            <a:extLst>
              <a:ext uri="{FF2B5EF4-FFF2-40B4-BE49-F238E27FC236}">
                <a16:creationId xmlns:a16="http://schemas.microsoft.com/office/drawing/2014/main" id="{D3DCAFD9-CE7B-2051-6D9E-2D36E72EDE36}"/>
              </a:ext>
            </a:extLst>
          </p:cNvPr>
          <p:cNvPicPr>
            <a:picLocks noChangeAspect="1"/>
          </p:cNvPicPr>
          <p:nvPr/>
        </p:nvPicPr>
        <p:blipFill>
          <a:blip r:embed="rId2"/>
          <a:stretch>
            <a:fillRect/>
          </a:stretch>
        </p:blipFill>
        <p:spPr>
          <a:xfrm>
            <a:off x="1896282" y="4064759"/>
            <a:ext cx="7704918" cy="1595814"/>
          </a:xfrm>
          <a:prstGeom prst="rect">
            <a:avLst/>
          </a:prstGeom>
        </p:spPr>
      </p:pic>
    </p:spTree>
    <p:extLst>
      <p:ext uri="{BB962C8B-B14F-4D97-AF65-F5344CB8AC3E}">
        <p14:creationId xmlns:p14="http://schemas.microsoft.com/office/powerpoint/2010/main" val="3629417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E57E-44AF-4B9F-AC75-FC69DDBBDA47}"/>
              </a:ext>
            </a:extLst>
          </p:cNvPr>
          <p:cNvSpPr>
            <a:spLocks noGrp="1"/>
          </p:cNvSpPr>
          <p:nvPr>
            <p:ph type="title"/>
          </p:nvPr>
        </p:nvSpPr>
        <p:spPr/>
        <p:txBody>
          <a:bodyPr/>
          <a:lstStyle/>
          <a:p>
            <a:r>
              <a:rPr lang="en-IN" dirty="0"/>
              <a:t>Polynomial Kernel and its function</a:t>
            </a:r>
          </a:p>
        </p:txBody>
      </p:sp>
      <p:sp>
        <p:nvSpPr>
          <p:cNvPr id="3" name="Content Placeholder 2">
            <a:extLst>
              <a:ext uri="{FF2B5EF4-FFF2-40B4-BE49-F238E27FC236}">
                <a16:creationId xmlns:a16="http://schemas.microsoft.com/office/drawing/2014/main" id="{993AA1F5-D3A4-9083-8195-22E9F8578F1D}"/>
              </a:ext>
            </a:extLst>
          </p:cNvPr>
          <p:cNvSpPr>
            <a:spLocks noGrp="1"/>
          </p:cNvSpPr>
          <p:nvPr>
            <p:ph idx="1"/>
          </p:nvPr>
        </p:nvSpPr>
        <p:spPr/>
        <p:txBody>
          <a:bodyPr/>
          <a:lstStyle/>
          <a:p>
            <a:pPr algn="just">
              <a:buFont typeface="+mj-lt"/>
              <a:buAutoNum type="arabicPeriod"/>
            </a:pPr>
            <a:r>
              <a:rPr lang="en-US" b="0" i="0" dirty="0">
                <a:solidFill>
                  <a:srgbClr val="374151"/>
                </a:solidFill>
                <a:effectLst/>
                <a:latin typeface="Söhne"/>
              </a:rPr>
              <a:t>Polynomial Kernel Function:</a:t>
            </a:r>
          </a:p>
          <a:p>
            <a:pPr marL="742950" lvl="1" indent="-285750" algn="just">
              <a:buFont typeface="+mj-lt"/>
              <a:buAutoNum type="arabicPeriod"/>
            </a:pPr>
            <a:r>
              <a:rPr lang="en-US" b="0" i="0" dirty="0">
                <a:solidFill>
                  <a:srgbClr val="374151"/>
                </a:solidFill>
                <a:effectLst/>
                <a:latin typeface="Söhne"/>
              </a:rPr>
              <a:t>The polynomial kernel function is defined as K(x, y) = (γ * &lt;x, y&gt; + r)^d, where x and y represent the input feature vectors, &lt;x, y&gt; denotes the dot product between them, and d is the degree of the polynomial.</a:t>
            </a:r>
          </a:p>
          <a:p>
            <a:pPr marL="742950" lvl="1" indent="-285750" algn="just">
              <a:buFont typeface="+mj-lt"/>
              <a:buAutoNum type="arabicPeriod"/>
            </a:pPr>
            <a:r>
              <a:rPr lang="en-US" b="0" i="0" dirty="0">
                <a:solidFill>
                  <a:srgbClr val="374151"/>
                </a:solidFill>
                <a:effectLst/>
                <a:latin typeface="Söhne"/>
              </a:rPr>
              <a:t>The dot product &lt;x, y&gt; captures the similarity or inner product between the feature vectors in the original feature space.</a:t>
            </a:r>
          </a:p>
          <a:p>
            <a:pPr marL="742950" lvl="1" indent="-285750" algn="just">
              <a:buFont typeface="+mj-lt"/>
              <a:buAutoNum type="arabicPeriod"/>
            </a:pPr>
            <a:r>
              <a:rPr lang="en-US" b="0" i="0" dirty="0">
                <a:solidFill>
                  <a:srgbClr val="374151"/>
                </a:solidFill>
                <a:effectLst/>
                <a:latin typeface="Söhne"/>
              </a:rPr>
              <a:t>By raising the result of the dot product to the power of d and scaling it by the parameter γ, the polynomial kernel computes the similarity between two data points in a higher-dimensional space.</a:t>
            </a:r>
          </a:p>
          <a:p>
            <a:pPr algn="just"/>
            <a:endParaRPr lang="en-IN" dirty="0"/>
          </a:p>
        </p:txBody>
      </p:sp>
    </p:spTree>
    <p:extLst>
      <p:ext uri="{BB962C8B-B14F-4D97-AF65-F5344CB8AC3E}">
        <p14:creationId xmlns:p14="http://schemas.microsoft.com/office/powerpoint/2010/main" val="272521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8838-785B-EA34-2BB2-D665F74DB39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D879EA7-2BBD-6044-DE17-070059FEBBDD}"/>
              </a:ext>
            </a:extLst>
          </p:cNvPr>
          <p:cNvSpPr>
            <a:spLocks noGrp="1"/>
          </p:cNvSpPr>
          <p:nvPr>
            <p:ph sz="half" idx="1"/>
          </p:nvPr>
        </p:nvSpPr>
        <p:spPr/>
        <p:txBody>
          <a:bodyPr/>
          <a:lstStyle/>
          <a:p>
            <a:pPr algn="just"/>
            <a:r>
              <a:rPr lang="en-US" b="1" i="0" dirty="0">
                <a:solidFill>
                  <a:srgbClr val="FF0000"/>
                </a:solidFill>
                <a:effectLst/>
                <a:latin typeface="Söhne"/>
              </a:rPr>
              <a:t>Mean/Median Imputation: </a:t>
            </a:r>
            <a:r>
              <a:rPr lang="en-US" b="0" i="0" dirty="0">
                <a:solidFill>
                  <a:srgbClr val="374151"/>
                </a:solidFill>
                <a:effectLst/>
                <a:latin typeface="Söhne"/>
              </a:rPr>
              <a:t>This method involves replacing missing values with the mean or median of the variable. For example, if a data set has a column for age, and some observations have missing values, the missing values could be filled in with the mean or median age for the entire data set.</a:t>
            </a:r>
          </a:p>
          <a:p>
            <a:pPr algn="just"/>
            <a:endParaRPr lang="en-IN" dirty="0"/>
          </a:p>
        </p:txBody>
      </p:sp>
      <p:pic>
        <p:nvPicPr>
          <p:cNvPr id="6" name="Content Placeholder 5">
            <a:extLst>
              <a:ext uri="{FF2B5EF4-FFF2-40B4-BE49-F238E27FC236}">
                <a16:creationId xmlns:a16="http://schemas.microsoft.com/office/drawing/2014/main" id="{538FBD2C-E5E5-FDBD-A1A7-7E4DF836EFA2}"/>
              </a:ext>
            </a:extLst>
          </p:cNvPr>
          <p:cNvPicPr>
            <a:picLocks noGrp="1" noChangeAspect="1"/>
          </p:cNvPicPr>
          <p:nvPr>
            <p:ph sz="half" idx="2"/>
          </p:nvPr>
        </p:nvPicPr>
        <p:blipFill>
          <a:blip r:embed="rId2"/>
          <a:stretch>
            <a:fillRect/>
          </a:stretch>
        </p:blipFill>
        <p:spPr>
          <a:xfrm>
            <a:off x="6218238" y="1845734"/>
            <a:ext cx="5385933" cy="2846009"/>
          </a:xfrm>
        </p:spPr>
      </p:pic>
    </p:spTree>
    <p:extLst>
      <p:ext uri="{BB962C8B-B14F-4D97-AF65-F5344CB8AC3E}">
        <p14:creationId xmlns:p14="http://schemas.microsoft.com/office/powerpoint/2010/main" val="830413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B31F-7B74-77DA-D2FC-4F31FD6357FA}"/>
              </a:ext>
            </a:extLst>
          </p:cNvPr>
          <p:cNvSpPr>
            <a:spLocks noGrp="1"/>
          </p:cNvSpPr>
          <p:nvPr>
            <p:ph type="title"/>
          </p:nvPr>
        </p:nvSpPr>
        <p:spPr/>
        <p:txBody>
          <a:bodyPr/>
          <a:lstStyle/>
          <a:p>
            <a:pPr algn="ctr"/>
            <a:r>
              <a:rPr lang="en-IN" dirty="0"/>
              <a:t>RBF Kernel (Radial Basis Function)/Gaussian RBF Kernel Function</a:t>
            </a:r>
          </a:p>
        </p:txBody>
      </p:sp>
      <p:sp>
        <p:nvSpPr>
          <p:cNvPr id="3" name="Content Placeholder 2">
            <a:extLst>
              <a:ext uri="{FF2B5EF4-FFF2-40B4-BE49-F238E27FC236}">
                <a16:creationId xmlns:a16="http://schemas.microsoft.com/office/drawing/2014/main" id="{DAA6E9CA-114F-EEEB-146A-A1697D887A86}"/>
              </a:ext>
            </a:extLst>
          </p:cNvPr>
          <p:cNvSpPr>
            <a:spLocks noGrp="1"/>
          </p:cNvSpPr>
          <p:nvPr>
            <p:ph idx="1"/>
          </p:nvPr>
        </p:nvSpPr>
        <p:spPr/>
        <p:txBody>
          <a:bodyPr/>
          <a:lstStyle/>
          <a:p>
            <a:pPr algn="just"/>
            <a:r>
              <a:rPr lang="en-US" dirty="0"/>
              <a:t>Another technique to tackle nonlinear problems is to add features computed using a similarity function that measures how much each instance resembles a particular landmark. </a:t>
            </a:r>
          </a:p>
          <a:p>
            <a:pPr marL="0" indent="0" algn="just">
              <a:buNone/>
            </a:pPr>
            <a:r>
              <a:rPr lang="en-US" b="1" dirty="0">
                <a:solidFill>
                  <a:srgbClr val="374151"/>
                </a:solidFill>
                <a:latin typeface="Söhne"/>
              </a:rPr>
              <a:t>R</a:t>
            </a:r>
            <a:r>
              <a:rPr lang="en-US" b="1" i="0" dirty="0">
                <a:solidFill>
                  <a:srgbClr val="374151"/>
                </a:solidFill>
                <a:effectLst/>
                <a:latin typeface="Söhne"/>
              </a:rPr>
              <a:t>BF Kernel Function:</a:t>
            </a:r>
          </a:p>
          <a:p>
            <a:pPr marL="742950" lvl="1" indent="-285750" algn="just">
              <a:buFont typeface="+mj-lt"/>
              <a:buAutoNum type="arabicPeriod"/>
            </a:pPr>
            <a:r>
              <a:rPr lang="en-US" b="0" i="0" dirty="0">
                <a:solidFill>
                  <a:srgbClr val="374151"/>
                </a:solidFill>
                <a:effectLst/>
                <a:latin typeface="Söhne"/>
              </a:rPr>
              <a:t>The RBF kernel function is defined as K(x, y) = exp(-γ * ||x - y||^2), where x and y represent the input feature vectors, ||x - y|| denotes the Euclidean distance between them, and γ is a hyperparameter that controls the spread of the kernel.</a:t>
            </a:r>
          </a:p>
          <a:p>
            <a:pPr marL="742950" lvl="1" indent="-285750" algn="just">
              <a:buFont typeface="+mj-lt"/>
              <a:buAutoNum type="arabicPeriod"/>
            </a:pPr>
            <a:r>
              <a:rPr lang="en-US" b="0" i="0" dirty="0">
                <a:solidFill>
                  <a:srgbClr val="374151"/>
                </a:solidFill>
                <a:effectLst/>
                <a:latin typeface="Söhne"/>
              </a:rPr>
              <a:t>The RBF kernel computes the similarity between two data points based on the exponential of the negative squared distance between them.</a:t>
            </a:r>
          </a:p>
          <a:p>
            <a:pPr algn="just"/>
            <a:endParaRPr lang="en-US" dirty="0"/>
          </a:p>
          <a:p>
            <a:pPr algn="just"/>
            <a:endParaRPr lang="en-IN" dirty="0"/>
          </a:p>
        </p:txBody>
      </p:sp>
      <p:pic>
        <p:nvPicPr>
          <p:cNvPr id="7" name="Picture 6">
            <a:extLst>
              <a:ext uri="{FF2B5EF4-FFF2-40B4-BE49-F238E27FC236}">
                <a16:creationId xmlns:a16="http://schemas.microsoft.com/office/drawing/2014/main" id="{99DDF707-FF15-4645-67CE-27399DB32241}"/>
              </a:ext>
            </a:extLst>
          </p:cNvPr>
          <p:cNvPicPr>
            <a:picLocks noChangeAspect="1"/>
          </p:cNvPicPr>
          <p:nvPr/>
        </p:nvPicPr>
        <p:blipFill>
          <a:blip r:embed="rId2"/>
          <a:stretch>
            <a:fillRect/>
          </a:stretch>
        </p:blipFill>
        <p:spPr>
          <a:xfrm>
            <a:off x="2481393" y="4590577"/>
            <a:ext cx="6270721" cy="1321876"/>
          </a:xfrm>
          <a:prstGeom prst="rect">
            <a:avLst/>
          </a:prstGeom>
        </p:spPr>
      </p:pic>
    </p:spTree>
    <p:extLst>
      <p:ext uri="{BB962C8B-B14F-4D97-AF65-F5344CB8AC3E}">
        <p14:creationId xmlns:p14="http://schemas.microsoft.com/office/powerpoint/2010/main" val="2620216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A317-E2CA-9C4E-A91F-E4120F732475}"/>
              </a:ext>
            </a:extLst>
          </p:cNvPr>
          <p:cNvSpPr>
            <a:spLocks noGrp="1"/>
          </p:cNvSpPr>
          <p:nvPr>
            <p:ph type="title"/>
          </p:nvPr>
        </p:nvSpPr>
        <p:spPr/>
        <p:txBody>
          <a:bodyPr/>
          <a:lstStyle/>
          <a:p>
            <a:r>
              <a:rPr lang="en-IN" dirty="0"/>
              <a:t>Support Vector machine for Regression</a:t>
            </a:r>
          </a:p>
        </p:txBody>
      </p:sp>
      <p:sp>
        <p:nvSpPr>
          <p:cNvPr id="3" name="Content Placeholder 2">
            <a:extLst>
              <a:ext uri="{FF2B5EF4-FFF2-40B4-BE49-F238E27FC236}">
                <a16:creationId xmlns:a16="http://schemas.microsoft.com/office/drawing/2014/main" id="{80FDF55A-3E7D-39C0-9375-E21A8443F158}"/>
              </a:ext>
            </a:extLst>
          </p:cNvPr>
          <p:cNvSpPr>
            <a:spLocks noGrp="1"/>
          </p:cNvSpPr>
          <p:nvPr>
            <p:ph idx="1"/>
          </p:nvPr>
        </p:nvSpPr>
        <p:spPr/>
        <p:txBody>
          <a:bodyPr/>
          <a:lstStyle/>
          <a:p>
            <a:pPr algn="just"/>
            <a:r>
              <a:rPr lang="en-US" b="0" i="0" dirty="0">
                <a:solidFill>
                  <a:srgbClr val="374151"/>
                </a:solidFill>
                <a:effectLst/>
                <a:latin typeface="Söhne"/>
              </a:rPr>
              <a:t>Support Vector Machines (SVMs) can also be used for regression tasks, in addition to classification tasks. Support Vector Machine Regression (SVR) is a supervised learning algorithm that aims to build a regression model by finding an optimal hyperplane that best fits the training data.</a:t>
            </a:r>
          </a:p>
          <a:p>
            <a:pPr algn="just"/>
            <a:r>
              <a:rPr lang="en-US" dirty="0"/>
              <a:t>The trick is to reverse the objective: instead of trying to fit the largest possible street between two classes while limiting margin violations, SVM Regression tries to fit as many instances as possible on the street while limiting margin violations</a:t>
            </a:r>
          </a:p>
          <a:p>
            <a:pPr algn="just"/>
            <a:endParaRPr lang="en-IN" dirty="0"/>
          </a:p>
        </p:txBody>
      </p:sp>
      <p:pic>
        <p:nvPicPr>
          <p:cNvPr id="5" name="Picture 4">
            <a:extLst>
              <a:ext uri="{FF2B5EF4-FFF2-40B4-BE49-F238E27FC236}">
                <a16:creationId xmlns:a16="http://schemas.microsoft.com/office/drawing/2014/main" id="{6893497E-9643-834B-7193-359CE6A8C394}"/>
              </a:ext>
            </a:extLst>
          </p:cNvPr>
          <p:cNvPicPr>
            <a:picLocks noChangeAspect="1"/>
          </p:cNvPicPr>
          <p:nvPr/>
        </p:nvPicPr>
        <p:blipFill>
          <a:blip r:embed="rId2"/>
          <a:stretch>
            <a:fillRect/>
          </a:stretch>
        </p:blipFill>
        <p:spPr>
          <a:xfrm>
            <a:off x="492854" y="3951515"/>
            <a:ext cx="4746475" cy="2376324"/>
          </a:xfrm>
          <a:prstGeom prst="rect">
            <a:avLst/>
          </a:prstGeom>
        </p:spPr>
      </p:pic>
      <p:pic>
        <p:nvPicPr>
          <p:cNvPr id="7" name="Picture 6">
            <a:extLst>
              <a:ext uri="{FF2B5EF4-FFF2-40B4-BE49-F238E27FC236}">
                <a16:creationId xmlns:a16="http://schemas.microsoft.com/office/drawing/2014/main" id="{8D9B3412-A143-404C-3D88-C01D89907D89}"/>
              </a:ext>
            </a:extLst>
          </p:cNvPr>
          <p:cNvPicPr>
            <a:picLocks noChangeAspect="1"/>
          </p:cNvPicPr>
          <p:nvPr/>
        </p:nvPicPr>
        <p:blipFill>
          <a:blip r:embed="rId3"/>
          <a:stretch>
            <a:fillRect/>
          </a:stretch>
        </p:blipFill>
        <p:spPr>
          <a:xfrm>
            <a:off x="6027178" y="4268089"/>
            <a:ext cx="5128502" cy="1469247"/>
          </a:xfrm>
          <a:prstGeom prst="rect">
            <a:avLst/>
          </a:prstGeom>
        </p:spPr>
      </p:pic>
    </p:spTree>
    <p:extLst>
      <p:ext uri="{BB962C8B-B14F-4D97-AF65-F5344CB8AC3E}">
        <p14:creationId xmlns:p14="http://schemas.microsoft.com/office/powerpoint/2010/main" val="69018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C51495-F96A-6B61-38CF-D9E7F893B4CE}"/>
              </a:ext>
            </a:extLst>
          </p:cNvPr>
          <p:cNvSpPr>
            <a:spLocks noGrp="1"/>
          </p:cNvSpPr>
          <p:nvPr>
            <p:ph type="title"/>
          </p:nvPr>
        </p:nvSpPr>
        <p:spPr/>
        <p:txBody>
          <a:bodyPr/>
          <a:lstStyle/>
          <a:p>
            <a:r>
              <a:rPr lang="en-IN" dirty="0"/>
              <a:t>Feature Extraction and Feature selection</a:t>
            </a:r>
          </a:p>
        </p:txBody>
      </p:sp>
      <p:sp>
        <p:nvSpPr>
          <p:cNvPr id="5" name="Text Placeholder 4">
            <a:extLst>
              <a:ext uri="{FF2B5EF4-FFF2-40B4-BE49-F238E27FC236}">
                <a16:creationId xmlns:a16="http://schemas.microsoft.com/office/drawing/2014/main" id="{10B169C5-2F7E-06A6-9918-DB40D586EBAC}"/>
              </a:ext>
            </a:extLst>
          </p:cNvPr>
          <p:cNvSpPr>
            <a:spLocks noGrp="1"/>
          </p:cNvSpPr>
          <p:nvPr>
            <p:ph type="body" idx="1"/>
          </p:nvPr>
        </p:nvSpPr>
        <p:spPr/>
        <p:txBody>
          <a:bodyPr/>
          <a:lstStyle/>
          <a:p>
            <a:r>
              <a:rPr lang="en-IN" dirty="0"/>
              <a:t>Chapter 3</a:t>
            </a:r>
          </a:p>
        </p:txBody>
      </p:sp>
    </p:spTree>
    <p:extLst>
      <p:ext uri="{BB962C8B-B14F-4D97-AF65-F5344CB8AC3E}">
        <p14:creationId xmlns:p14="http://schemas.microsoft.com/office/powerpoint/2010/main" val="2803139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867DC2-EE51-A45E-9D04-B0C8E66F589A}"/>
              </a:ext>
            </a:extLst>
          </p:cNvPr>
          <p:cNvSpPr>
            <a:spLocks noGrp="1"/>
          </p:cNvSpPr>
          <p:nvPr>
            <p:ph type="title"/>
          </p:nvPr>
        </p:nvSpPr>
        <p:spPr/>
        <p:txBody>
          <a:bodyPr/>
          <a:lstStyle/>
          <a:p>
            <a:r>
              <a:rPr lang="en-IN" dirty="0"/>
              <a:t>Contents</a:t>
            </a:r>
          </a:p>
        </p:txBody>
      </p:sp>
      <p:sp>
        <p:nvSpPr>
          <p:cNvPr id="5" name="Content Placeholder 4">
            <a:extLst>
              <a:ext uri="{FF2B5EF4-FFF2-40B4-BE49-F238E27FC236}">
                <a16:creationId xmlns:a16="http://schemas.microsoft.com/office/drawing/2014/main" id="{D77BC489-11D7-F02B-D110-59CDF67A35F5}"/>
              </a:ext>
            </a:extLst>
          </p:cNvPr>
          <p:cNvSpPr>
            <a:spLocks noGrp="1"/>
          </p:cNvSpPr>
          <p:nvPr>
            <p:ph idx="1"/>
          </p:nvPr>
        </p:nvSpPr>
        <p:spPr/>
        <p:txBody>
          <a:bodyPr/>
          <a:lstStyle/>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Types of feature selection</a:t>
            </a:r>
          </a:p>
          <a:p>
            <a:pPr>
              <a:buFont typeface="Wingdings" panose="05000000000000000000" pitchFamily="2" charset="2"/>
              <a:buChar char="§"/>
            </a:pPr>
            <a:r>
              <a:rPr lang="en-US" sz="1800" dirty="0">
                <a:latin typeface="Times New Roman" panose="02020603050405020304" pitchFamily="18" charset="0"/>
              </a:rPr>
              <a:t> M</a:t>
            </a:r>
            <a:r>
              <a:rPr lang="en-US" sz="1800" dirty="0">
                <a:effectLst/>
                <a:latin typeface="Times New Roman" panose="02020603050405020304" pitchFamily="18" charset="0"/>
                <a:ea typeface="Times New Roman" panose="02020603050405020304" pitchFamily="18" charset="0"/>
              </a:rPr>
              <a:t>utual information for feature selection (MI)</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Goodman-Kruskal score</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Laplacian score</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Hybrid genetic algorithm for feature selection</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 selection based on optimization formulation</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 ranking using F-Score</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E</a:t>
            </a:r>
            <a:r>
              <a:rPr lang="en-US" sz="1800" dirty="0">
                <a:effectLst/>
                <a:latin typeface="Times New Roman" panose="02020603050405020304" pitchFamily="18" charset="0"/>
                <a:ea typeface="Times New Roman" panose="02020603050405020304" pitchFamily="18" charset="0"/>
              </a:rPr>
              <a:t>nsemble feature ranking</a:t>
            </a:r>
          </a:p>
          <a:p>
            <a:pPr>
              <a:buFont typeface="Wingdings" panose="05000000000000000000" pitchFamily="2" charset="2"/>
              <a:buChar char="§"/>
            </a:pPr>
            <a:r>
              <a:rPr lang="en-US" sz="1800" dirty="0">
                <a:latin typeface="Times New Roman" panose="02020603050405020304" pitchFamily="18" charset="0"/>
              </a:rPr>
              <a:t> F</a:t>
            </a:r>
            <a:r>
              <a:rPr lang="en-US" sz="1800" dirty="0">
                <a:effectLst/>
                <a:latin typeface="Times New Roman" panose="02020603050405020304" pitchFamily="18" charset="0"/>
                <a:ea typeface="Times New Roman" panose="02020603050405020304" pitchFamily="18" charset="0"/>
              </a:rPr>
              <a:t>eature ranking using linear SVM</a:t>
            </a:r>
            <a:endParaRPr lang="en-IN" dirty="0"/>
          </a:p>
        </p:txBody>
      </p:sp>
    </p:spTree>
    <p:extLst>
      <p:ext uri="{BB962C8B-B14F-4D97-AF65-F5344CB8AC3E}">
        <p14:creationId xmlns:p14="http://schemas.microsoft.com/office/powerpoint/2010/main" val="862468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FAF7-EE94-6B8A-6623-7C7AE70D73CD}"/>
              </a:ext>
            </a:extLst>
          </p:cNvPr>
          <p:cNvSpPr>
            <a:spLocks noGrp="1"/>
          </p:cNvSpPr>
          <p:nvPr>
            <p:ph type="title"/>
          </p:nvPr>
        </p:nvSpPr>
        <p:spPr/>
        <p:txBody>
          <a:bodyPr/>
          <a:lstStyle/>
          <a:p>
            <a:r>
              <a:rPr lang="en-IN" dirty="0"/>
              <a:t>Feature Selection and its types</a:t>
            </a:r>
          </a:p>
        </p:txBody>
      </p:sp>
      <p:sp>
        <p:nvSpPr>
          <p:cNvPr id="3" name="Content Placeholder 2">
            <a:extLst>
              <a:ext uri="{FF2B5EF4-FFF2-40B4-BE49-F238E27FC236}">
                <a16:creationId xmlns:a16="http://schemas.microsoft.com/office/drawing/2014/main" id="{B62B4310-C815-E081-FA3B-B42268EFB576}"/>
              </a:ext>
            </a:extLst>
          </p:cNvPr>
          <p:cNvSpPr>
            <a:spLocks noGrp="1"/>
          </p:cNvSpPr>
          <p:nvPr>
            <p:ph idx="1"/>
          </p:nvPr>
        </p:nvSpPr>
        <p:spPr/>
        <p:txBody>
          <a:bodyPr/>
          <a:lstStyle/>
          <a:p>
            <a:pPr algn="just"/>
            <a:r>
              <a:rPr lang="en-US" b="0" i="0" dirty="0">
                <a:solidFill>
                  <a:srgbClr val="FF0000"/>
                </a:solidFill>
                <a:effectLst/>
                <a:latin typeface="Söhne"/>
              </a:rPr>
              <a:t>Feature selection </a:t>
            </a:r>
            <a:r>
              <a:rPr lang="en-US" b="0" i="0" dirty="0">
                <a:solidFill>
                  <a:srgbClr val="374151"/>
                </a:solidFill>
                <a:effectLst/>
                <a:latin typeface="Söhne"/>
              </a:rPr>
              <a:t>is a process in machine learning and data analysis that involves selecting a subset of relevant features or variables from a larger set of available features. The goal of feature selection is to identify the most informative and discriminative features that contribute the most to the predictive power of a model while minimizing redundancy and noise.</a:t>
            </a:r>
          </a:p>
          <a:p>
            <a:pPr algn="just"/>
            <a:r>
              <a:rPr lang="en-US" b="1" dirty="0"/>
              <a:t>Types of Feature Selection</a:t>
            </a:r>
          </a:p>
          <a:p>
            <a:pPr algn="just"/>
            <a:r>
              <a:rPr lang="en-US" dirty="0"/>
              <a:t>There are three feature selection methods. </a:t>
            </a:r>
          </a:p>
          <a:p>
            <a:pPr marL="544068" lvl="1" indent="-342900" algn="just">
              <a:buFont typeface="+mj-lt"/>
              <a:buAutoNum type="arabicPeriod"/>
            </a:pPr>
            <a:r>
              <a:rPr lang="en-US" dirty="0"/>
              <a:t>Filter methods </a:t>
            </a:r>
          </a:p>
          <a:p>
            <a:pPr marL="544068" lvl="1" indent="-342900" algn="just">
              <a:buFont typeface="+mj-lt"/>
              <a:buAutoNum type="arabicPeriod"/>
            </a:pPr>
            <a:r>
              <a:rPr lang="en-US" dirty="0"/>
              <a:t>Wrapper methods </a:t>
            </a:r>
          </a:p>
          <a:p>
            <a:pPr marL="544068" lvl="1" indent="-342900" algn="just">
              <a:buFont typeface="+mj-lt"/>
              <a:buAutoNum type="arabicPeriod"/>
            </a:pPr>
            <a:r>
              <a:rPr lang="en-US" dirty="0"/>
              <a:t>Embedded methods</a:t>
            </a:r>
            <a:endParaRPr lang="en-IN" b="1" dirty="0"/>
          </a:p>
        </p:txBody>
      </p:sp>
    </p:spTree>
    <p:extLst>
      <p:ext uri="{BB962C8B-B14F-4D97-AF65-F5344CB8AC3E}">
        <p14:creationId xmlns:p14="http://schemas.microsoft.com/office/powerpoint/2010/main" val="2729304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BD8-9922-EC8C-761D-4BC16C360493}"/>
              </a:ext>
            </a:extLst>
          </p:cNvPr>
          <p:cNvSpPr>
            <a:spLocks noGrp="1"/>
          </p:cNvSpPr>
          <p:nvPr>
            <p:ph type="title"/>
          </p:nvPr>
        </p:nvSpPr>
        <p:spPr/>
        <p:txBody>
          <a:bodyPr/>
          <a:lstStyle/>
          <a:p>
            <a:r>
              <a:rPr lang="en-IN" dirty="0"/>
              <a:t>Types of feature selection</a:t>
            </a:r>
          </a:p>
        </p:txBody>
      </p:sp>
      <p:sp>
        <p:nvSpPr>
          <p:cNvPr id="3" name="Content Placeholder 2">
            <a:extLst>
              <a:ext uri="{FF2B5EF4-FFF2-40B4-BE49-F238E27FC236}">
                <a16:creationId xmlns:a16="http://schemas.microsoft.com/office/drawing/2014/main" id="{9838F4FC-A816-8C04-B5DB-16F10C39FAF8}"/>
              </a:ext>
            </a:extLst>
          </p:cNvPr>
          <p:cNvSpPr>
            <a:spLocks noGrp="1"/>
          </p:cNvSpPr>
          <p:nvPr>
            <p:ph idx="1"/>
          </p:nvPr>
        </p:nvSpPr>
        <p:spPr/>
        <p:txBody>
          <a:bodyPr>
            <a:normAutofit fontScale="92500" lnSpcReduction="10000"/>
          </a:bodyPr>
          <a:lstStyle/>
          <a:p>
            <a:pPr algn="just">
              <a:buFont typeface="+mj-lt"/>
              <a:buAutoNum type="arabicPeriod"/>
            </a:pPr>
            <a:r>
              <a:rPr lang="en-US" b="0" i="0" dirty="0">
                <a:solidFill>
                  <a:srgbClr val="FF0000"/>
                </a:solidFill>
                <a:effectLst/>
                <a:latin typeface="Söhne"/>
              </a:rPr>
              <a:t>Filter methods: </a:t>
            </a:r>
            <a:r>
              <a:rPr lang="en-US" b="0" i="0" dirty="0">
                <a:solidFill>
                  <a:srgbClr val="374151"/>
                </a:solidFill>
                <a:effectLst/>
                <a:latin typeface="Söhne"/>
              </a:rPr>
              <a:t>These methods use statistical measures to rank the features based on their relevance to the target variable, independent of any specific machine learning algorithm. Common techniques include correlation-based feature selection, chi-square test, information gain, and mutual information. Filter methods are computationally efficient but may overlook feature interactions.</a:t>
            </a:r>
          </a:p>
          <a:p>
            <a:pPr algn="just">
              <a:buFont typeface="+mj-lt"/>
              <a:buAutoNum type="arabicPeriod"/>
            </a:pPr>
            <a:r>
              <a:rPr lang="en-US" b="0" i="0" dirty="0">
                <a:solidFill>
                  <a:srgbClr val="FF0000"/>
                </a:solidFill>
                <a:effectLst/>
                <a:latin typeface="Söhne"/>
              </a:rPr>
              <a:t>Wrapper methods: </a:t>
            </a:r>
            <a:r>
              <a:rPr lang="en-US" b="0" i="0" dirty="0">
                <a:solidFill>
                  <a:srgbClr val="374151"/>
                </a:solidFill>
                <a:effectLst/>
                <a:latin typeface="Söhne"/>
              </a:rPr>
              <a:t>These methods select features by evaluating the performance of a specific machine learning algorithm using different subsets of features. Wrapper methods involve an iterative process where subsets of features are evaluated, and the selection is based on the performance of the learning algorithm. Examples of wrapper methods include forward selection, backward elimination, and recursive feature elimination. Wrapper methods can be computationally expensive but capture feature interactions.</a:t>
            </a:r>
          </a:p>
          <a:p>
            <a:pPr algn="just">
              <a:buFont typeface="+mj-lt"/>
              <a:buAutoNum type="arabicPeriod"/>
            </a:pPr>
            <a:r>
              <a:rPr lang="en-US" b="0" i="0" dirty="0">
                <a:solidFill>
                  <a:srgbClr val="FF0000"/>
                </a:solidFill>
                <a:effectLst/>
                <a:latin typeface="Söhne"/>
              </a:rPr>
              <a:t>Embedded methods:</a:t>
            </a:r>
            <a:r>
              <a:rPr lang="en-US" b="0" i="0" dirty="0">
                <a:solidFill>
                  <a:srgbClr val="374151"/>
                </a:solidFill>
                <a:effectLst/>
                <a:latin typeface="Söhne"/>
              </a:rPr>
              <a:t> These methods perform feature selection as part of the model building process. They incorporate feature selection within the training of the machine learning algorithm itself. Regularization techniques, such as Lasso (L1 regularization) and Ridge (L2 regularization), are examples of embedded methods that penalize or eliminate irrelevant features during the training process. Embedded methods are computationally efficient and provide automatic feature selection.</a:t>
            </a:r>
          </a:p>
          <a:p>
            <a:pPr algn="just">
              <a:buFont typeface="+mj-lt"/>
              <a:buAutoNum type="arabicPeriod"/>
            </a:pPr>
            <a:endParaRPr lang="en-US" b="0" i="0" dirty="0">
              <a:solidFill>
                <a:srgbClr val="374151"/>
              </a:solidFill>
              <a:effectLst/>
              <a:latin typeface="Söhne"/>
            </a:endParaRPr>
          </a:p>
          <a:p>
            <a:pPr algn="just">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122041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1404-F390-6558-007A-C374C812FB00}"/>
              </a:ext>
            </a:extLst>
          </p:cNvPr>
          <p:cNvSpPr>
            <a:spLocks noGrp="1"/>
          </p:cNvSpPr>
          <p:nvPr>
            <p:ph type="title"/>
          </p:nvPr>
        </p:nvSpPr>
        <p:spPr/>
        <p:txBody>
          <a:bodyPr/>
          <a:lstStyle/>
          <a:p>
            <a:r>
              <a:rPr lang="en-IN" dirty="0"/>
              <a:t>Mutual Information (MI) for feature selection</a:t>
            </a:r>
          </a:p>
        </p:txBody>
      </p:sp>
      <p:sp>
        <p:nvSpPr>
          <p:cNvPr id="3" name="Content Placeholder 2">
            <a:extLst>
              <a:ext uri="{FF2B5EF4-FFF2-40B4-BE49-F238E27FC236}">
                <a16:creationId xmlns:a16="http://schemas.microsoft.com/office/drawing/2014/main" id="{4FFB1A64-8DAE-2055-4EAF-60A5EAF81C91}"/>
              </a:ext>
            </a:extLst>
          </p:cNvPr>
          <p:cNvSpPr>
            <a:spLocks noGrp="1"/>
          </p:cNvSpPr>
          <p:nvPr>
            <p:ph idx="1"/>
          </p:nvPr>
        </p:nvSpPr>
        <p:spPr>
          <a:xfrm>
            <a:off x="1097280" y="1900162"/>
            <a:ext cx="10058400" cy="4023360"/>
          </a:xfrm>
        </p:spPr>
        <p:txBody>
          <a:bodyPr/>
          <a:lstStyle/>
          <a:p>
            <a:pPr algn="just"/>
            <a:r>
              <a:rPr lang="en-US" dirty="0"/>
              <a:t>This function is based on the information gain and takes into account how features work together. MI is used to measure the dependencies between features and classes.  MI between term t and class l measures how much information the presence or absence of a term contributes to making the correct classification decision on the class l.</a:t>
            </a:r>
          </a:p>
          <a:p>
            <a:pPr algn="just"/>
            <a:r>
              <a:rPr lang="en-US" dirty="0"/>
              <a:t>It is computed as below</a:t>
            </a:r>
          </a:p>
          <a:p>
            <a:pPr algn="just"/>
            <a:endParaRPr lang="en-IN" dirty="0"/>
          </a:p>
        </p:txBody>
      </p:sp>
      <p:pic>
        <p:nvPicPr>
          <p:cNvPr id="7" name="Picture 6">
            <a:extLst>
              <a:ext uri="{FF2B5EF4-FFF2-40B4-BE49-F238E27FC236}">
                <a16:creationId xmlns:a16="http://schemas.microsoft.com/office/drawing/2014/main" id="{5B95C863-61E0-EF52-8C6C-7E48775E3481}"/>
              </a:ext>
            </a:extLst>
          </p:cNvPr>
          <p:cNvPicPr>
            <a:picLocks noChangeAspect="1"/>
          </p:cNvPicPr>
          <p:nvPr/>
        </p:nvPicPr>
        <p:blipFill>
          <a:blip r:embed="rId3"/>
          <a:stretch>
            <a:fillRect/>
          </a:stretch>
        </p:blipFill>
        <p:spPr>
          <a:xfrm>
            <a:off x="3235201" y="3429000"/>
            <a:ext cx="6866742" cy="2884576"/>
          </a:xfrm>
          <a:prstGeom prst="rect">
            <a:avLst/>
          </a:prstGeom>
        </p:spPr>
      </p:pic>
    </p:spTree>
    <p:extLst>
      <p:ext uri="{BB962C8B-B14F-4D97-AF65-F5344CB8AC3E}">
        <p14:creationId xmlns:p14="http://schemas.microsoft.com/office/powerpoint/2010/main" val="3109335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3177C-0BC9-76A4-F405-28B4450676BE}"/>
              </a:ext>
            </a:extLst>
          </p:cNvPr>
          <p:cNvSpPr>
            <a:spLocks noGrp="1"/>
          </p:cNvSpPr>
          <p:nvPr>
            <p:ph idx="4294967295"/>
          </p:nvPr>
        </p:nvSpPr>
        <p:spPr>
          <a:xfrm>
            <a:off x="345750" y="298903"/>
            <a:ext cx="11617650" cy="5862411"/>
          </a:xfrm>
        </p:spPr>
        <p:txBody>
          <a:bodyPr/>
          <a:lstStyle/>
          <a:p>
            <a:r>
              <a:rPr lang="en-IN" dirty="0"/>
              <a:t>In other words, this can be written as </a:t>
            </a:r>
          </a:p>
          <a:p>
            <a:endParaRPr lang="en-IN" dirty="0"/>
          </a:p>
        </p:txBody>
      </p:sp>
      <p:pic>
        <p:nvPicPr>
          <p:cNvPr id="5" name="Picture 4">
            <a:extLst>
              <a:ext uri="{FF2B5EF4-FFF2-40B4-BE49-F238E27FC236}">
                <a16:creationId xmlns:a16="http://schemas.microsoft.com/office/drawing/2014/main" id="{174C178F-4CEC-B357-5D5F-D249C687E699}"/>
              </a:ext>
            </a:extLst>
          </p:cNvPr>
          <p:cNvPicPr>
            <a:picLocks noChangeAspect="1"/>
          </p:cNvPicPr>
          <p:nvPr/>
        </p:nvPicPr>
        <p:blipFill>
          <a:blip r:embed="rId2"/>
          <a:stretch>
            <a:fillRect/>
          </a:stretch>
        </p:blipFill>
        <p:spPr>
          <a:xfrm>
            <a:off x="84720" y="927503"/>
            <a:ext cx="6069855" cy="2980467"/>
          </a:xfrm>
          <a:prstGeom prst="rect">
            <a:avLst/>
          </a:prstGeom>
        </p:spPr>
      </p:pic>
      <p:pic>
        <p:nvPicPr>
          <p:cNvPr id="7" name="Picture 6">
            <a:extLst>
              <a:ext uri="{FF2B5EF4-FFF2-40B4-BE49-F238E27FC236}">
                <a16:creationId xmlns:a16="http://schemas.microsoft.com/office/drawing/2014/main" id="{A4E1DE35-D290-8713-AE41-415C2F04071F}"/>
              </a:ext>
            </a:extLst>
          </p:cNvPr>
          <p:cNvPicPr>
            <a:picLocks noChangeAspect="1"/>
          </p:cNvPicPr>
          <p:nvPr/>
        </p:nvPicPr>
        <p:blipFill>
          <a:blip r:embed="rId3"/>
          <a:stretch>
            <a:fillRect/>
          </a:stretch>
        </p:blipFill>
        <p:spPr>
          <a:xfrm>
            <a:off x="6327194" y="1123454"/>
            <a:ext cx="4915153" cy="2305546"/>
          </a:xfrm>
          <a:prstGeom prst="rect">
            <a:avLst/>
          </a:prstGeom>
        </p:spPr>
      </p:pic>
      <p:pic>
        <p:nvPicPr>
          <p:cNvPr id="9" name="Picture 8">
            <a:extLst>
              <a:ext uri="{FF2B5EF4-FFF2-40B4-BE49-F238E27FC236}">
                <a16:creationId xmlns:a16="http://schemas.microsoft.com/office/drawing/2014/main" id="{D6647F19-ED89-FD5B-9F9B-673A2DCF03D3}"/>
              </a:ext>
            </a:extLst>
          </p:cNvPr>
          <p:cNvPicPr>
            <a:picLocks noChangeAspect="1"/>
          </p:cNvPicPr>
          <p:nvPr/>
        </p:nvPicPr>
        <p:blipFill>
          <a:blip r:embed="rId4"/>
          <a:stretch>
            <a:fillRect/>
          </a:stretch>
        </p:blipFill>
        <p:spPr>
          <a:xfrm>
            <a:off x="6333544" y="3284537"/>
            <a:ext cx="4902452" cy="914585"/>
          </a:xfrm>
          <a:prstGeom prst="rect">
            <a:avLst/>
          </a:prstGeom>
        </p:spPr>
      </p:pic>
      <p:sp>
        <p:nvSpPr>
          <p:cNvPr id="13" name="TextBox 12">
            <a:extLst>
              <a:ext uri="{FF2B5EF4-FFF2-40B4-BE49-F238E27FC236}">
                <a16:creationId xmlns:a16="http://schemas.microsoft.com/office/drawing/2014/main" id="{EEB8F2D6-204A-4354-A2E1-55AFF56A3FA7}"/>
              </a:ext>
            </a:extLst>
          </p:cNvPr>
          <p:cNvSpPr txBox="1"/>
          <p:nvPr/>
        </p:nvSpPr>
        <p:spPr>
          <a:xfrm>
            <a:off x="956004" y="4678092"/>
            <a:ext cx="10550196" cy="923330"/>
          </a:xfrm>
          <a:prstGeom prst="rect">
            <a:avLst/>
          </a:prstGeom>
          <a:noFill/>
        </p:spPr>
        <p:txBody>
          <a:bodyPr wrap="square">
            <a:spAutoFit/>
          </a:bodyPr>
          <a:lstStyle/>
          <a:p>
            <a:r>
              <a:rPr lang="en-US" dirty="0"/>
              <a:t>In the filter approach, a filter is used to discard features having a low value of MI. We can also use the backward filter which discards features if its value of MI with the class is less than some  with probability p. The forward filter also can be used which includes a feature if the MI is greater than  with a probability p</a:t>
            </a:r>
            <a:endParaRPr lang="en-IN" dirty="0"/>
          </a:p>
        </p:txBody>
      </p:sp>
    </p:spTree>
    <p:extLst>
      <p:ext uri="{BB962C8B-B14F-4D97-AF65-F5344CB8AC3E}">
        <p14:creationId xmlns:p14="http://schemas.microsoft.com/office/powerpoint/2010/main" val="2137155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F586-B6FE-1934-DA90-3EFC7B6AD5BC}"/>
              </a:ext>
            </a:extLst>
          </p:cNvPr>
          <p:cNvSpPr>
            <a:spLocks noGrp="1"/>
          </p:cNvSpPr>
          <p:nvPr>
            <p:ph type="title"/>
          </p:nvPr>
        </p:nvSpPr>
        <p:spPr/>
        <p:txBody>
          <a:bodyPr/>
          <a:lstStyle/>
          <a:p>
            <a:r>
              <a:rPr lang="en-IN" dirty="0"/>
              <a:t>Goodman-Kruskal measure</a:t>
            </a:r>
          </a:p>
        </p:txBody>
      </p:sp>
      <p:sp>
        <p:nvSpPr>
          <p:cNvPr id="3" name="Content Placeholder 2">
            <a:extLst>
              <a:ext uri="{FF2B5EF4-FFF2-40B4-BE49-F238E27FC236}">
                <a16:creationId xmlns:a16="http://schemas.microsoft.com/office/drawing/2014/main" id="{877421B5-FE11-1E7E-8035-82E29F939D06}"/>
              </a:ext>
            </a:extLst>
          </p:cNvPr>
          <p:cNvSpPr>
            <a:spLocks noGrp="1"/>
          </p:cNvSpPr>
          <p:nvPr>
            <p:ph idx="1"/>
          </p:nvPr>
        </p:nvSpPr>
        <p:spPr/>
        <p:txBody>
          <a:bodyPr/>
          <a:lstStyle/>
          <a:p>
            <a:pPr algn="just"/>
            <a:r>
              <a:rPr lang="en-US" b="0" i="0" dirty="0">
                <a:solidFill>
                  <a:srgbClr val="374151"/>
                </a:solidFill>
                <a:effectLst/>
                <a:latin typeface="Söhne"/>
              </a:rPr>
              <a:t>The Goodman-Kruskal measure, also known as lambda coefficient, is a statistical measure used to assess the relationship or association between a feature (independent variable) and a class (dependent variable) in categorical data analysis.</a:t>
            </a:r>
          </a:p>
          <a:p>
            <a:pPr algn="just"/>
            <a:r>
              <a:rPr lang="en-US" b="0" i="0" dirty="0">
                <a:solidFill>
                  <a:srgbClr val="374151"/>
                </a:solidFill>
                <a:effectLst/>
                <a:latin typeface="Söhne"/>
              </a:rPr>
              <a:t>It is commonly employed in feature selection tasks to determine the predictive power of individual features for classifying or predicting the outcome.</a:t>
            </a:r>
            <a:endParaRPr lang="en-US" dirty="0">
              <a:solidFill>
                <a:srgbClr val="374151"/>
              </a:solidFill>
              <a:latin typeface="Söhne"/>
            </a:endParaRPr>
          </a:p>
          <a:p>
            <a:pPr algn="just"/>
            <a:r>
              <a:rPr lang="en-US" b="0" i="0" dirty="0">
                <a:solidFill>
                  <a:srgbClr val="374151"/>
                </a:solidFill>
                <a:effectLst/>
                <a:latin typeface="Söhne"/>
              </a:rPr>
              <a:t>The Goodman-Kruskal measure </a:t>
            </a:r>
            <a:r>
              <a:rPr lang="en-US" b="0" i="0" dirty="0" err="1">
                <a:solidFill>
                  <a:srgbClr val="374151"/>
                </a:solidFill>
                <a:effectLst/>
                <a:latin typeface="Söhne"/>
              </a:rPr>
              <a:t>λi</a:t>
            </a:r>
            <a:r>
              <a:rPr lang="en-US" b="0" i="0" dirty="0">
                <a:solidFill>
                  <a:srgbClr val="374151"/>
                </a:solidFill>
                <a:effectLst/>
                <a:latin typeface="Söhne"/>
              </a:rPr>
              <a:t> for a specific feature </a:t>
            </a:r>
            <a:r>
              <a:rPr lang="en-US" b="0" i="0" dirty="0" err="1">
                <a:solidFill>
                  <a:srgbClr val="374151"/>
                </a:solidFill>
                <a:effectLst/>
                <a:latin typeface="Söhne"/>
              </a:rPr>
              <a:t>i</a:t>
            </a:r>
            <a:r>
              <a:rPr lang="en-US" b="0" i="0" dirty="0">
                <a:solidFill>
                  <a:srgbClr val="374151"/>
                </a:solidFill>
                <a:effectLst/>
                <a:latin typeface="Söhne"/>
              </a:rPr>
              <a:t> is calculated using the following formula:</a:t>
            </a:r>
          </a:p>
          <a:p>
            <a:pPr algn="just"/>
            <a:endParaRPr lang="en-IN" dirty="0"/>
          </a:p>
        </p:txBody>
      </p:sp>
      <p:pic>
        <p:nvPicPr>
          <p:cNvPr id="5" name="Picture 4">
            <a:extLst>
              <a:ext uri="{FF2B5EF4-FFF2-40B4-BE49-F238E27FC236}">
                <a16:creationId xmlns:a16="http://schemas.microsoft.com/office/drawing/2014/main" id="{070943D9-5738-07B2-85F7-7EDAAB7E637E}"/>
              </a:ext>
            </a:extLst>
          </p:cNvPr>
          <p:cNvPicPr>
            <a:picLocks noChangeAspect="1"/>
          </p:cNvPicPr>
          <p:nvPr/>
        </p:nvPicPr>
        <p:blipFill>
          <a:blip r:embed="rId2"/>
          <a:stretch>
            <a:fillRect/>
          </a:stretch>
        </p:blipFill>
        <p:spPr>
          <a:xfrm>
            <a:off x="2167923" y="4458599"/>
            <a:ext cx="7350576" cy="744772"/>
          </a:xfrm>
          <a:prstGeom prst="rect">
            <a:avLst/>
          </a:prstGeom>
        </p:spPr>
      </p:pic>
    </p:spTree>
    <p:extLst>
      <p:ext uri="{BB962C8B-B14F-4D97-AF65-F5344CB8AC3E}">
        <p14:creationId xmlns:p14="http://schemas.microsoft.com/office/powerpoint/2010/main" val="1305094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DA659-6AFD-3A29-B3AD-C883E6E8A0A9}"/>
              </a:ext>
            </a:extLst>
          </p:cNvPr>
          <p:cNvSpPr>
            <a:spLocks noGrp="1"/>
          </p:cNvSpPr>
          <p:nvPr>
            <p:ph idx="1"/>
          </p:nvPr>
        </p:nvSpPr>
        <p:spPr/>
        <p:txBody>
          <a:bodyPr>
            <a:normAutofit fontScale="92500" lnSpcReduction="20000"/>
          </a:bodyPr>
          <a:lstStyle/>
          <a:p>
            <a:pPr algn="just"/>
            <a:r>
              <a:rPr lang="en-IN" dirty="0"/>
              <a:t>Where,</a:t>
            </a:r>
          </a:p>
          <a:p>
            <a:pPr algn="just">
              <a:buFont typeface="+mj-lt"/>
              <a:buAutoNum type="arabicPeriod"/>
            </a:pPr>
            <a:r>
              <a:rPr lang="en-US" b="1" i="0" dirty="0" err="1">
                <a:solidFill>
                  <a:srgbClr val="374151"/>
                </a:solidFill>
                <a:effectLst/>
                <a:latin typeface="Söhne"/>
              </a:rPr>
              <a:t>ni</a:t>
            </a:r>
            <a:r>
              <a:rPr lang="en-US" b="1" i="0" dirty="0">
                <a:solidFill>
                  <a:srgbClr val="374151"/>
                </a:solidFill>
                <a:effectLst/>
                <a:latin typeface="Söhne"/>
              </a:rPr>
              <a:t>+: </a:t>
            </a:r>
            <a:r>
              <a:rPr lang="en-US" b="0" i="0" dirty="0">
                <a:solidFill>
                  <a:srgbClr val="374151"/>
                </a:solidFill>
                <a:effectLst/>
                <a:latin typeface="Söhne"/>
              </a:rPr>
              <a:t>This represents the number of instances or observations where the value of feature </a:t>
            </a:r>
            <a:r>
              <a:rPr lang="en-US" b="0" i="0" dirty="0" err="1">
                <a:solidFill>
                  <a:srgbClr val="374151"/>
                </a:solidFill>
                <a:effectLst/>
                <a:latin typeface="Söhne"/>
              </a:rPr>
              <a:t>i</a:t>
            </a:r>
            <a:r>
              <a:rPr lang="en-US" b="0" i="0" dirty="0">
                <a:solidFill>
                  <a:srgbClr val="374151"/>
                </a:solidFill>
                <a:effectLst/>
                <a:latin typeface="Söhne"/>
              </a:rPr>
              <a:t> is Vi and the class is '+'. In simpler terms, it's the count of observations that have feature </a:t>
            </a:r>
            <a:r>
              <a:rPr lang="en-US" b="0" i="0" dirty="0" err="1">
                <a:solidFill>
                  <a:srgbClr val="374151"/>
                </a:solidFill>
                <a:effectLst/>
                <a:latin typeface="Söhne"/>
              </a:rPr>
              <a:t>i</a:t>
            </a:r>
            <a:r>
              <a:rPr lang="en-US" b="0" i="0" dirty="0">
                <a:solidFill>
                  <a:srgbClr val="374151"/>
                </a:solidFill>
                <a:effectLst/>
                <a:latin typeface="Söhne"/>
              </a:rPr>
              <a:t> with value Vi and belong to class '+'.</a:t>
            </a:r>
          </a:p>
          <a:p>
            <a:pPr algn="just">
              <a:buFont typeface="+mj-lt"/>
              <a:buAutoNum type="arabicPeriod"/>
            </a:pPr>
            <a:r>
              <a:rPr lang="en-US" b="1" i="0" dirty="0" err="1">
                <a:solidFill>
                  <a:srgbClr val="374151"/>
                </a:solidFill>
                <a:effectLst/>
                <a:latin typeface="Söhne"/>
              </a:rPr>
              <a:t>ni</a:t>
            </a:r>
            <a:r>
              <a:rPr lang="en-US" b="1" i="0" dirty="0">
                <a:solidFill>
                  <a:srgbClr val="374151"/>
                </a:solidFill>
                <a:effectLst/>
                <a:latin typeface="Söhne"/>
              </a:rPr>
              <a:t>-: </a:t>
            </a:r>
            <a:r>
              <a:rPr lang="en-US" b="0" i="0" dirty="0">
                <a:solidFill>
                  <a:srgbClr val="374151"/>
                </a:solidFill>
                <a:effectLst/>
                <a:latin typeface="Söhne"/>
              </a:rPr>
              <a:t>This is the number of instances or observations where the value of feature </a:t>
            </a:r>
            <a:r>
              <a:rPr lang="en-US" b="0" i="0" dirty="0" err="1">
                <a:solidFill>
                  <a:srgbClr val="374151"/>
                </a:solidFill>
                <a:effectLst/>
                <a:latin typeface="Söhne"/>
              </a:rPr>
              <a:t>i</a:t>
            </a:r>
            <a:r>
              <a:rPr lang="en-US" b="0" i="0" dirty="0">
                <a:solidFill>
                  <a:srgbClr val="374151"/>
                </a:solidFill>
                <a:effectLst/>
                <a:latin typeface="Söhne"/>
              </a:rPr>
              <a:t> is Vi and the class is '-'. It represents the count of observations that have feature </a:t>
            </a:r>
            <a:r>
              <a:rPr lang="en-US" b="0" i="0" dirty="0" err="1">
                <a:solidFill>
                  <a:srgbClr val="374151"/>
                </a:solidFill>
                <a:effectLst/>
                <a:latin typeface="Söhne"/>
              </a:rPr>
              <a:t>i</a:t>
            </a:r>
            <a:r>
              <a:rPr lang="en-US" b="0" i="0" dirty="0">
                <a:solidFill>
                  <a:srgbClr val="374151"/>
                </a:solidFill>
                <a:effectLst/>
                <a:latin typeface="Söhne"/>
              </a:rPr>
              <a:t> with value Vi and belong to class '-'.</a:t>
            </a:r>
          </a:p>
          <a:p>
            <a:pPr algn="just">
              <a:buFont typeface="+mj-lt"/>
              <a:buAutoNum type="arabicPeriod"/>
            </a:pPr>
            <a:r>
              <a:rPr lang="en-US" b="1" i="0" dirty="0">
                <a:solidFill>
                  <a:srgbClr val="374151"/>
                </a:solidFill>
                <a:effectLst/>
                <a:latin typeface="Söhne"/>
              </a:rPr>
              <a:t>max(</a:t>
            </a:r>
            <a:r>
              <a:rPr lang="en-US" b="1" i="0" dirty="0" err="1">
                <a:solidFill>
                  <a:srgbClr val="374151"/>
                </a:solidFill>
                <a:effectLst/>
                <a:latin typeface="Söhne"/>
              </a:rPr>
              <a:t>ni</a:t>
            </a:r>
            <a:r>
              <a:rPr lang="en-US" b="1" i="0" dirty="0">
                <a:solidFill>
                  <a:srgbClr val="374151"/>
                </a:solidFill>
                <a:effectLst/>
                <a:latin typeface="Söhne"/>
              </a:rPr>
              <a:t>+, </a:t>
            </a:r>
            <a:r>
              <a:rPr lang="en-US" b="1" i="0" dirty="0" err="1">
                <a:solidFill>
                  <a:srgbClr val="374151"/>
                </a:solidFill>
                <a:effectLst/>
                <a:latin typeface="Söhne"/>
              </a:rPr>
              <a:t>ni</a:t>
            </a:r>
            <a:r>
              <a:rPr lang="en-US" b="1" i="0" dirty="0">
                <a:solidFill>
                  <a:srgbClr val="374151"/>
                </a:solidFill>
                <a:effectLst/>
                <a:latin typeface="Söhne"/>
              </a:rPr>
              <a:t>-): </a:t>
            </a:r>
            <a:r>
              <a:rPr lang="en-US" b="0" i="0" dirty="0">
                <a:solidFill>
                  <a:srgbClr val="374151"/>
                </a:solidFill>
                <a:effectLst/>
                <a:latin typeface="Söhne"/>
              </a:rPr>
              <a:t>This is the maximum count between </a:t>
            </a:r>
            <a:r>
              <a:rPr lang="en-US" b="0" i="0" dirty="0" err="1">
                <a:solidFill>
                  <a:srgbClr val="374151"/>
                </a:solidFill>
                <a:effectLst/>
                <a:latin typeface="Söhne"/>
              </a:rPr>
              <a:t>ni</a:t>
            </a:r>
            <a:r>
              <a:rPr lang="en-US" b="0" i="0" dirty="0">
                <a:solidFill>
                  <a:srgbClr val="374151"/>
                </a:solidFill>
                <a:effectLst/>
                <a:latin typeface="Söhne"/>
              </a:rPr>
              <a:t>+ and </a:t>
            </a:r>
            <a:r>
              <a:rPr lang="en-US" b="0" i="0" dirty="0" err="1">
                <a:solidFill>
                  <a:srgbClr val="374151"/>
                </a:solidFill>
                <a:effectLst/>
                <a:latin typeface="Söhne"/>
              </a:rPr>
              <a:t>ni</a:t>
            </a:r>
            <a:r>
              <a:rPr lang="en-US" b="0" i="0" dirty="0">
                <a:solidFill>
                  <a:srgbClr val="374151"/>
                </a:solidFill>
                <a:effectLst/>
                <a:latin typeface="Söhne"/>
              </a:rPr>
              <a:t>-. It indicates the higher count of observations for feature </a:t>
            </a:r>
            <a:r>
              <a:rPr lang="en-US" b="0" i="0" dirty="0" err="1">
                <a:solidFill>
                  <a:srgbClr val="374151"/>
                </a:solidFill>
                <a:effectLst/>
                <a:latin typeface="Söhne"/>
              </a:rPr>
              <a:t>i</a:t>
            </a:r>
            <a:r>
              <a:rPr lang="en-US" b="0" i="0" dirty="0">
                <a:solidFill>
                  <a:srgbClr val="374151"/>
                </a:solidFill>
                <a:effectLst/>
                <a:latin typeface="Söhne"/>
              </a:rPr>
              <a:t> at a specific value, representing the most frequent outcome.</a:t>
            </a:r>
          </a:p>
          <a:p>
            <a:pPr algn="just">
              <a:buFont typeface="+mj-lt"/>
              <a:buAutoNum type="arabicPeriod"/>
            </a:pPr>
            <a:r>
              <a:rPr lang="en-US" b="1" i="0" dirty="0">
                <a:solidFill>
                  <a:srgbClr val="374151"/>
                </a:solidFill>
                <a:effectLst/>
                <a:latin typeface="Söhne"/>
              </a:rPr>
              <a:t>n+: </a:t>
            </a:r>
            <a:r>
              <a:rPr lang="en-US" b="0" i="0" dirty="0">
                <a:solidFill>
                  <a:srgbClr val="374151"/>
                </a:solidFill>
                <a:effectLst/>
                <a:latin typeface="Söhne"/>
              </a:rPr>
              <a:t>This is the total number of instances or observations belonging to class '+'. It represents the count of all observations assigned to class '+'.</a:t>
            </a:r>
          </a:p>
          <a:p>
            <a:pPr algn="just">
              <a:buFont typeface="+mj-lt"/>
              <a:buAutoNum type="arabicPeriod"/>
            </a:pPr>
            <a:r>
              <a:rPr lang="en-US" b="1" i="0" dirty="0">
                <a:solidFill>
                  <a:srgbClr val="374151"/>
                </a:solidFill>
                <a:effectLst/>
                <a:latin typeface="Söhne"/>
              </a:rPr>
              <a:t>n-</a:t>
            </a:r>
            <a:r>
              <a:rPr lang="en-US" b="0" i="0" dirty="0">
                <a:solidFill>
                  <a:srgbClr val="374151"/>
                </a:solidFill>
                <a:effectLst/>
                <a:latin typeface="Söhne"/>
              </a:rPr>
              <a:t>: This is the total number of instances or observations belonging to class '-'. It represents the count of all observations assigned to class '-'.</a:t>
            </a:r>
          </a:p>
          <a:p>
            <a:pPr algn="just">
              <a:buFont typeface="+mj-lt"/>
              <a:buAutoNum type="arabicPeriod"/>
            </a:pPr>
            <a:r>
              <a:rPr lang="en-US" b="1" i="0" dirty="0">
                <a:solidFill>
                  <a:srgbClr val="374151"/>
                </a:solidFill>
                <a:effectLst/>
                <a:latin typeface="Söhne"/>
              </a:rPr>
              <a:t>n</a:t>
            </a:r>
            <a:r>
              <a:rPr lang="en-US" b="0" i="0" dirty="0">
                <a:solidFill>
                  <a:srgbClr val="374151"/>
                </a:solidFill>
                <a:effectLst/>
                <a:latin typeface="Söhne"/>
              </a:rPr>
              <a:t>: This is the total number of instances or observations in the dataset, regardless of class or feature values.</a:t>
            </a:r>
          </a:p>
          <a:p>
            <a:pPr algn="just"/>
            <a:endParaRPr lang="en-IN" dirty="0"/>
          </a:p>
        </p:txBody>
      </p:sp>
      <p:pic>
        <p:nvPicPr>
          <p:cNvPr id="4" name="Picture 3">
            <a:extLst>
              <a:ext uri="{FF2B5EF4-FFF2-40B4-BE49-F238E27FC236}">
                <a16:creationId xmlns:a16="http://schemas.microsoft.com/office/drawing/2014/main" id="{46676E5B-EEFB-D2A9-FA06-C23A2D5807A9}"/>
              </a:ext>
            </a:extLst>
          </p:cNvPr>
          <p:cNvPicPr>
            <a:picLocks noChangeAspect="1"/>
          </p:cNvPicPr>
          <p:nvPr/>
        </p:nvPicPr>
        <p:blipFill>
          <a:blip r:embed="rId2"/>
          <a:stretch>
            <a:fillRect/>
          </a:stretch>
        </p:blipFill>
        <p:spPr>
          <a:xfrm>
            <a:off x="1939323" y="779228"/>
            <a:ext cx="7350576" cy="744772"/>
          </a:xfrm>
          <a:prstGeom prst="rect">
            <a:avLst/>
          </a:prstGeom>
        </p:spPr>
      </p:pic>
    </p:spTree>
    <p:extLst>
      <p:ext uri="{BB962C8B-B14F-4D97-AF65-F5344CB8AC3E}">
        <p14:creationId xmlns:p14="http://schemas.microsoft.com/office/powerpoint/2010/main" val="1921301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D3B2A-41E3-E7FF-4C90-E0AD9FDBB1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0986EA-9006-0537-1289-EA4DF7730D12}"/>
              </a:ext>
            </a:extLst>
          </p:cNvPr>
          <p:cNvSpPr>
            <a:spLocks noGrp="1"/>
          </p:cNvSpPr>
          <p:nvPr>
            <p:ph sz="half" idx="1"/>
          </p:nvPr>
        </p:nvSpPr>
        <p:spPr/>
        <p:txBody>
          <a:bodyPr>
            <a:normAutofit/>
          </a:bodyPr>
          <a:lstStyle/>
          <a:p>
            <a:pPr algn="just"/>
            <a:r>
              <a:rPr lang="en-US" b="1" i="0" dirty="0">
                <a:solidFill>
                  <a:srgbClr val="FF0000"/>
                </a:solidFill>
                <a:effectLst/>
                <a:latin typeface="Söhne"/>
              </a:rPr>
              <a:t>Regression Imputation: </a:t>
            </a:r>
            <a:r>
              <a:rPr lang="en-US" b="0" i="0" dirty="0">
                <a:solidFill>
                  <a:srgbClr val="374151"/>
                </a:solidFill>
                <a:effectLst/>
                <a:latin typeface="Söhne"/>
              </a:rPr>
              <a:t>This method involves replacing missing values with the predicted values from a regression model. For example, if a data set has variables for height and weight, and some observations have missing values for weight, a linear regression model could be used to predict weight based on height, and the missing values could be filled in with the predicted values.</a:t>
            </a:r>
          </a:p>
          <a:p>
            <a:pPr algn="just"/>
            <a:endParaRPr lang="en-IN" dirty="0"/>
          </a:p>
        </p:txBody>
      </p:sp>
      <p:pic>
        <p:nvPicPr>
          <p:cNvPr id="6" name="Content Placeholder 5">
            <a:extLst>
              <a:ext uri="{FF2B5EF4-FFF2-40B4-BE49-F238E27FC236}">
                <a16:creationId xmlns:a16="http://schemas.microsoft.com/office/drawing/2014/main" id="{40C73637-8CE7-A86A-8A1A-0A21174DEB21}"/>
              </a:ext>
            </a:extLst>
          </p:cNvPr>
          <p:cNvPicPr>
            <a:picLocks noGrp="1" noChangeAspect="1"/>
          </p:cNvPicPr>
          <p:nvPr>
            <p:ph sz="half" idx="2"/>
          </p:nvPr>
        </p:nvPicPr>
        <p:blipFill>
          <a:blip r:embed="rId2"/>
          <a:stretch>
            <a:fillRect/>
          </a:stretch>
        </p:blipFill>
        <p:spPr>
          <a:xfrm>
            <a:off x="6420724" y="1846263"/>
            <a:ext cx="4532153" cy="4022725"/>
          </a:xfrm>
        </p:spPr>
      </p:pic>
    </p:spTree>
    <p:extLst>
      <p:ext uri="{BB962C8B-B14F-4D97-AF65-F5344CB8AC3E}">
        <p14:creationId xmlns:p14="http://schemas.microsoft.com/office/powerpoint/2010/main" val="35867294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9E132-0A52-9D06-30EF-D40D2864C014}"/>
              </a:ext>
            </a:extLst>
          </p:cNvPr>
          <p:cNvSpPr>
            <a:spLocks noGrp="1"/>
          </p:cNvSpPr>
          <p:nvPr>
            <p:ph idx="1"/>
          </p:nvPr>
        </p:nvSpPr>
        <p:spPr/>
        <p:txBody>
          <a:bodyPr/>
          <a:lstStyle/>
          <a:p>
            <a:pPr algn="just"/>
            <a:r>
              <a:rPr lang="en-US" b="0" i="0" dirty="0">
                <a:solidFill>
                  <a:srgbClr val="374151"/>
                </a:solidFill>
                <a:effectLst/>
                <a:latin typeface="Söhne"/>
              </a:rPr>
              <a:t>In the context of the Goodman-Kruskal measure, Vi represents a specific value taken by the feature </a:t>
            </a:r>
            <a:r>
              <a:rPr lang="en-US" b="0" i="0" dirty="0" err="1">
                <a:solidFill>
                  <a:srgbClr val="374151"/>
                </a:solidFill>
                <a:effectLst/>
                <a:latin typeface="Söhne"/>
              </a:rPr>
              <a:t>i</a:t>
            </a:r>
            <a:r>
              <a:rPr lang="en-US" b="0" i="0" dirty="0">
                <a:solidFill>
                  <a:srgbClr val="374151"/>
                </a:solidFill>
                <a:effectLst/>
                <a:latin typeface="Söhne"/>
              </a:rPr>
              <a:t>. Each feature can have multiple distinct values or categories, and Vi denotes one of those categories or values for the feature </a:t>
            </a:r>
            <a:r>
              <a:rPr lang="en-US" b="0" i="0" dirty="0" err="1">
                <a:solidFill>
                  <a:srgbClr val="374151"/>
                </a:solidFill>
                <a:effectLst/>
                <a:latin typeface="Söhne"/>
              </a:rPr>
              <a:t>i</a:t>
            </a:r>
            <a:r>
              <a:rPr lang="en-US" b="0" i="0" dirty="0">
                <a:solidFill>
                  <a:srgbClr val="374151"/>
                </a:solidFill>
                <a:effectLst/>
                <a:latin typeface="Söhne"/>
              </a:rPr>
              <a:t>.</a:t>
            </a:r>
          </a:p>
          <a:p>
            <a:pPr algn="just"/>
            <a:r>
              <a:rPr lang="en-US" b="0" i="0" dirty="0">
                <a:solidFill>
                  <a:srgbClr val="374151"/>
                </a:solidFill>
                <a:effectLst/>
                <a:latin typeface="Söhne"/>
              </a:rPr>
              <a:t>For example, let's say we have a dataset with a feature "color" and two classes "+/-". The feature "color" may have values such as "red," "green," and "blue." In this case, Vi can be any of these specific values, such as Vi = "red," Vi = "green," or Vi = "blue."</a:t>
            </a:r>
          </a:p>
          <a:p>
            <a:pPr algn="just"/>
            <a:r>
              <a:rPr lang="en-US" b="0" i="0" dirty="0">
                <a:solidFill>
                  <a:srgbClr val="374151"/>
                </a:solidFill>
                <a:effectLst/>
                <a:latin typeface="Söhne"/>
              </a:rPr>
              <a:t>When calculating the Goodman-Kruskal measure </a:t>
            </a:r>
            <a:r>
              <a:rPr lang="en-US" b="0" i="0" dirty="0" err="1">
                <a:solidFill>
                  <a:srgbClr val="374151"/>
                </a:solidFill>
                <a:effectLst/>
                <a:latin typeface="Söhne"/>
              </a:rPr>
              <a:t>λi</a:t>
            </a:r>
            <a:r>
              <a:rPr lang="en-US" b="0" i="0" dirty="0">
                <a:solidFill>
                  <a:srgbClr val="374151"/>
                </a:solidFill>
                <a:effectLst/>
                <a:latin typeface="Söhne"/>
              </a:rPr>
              <a:t> for a feature </a:t>
            </a:r>
            <a:r>
              <a:rPr lang="en-US" b="0" i="0" dirty="0" err="1">
                <a:solidFill>
                  <a:srgbClr val="374151"/>
                </a:solidFill>
                <a:effectLst/>
                <a:latin typeface="Söhne"/>
              </a:rPr>
              <a:t>i</a:t>
            </a:r>
            <a:r>
              <a:rPr lang="en-US" b="0" i="0" dirty="0">
                <a:solidFill>
                  <a:srgbClr val="374151"/>
                </a:solidFill>
                <a:effectLst/>
                <a:latin typeface="Söhne"/>
              </a:rPr>
              <a:t>, you consider each distinct value of the feature separately. The measure assesses the association between that specific value (Vi) and the class variable.</a:t>
            </a:r>
          </a:p>
          <a:p>
            <a:pPr algn="just"/>
            <a:r>
              <a:rPr lang="en-US" b="0" i="0" dirty="0">
                <a:solidFill>
                  <a:srgbClr val="374151"/>
                </a:solidFill>
                <a:effectLst/>
                <a:latin typeface="Söhne"/>
              </a:rPr>
              <a:t>By evaluating the association of each value Vi with the class, you can determine the overall predictive power of the feature </a:t>
            </a:r>
            <a:r>
              <a:rPr lang="en-US" b="0" i="0" dirty="0" err="1">
                <a:solidFill>
                  <a:srgbClr val="374151"/>
                </a:solidFill>
                <a:effectLst/>
                <a:latin typeface="Söhne"/>
              </a:rPr>
              <a:t>i</a:t>
            </a:r>
            <a:r>
              <a:rPr lang="en-US" b="0" i="0" dirty="0">
                <a:solidFill>
                  <a:srgbClr val="374151"/>
                </a:solidFill>
                <a:effectLst/>
                <a:latin typeface="Söhne"/>
              </a:rPr>
              <a:t> and identify which specific values contribute the most to the prediction.</a:t>
            </a:r>
          </a:p>
          <a:p>
            <a:pPr algn="just"/>
            <a:endParaRPr lang="en-IN" dirty="0"/>
          </a:p>
        </p:txBody>
      </p:sp>
    </p:spTree>
    <p:extLst>
      <p:ext uri="{BB962C8B-B14F-4D97-AF65-F5344CB8AC3E}">
        <p14:creationId xmlns:p14="http://schemas.microsoft.com/office/powerpoint/2010/main" val="3145762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E4DD-DE4B-4827-AE12-53D643690277}"/>
              </a:ext>
            </a:extLst>
          </p:cNvPr>
          <p:cNvSpPr>
            <a:spLocks noGrp="1"/>
          </p:cNvSpPr>
          <p:nvPr>
            <p:ph type="title"/>
          </p:nvPr>
        </p:nvSpPr>
        <p:spPr/>
        <p:txBody>
          <a:bodyPr/>
          <a:lstStyle/>
          <a:p>
            <a:r>
              <a:rPr lang="en-IN" dirty="0"/>
              <a:t>Laplacian score</a:t>
            </a:r>
          </a:p>
        </p:txBody>
      </p:sp>
      <p:sp>
        <p:nvSpPr>
          <p:cNvPr id="3" name="Content Placeholder 2">
            <a:extLst>
              <a:ext uri="{FF2B5EF4-FFF2-40B4-BE49-F238E27FC236}">
                <a16:creationId xmlns:a16="http://schemas.microsoft.com/office/drawing/2014/main" id="{6A6A0B91-F351-5162-186A-47053E2FFCDB}"/>
              </a:ext>
            </a:extLst>
          </p:cNvPr>
          <p:cNvSpPr>
            <a:spLocks noGrp="1"/>
          </p:cNvSpPr>
          <p:nvPr>
            <p:ph idx="1"/>
          </p:nvPr>
        </p:nvSpPr>
        <p:spPr/>
        <p:txBody>
          <a:bodyPr>
            <a:normAutofit fontScale="92500" lnSpcReduction="20000"/>
          </a:bodyPr>
          <a:lstStyle/>
          <a:p>
            <a:pPr algn="just"/>
            <a:r>
              <a:rPr lang="en-US" b="0" i="0" dirty="0">
                <a:solidFill>
                  <a:srgbClr val="374151"/>
                </a:solidFill>
                <a:effectLst/>
                <a:latin typeface="Söhne"/>
              </a:rPr>
              <a:t>The Laplacian score is a feature selection method that assesses the relevance of features based on the graph Laplacian matrix. It is particularly useful for high-dimensional datasets and has applications in various fields, including computer vision and pattern recognition.</a:t>
            </a:r>
          </a:p>
          <a:p>
            <a:pPr algn="just"/>
            <a:r>
              <a:rPr lang="en-US" b="1" dirty="0">
                <a:solidFill>
                  <a:srgbClr val="374151"/>
                </a:solidFill>
                <a:latin typeface="Söhne"/>
              </a:rPr>
              <a:t>Algorithm : Laplacian Score</a:t>
            </a:r>
          </a:p>
          <a:p>
            <a:pPr algn="just">
              <a:buFont typeface="+mj-lt"/>
              <a:buAutoNum type="arabicPeriod"/>
            </a:pPr>
            <a:r>
              <a:rPr lang="en-US" b="1" i="0" dirty="0">
                <a:solidFill>
                  <a:srgbClr val="374151"/>
                </a:solidFill>
                <a:effectLst/>
                <a:latin typeface="Söhne"/>
              </a:rPr>
              <a:t>Laplacian Matrix: </a:t>
            </a:r>
            <a:r>
              <a:rPr lang="en-US" b="0" i="0" dirty="0">
                <a:solidFill>
                  <a:srgbClr val="374151"/>
                </a:solidFill>
                <a:effectLst/>
                <a:latin typeface="Söhne"/>
              </a:rPr>
              <a:t>Given a dataset with n samples and m features, we can represent it as an n x m matrix X. The Laplacian matrix, denoted as L, is a square matrix of size n x n. It captures the relationships between the samples in the dataset.</a:t>
            </a:r>
          </a:p>
          <a:p>
            <a:pPr algn="just">
              <a:buFont typeface="+mj-lt"/>
              <a:buAutoNum type="arabicPeriod"/>
            </a:pPr>
            <a:r>
              <a:rPr lang="en-US" b="1" i="0" dirty="0">
                <a:solidFill>
                  <a:srgbClr val="374151"/>
                </a:solidFill>
                <a:effectLst/>
                <a:latin typeface="Söhne"/>
              </a:rPr>
              <a:t>Graph Laplacian: </a:t>
            </a:r>
            <a:r>
              <a:rPr lang="en-US" b="0" i="0" dirty="0">
                <a:solidFill>
                  <a:srgbClr val="374151"/>
                </a:solidFill>
                <a:effectLst/>
                <a:latin typeface="Söhne"/>
              </a:rPr>
              <a:t>To construct the Laplacian matrix, we can treat the samples as nodes of a graph and define the edges between the nodes based on the similarity or distance between the samples. There are different ways to define the edges, such as k-nearest neighbors or a fully connected graph. The graph Laplacian is a matrix derived from the graph representation and reflects the connectivity and structure of the data.</a:t>
            </a:r>
          </a:p>
          <a:p>
            <a:pPr algn="just">
              <a:buFont typeface="+mj-lt"/>
              <a:buAutoNum type="arabicPeriod"/>
            </a:pPr>
            <a:r>
              <a:rPr lang="en-US" b="1" i="0" dirty="0">
                <a:solidFill>
                  <a:srgbClr val="374151"/>
                </a:solidFill>
                <a:effectLst/>
                <a:latin typeface="Söhne"/>
              </a:rPr>
              <a:t>Laplacian Score Matrix: </a:t>
            </a:r>
            <a:r>
              <a:rPr lang="en-US" b="0" i="0" dirty="0">
                <a:solidFill>
                  <a:srgbClr val="374151"/>
                </a:solidFill>
                <a:effectLst/>
                <a:latin typeface="Söhne"/>
              </a:rPr>
              <a:t>The Laplacian Score Matrix is derived from the Laplacian matrix. It measures the importance of each feature in the dataset by considering the structure of the data. The Laplacian Score Matrix is calculated as follows:</a:t>
            </a:r>
          </a:p>
          <a:p>
            <a:pPr marL="457200" indent="-457200" algn="just">
              <a:buFont typeface="+mj-lt"/>
              <a:buAutoNum type="arabicPeriod"/>
            </a:pPr>
            <a:endParaRPr lang="en-IN" b="1" dirty="0"/>
          </a:p>
        </p:txBody>
      </p:sp>
    </p:spTree>
    <p:extLst>
      <p:ext uri="{BB962C8B-B14F-4D97-AF65-F5344CB8AC3E}">
        <p14:creationId xmlns:p14="http://schemas.microsoft.com/office/powerpoint/2010/main" val="2550267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3A54-792C-FC77-17C1-A8AED34009B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E0353-5CC9-4894-B092-53BEE069D21D}"/>
              </a:ext>
            </a:extLst>
          </p:cNvPr>
          <p:cNvSpPr>
            <a:spLocks noGrp="1"/>
          </p:cNvSpPr>
          <p:nvPr>
            <p:ph idx="1"/>
          </p:nvPr>
        </p:nvSpPr>
        <p:spPr/>
        <p:txBody>
          <a:bodyPr/>
          <a:lstStyle/>
          <a:p>
            <a:pPr algn="ctr"/>
            <a:r>
              <a:rPr lang="en-US" b="0" i="0" dirty="0">
                <a:solidFill>
                  <a:srgbClr val="374151"/>
                </a:solidFill>
                <a:effectLst/>
                <a:latin typeface="Söhne"/>
              </a:rPr>
              <a:t>Laplacian Score = f(T) * L * f</a:t>
            </a:r>
          </a:p>
          <a:p>
            <a:pPr algn="just"/>
            <a:r>
              <a:rPr lang="en-US" b="0" i="0" dirty="0">
                <a:solidFill>
                  <a:srgbClr val="374151"/>
                </a:solidFill>
                <a:effectLst/>
                <a:latin typeface="Söhne"/>
              </a:rPr>
              <a:t>Here, f(T) is the transpose of the feature matrix X, and L is the Laplacian matrix. The matrix multiplication f(T) * L * f represents a projection of the data onto the Laplacian matrix, taking into account the relationships between samples. The resulting Laplacian Score matrix is an m x m matrix, where each element represents the importance of the corresponding feature.</a:t>
            </a:r>
          </a:p>
          <a:p>
            <a:pPr algn="just">
              <a:buFont typeface="+mj-lt"/>
              <a:buAutoNum type="arabicPeriod" startAt="4"/>
            </a:pPr>
            <a:r>
              <a:rPr lang="en-US" b="1" i="0" dirty="0">
                <a:solidFill>
                  <a:srgbClr val="374151"/>
                </a:solidFill>
                <a:effectLst/>
                <a:latin typeface="Söhne"/>
              </a:rPr>
              <a:t>Feature Selection: </a:t>
            </a:r>
            <a:r>
              <a:rPr lang="en-US" b="0" i="0" dirty="0">
                <a:solidFill>
                  <a:srgbClr val="374151"/>
                </a:solidFill>
                <a:effectLst/>
                <a:latin typeface="Söhne"/>
              </a:rPr>
              <a:t>After obtaining the Laplacian Score matrix, the features can be ranked based on their corresponding scores. Features with higher scores are considered more important, as they capture the underlying structure or patterns in the data.</a:t>
            </a:r>
          </a:p>
        </p:txBody>
      </p:sp>
    </p:spTree>
    <p:extLst>
      <p:ext uri="{BB962C8B-B14F-4D97-AF65-F5344CB8AC3E}">
        <p14:creationId xmlns:p14="http://schemas.microsoft.com/office/powerpoint/2010/main" val="3618823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7E87-09C5-068E-1A07-F4B0685FF27A}"/>
              </a:ext>
            </a:extLst>
          </p:cNvPr>
          <p:cNvSpPr>
            <a:spLocks noGrp="1"/>
          </p:cNvSpPr>
          <p:nvPr>
            <p:ph type="title"/>
          </p:nvPr>
        </p:nvSpPr>
        <p:spPr/>
        <p:txBody>
          <a:bodyPr/>
          <a:lstStyle/>
          <a:p>
            <a:r>
              <a:rPr lang="en-US" sz="4800" dirty="0">
                <a:effectLst/>
                <a:latin typeface="Times New Roman" panose="02020603050405020304" pitchFamily="18" charset="0"/>
                <a:ea typeface="Times New Roman" panose="02020603050405020304" pitchFamily="18" charset="0"/>
              </a:rPr>
              <a:t>Hybrid genetic algorithm for feature selection</a:t>
            </a:r>
            <a:endParaRPr lang="en-IN" dirty="0"/>
          </a:p>
        </p:txBody>
      </p:sp>
      <p:sp>
        <p:nvSpPr>
          <p:cNvPr id="3" name="Content Placeholder 2">
            <a:extLst>
              <a:ext uri="{FF2B5EF4-FFF2-40B4-BE49-F238E27FC236}">
                <a16:creationId xmlns:a16="http://schemas.microsoft.com/office/drawing/2014/main" id="{03D0161A-6F6E-D680-3318-BE14C4A9F0A4}"/>
              </a:ext>
            </a:extLst>
          </p:cNvPr>
          <p:cNvSpPr>
            <a:spLocks noGrp="1"/>
          </p:cNvSpPr>
          <p:nvPr>
            <p:ph idx="1"/>
          </p:nvPr>
        </p:nvSpPr>
        <p:spPr/>
        <p:txBody>
          <a:bodyPr>
            <a:normAutofit fontScale="92500" lnSpcReduction="10000"/>
          </a:bodyPr>
          <a:lstStyle/>
          <a:p>
            <a:pPr algn="just"/>
            <a:r>
              <a:rPr lang="en-US" b="0" i="0" dirty="0">
                <a:solidFill>
                  <a:srgbClr val="374151"/>
                </a:solidFill>
                <a:effectLst/>
                <a:latin typeface="Söhne"/>
              </a:rPr>
              <a:t>A Hybrid Genetic Algorithm (GA) for feature selection combines the principles of genetic algorithms with other feature selection techniques to improve the effectiveness and efficiency of the feature selection process. It aims to find an optimal subset of features that maximizes the classification performance while minimizing the computational complexity.</a:t>
            </a:r>
          </a:p>
          <a:p>
            <a:pPr algn="just"/>
            <a:r>
              <a:rPr lang="en-US" dirty="0">
                <a:solidFill>
                  <a:srgbClr val="374151"/>
                </a:solidFill>
                <a:latin typeface="Söhne"/>
              </a:rPr>
              <a:t>Steps:</a:t>
            </a:r>
          </a:p>
          <a:p>
            <a:pPr algn="just">
              <a:buFont typeface="+mj-lt"/>
              <a:buAutoNum type="arabicPeriod"/>
            </a:pPr>
            <a:r>
              <a:rPr lang="en-US" b="1" i="0" dirty="0">
                <a:solidFill>
                  <a:srgbClr val="FF0000"/>
                </a:solidFill>
                <a:effectLst/>
                <a:latin typeface="Söhne"/>
              </a:rPr>
              <a:t>Initialization:</a:t>
            </a:r>
          </a:p>
          <a:p>
            <a:pPr lvl="1" algn="just">
              <a:buFont typeface="Arial" panose="020B0604020202020204" pitchFamily="34" charset="0"/>
              <a:buChar char="•"/>
            </a:pPr>
            <a:r>
              <a:rPr lang="en-US" b="0" i="0" dirty="0">
                <a:solidFill>
                  <a:srgbClr val="374151"/>
                </a:solidFill>
                <a:effectLst/>
                <a:latin typeface="Söhne"/>
              </a:rPr>
              <a:t>Define the population size, which represents a set of candidate feature subsets.</a:t>
            </a:r>
          </a:p>
          <a:p>
            <a:pPr lvl="1" algn="just">
              <a:buFont typeface="Arial" panose="020B0604020202020204" pitchFamily="34" charset="0"/>
              <a:buChar char="•"/>
            </a:pPr>
            <a:r>
              <a:rPr lang="en-US" b="0" i="0" dirty="0">
                <a:solidFill>
                  <a:srgbClr val="374151"/>
                </a:solidFill>
                <a:effectLst/>
                <a:latin typeface="Söhne"/>
              </a:rPr>
              <a:t>Randomly generate an initial population of feature subsets.</a:t>
            </a:r>
          </a:p>
          <a:p>
            <a:pPr algn="just">
              <a:buFont typeface="+mj-lt"/>
              <a:buAutoNum type="arabicPeriod" startAt="2"/>
            </a:pPr>
            <a:r>
              <a:rPr lang="en-US" b="1" i="0" dirty="0">
                <a:solidFill>
                  <a:srgbClr val="FF0000"/>
                </a:solidFill>
                <a:effectLst/>
                <a:latin typeface="Söhne"/>
              </a:rPr>
              <a:t>Fitness Evaluation:</a:t>
            </a:r>
          </a:p>
          <a:p>
            <a:pPr lvl="1" algn="just">
              <a:buFont typeface="Arial" panose="020B0604020202020204" pitchFamily="34" charset="0"/>
              <a:buChar char="•"/>
            </a:pPr>
            <a:r>
              <a:rPr lang="en-US" b="0" i="0" dirty="0">
                <a:solidFill>
                  <a:srgbClr val="374151"/>
                </a:solidFill>
                <a:effectLst/>
                <a:latin typeface="Söhne"/>
              </a:rPr>
              <a:t>Evaluate the fitness of each individual in the population by using an evaluation metric, such as accuracy, error rate, or a specific objective function that reflects the classification performance.</a:t>
            </a:r>
          </a:p>
          <a:p>
            <a:pPr lvl="1" algn="just">
              <a:buFont typeface="Arial" panose="020B0604020202020204" pitchFamily="34" charset="0"/>
              <a:buChar char="•"/>
            </a:pPr>
            <a:r>
              <a:rPr lang="en-US" b="0" i="0" dirty="0">
                <a:solidFill>
                  <a:srgbClr val="374151"/>
                </a:solidFill>
                <a:effectLst/>
                <a:latin typeface="Söhne"/>
              </a:rPr>
              <a:t>The evaluation metric is typically measured using a machine learning algorithm, such as a classifier, on a training dataset. The classifier is trained and tested using only the selected features.</a:t>
            </a:r>
          </a:p>
          <a:p>
            <a:pPr algn="just"/>
            <a:endParaRPr lang="en-IN" dirty="0"/>
          </a:p>
        </p:txBody>
      </p:sp>
    </p:spTree>
    <p:extLst>
      <p:ext uri="{BB962C8B-B14F-4D97-AF65-F5344CB8AC3E}">
        <p14:creationId xmlns:p14="http://schemas.microsoft.com/office/powerpoint/2010/main" val="467228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7177A-78E1-6516-3933-8986910F8E86}"/>
              </a:ext>
            </a:extLst>
          </p:cNvPr>
          <p:cNvSpPr>
            <a:spLocks noGrp="1"/>
          </p:cNvSpPr>
          <p:nvPr>
            <p:ph idx="4294967295"/>
          </p:nvPr>
        </p:nvSpPr>
        <p:spPr>
          <a:xfrm>
            <a:off x="239485" y="169863"/>
            <a:ext cx="11832772" cy="6013223"/>
          </a:xfrm>
        </p:spPr>
        <p:txBody>
          <a:bodyPr>
            <a:normAutofit/>
          </a:bodyPr>
          <a:lstStyle/>
          <a:p>
            <a:pPr algn="l">
              <a:buFont typeface="+mj-lt"/>
              <a:buAutoNum type="arabicPeriod" startAt="3"/>
            </a:pPr>
            <a:r>
              <a:rPr lang="en-US" b="1" i="0" dirty="0">
                <a:solidFill>
                  <a:srgbClr val="FF0000"/>
                </a:solidFill>
                <a:effectLst/>
                <a:latin typeface="Söhne"/>
              </a:rPr>
              <a:t>Genetic Operators: </a:t>
            </a:r>
            <a:r>
              <a:rPr lang="en-US" b="0" i="0" dirty="0">
                <a:solidFill>
                  <a:srgbClr val="374151"/>
                </a:solidFill>
                <a:effectLst/>
                <a:latin typeface="Söhne"/>
              </a:rPr>
              <a:t>Apply genetic operators, including selection, crossover, and mutation, to evolve the population and generate new feature subsets.</a:t>
            </a:r>
          </a:p>
          <a:p>
            <a:pPr lvl="1">
              <a:buFont typeface="Arial" panose="020B0604020202020204" pitchFamily="34" charset="0"/>
              <a:buChar char="•"/>
            </a:pPr>
            <a:r>
              <a:rPr lang="en-US" b="1" i="0" dirty="0">
                <a:solidFill>
                  <a:srgbClr val="374151"/>
                </a:solidFill>
                <a:effectLst/>
                <a:latin typeface="Söhne"/>
              </a:rPr>
              <a:t>Selection: </a:t>
            </a:r>
            <a:r>
              <a:rPr lang="en-US" b="0" i="0" dirty="0">
                <a:solidFill>
                  <a:srgbClr val="374151"/>
                </a:solidFill>
                <a:effectLst/>
                <a:latin typeface="Söhne"/>
              </a:rPr>
              <a:t>Select individuals from the current population based on their fitness values. Better-performing individuals have a higher chance of being selected.</a:t>
            </a:r>
          </a:p>
          <a:p>
            <a:pPr lvl="1">
              <a:buFont typeface="Arial" panose="020B0604020202020204" pitchFamily="34" charset="0"/>
              <a:buChar char="•"/>
            </a:pPr>
            <a:r>
              <a:rPr lang="en-US" b="1" i="0" dirty="0">
                <a:solidFill>
                  <a:srgbClr val="374151"/>
                </a:solidFill>
                <a:effectLst/>
                <a:latin typeface="Söhne"/>
              </a:rPr>
              <a:t>Crossover: </a:t>
            </a:r>
            <a:r>
              <a:rPr lang="en-US" b="0" i="0" dirty="0">
                <a:solidFill>
                  <a:srgbClr val="374151"/>
                </a:solidFill>
                <a:effectLst/>
                <a:latin typeface="Söhne"/>
              </a:rPr>
              <a:t>Perform a crossover operation between selected individuals to produce offspring. This operation exchanges or combines features from the parent individuals to create new feature subsets.</a:t>
            </a:r>
          </a:p>
          <a:p>
            <a:pPr lvl="1">
              <a:buFont typeface="Arial" panose="020B0604020202020204" pitchFamily="34" charset="0"/>
              <a:buChar char="•"/>
            </a:pPr>
            <a:r>
              <a:rPr lang="en-US" b="1" i="0" dirty="0">
                <a:solidFill>
                  <a:srgbClr val="374151"/>
                </a:solidFill>
                <a:effectLst/>
                <a:latin typeface="Söhne"/>
              </a:rPr>
              <a:t>Mutation: </a:t>
            </a:r>
            <a:r>
              <a:rPr lang="en-US" b="0" i="0" dirty="0">
                <a:solidFill>
                  <a:srgbClr val="374151"/>
                </a:solidFill>
                <a:effectLst/>
                <a:latin typeface="Söhne"/>
              </a:rPr>
              <a:t>Randomly modify certain features within the offspring to introduce diversity and explore new regions of the feature space.</a:t>
            </a:r>
          </a:p>
          <a:p>
            <a:pPr algn="l">
              <a:buFont typeface="+mj-lt"/>
              <a:buAutoNum type="arabicPeriod" startAt="4"/>
            </a:pPr>
            <a:r>
              <a:rPr lang="en-US" b="1" i="0" dirty="0">
                <a:solidFill>
                  <a:srgbClr val="FF0000"/>
                </a:solidFill>
                <a:effectLst/>
                <a:latin typeface="Söhne"/>
              </a:rPr>
              <a:t>Local Search or Other Feature Selection Techniques: </a:t>
            </a:r>
            <a:r>
              <a:rPr lang="en-US" b="0" i="0" dirty="0">
                <a:solidFill>
                  <a:srgbClr val="374151"/>
                </a:solidFill>
                <a:effectLst/>
                <a:latin typeface="Söhne"/>
              </a:rPr>
              <a:t>Introduce additional mechanisms or techniques to enhance the search process and improve the quality of feature subsets.</a:t>
            </a:r>
          </a:p>
          <a:p>
            <a:pPr algn="l">
              <a:buFont typeface="Arial" panose="020B0604020202020204" pitchFamily="34" charset="0"/>
              <a:buChar char="•"/>
            </a:pPr>
            <a:r>
              <a:rPr lang="en-US" dirty="0">
                <a:solidFill>
                  <a:srgbClr val="374151"/>
                </a:solidFill>
                <a:latin typeface="Söhne"/>
              </a:rPr>
              <a:t>F</a:t>
            </a:r>
            <a:r>
              <a:rPr lang="en-US" b="0" i="0" dirty="0">
                <a:solidFill>
                  <a:srgbClr val="374151"/>
                </a:solidFill>
                <a:effectLst/>
                <a:latin typeface="Söhne"/>
              </a:rPr>
              <a:t>eature selection methods, such as information gain, correlation analysis, or wrapper methods, can also be used within the genetic algorithm framework to improve the feature selection process.</a:t>
            </a:r>
          </a:p>
          <a:p>
            <a:pPr algn="l">
              <a:buFont typeface="+mj-lt"/>
              <a:buAutoNum type="arabicPeriod" startAt="5"/>
            </a:pPr>
            <a:r>
              <a:rPr lang="en-US" b="1" i="0" dirty="0">
                <a:solidFill>
                  <a:srgbClr val="FF0000"/>
                </a:solidFill>
                <a:effectLst/>
                <a:latin typeface="Söhne"/>
              </a:rPr>
              <a:t>Termination:</a:t>
            </a:r>
          </a:p>
          <a:p>
            <a:pPr lvl="1">
              <a:buFont typeface="Arial" panose="020B0604020202020204" pitchFamily="34" charset="0"/>
              <a:buChar char="•"/>
            </a:pPr>
            <a:r>
              <a:rPr lang="en-US" b="0" i="0" dirty="0">
                <a:solidFill>
                  <a:srgbClr val="374151"/>
                </a:solidFill>
                <a:effectLst/>
                <a:latin typeface="Söhne"/>
              </a:rPr>
              <a:t>Determine the stopping criteria for the algorithm, such as reaching a maximum number of generations, achieving a desired fitness value, or not observing significant improvements over several iterations.</a:t>
            </a:r>
          </a:p>
          <a:p>
            <a:pPr lvl="1">
              <a:buFont typeface="Arial" panose="020B0604020202020204" pitchFamily="34" charset="0"/>
              <a:buChar char="•"/>
            </a:pPr>
            <a:r>
              <a:rPr lang="en-US" b="0" i="0" dirty="0">
                <a:solidFill>
                  <a:srgbClr val="374151"/>
                </a:solidFill>
                <a:effectLst/>
                <a:latin typeface="Söhne"/>
              </a:rPr>
              <a:t>Once the termination condition is met, select the best individual or feature subset based on the fitness value obtained during the evaluation process.</a:t>
            </a:r>
          </a:p>
          <a:p>
            <a:pPr algn="l">
              <a:buFont typeface="Arial" panose="020B0604020202020204" pitchFamily="34" charset="0"/>
              <a:buChar char="•"/>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13736699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E3BE-743E-9B31-B9DF-E4991531BD2A}"/>
              </a:ext>
            </a:extLst>
          </p:cNvPr>
          <p:cNvSpPr>
            <a:spLocks noGrp="1"/>
          </p:cNvSpPr>
          <p:nvPr>
            <p:ph type="title"/>
          </p:nvPr>
        </p:nvSpPr>
        <p:spPr/>
        <p:txBody>
          <a:bodyPr/>
          <a:lstStyle/>
          <a:p>
            <a:r>
              <a:rPr lang="en-IN" dirty="0"/>
              <a:t>Feature selection using optimization formulation</a:t>
            </a:r>
          </a:p>
        </p:txBody>
      </p:sp>
      <p:sp>
        <p:nvSpPr>
          <p:cNvPr id="3" name="Content Placeholder 2">
            <a:extLst>
              <a:ext uri="{FF2B5EF4-FFF2-40B4-BE49-F238E27FC236}">
                <a16:creationId xmlns:a16="http://schemas.microsoft.com/office/drawing/2014/main" id="{BA0F5479-549E-8B59-FF27-E616219848C1}"/>
              </a:ext>
            </a:extLst>
          </p:cNvPr>
          <p:cNvSpPr>
            <a:spLocks noGrp="1"/>
          </p:cNvSpPr>
          <p:nvPr>
            <p:ph idx="1"/>
          </p:nvPr>
        </p:nvSpPr>
        <p:spPr/>
        <p:txBody>
          <a:bodyPr>
            <a:normAutofit fontScale="92500" lnSpcReduction="10000"/>
          </a:bodyPr>
          <a:lstStyle/>
          <a:p>
            <a:pPr algn="just"/>
            <a:r>
              <a:rPr lang="en-US" b="0" i="0" dirty="0">
                <a:solidFill>
                  <a:srgbClr val="374151"/>
                </a:solidFill>
                <a:effectLst/>
                <a:latin typeface="Söhne"/>
              </a:rPr>
              <a:t>Feature selection based on optimization formulation involves formulating the feature selection problem as an optimization problem with a specific objective function and constraints.</a:t>
            </a:r>
          </a:p>
          <a:p>
            <a:pPr algn="just"/>
            <a:r>
              <a:rPr lang="en-US" b="0" i="0" dirty="0">
                <a:solidFill>
                  <a:srgbClr val="374151"/>
                </a:solidFill>
                <a:effectLst/>
                <a:latin typeface="Söhne"/>
              </a:rPr>
              <a:t>The goal is to find an optimal subset of features that maximizes the objective function while satisfying the given constraints.</a:t>
            </a:r>
            <a:endParaRPr lang="en-US" dirty="0">
              <a:solidFill>
                <a:srgbClr val="374151"/>
              </a:solidFill>
              <a:latin typeface="Söhne"/>
            </a:endParaRPr>
          </a:p>
          <a:p>
            <a:pPr algn="just"/>
            <a:r>
              <a:rPr lang="en-US" b="1" dirty="0">
                <a:solidFill>
                  <a:srgbClr val="374151"/>
                </a:solidFill>
                <a:latin typeface="Söhne"/>
              </a:rPr>
              <a:t>General framework for feature selection using optimization formulation</a:t>
            </a:r>
          </a:p>
          <a:p>
            <a:pPr algn="just">
              <a:buFont typeface="Wingdings" panose="05000000000000000000" pitchFamily="2" charset="2"/>
              <a:buChar char="§"/>
            </a:pPr>
            <a:r>
              <a:rPr lang="en-US" b="1" i="0" dirty="0">
                <a:solidFill>
                  <a:srgbClr val="374151"/>
                </a:solidFill>
                <a:effectLst/>
                <a:latin typeface="Söhne"/>
              </a:rPr>
              <a:t>Define the Objective Function</a:t>
            </a:r>
            <a:r>
              <a:rPr lang="en-US" b="0" i="0" dirty="0">
                <a:solidFill>
                  <a:srgbClr val="374151"/>
                </a:solidFill>
                <a:effectLst/>
                <a:latin typeface="Söhne"/>
              </a:rPr>
              <a:t>: The first step is to define an objective function that quantifies the quality or utility of a feature subset. The choice of the objective function depends on the specific problem and the goals of feature selection. It can be formulated to maximize classification accuracy, minimize error rate, maximize information gain, or any other relevant metric.</a:t>
            </a:r>
          </a:p>
          <a:p>
            <a:pPr algn="just">
              <a:buFont typeface="Wingdings" panose="05000000000000000000" pitchFamily="2" charset="2"/>
              <a:buChar char="§"/>
            </a:pPr>
            <a:r>
              <a:rPr lang="en-US" b="1" i="0" dirty="0">
                <a:solidFill>
                  <a:srgbClr val="374151"/>
                </a:solidFill>
                <a:effectLst/>
                <a:latin typeface="Söhne"/>
              </a:rPr>
              <a:t>Set the Constraints</a:t>
            </a:r>
            <a:r>
              <a:rPr lang="en-US" b="0" i="0" dirty="0">
                <a:solidFill>
                  <a:srgbClr val="374151"/>
                </a:solidFill>
                <a:effectLst/>
                <a:latin typeface="Söhne"/>
              </a:rPr>
              <a:t>: Constraints are used to impose limitations or requirements on the feature subsets. Common constraints include the maximum number of features allowed, the maximum correlation between features, or specific domain knowledge constraints. These constraints help ensure that the selected features meet certain criteria or adhere to specific problem requirements.</a:t>
            </a:r>
          </a:p>
          <a:p>
            <a:pPr algn="just"/>
            <a:endParaRPr lang="en-IN" b="1" dirty="0"/>
          </a:p>
        </p:txBody>
      </p:sp>
    </p:spTree>
    <p:extLst>
      <p:ext uri="{BB962C8B-B14F-4D97-AF65-F5344CB8AC3E}">
        <p14:creationId xmlns:p14="http://schemas.microsoft.com/office/powerpoint/2010/main" val="26488946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75A50-7D45-9539-157D-AB7438AD53CD}"/>
              </a:ext>
            </a:extLst>
          </p:cNvPr>
          <p:cNvSpPr>
            <a:spLocks noGrp="1"/>
          </p:cNvSpPr>
          <p:nvPr>
            <p:ph idx="4294967295"/>
          </p:nvPr>
        </p:nvSpPr>
        <p:spPr>
          <a:xfrm>
            <a:off x="250371" y="148091"/>
            <a:ext cx="11810999" cy="6002338"/>
          </a:xfrm>
        </p:spPr>
        <p:txBody>
          <a:bodyPr>
            <a:normAutofit lnSpcReduction="10000"/>
          </a:bodyPr>
          <a:lstStyle/>
          <a:p>
            <a:pPr algn="just">
              <a:buFont typeface="Wingdings" panose="05000000000000000000" pitchFamily="2" charset="2"/>
              <a:buChar char="§"/>
            </a:pPr>
            <a:r>
              <a:rPr lang="en-US" b="1" i="0" dirty="0">
                <a:solidFill>
                  <a:srgbClr val="374151"/>
                </a:solidFill>
                <a:effectLst/>
                <a:latin typeface="Söhne"/>
              </a:rPr>
              <a:t>Formulate the Optimization Problem</a:t>
            </a:r>
            <a:r>
              <a:rPr lang="en-US" b="0" i="0" dirty="0">
                <a:solidFill>
                  <a:srgbClr val="374151"/>
                </a:solidFill>
                <a:effectLst/>
                <a:latin typeface="Söhne"/>
              </a:rPr>
              <a:t>: With the objective function and constraints defined, the next step is to formulate the feature selection problem as an optimization problem. This typically involves defining a binary decision variable for each feature, indicating whether it is selected or not. </a:t>
            </a:r>
          </a:p>
          <a:p>
            <a:pPr algn="just">
              <a:buFont typeface="Wingdings" panose="05000000000000000000" pitchFamily="2" charset="2"/>
              <a:buChar char="§"/>
            </a:pPr>
            <a:r>
              <a:rPr lang="en-US" b="1" i="0" dirty="0">
                <a:solidFill>
                  <a:srgbClr val="374151"/>
                </a:solidFill>
                <a:effectLst/>
                <a:latin typeface="Söhne"/>
              </a:rPr>
              <a:t>Select the Optimization Algorithm</a:t>
            </a:r>
            <a:r>
              <a:rPr lang="en-US" b="0" i="0" dirty="0">
                <a:solidFill>
                  <a:srgbClr val="374151"/>
                </a:solidFill>
                <a:effectLst/>
                <a:latin typeface="Söhne"/>
              </a:rPr>
              <a:t>: Once the problem is formulated, an appropriate optimization algorithm is chosen to solve it. The choice of algorithm depends on the problem's characteristics, such as the problem size, the nature of the objective function and constraints, and computational efficiency requirements. Common optimization algorithms for feature selection include linear programming, quadratic programming, evolutionary algorithms, and gradient-based optimization methods.</a:t>
            </a:r>
          </a:p>
          <a:p>
            <a:pPr algn="just">
              <a:buFont typeface="Wingdings" panose="05000000000000000000" pitchFamily="2" charset="2"/>
              <a:buChar char="§"/>
            </a:pPr>
            <a:r>
              <a:rPr lang="en-US" dirty="0">
                <a:solidFill>
                  <a:srgbClr val="374151"/>
                </a:solidFill>
                <a:latin typeface="Söhne"/>
              </a:rPr>
              <a:t> </a:t>
            </a:r>
            <a:r>
              <a:rPr lang="en-US" b="1" i="0" dirty="0">
                <a:solidFill>
                  <a:srgbClr val="374151"/>
                </a:solidFill>
                <a:effectLst/>
                <a:latin typeface="Söhne"/>
              </a:rPr>
              <a:t>Solve the Optimization Problem</a:t>
            </a:r>
            <a:r>
              <a:rPr lang="en-US" b="0" i="0" dirty="0">
                <a:solidFill>
                  <a:srgbClr val="374151"/>
                </a:solidFill>
                <a:effectLst/>
                <a:latin typeface="Söhne"/>
              </a:rPr>
              <a:t>: The selected optimization algorithm is applied to solve the formulated problem and find the optimal or near-optimal solution. This involves searching the feasible feature subset space and evaluating the objective function while satisfying the constraints. The solution can be obtained by either exact or heuristic optimization techniques, depending on the problem complexity and computational resources.</a:t>
            </a:r>
          </a:p>
          <a:p>
            <a:pPr algn="just">
              <a:buFont typeface="Wingdings" panose="05000000000000000000" pitchFamily="2" charset="2"/>
              <a:buChar char="§"/>
            </a:pPr>
            <a:r>
              <a:rPr lang="en-US" b="1" i="0" dirty="0">
                <a:solidFill>
                  <a:srgbClr val="374151"/>
                </a:solidFill>
                <a:effectLst/>
                <a:latin typeface="Söhne"/>
              </a:rPr>
              <a:t>Evaluate the Selected Features</a:t>
            </a:r>
            <a:r>
              <a:rPr lang="en-US" b="0" i="0" dirty="0">
                <a:solidFill>
                  <a:srgbClr val="374151"/>
                </a:solidFill>
                <a:effectLst/>
                <a:latin typeface="Söhne"/>
              </a:rPr>
              <a:t>: After obtaining the optimal feature subset, the selected features are used to train a machine learning model or perform any other task of interest. The performance of the model or the effectiveness of the selected features is evaluated using appropriate evaluation metrics, such as accuracy, precision, recall, or any other domain-specific metric.</a:t>
            </a:r>
          </a:p>
          <a:p>
            <a:pPr algn="just">
              <a:buFont typeface="Wingdings" panose="05000000000000000000" pitchFamily="2" charset="2"/>
              <a:buChar char="§"/>
            </a:pPr>
            <a:r>
              <a:rPr lang="en-US" b="1" i="0" dirty="0">
                <a:solidFill>
                  <a:srgbClr val="374151"/>
                </a:solidFill>
                <a:effectLst/>
                <a:latin typeface="Söhne"/>
              </a:rPr>
              <a:t>Refinement and Iteration</a:t>
            </a:r>
            <a:r>
              <a:rPr lang="en-US" b="0" i="0" dirty="0">
                <a:solidFill>
                  <a:srgbClr val="374151"/>
                </a:solidFill>
                <a:effectLst/>
                <a:latin typeface="Söhne"/>
              </a:rPr>
              <a:t>: Feature selection based on optimization formulation is an iterative process. The initial formulation and solution may not always yield the desired results. Therefore, it is common to refine the formulation, adjust the objective function or constraints, and re-run the optimization process iteratively until a satisfactory solution is obtained.</a:t>
            </a:r>
          </a:p>
          <a:p>
            <a:pPr algn="just">
              <a:buFont typeface="Wingdings" panose="05000000000000000000" pitchFamily="2" charset="2"/>
              <a:buChar char="§"/>
            </a:pPr>
            <a:endParaRPr lang="en-US" b="0" i="0" dirty="0">
              <a:solidFill>
                <a:srgbClr val="374151"/>
              </a:solidFill>
              <a:effectLst/>
              <a:latin typeface="Söhne"/>
            </a:endParaRPr>
          </a:p>
          <a:p>
            <a:pPr algn="just">
              <a:buFont typeface="Wingdings" panose="05000000000000000000" pitchFamily="2" charset="2"/>
              <a:buChar char="§"/>
            </a:pPr>
            <a:endParaRPr lang="en-US" b="0" i="0" dirty="0">
              <a:solidFill>
                <a:srgbClr val="374151"/>
              </a:solidFill>
              <a:effectLst/>
              <a:latin typeface="Söhne"/>
            </a:endParaRPr>
          </a:p>
          <a:p>
            <a:pPr algn="just">
              <a:buFont typeface="Wingdings" panose="05000000000000000000" pitchFamily="2" charset="2"/>
              <a:buChar char="§"/>
            </a:pPr>
            <a:endParaRPr lang="en-IN" dirty="0"/>
          </a:p>
        </p:txBody>
      </p:sp>
    </p:spTree>
    <p:extLst>
      <p:ext uri="{BB962C8B-B14F-4D97-AF65-F5344CB8AC3E}">
        <p14:creationId xmlns:p14="http://schemas.microsoft.com/office/powerpoint/2010/main" val="33411435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CDB6-ACB8-3E88-583C-3D8D4052EED2}"/>
              </a:ext>
            </a:extLst>
          </p:cNvPr>
          <p:cNvSpPr>
            <a:spLocks noGrp="1"/>
          </p:cNvSpPr>
          <p:nvPr>
            <p:ph type="title"/>
          </p:nvPr>
        </p:nvSpPr>
        <p:spPr/>
        <p:txBody>
          <a:bodyPr/>
          <a:lstStyle/>
          <a:p>
            <a:r>
              <a:rPr lang="en-IN" dirty="0"/>
              <a:t>Feature ranking using F-score</a:t>
            </a:r>
          </a:p>
        </p:txBody>
      </p:sp>
      <p:sp>
        <p:nvSpPr>
          <p:cNvPr id="3" name="Content Placeholder 2">
            <a:extLst>
              <a:ext uri="{FF2B5EF4-FFF2-40B4-BE49-F238E27FC236}">
                <a16:creationId xmlns:a16="http://schemas.microsoft.com/office/drawing/2014/main" id="{633FADF5-0AE4-CF87-D98A-654510F3F6C9}"/>
              </a:ext>
            </a:extLst>
          </p:cNvPr>
          <p:cNvSpPr>
            <a:spLocks noGrp="1"/>
          </p:cNvSpPr>
          <p:nvPr>
            <p:ph idx="1"/>
          </p:nvPr>
        </p:nvSpPr>
        <p:spPr>
          <a:xfrm>
            <a:off x="1097279" y="1845734"/>
            <a:ext cx="10365377" cy="4315580"/>
          </a:xfrm>
        </p:spPr>
        <p:txBody>
          <a:bodyPr>
            <a:normAutofit fontScale="92500" lnSpcReduction="10000"/>
          </a:bodyPr>
          <a:lstStyle/>
          <a:p>
            <a:pPr algn="just">
              <a:buFont typeface="Wingdings" panose="05000000000000000000" pitchFamily="2" charset="2"/>
              <a:buChar char="§"/>
            </a:pPr>
            <a:r>
              <a:rPr lang="en-US" sz="1600" i="0" dirty="0">
                <a:solidFill>
                  <a:srgbClr val="374151"/>
                </a:solidFill>
                <a:effectLst/>
                <a:latin typeface="Söhne"/>
              </a:rPr>
              <a:t>Feature ranking using the F-score is a method to assess the relevance of each feature in a dataset based on their individual contributions to classification or regression tasks. The F-score, also known as the F1-score, is a commonly used metric that combines precision and recall into a single value. </a:t>
            </a:r>
            <a:r>
              <a:rPr lang="en-US" sz="1600" dirty="0">
                <a:solidFill>
                  <a:srgbClr val="374151"/>
                </a:solidFill>
                <a:latin typeface="Söhne"/>
              </a:rPr>
              <a:t> </a:t>
            </a:r>
            <a:r>
              <a:rPr lang="en-US" sz="1600" i="0" dirty="0">
                <a:solidFill>
                  <a:srgbClr val="374151"/>
                </a:solidFill>
                <a:effectLst/>
                <a:latin typeface="Söhne"/>
              </a:rPr>
              <a:t>It provides a balanced measure of the model's performance, considering both the ability to identify positive instances (recall) and the accuracy of positive predictions (precision).</a:t>
            </a:r>
            <a:endParaRPr lang="en-US" sz="1600" dirty="0">
              <a:solidFill>
                <a:srgbClr val="374151"/>
              </a:solidFill>
              <a:latin typeface="Söhne"/>
            </a:endParaRPr>
          </a:p>
          <a:p>
            <a:pPr marL="0" indent="0" algn="l">
              <a:buNone/>
            </a:pPr>
            <a:r>
              <a:rPr lang="en-US" sz="1600" i="0" dirty="0">
                <a:solidFill>
                  <a:srgbClr val="374151"/>
                </a:solidFill>
                <a:effectLst/>
                <a:latin typeface="Söhne"/>
              </a:rPr>
              <a:t>Compute Individual Feature Scores: Calculate the F-score for each feature independently. To do this, perform the following steps for each feature:</a:t>
            </a:r>
          </a:p>
          <a:p>
            <a:pPr algn="l">
              <a:buFont typeface="+mj-lt"/>
              <a:buAutoNum type="arabicPeriod"/>
            </a:pPr>
            <a:r>
              <a:rPr lang="en-US" sz="1600" i="0" dirty="0">
                <a:solidFill>
                  <a:srgbClr val="374151"/>
                </a:solidFill>
                <a:effectLst/>
                <a:latin typeface="Söhne"/>
              </a:rPr>
              <a:t> Temporarily remove the feature from the dataset.</a:t>
            </a:r>
          </a:p>
          <a:p>
            <a:pPr algn="l">
              <a:buFont typeface="+mj-lt"/>
              <a:buAutoNum type="arabicPeriod"/>
            </a:pPr>
            <a:r>
              <a:rPr lang="en-US" sz="1600" i="0" dirty="0">
                <a:solidFill>
                  <a:srgbClr val="374151"/>
                </a:solidFill>
                <a:effectLst/>
                <a:latin typeface="Söhne"/>
              </a:rPr>
              <a:t> Retrain the model using the modified dataset without the feature.</a:t>
            </a:r>
          </a:p>
          <a:p>
            <a:pPr algn="l">
              <a:buFont typeface="+mj-lt"/>
              <a:buAutoNum type="arabicPeriod"/>
            </a:pPr>
            <a:r>
              <a:rPr lang="en-US" sz="1600" i="0" dirty="0">
                <a:solidFill>
                  <a:srgbClr val="374151"/>
                </a:solidFill>
                <a:effectLst/>
                <a:latin typeface="Söhne"/>
              </a:rPr>
              <a:t> Evaluate the model's performance on the testing data, again computing the relevant evaluation metrics.</a:t>
            </a:r>
          </a:p>
          <a:p>
            <a:pPr algn="l">
              <a:buFont typeface="+mj-lt"/>
              <a:buAutoNum type="arabicPeriod"/>
            </a:pPr>
            <a:r>
              <a:rPr lang="en-US" sz="1600" i="0" dirty="0">
                <a:solidFill>
                  <a:srgbClr val="374151"/>
                </a:solidFill>
                <a:effectLst/>
                <a:latin typeface="Söhne"/>
              </a:rPr>
              <a:t> Compute the F-score of the feature using precision and recall values derived from the evaluation metrics.</a:t>
            </a:r>
          </a:p>
          <a:p>
            <a:pPr algn="l">
              <a:buFont typeface="+mj-lt"/>
              <a:buAutoNum type="arabicPeriod"/>
            </a:pPr>
            <a:r>
              <a:rPr lang="en-US" sz="1600" i="0" dirty="0">
                <a:solidFill>
                  <a:srgbClr val="374151"/>
                </a:solidFill>
                <a:effectLst/>
                <a:latin typeface="Söhne"/>
              </a:rPr>
              <a:t> Repeat steps a-d for all features in the dataset.</a:t>
            </a:r>
          </a:p>
          <a:p>
            <a:pPr marL="0" indent="0">
              <a:buNone/>
            </a:pPr>
            <a:r>
              <a:rPr lang="en-US" sz="1600" b="1" i="0" dirty="0">
                <a:solidFill>
                  <a:srgbClr val="374151"/>
                </a:solidFill>
                <a:effectLst/>
                <a:latin typeface="Söhne"/>
              </a:rPr>
              <a:t>Rank Features: </a:t>
            </a:r>
            <a:r>
              <a:rPr lang="en-US" sz="1600" i="0" dirty="0">
                <a:solidFill>
                  <a:srgbClr val="374151"/>
                </a:solidFill>
                <a:effectLst/>
                <a:latin typeface="Söhne"/>
              </a:rPr>
              <a:t>Rank the features based on their computed F-scores. Features with higher F-scores are considered more relevant or informative for the classification or regression task. You can create a ranked list of features, with the most significant feature at the top and the least significant at the bottom.</a:t>
            </a:r>
          </a:p>
          <a:p>
            <a:pPr marL="0" indent="0">
              <a:buNone/>
            </a:pPr>
            <a:r>
              <a:rPr lang="en-IN" sz="1400" b="0" i="0" dirty="0">
                <a:solidFill>
                  <a:srgbClr val="374151"/>
                </a:solidFill>
                <a:effectLst/>
                <a:latin typeface="Söhne"/>
              </a:rPr>
              <a:t>F-score = 2 * (precision * recall) / (precision + recall)</a:t>
            </a:r>
            <a:endParaRPr lang="en-US" sz="1600" i="0" dirty="0">
              <a:solidFill>
                <a:srgbClr val="374151"/>
              </a:solidFill>
              <a:effectLst/>
              <a:latin typeface="Söhne"/>
            </a:endParaRPr>
          </a:p>
          <a:p>
            <a:pPr marL="0" indent="0" algn="l">
              <a:buNone/>
            </a:pPr>
            <a:endParaRPr lang="en-US" sz="1600" i="0" dirty="0">
              <a:solidFill>
                <a:srgbClr val="374151"/>
              </a:solidFill>
              <a:effectLst/>
              <a:latin typeface="Söhne"/>
            </a:endParaRPr>
          </a:p>
          <a:p>
            <a:pPr marL="0" indent="0" algn="just">
              <a:buNone/>
            </a:pPr>
            <a:endParaRPr lang="en-IN" sz="1600" dirty="0"/>
          </a:p>
        </p:txBody>
      </p:sp>
    </p:spTree>
    <p:extLst>
      <p:ext uri="{BB962C8B-B14F-4D97-AF65-F5344CB8AC3E}">
        <p14:creationId xmlns:p14="http://schemas.microsoft.com/office/powerpoint/2010/main" val="25484471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0361-41AB-7BBA-4C76-42962F9E0773}"/>
              </a:ext>
            </a:extLst>
          </p:cNvPr>
          <p:cNvSpPr>
            <a:spLocks noGrp="1"/>
          </p:cNvSpPr>
          <p:nvPr>
            <p:ph type="title"/>
          </p:nvPr>
        </p:nvSpPr>
        <p:spPr/>
        <p:txBody>
          <a:bodyPr/>
          <a:lstStyle/>
          <a:p>
            <a:r>
              <a:rPr lang="en-IN" dirty="0"/>
              <a:t>Ensemble feature ranking</a:t>
            </a:r>
          </a:p>
        </p:txBody>
      </p:sp>
      <p:sp>
        <p:nvSpPr>
          <p:cNvPr id="3" name="Content Placeholder 2">
            <a:extLst>
              <a:ext uri="{FF2B5EF4-FFF2-40B4-BE49-F238E27FC236}">
                <a16:creationId xmlns:a16="http://schemas.microsoft.com/office/drawing/2014/main" id="{8F1510A5-CF3F-1B69-7159-613DA6126611}"/>
              </a:ext>
            </a:extLst>
          </p:cNvPr>
          <p:cNvSpPr>
            <a:spLocks noGrp="1"/>
          </p:cNvSpPr>
          <p:nvPr>
            <p:ph idx="1"/>
          </p:nvPr>
        </p:nvSpPr>
        <p:spPr/>
        <p:txBody>
          <a:bodyPr>
            <a:normAutofit lnSpcReduction="10000"/>
          </a:bodyPr>
          <a:lstStyle/>
          <a:p>
            <a:pPr algn="just"/>
            <a:r>
              <a:rPr lang="en-US" sz="1600" b="0" i="0" dirty="0">
                <a:solidFill>
                  <a:srgbClr val="374151"/>
                </a:solidFill>
                <a:effectLst/>
                <a:latin typeface="Söhne"/>
              </a:rPr>
              <a:t>Ensemble feature ranking is a technique used to rank the importance of features in a dataset by combining the results of multiple machine learning models. It aims to provide a more reliable and robust assessment of feature importance compared to using a single model. Let's say we have a dataset with multiple features (e.g., age, income, education level) and a target variable (e.g., whether a customer will churn or not). We want to determine which features are most important in predicting the target variable.</a:t>
            </a:r>
            <a:endParaRPr lang="en-US" sz="1600" dirty="0">
              <a:solidFill>
                <a:srgbClr val="374151"/>
              </a:solidFill>
              <a:latin typeface="Söhne"/>
            </a:endParaRPr>
          </a:p>
          <a:p>
            <a:pPr algn="just">
              <a:buFont typeface="Wingdings" panose="05000000000000000000" pitchFamily="2" charset="2"/>
              <a:buChar char="§"/>
            </a:pPr>
            <a:r>
              <a:rPr lang="en-US" sz="1600" b="1" i="0" dirty="0">
                <a:solidFill>
                  <a:srgbClr val="374151"/>
                </a:solidFill>
                <a:effectLst/>
                <a:latin typeface="Söhne"/>
              </a:rPr>
              <a:t>Ensemble of Models: </a:t>
            </a:r>
            <a:r>
              <a:rPr lang="en-US" sz="1600" b="0" i="0" dirty="0">
                <a:solidFill>
                  <a:srgbClr val="374151"/>
                </a:solidFill>
                <a:effectLst/>
                <a:latin typeface="Söhne"/>
              </a:rPr>
              <a:t>First, we create an ensemble of machine learning models. Each model is trained on the dataset using a different algorithm or configuration. For example, we can use decision trees, random forests, gradient boosting, or support vector machines as the base models.</a:t>
            </a:r>
          </a:p>
          <a:p>
            <a:pPr algn="just">
              <a:buFont typeface="Wingdings" panose="05000000000000000000" pitchFamily="2" charset="2"/>
              <a:buChar char="§"/>
            </a:pPr>
            <a:r>
              <a:rPr lang="en-US" sz="1600" b="1" i="0" dirty="0">
                <a:solidFill>
                  <a:srgbClr val="374151"/>
                </a:solidFill>
                <a:effectLst/>
                <a:latin typeface="Söhne"/>
              </a:rPr>
              <a:t>Feature Importance Calculation: </a:t>
            </a:r>
            <a:r>
              <a:rPr lang="en-US" sz="1600" b="0" i="0" dirty="0">
                <a:solidFill>
                  <a:srgbClr val="374151"/>
                </a:solidFill>
                <a:effectLst/>
                <a:latin typeface="Söhne"/>
              </a:rPr>
              <a:t>Once the ensemble models are trained, we can calculate the feature importance for each feature. The importance of a feature is determined by measuring how much the performance of the model deteriorates when that feature is randomly permuted or removed from the dataset.</a:t>
            </a:r>
          </a:p>
          <a:p>
            <a:pPr marL="292608" lvl="1" indent="0" algn="just">
              <a:buNone/>
            </a:pPr>
            <a:r>
              <a:rPr lang="en-US" sz="1400" b="0" i="0" dirty="0">
                <a:solidFill>
                  <a:srgbClr val="374151"/>
                </a:solidFill>
                <a:effectLst/>
                <a:latin typeface="Söhne"/>
              </a:rPr>
              <a:t>a. Permutation Importance: One common approach is permutation importance. For each feature, its values are randomly shuffled across the dataset, and the trained model's performance (e.g., accuracy, area under the curve) is evaluated on the permuted dataset. The drop in performance indicates the importance of that feature. This process is repeated for all features in the dataset.</a:t>
            </a:r>
          </a:p>
          <a:p>
            <a:pPr marL="292608" lvl="1" indent="0" algn="just">
              <a:buNone/>
            </a:pPr>
            <a:r>
              <a:rPr lang="en-US" sz="1400" b="0" i="0" dirty="0">
                <a:solidFill>
                  <a:srgbClr val="374151"/>
                </a:solidFill>
                <a:effectLst/>
                <a:latin typeface="Söhne"/>
              </a:rPr>
              <a:t>b. Feature Importance from Tree-based Models: In the case of tree-based models such as random forests or gradient boosting, the importance of a feature can be calculated based on how often it is selected for splitting nodes in the ensemble of trees. The more frequently a feature is used for splitting, the higher its importance.</a:t>
            </a:r>
          </a:p>
          <a:p>
            <a:pPr algn="just">
              <a:buFont typeface="Wingdings" panose="05000000000000000000" pitchFamily="2" charset="2"/>
              <a:buChar char="§"/>
            </a:pPr>
            <a:endParaRPr lang="en-US" sz="1600" b="0" i="0" dirty="0">
              <a:solidFill>
                <a:srgbClr val="374151"/>
              </a:solidFill>
              <a:effectLst/>
              <a:latin typeface="Söhne"/>
            </a:endParaRPr>
          </a:p>
          <a:p>
            <a:pPr algn="just"/>
            <a:endParaRPr lang="en-IN" sz="1600" dirty="0"/>
          </a:p>
        </p:txBody>
      </p:sp>
    </p:spTree>
    <p:extLst>
      <p:ext uri="{BB962C8B-B14F-4D97-AF65-F5344CB8AC3E}">
        <p14:creationId xmlns:p14="http://schemas.microsoft.com/office/powerpoint/2010/main" val="22510355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5F78-F2B1-66E2-2569-C59A5590BC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221A15-DE44-FA45-0042-E5084FA06591}"/>
              </a:ext>
            </a:extLst>
          </p:cNvPr>
          <p:cNvSpPr>
            <a:spLocks noGrp="1"/>
          </p:cNvSpPr>
          <p:nvPr>
            <p:ph idx="1"/>
          </p:nvPr>
        </p:nvSpPr>
        <p:spPr/>
        <p:txBody>
          <a:bodyPr/>
          <a:lstStyle/>
          <a:p>
            <a:pPr algn="just"/>
            <a:r>
              <a:rPr lang="en-US" b="0" i="0" dirty="0">
                <a:solidFill>
                  <a:srgbClr val="374151"/>
                </a:solidFill>
                <a:effectLst/>
                <a:latin typeface="Söhne"/>
              </a:rPr>
              <a:t>3. Aggregation of Feature Importance: Once the feature importance values are calculated for each model, they can be aggregated to obtain a final ranking. Various aggregation techniques can be used, such as averaging the importance scores across models or taking the maximum importance score for each feature.</a:t>
            </a:r>
          </a:p>
          <a:p>
            <a:pPr algn="just"/>
            <a:r>
              <a:rPr lang="en-US" b="0" i="0" dirty="0">
                <a:solidFill>
                  <a:srgbClr val="374151"/>
                </a:solidFill>
                <a:effectLst/>
                <a:latin typeface="Söhne"/>
              </a:rPr>
              <a:t>The resulting feature ranking provides insight into the relative importance of different features in predicting the target variable. It helps in feature selection, dimensionality reduction, and understanding the underlying patterns in the data.</a:t>
            </a:r>
          </a:p>
          <a:p>
            <a:pPr algn="just"/>
            <a:endParaRPr lang="en-IN" dirty="0"/>
          </a:p>
        </p:txBody>
      </p:sp>
    </p:spTree>
    <p:extLst>
      <p:ext uri="{BB962C8B-B14F-4D97-AF65-F5344CB8AC3E}">
        <p14:creationId xmlns:p14="http://schemas.microsoft.com/office/powerpoint/2010/main" val="129469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F127-CA0D-8A38-F4C9-3D5320DD9B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F0B45F-72B1-90EF-27E7-1374CB40D264}"/>
              </a:ext>
            </a:extLst>
          </p:cNvPr>
          <p:cNvSpPr>
            <a:spLocks noGrp="1"/>
          </p:cNvSpPr>
          <p:nvPr>
            <p:ph sz="half" idx="1"/>
          </p:nvPr>
        </p:nvSpPr>
        <p:spPr/>
        <p:txBody>
          <a:bodyPr>
            <a:normAutofit/>
          </a:bodyPr>
          <a:lstStyle/>
          <a:p>
            <a:pPr algn="just"/>
            <a:r>
              <a:rPr lang="en-US" b="1" i="0" dirty="0">
                <a:solidFill>
                  <a:srgbClr val="FF0000"/>
                </a:solidFill>
                <a:effectLst/>
                <a:latin typeface="Söhne"/>
              </a:rPr>
              <a:t>Interpolation: </a:t>
            </a:r>
            <a:r>
              <a:rPr lang="en-US" b="0" i="0" dirty="0">
                <a:solidFill>
                  <a:srgbClr val="374151"/>
                </a:solidFill>
                <a:effectLst/>
                <a:latin typeface="Söhne"/>
              </a:rPr>
              <a:t>This method involves filling in the missing values using interpolation techniques, such as linear interpolation or polynomial interpolation. For example, if a data set has a column for temperature, and some observations have missing values, the missing values could be filled in by estimating temperature based on the temperatures at surrounding observations.</a:t>
            </a:r>
          </a:p>
          <a:p>
            <a:pPr algn="just"/>
            <a:endParaRPr lang="en-IN" dirty="0"/>
          </a:p>
        </p:txBody>
      </p:sp>
      <p:pic>
        <p:nvPicPr>
          <p:cNvPr id="6" name="Content Placeholder 5">
            <a:extLst>
              <a:ext uri="{FF2B5EF4-FFF2-40B4-BE49-F238E27FC236}">
                <a16:creationId xmlns:a16="http://schemas.microsoft.com/office/drawing/2014/main" id="{11CF1C60-6114-A0B8-C4E6-B79E8501E8F9}"/>
              </a:ext>
            </a:extLst>
          </p:cNvPr>
          <p:cNvPicPr>
            <a:picLocks noGrp="1" noChangeAspect="1"/>
          </p:cNvPicPr>
          <p:nvPr>
            <p:ph sz="half" idx="2"/>
          </p:nvPr>
        </p:nvPicPr>
        <p:blipFill>
          <a:blip r:embed="rId2"/>
          <a:stretch>
            <a:fillRect/>
          </a:stretch>
        </p:blipFill>
        <p:spPr>
          <a:xfrm>
            <a:off x="6218238" y="1845734"/>
            <a:ext cx="4937125" cy="3520923"/>
          </a:xfrm>
        </p:spPr>
      </p:pic>
    </p:spTree>
    <p:extLst>
      <p:ext uri="{BB962C8B-B14F-4D97-AF65-F5344CB8AC3E}">
        <p14:creationId xmlns:p14="http://schemas.microsoft.com/office/powerpoint/2010/main" val="2474377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D97B-01D9-23D0-5F90-9F763C7072A1}"/>
              </a:ext>
            </a:extLst>
          </p:cNvPr>
          <p:cNvSpPr>
            <a:spLocks noGrp="1"/>
          </p:cNvSpPr>
          <p:nvPr>
            <p:ph type="title"/>
          </p:nvPr>
        </p:nvSpPr>
        <p:spPr/>
        <p:txBody>
          <a:bodyPr/>
          <a:lstStyle/>
          <a:p>
            <a:r>
              <a:rPr lang="en-IN" dirty="0"/>
              <a:t>Feature ranking using Linear SVM</a:t>
            </a:r>
          </a:p>
        </p:txBody>
      </p:sp>
      <p:sp>
        <p:nvSpPr>
          <p:cNvPr id="3" name="Content Placeholder 2">
            <a:extLst>
              <a:ext uri="{FF2B5EF4-FFF2-40B4-BE49-F238E27FC236}">
                <a16:creationId xmlns:a16="http://schemas.microsoft.com/office/drawing/2014/main" id="{23E9EF70-9580-E14B-9773-E8ED7D17CAB2}"/>
              </a:ext>
            </a:extLst>
          </p:cNvPr>
          <p:cNvSpPr>
            <a:spLocks noGrp="1"/>
          </p:cNvSpPr>
          <p:nvPr>
            <p:ph idx="1"/>
          </p:nvPr>
        </p:nvSpPr>
        <p:spPr/>
        <p:txBody>
          <a:bodyPr>
            <a:normAutofit fontScale="92500"/>
          </a:bodyPr>
          <a:lstStyle/>
          <a:p>
            <a:pPr algn="just"/>
            <a:r>
              <a:rPr lang="en-US" b="0" i="0" dirty="0">
                <a:solidFill>
                  <a:srgbClr val="374151"/>
                </a:solidFill>
                <a:effectLst/>
                <a:latin typeface="Söhne"/>
              </a:rPr>
              <a:t>The linear SVM can be used to rank the importance of features based on their coefficients or weights</a:t>
            </a:r>
          </a:p>
          <a:p>
            <a:pPr algn="just"/>
            <a:r>
              <a:rPr lang="en-US" dirty="0">
                <a:solidFill>
                  <a:srgbClr val="374151"/>
                </a:solidFill>
                <a:latin typeface="Söhne"/>
              </a:rPr>
              <a:t>Steps:</a:t>
            </a:r>
          </a:p>
          <a:p>
            <a:pPr algn="just">
              <a:buFont typeface="+mj-lt"/>
              <a:buAutoNum type="arabicPeriod"/>
            </a:pPr>
            <a:r>
              <a:rPr lang="en-US" b="0" i="0" dirty="0">
                <a:solidFill>
                  <a:srgbClr val="374151"/>
                </a:solidFill>
                <a:effectLst/>
                <a:latin typeface="Söhne"/>
              </a:rPr>
              <a:t>Dataset Preparation: Prepare your dataset by separating the features (X) and the target variable (y) for the SVM algorithm. Ensure that the features are properly scaled or normalized if necessary.</a:t>
            </a:r>
          </a:p>
          <a:p>
            <a:pPr algn="just">
              <a:buFont typeface="+mj-lt"/>
              <a:buAutoNum type="arabicPeriod"/>
            </a:pPr>
            <a:r>
              <a:rPr lang="en-US" b="0" i="0" dirty="0">
                <a:solidFill>
                  <a:srgbClr val="374151"/>
                </a:solidFill>
                <a:effectLst/>
                <a:latin typeface="Söhne"/>
              </a:rPr>
              <a:t>Training the Linear SVM Model: Train a linear SVM model using the scikit-learn library. The linear SVM algorithm aims to find the optimal hyperplane that maximally separates the classes. During training, the model learns the coefficients or weights associated with each feature.</a:t>
            </a:r>
          </a:p>
          <a:p>
            <a:pPr algn="just">
              <a:buFont typeface="+mj-lt"/>
              <a:buAutoNum type="arabicPeriod"/>
            </a:pPr>
            <a:r>
              <a:rPr lang="en-US" b="0" i="0" dirty="0">
                <a:solidFill>
                  <a:srgbClr val="374151"/>
                </a:solidFill>
                <a:effectLst/>
                <a:latin typeface="Söhne"/>
              </a:rPr>
              <a:t>Feature Importance Calculation: Once the SVM model is trained, you can extract the feature importance by examining the coefficients or weights assigned to each feature. The magnitude of the coefficients indicates the importance of the corresponding feature. Positive coefficients indicate that an increase in the feature value positively contributes to the predicted class, while negative coefficients indicate a negative contribution.</a:t>
            </a:r>
          </a:p>
          <a:p>
            <a:pPr algn="just"/>
            <a:endParaRPr lang="en-IN" dirty="0"/>
          </a:p>
        </p:txBody>
      </p:sp>
    </p:spTree>
    <p:extLst>
      <p:ext uri="{BB962C8B-B14F-4D97-AF65-F5344CB8AC3E}">
        <p14:creationId xmlns:p14="http://schemas.microsoft.com/office/powerpoint/2010/main" val="795730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8A3E-1198-61A0-BD48-96B4BEA184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4A0C75-E09B-2108-90EB-22C9F43AD286}"/>
              </a:ext>
            </a:extLst>
          </p:cNvPr>
          <p:cNvSpPr>
            <a:spLocks noGrp="1"/>
          </p:cNvSpPr>
          <p:nvPr>
            <p:ph idx="1"/>
          </p:nvPr>
        </p:nvSpPr>
        <p:spPr/>
        <p:txBody>
          <a:bodyPr/>
          <a:lstStyle/>
          <a:p>
            <a:r>
              <a:rPr lang="en-US" b="0" i="0" dirty="0">
                <a:solidFill>
                  <a:srgbClr val="374151"/>
                </a:solidFill>
                <a:effectLst/>
                <a:latin typeface="Söhne"/>
              </a:rPr>
              <a:t>4. Ranking Features: Sort the features based on their importance, either by their absolute values or by their positive or negative values. Higher absolute values or larger positive/negative values indicate greater importance.</a:t>
            </a:r>
          </a:p>
          <a:p>
            <a:endParaRPr lang="en-IN" dirty="0"/>
          </a:p>
        </p:txBody>
      </p:sp>
    </p:spTree>
    <p:extLst>
      <p:ext uri="{BB962C8B-B14F-4D97-AF65-F5344CB8AC3E}">
        <p14:creationId xmlns:p14="http://schemas.microsoft.com/office/powerpoint/2010/main" val="1326665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4E3-38AB-8164-8F6E-2C8DD94249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327888-5338-0B9A-47A7-F1FA343DD12B}"/>
              </a:ext>
            </a:extLst>
          </p:cNvPr>
          <p:cNvSpPr>
            <a:spLocks noGrp="1"/>
          </p:cNvSpPr>
          <p:nvPr>
            <p:ph idx="1"/>
          </p:nvPr>
        </p:nvSpPr>
        <p:spPr/>
        <p:txBody>
          <a:bodyPr>
            <a:normAutofit/>
          </a:bodyPr>
          <a:lstStyle/>
          <a:p>
            <a:pPr algn="ctr"/>
            <a:endParaRPr lang="en-IN" sz="4800" b="1" dirty="0"/>
          </a:p>
          <a:p>
            <a:pPr algn="ctr"/>
            <a:r>
              <a:rPr lang="en-IN" sz="4800" b="1" dirty="0"/>
              <a:t>Thank you</a:t>
            </a:r>
          </a:p>
        </p:txBody>
      </p:sp>
    </p:spTree>
    <p:extLst>
      <p:ext uri="{BB962C8B-B14F-4D97-AF65-F5344CB8AC3E}">
        <p14:creationId xmlns:p14="http://schemas.microsoft.com/office/powerpoint/2010/main" val="285451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5E6D-8F81-BC54-6657-E0D18B6759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93A24B-68E6-BFD1-5F82-2A8A46FE5173}"/>
              </a:ext>
            </a:extLst>
          </p:cNvPr>
          <p:cNvSpPr>
            <a:spLocks noGrp="1"/>
          </p:cNvSpPr>
          <p:nvPr>
            <p:ph sz="half" idx="1"/>
          </p:nvPr>
        </p:nvSpPr>
        <p:spPr/>
        <p:txBody>
          <a:bodyPr>
            <a:normAutofit/>
          </a:bodyPr>
          <a:lstStyle/>
          <a:p>
            <a:pPr algn="just"/>
            <a:r>
              <a:rPr lang="en-US" b="1" i="0" dirty="0">
                <a:solidFill>
                  <a:srgbClr val="FF0000"/>
                </a:solidFill>
                <a:effectLst/>
                <a:latin typeface="Söhne"/>
              </a:rPr>
              <a:t>Multiple Imputation: </a:t>
            </a:r>
            <a:r>
              <a:rPr lang="en-US" b="0" i="0" dirty="0">
                <a:solidFill>
                  <a:srgbClr val="374151"/>
                </a:solidFill>
                <a:effectLst/>
                <a:latin typeface="Söhne"/>
              </a:rPr>
              <a:t>This method involves replacing missing values with multiple estimates, and then combining the results to account for uncertainty. For example, if a data set has a column for income, and some observations have missing values, multiple imputation would involve estimating income based on other variables, generating several different datasets with different estimates for the missing values, and then combining the results to account for the uncertainty in the estimates.</a:t>
            </a:r>
          </a:p>
          <a:p>
            <a:pPr algn="just"/>
            <a:endParaRPr lang="en-IN" dirty="0"/>
          </a:p>
        </p:txBody>
      </p:sp>
      <p:pic>
        <p:nvPicPr>
          <p:cNvPr id="6" name="Content Placeholder 5">
            <a:extLst>
              <a:ext uri="{FF2B5EF4-FFF2-40B4-BE49-F238E27FC236}">
                <a16:creationId xmlns:a16="http://schemas.microsoft.com/office/drawing/2014/main" id="{460B56E1-8488-B7E8-021E-09F9D5B43355}"/>
              </a:ext>
            </a:extLst>
          </p:cNvPr>
          <p:cNvPicPr>
            <a:picLocks noGrp="1" noChangeAspect="1"/>
          </p:cNvPicPr>
          <p:nvPr>
            <p:ph sz="half" idx="2"/>
          </p:nvPr>
        </p:nvPicPr>
        <p:blipFill>
          <a:blip r:embed="rId2"/>
          <a:stretch>
            <a:fillRect/>
          </a:stretch>
        </p:blipFill>
        <p:spPr>
          <a:xfrm>
            <a:off x="6218238" y="2364663"/>
            <a:ext cx="4937125" cy="2985925"/>
          </a:xfrm>
        </p:spPr>
      </p:pic>
    </p:spTree>
    <p:extLst>
      <p:ext uri="{BB962C8B-B14F-4D97-AF65-F5344CB8AC3E}">
        <p14:creationId xmlns:p14="http://schemas.microsoft.com/office/powerpoint/2010/main" val="1916204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6BBD12-27E2-DB65-5542-B27F0A0144ED}"/>
              </a:ext>
            </a:extLst>
          </p:cNvPr>
          <p:cNvSpPr>
            <a:spLocks noGrp="1"/>
          </p:cNvSpPr>
          <p:nvPr>
            <p:ph type="title"/>
          </p:nvPr>
        </p:nvSpPr>
        <p:spPr/>
        <p:txBody>
          <a:bodyPr/>
          <a:lstStyle/>
          <a:p>
            <a:r>
              <a:rPr lang="en-IN" dirty="0"/>
              <a:t>Handling text and categorical attributes</a:t>
            </a:r>
          </a:p>
        </p:txBody>
      </p:sp>
      <p:sp>
        <p:nvSpPr>
          <p:cNvPr id="6" name="Content Placeholder 5">
            <a:extLst>
              <a:ext uri="{FF2B5EF4-FFF2-40B4-BE49-F238E27FC236}">
                <a16:creationId xmlns:a16="http://schemas.microsoft.com/office/drawing/2014/main" id="{EA83F818-B1C8-2010-53C0-8A784DE29A05}"/>
              </a:ext>
            </a:extLst>
          </p:cNvPr>
          <p:cNvSpPr>
            <a:spLocks noGrp="1"/>
          </p:cNvSpPr>
          <p:nvPr>
            <p:ph idx="1"/>
          </p:nvPr>
        </p:nvSpPr>
        <p:spPr>
          <a:xfrm>
            <a:off x="1097280" y="1845734"/>
            <a:ext cx="10058400" cy="5012266"/>
          </a:xfrm>
        </p:spPr>
        <p:txBody>
          <a:bodyPr>
            <a:noAutofit/>
          </a:bodyPr>
          <a:lstStyle/>
          <a:p>
            <a:pPr algn="just"/>
            <a:r>
              <a:rPr lang="en-US" sz="1800" b="0" i="0" dirty="0">
                <a:solidFill>
                  <a:srgbClr val="374151"/>
                </a:solidFill>
                <a:effectLst/>
                <a:latin typeface="Söhne"/>
              </a:rPr>
              <a:t>Handling text and categorical attributes is important in many machine learning tasks, as these attributes are often non-numeric and can't be used directly in mathematical models. Here are some common methods for handling text and categorical attributes:</a:t>
            </a:r>
          </a:p>
          <a:p>
            <a:pPr algn="just">
              <a:buFont typeface="Wingdings" panose="05000000000000000000" pitchFamily="2" charset="2"/>
              <a:buChar char="§"/>
            </a:pPr>
            <a:r>
              <a:rPr lang="en-US" sz="1800" b="1" i="0" dirty="0">
                <a:solidFill>
                  <a:srgbClr val="374151"/>
                </a:solidFill>
                <a:effectLst/>
                <a:latin typeface="Söhne"/>
              </a:rPr>
              <a:t>Label Encoding: </a:t>
            </a:r>
            <a:r>
              <a:rPr lang="en-US" sz="1800" b="0" i="0" dirty="0">
                <a:solidFill>
                  <a:srgbClr val="374151"/>
                </a:solidFill>
                <a:effectLst/>
                <a:latin typeface="Söhne"/>
              </a:rPr>
              <a:t>This method involves converting each unique category into a numeric value. For example, if a data set has a column for "color" with categories "red", "green", and "blue", label encoding would convert these categories into numeric values such as 0, 1, and 2.</a:t>
            </a:r>
          </a:p>
          <a:p>
            <a:pPr algn="just">
              <a:buFont typeface="Wingdings" panose="05000000000000000000" pitchFamily="2" charset="2"/>
              <a:buChar char="§"/>
            </a:pPr>
            <a:r>
              <a:rPr lang="en-US" sz="1800" b="1" i="0" dirty="0">
                <a:solidFill>
                  <a:srgbClr val="374151"/>
                </a:solidFill>
                <a:effectLst/>
                <a:latin typeface="Söhne"/>
              </a:rPr>
              <a:t>One-Hot Encoding: </a:t>
            </a:r>
            <a:r>
              <a:rPr lang="en-US" sz="1800" b="0" i="0" dirty="0">
                <a:solidFill>
                  <a:srgbClr val="374151"/>
                </a:solidFill>
                <a:effectLst/>
                <a:latin typeface="Söhne"/>
              </a:rPr>
              <a:t>This method involves converting each category into a binary vector, with each element in the vector indicating the presence or absence of a particular category. For example, if a data set has a column for "color" with categories "red", "green", and "blue", one-hot encoding would convert this column into three separate columns, each indicating whether the observation is red, green, or blue.</a:t>
            </a:r>
          </a:p>
          <a:p>
            <a:pPr algn="just">
              <a:buFont typeface="Wingdings" panose="05000000000000000000" pitchFamily="2" charset="2"/>
              <a:buChar char="§"/>
            </a:pPr>
            <a:r>
              <a:rPr lang="en-US" sz="1800" b="1" i="0" dirty="0">
                <a:solidFill>
                  <a:srgbClr val="374151"/>
                </a:solidFill>
                <a:effectLst/>
                <a:latin typeface="Söhne"/>
              </a:rPr>
              <a:t>Word Embeddings: </a:t>
            </a:r>
            <a:r>
              <a:rPr lang="en-US" sz="1800" b="0" i="0" dirty="0">
                <a:solidFill>
                  <a:srgbClr val="374151"/>
                </a:solidFill>
                <a:effectLst/>
                <a:latin typeface="Söhne"/>
              </a:rPr>
              <a:t>This method involves converting words into dense vectors that capture semantic meaning. Word embeddings can be used to convert text data into numerical data that can be used in machine learning models. For example, if a data set has a column for "reviews" with text data, word embeddings could be used to convert each review into a numerical vector that captures the meaning of the review.</a:t>
            </a:r>
          </a:p>
          <a:p>
            <a:pPr algn="just"/>
            <a:endParaRPr lang="en-US" sz="1800" b="0" i="0" dirty="0">
              <a:solidFill>
                <a:srgbClr val="374151"/>
              </a:solidFill>
              <a:effectLst/>
              <a:latin typeface="Söhne"/>
            </a:endParaRPr>
          </a:p>
          <a:p>
            <a:pPr algn="just"/>
            <a:br>
              <a:rPr lang="en-US" sz="1800" b="0" i="0" dirty="0">
                <a:solidFill>
                  <a:srgbClr val="374151"/>
                </a:solidFill>
                <a:effectLst/>
                <a:latin typeface="Söhne"/>
              </a:rPr>
            </a:br>
            <a:endParaRPr lang="en-IN" sz="1800" dirty="0"/>
          </a:p>
        </p:txBody>
      </p:sp>
    </p:spTree>
    <p:extLst>
      <p:ext uri="{BB962C8B-B14F-4D97-AF65-F5344CB8AC3E}">
        <p14:creationId xmlns:p14="http://schemas.microsoft.com/office/powerpoint/2010/main" val="10993702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3228</TotalTime>
  <Words>9083</Words>
  <Application>Microsoft Office PowerPoint</Application>
  <PresentationFormat>Widescreen</PresentationFormat>
  <Paragraphs>490</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Retrospect</vt:lpstr>
      <vt:lpstr>Unit-1</vt:lpstr>
      <vt:lpstr>Chapter Contents</vt:lpstr>
      <vt:lpstr>Data Cleaning</vt:lpstr>
      <vt:lpstr>Handling Missing values</vt:lpstr>
      <vt:lpstr>PowerPoint Presentation</vt:lpstr>
      <vt:lpstr>PowerPoint Presentation</vt:lpstr>
      <vt:lpstr>PowerPoint Presentation</vt:lpstr>
      <vt:lpstr>PowerPoint Presentation</vt:lpstr>
      <vt:lpstr>Handling text and categorical attributes</vt:lpstr>
      <vt:lpstr>Examples-Label Encoding</vt:lpstr>
      <vt:lpstr>Examples-OneHot Encoding</vt:lpstr>
      <vt:lpstr>Examples-Word Embedding</vt:lpstr>
      <vt:lpstr>Custom transformers</vt:lpstr>
      <vt:lpstr>PowerPoint Presentation</vt:lpstr>
      <vt:lpstr>PowerPoint Presentation</vt:lpstr>
      <vt:lpstr>PowerPoint Presentation</vt:lpstr>
      <vt:lpstr>PowerPoint Presentation</vt:lpstr>
      <vt:lpstr>Feature Scaling</vt:lpstr>
      <vt:lpstr>Min-max scaling</vt:lpstr>
      <vt:lpstr>PowerPoint Presentation</vt:lpstr>
      <vt:lpstr>Standardization</vt:lpstr>
      <vt:lpstr>PowerPoint Presentation</vt:lpstr>
      <vt:lpstr>Transformation pipelines</vt:lpstr>
      <vt:lpstr>PowerPoint Presentation</vt:lpstr>
      <vt:lpstr>Cross validation</vt:lpstr>
      <vt:lpstr>PowerPoint Presentation</vt:lpstr>
      <vt:lpstr>Tuning a Model</vt:lpstr>
      <vt:lpstr>Gridsearchcv-hyperparameter tuning</vt:lpstr>
      <vt:lpstr>Randomizedsearchcv</vt:lpstr>
      <vt:lpstr>PowerPoint Presentation</vt:lpstr>
      <vt:lpstr>Ensemble methods</vt:lpstr>
      <vt:lpstr>PowerPoint Presentation</vt:lpstr>
      <vt:lpstr>PowerPoint Presentation</vt:lpstr>
      <vt:lpstr>Chapter 2: Shallow Algorithms</vt:lpstr>
      <vt:lpstr>Contents</vt:lpstr>
      <vt:lpstr>Logistic Regression</vt:lpstr>
      <vt:lpstr>Logistic regression Function</vt:lpstr>
      <vt:lpstr>Training and Cost Function</vt:lpstr>
      <vt:lpstr>PowerPoint Presentation</vt:lpstr>
      <vt:lpstr>Decision boundaries in logistic regression</vt:lpstr>
      <vt:lpstr>PowerPoint Presentation</vt:lpstr>
      <vt:lpstr>Softmax Regression/Multinominal Logistic Regression</vt:lpstr>
      <vt:lpstr>PowerPoint Presentation</vt:lpstr>
      <vt:lpstr>Support Vector Machine</vt:lpstr>
      <vt:lpstr>Adding polynomial feature</vt:lpstr>
      <vt:lpstr>PowerPoint Presentation</vt:lpstr>
      <vt:lpstr>Handling non-linear data using kernel functions</vt:lpstr>
      <vt:lpstr>Polynomial Kernel</vt:lpstr>
      <vt:lpstr>Polynomial Kernel and its function</vt:lpstr>
      <vt:lpstr>RBF Kernel (Radial Basis Function)/Gaussian RBF Kernel Function</vt:lpstr>
      <vt:lpstr>Support Vector machine for Regression</vt:lpstr>
      <vt:lpstr>Feature Extraction and Feature selection</vt:lpstr>
      <vt:lpstr>Contents</vt:lpstr>
      <vt:lpstr>Feature Selection and its types</vt:lpstr>
      <vt:lpstr>Types of feature selection</vt:lpstr>
      <vt:lpstr>Mutual Information (MI) for feature selection</vt:lpstr>
      <vt:lpstr>PowerPoint Presentation</vt:lpstr>
      <vt:lpstr>Goodman-Kruskal measure</vt:lpstr>
      <vt:lpstr>PowerPoint Presentation</vt:lpstr>
      <vt:lpstr>PowerPoint Presentation</vt:lpstr>
      <vt:lpstr>Laplacian score</vt:lpstr>
      <vt:lpstr>PowerPoint Presentation</vt:lpstr>
      <vt:lpstr>Hybrid genetic algorithm for feature selection</vt:lpstr>
      <vt:lpstr>PowerPoint Presentation</vt:lpstr>
      <vt:lpstr>Feature selection using optimization formulation</vt:lpstr>
      <vt:lpstr>PowerPoint Presentation</vt:lpstr>
      <vt:lpstr>Feature ranking using F-score</vt:lpstr>
      <vt:lpstr>Ensemble feature ranking</vt:lpstr>
      <vt:lpstr>PowerPoint Presentation</vt:lpstr>
      <vt:lpstr>Feature ranking using Linear SVM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Disha DN</dc:creator>
  <cp:lastModifiedBy>adril dsa</cp:lastModifiedBy>
  <cp:revision>190</cp:revision>
  <dcterms:created xsi:type="dcterms:W3CDTF">2023-02-06T08:46:30Z</dcterms:created>
  <dcterms:modified xsi:type="dcterms:W3CDTF">2023-06-02T15:40:16Z</dcterms:modified>
</cp:coreProperties>
</file>