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2"/>
  </p:notesMasterIdLst>
  <p:sldIdLst>
    <p:sldId id="256" r:id="rId2"/>
    <p:sldId id="257" r:id="rId3"/>
    <p:sldId id="259" r:id="rId4"/>
    <p:sldId id="260" r:id="rId5"/>
    <p:sldId id="261" r:id="rId6"/>
    <p:sldId id="258" r:id="rId7"/>
    <p:sldId id="275" r:id="rId8"/>
    <p:sldId id="276" r:id="rId9"/>
    <p:sldId id="277" r:id="rId10"/>
    <p:sldId id="278" r:id="rId11"/>
    <p:sldId id="279" r:id="rId12"/>
    <p:sldId id="265" r:id="rId13"/>
    <p:sldId id="280" r:id="rId14"/>
    <p:sldId id="281" r:id="rId15"/>
    <p:sldId id="282" r:id="rId16"/>
    <p:sldId id="283" r:id="rId17"/>
    <p:sldId id="284" r:id="rId18"/>
    <p:sldId id="270" r:id="rId19"/>
    <p:sldId id="271" r:id="rId20"/>
    <p:sldId id="287" r:id="rId21"/>
    <p:sldId id="288" r:id="rId22"/>
    <p:sldId id="286" r:id="rId23"/>
    <p:sldId id="289" r:id="rId24"/>
    <p:sldId id="290" r:id="rId25"/>
    <p:sldId id="291" r:id="rId26"/>
    <p:sldId id="292" r:id="rId27"/>
    <p:sldId id="293" r:id="rId28"/>
    <p:sldId id="294" r:id="rId29"/>
    <p:sldId id="295" r:id="rId30"/>
    <p:sldId id="296" r:id="rId31"/>
    <p:sldId id="297" r:id="rId32"/>
    <p:sldId id="298" r:id="rId33"/>
    <p:sldId id="299" r:id="rId34"/>
    <p:sldId id="307" r:id="rId35"/>
    <p:sldId id="308" r:id="rId36"/>
    <p:sldId id="301" r:id="rId37"/>
    <p:sldId id="309" r:id="rId38"/>
    <p:sldId id="302" r:id="rId39"/>
    <p:sldId id="310" r:id="rId40"/>
    <p:sldId id="306" r:id="rId41"/>
    <p:sldId id="311" r:id="rId42"/>
    <p:sldId id="312" r:id="rId43"/>
    <p:sldId id="313" r:id="rId44"/>
    <p:sldId id="316" r:id="rId45"/>
    <p:sldId id="317" r:id="rId46"/>
    <p:sldId id="318" r:id="rId47"/>
    <p:sldId id="319" r:id="rId48"/>
    <p:sldId id="315" r:id="rId49"/>
    <p:sldId id="326" r:id="rId50"/>
    <p:sldId id="327" r:id="rId51"/>
    <p:sldId id="321" r:id="rId52"/>
    <p:sldId id="328" r:id="rId53"/>
    <p:sldId id="329" r:id="rId54"/>
    <p:sldId id="322" r:id="rId55"/>
    <p:sldId id="323" r:id="rId56"/>
    <p:sldId id="330" r:id="rId57"/>
    <p:sldId id="331" r:id="rId58"/>
    <p:sldId id="325" r:id="rId59"/>
    <p:sldId id="332" r:id="rId60"/>
    <p:sldId id="333" r:id="rId61"/>
    <p:sldId id="334" r:id="rId62"/>
    <p:sldId id="335" r:id="rId63"/>
    <p:sldId id="336" r:id="rId64"/>
    <p:sldId id="337" r:id="rId65"/>
    <p:sldId id="338" r:id="rId66"/>
    <p:sldId id="339" r:id="rId67"/>
    <p:sldId id="342" r:id="rId68"/>
    <p:sldId id="340" r:id="rId69"/>
    <p:sldId id="343" r:id="rId70"/>
    <p:sldId id="341"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notesMaster" Target="notesMasters/notesMaster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5CAAB-C572-4631-95D0-989B4CA57760}" type="datetimeFigureOut">
              <a:rPr lang="en-IN" smtClean="0"/>
              <a:t>29-06-2023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108E7-20DF-4172-BBA2-8312E85DEE9B}" type="slidenum">
              <a:rPr lang="en-IN" smtClean="0"/>
              <a:t>‹#›</a:t>
            </a:fld>
            <a:endParaRPr lang="en-IN"/>
          </a:p>
        </p:txBody>
      </p:sp>
    </p:spTree>
    <p:extLst>
      <p:ext uri="{BB962C8B-B14F-4D97-AF65-F5344CB8AC3E}">
        <p14:creationId xmlns:p14="http://schemas.microsoft.com/office/powerpoint/2010/main" val="271810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1108E7-20DF-4172-BBA2-8312E85DEE9B}" type="slidenum">
              <a:rPr lang="en-IN" smtClean="0"/>
              <a:t>1</a:t>
            </a:fld>
            <a:endParaRPr lang="en-IN"/>
          </a:p>
        </p:txBody>
      </p:sp>
    </p:spTree>
    <p:extLst>
      <p:ext uri="{BB962C8B-B14F-4D97-AF65-F5344CB8AC3E}">
        <p14:creationId xmlns:p14="http://schemas.microsoft.com/office/powerpoint/2010/main" val="204977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6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04141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81924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77110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96964-7335-4E36-BABE-C5E2D89529D9}"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66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696964-7335-4E36-BABE-C5E2D89529D9}"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97118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96964-7335-4E36-BABE-C5E2D89529D9}" type="datetimeFigureOut">
              <a:rPr lang="en-IN" smtClean="0"/>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404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696964-7335-4E36-BABE-C5E2D89529D9}" type="datetimeFigureOut">
              <a:rPr lang="en-IN" smtClean="0"/>
              <a:t>29-06-2023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84299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696964-7335-4E36-BABE-C5E2D89529D9}" type="datetimeFigureOut">
              <a:rPr lang="en-IN" smtClean="0"/>
              <a:t>29-06-2023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51140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696964-7335-4E36-BABE-C5E2D89529D9}" type="datetimeFigureOut">
              <a:rPr lang="en-IN" smtClean="0"/>
              <a:t>29-06-2023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0D7F3-CA71-4399-BE73-42FCB2220E78}" type="slidenum">
              <a:rPr lang="en-IN" smtClean="0"/>
              <a:t>‹#›</a:t>
            </a:fld>
            <a:endParaRPr lang="en-IN"/>
          </a:p>
        </p:txBody>
      </p:sp>
    </p:spTree>
    <p:extLst>
      <p:ext uri="{BB962C8B-B14F-4D97-AF65-F5344CB8AC3E}">
        <p14:creationId xmlns:p14="http://schemas.microsoft.com/office/powerpoint/2010/main" val="196535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96964-7335-4E36-BABE-C5E2D89529D9}"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71515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696964-7335-4E36-BABE-C5E2D89529D9}" type="datetimeFigureOut">
              <a:rPr lang="en-IN" smtClean="0"/>
              <a:t>29-06-2023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0D7F3-CA71-4399-BE73-42FCB2220E7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74752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 Id="rId5" Type="http://schemas.openxmlformats.org/officeDocument/2006/relationships/image" Target="../media/image11.png" /><Relationship Id="rId4" Type="http://schemas.openxmlformats.org/officeDocument/2006/relationships/image" Target="../media/image10.png" /></Relationships>
</file>

<file path=ppt/slides/_rels/slide2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 Id="rId5" Type="http://schemas.openxmlformats.org/officeDocument/2006/relationships/image" Target="../media/image15.png" /><Relationship Id="rId4" Type="http://schemas.openxmlformats.org/officeDocument/2006/relationships/image" Target="../media/image14.png" /></Relationships>
</file>

<file path=ppt/slides/_rels/slide2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9A9C-B48B-8644-8328-FA3E5923271E}"/>
              </a:ext>
            </a:extLst>
          </p:cNvPr>
          <p:cNvSpPr>
            <a:spLocks noGrp="1"/>
          </p:cNvSpPr>
          <p:nvPr>
            <p:ph type="ctrTitle"/>
          </p:nvPr>
        </p:nvSpPr>
        <p:spPr>
          <a:xfrm>
            <a:off x="1777463" y="1738469"/>
            <a:ext cx="8637073" cy="2920713"/>
          </a:xfrm>
        </p:spPr>
        <p:txBody>
          <a:bodyPr/>
          <a:lstStyle/>
          <a:p>
            <a:r>
              <a:rPr lang="en-IN" dirty="0">
                <a:solidFill>
                  <a:srgbClr val="FF0000"/>
                </a:solidFill>
              </a:rPr>
              <a:t>Unit-2</a:t>
            </a:r>
            <a:br>
              <a:rPr lang="en-IN" dirty="0">
                <a:solidFill>
                  <a:srgbClr val="FF0000"/>
                </a:solidFill>
              </a:rPr>
            </a:br>
            <a:r>
              <a:rPr lang="en-IN" sz="4000" dirty="0">
                <a:solidFill>
                  <a:srgbClr val="FF0000"/>
                </a:solidFill>
              </a:rPr>
              <a:t> Web scrapping and its analytics</a:t>
            </a:r>
          </a:p>
        </p:txBody>
      </p:sp>
      <p:sp>
        <p:nvSpPr>
          <p:cNvPr id="4" name="TextBox 3">
            <a:extLst>
              <a:ext uri="{FF2B5EF4-FFF2-40B4-BE49-F238E27FC236}">
                <a16:creationId xmlns:a16="http://schemas.microsoft.com/office/drawing/2014/main" id="{A58395E4-3F82-2370-F46F-9DB69015EAEA}"/>
              </a:ext>
            </a:extLst>
          </p:cNvPr>
          <p:cNvSpPr txBox="1"/>
          <p:nvPr/>
        </p:nvSpPr>
        <p:spPr>
          <a:xfrm>
            <a:off x="391886" y="5029201"/>
            <a:ext cx="5105400" cy="1477328"/>
          </a:xfrm>
          <a:prstGeom prst="rect">
            <a:avLst/>
          </a:prstGeom>
          <a:noFill/>
        </p:spPr>
        <p:txBody>
          <a:bodyPr wrap="square" rtlCol="0">
            <a:spAutoFit/>
          </a:bodyPr>
          <a:lstStyle/>
          <a:p>
            <a:r>
              <a:rPr lang="en-IN" dirty="0"/>
              <a:t>By, </a:t>
            </a:r>
          </a:p>
          <a:p>
            <a:r>
              <a:rPr lang="en-IN" dirty="0"/>
              <a:t>Disha D N</a:t>
            </a:r>
          </a:p>
          <a:p>
            <a:r>
              <a:rPr lang="en-IN" dirty="0"/>
              <a:t>Assistant Professor II</a:t>
            </a:r>
          </a:p>
          <a:p>
            <a:r>
              <a:rPr lang="en-IN" dirty="0"/>
              <a:t>Department of AIML</a:t>
            </a:r>
          </a:p>
          <a:p>
            <a:r>
              <a:rPr lang="en-IN" dirty="0"/>
              <a:t>NMAMIT</a:t>
            </a:r>
          </a:p>
        </p:txBody>
      </p:sp>
    </p:spTree>
    <p:extLst>
      <p:ext uri="{BB962C8B-B14F-4D97-AF65-F5344CB8AC3E}">
        <p14:creationId xmlns:p14="http://schemas.microsoft.com/office/powerpoint/2010/main" val="291584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6C24-410D-AF68-8E74-B223903F1B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3EF5C2-9FA9-59AA-D7D1-53F6E46B3BA8}"/>
              </a:ext>
            </a:extLst>
          </p:cNvPr>
          <p:cNvSpPr>
            <a:spLocks noGrp="1"/>
          </p:cNvSpPr>
          <p:nvPr>
            <p:ph idx="1"/>
          </p:nvPr>
        </p:nvSpPr>
        <p:spPr/>
        <p:txBody>
          <a:bodyPr>
            <a:normAutofit/>
          </a:bodyPr>
          <a:lstStyle/>
          <a:p>
            <a:pPr algn="just"/>
            <a:r>
              <a:rPr lang="en-IN" b="1" dirty="0"/>
              <a:t>2. </a:t>
            </a:r>
            <a:r>
              <a:rPr lang="en-IN" b="1" u="sng" dirty="0"/>
              <a:t>Parent and Sibling navigation: </a:t>
            </a:r>
            <a:r>
              <a:rPr lang="en-US" dirty="0" err="1"/>
              <a:t>BeautifulSoup</a:t>
            </a:r>
            <a:r>
              <a:rPr lang="en-US" dirty="0"/>
              <a:t> allows to access the parent, previous sibling, and next sibling of an element. The parent attribute gives the direct parent of an element, </a:t>
            </a:r>
            <a:r>
              <a:rPr lang="en-US" dirty="0" err="1"/>
              <a:t>previous_sibling</a:t>
            </a:r>
            <a:r>
              <a:rPr lang="en-US" dirty="0"/>
              <a:t> gives the element before the current one, and </a:t>
            </a:r>
            <a:r>
              <a:rPr lang="en-US" dirty="0" err="1"/>
              <a:t>next_sibling</a:t>
            </a:r>
            <a:r>
              <a:rPr lang="en-US" dirty="0"/>
              <a:t> gives  the element after the current one.</a:t>
            </a:r>
          </a:p>
          <a:p>
            <a:pPr algn="just"/>
            <a:r>
              <a:rPr lang="en-US" b="1" dirty="0"/>
              <a:t>Example 3:</a:t>
            </a:r>
          </a:p>
          <a:p>
            <a:pPr marL="457200" lvl="1" indent="0" algn="just">
              <a:buNone/>
            </a:pPr>
            <a:r>
              <a:rPr lang="en-IN" dirty="0" err="1"/>
              <a:t>parent_element</a:t>
            </a:r>
            <a:r>
              <a:rPr lang="en-IN" dirty="0"/>
              <a:t> = </a:t>
            </a:r>
            <a:r>
              <a:rPr lang="en-IN" dirty="0" err="1"/>
              <a:t>element.parent</a:t>
            </a:r>
            <a:endParaRPr lang="en-IN" dirty="0"/>
          </a:p>
          <a:p>
            <a:pPr marL="457200" lvl="1" indent="0" algn="just">
              <a:buNone/>
            </a:pPr>
            <a:r>
              <a:rPr lang="en-IN" dirty="0" err="1"/>
              <a:t>previous_sibling</a:t>
            </a:r>
            <a:r>
              <a:rPr lang="en-IN" dirty="0"/>
              <a:t> = </a:t>
            </a:r>
            <a:r>
              <a:rPr lang="en-IN" dirty="0" err="1"/>
              <a:t>element.previous_sibling</a:t>
            </a:r>
            <a:endParaRPr lang="en-IN" dirty="0"/>
          </a:p>
          <a:p>
            <a:pPr marL="457200" lvl="1" indent="0" algn="just">
              <a:buNone/>
            </a:pPr>
            <a:r>
              <a:rPr lang="en-IN" dirty="0" err="1"/>
              <a:t>next_sibling</a:t>
            </a:r>
            <a:r>
              <a:rPr lang="en-IN" dirty="0"/>
              <a:t> = </a:t>
            </a:r>
            <a:r>
              <a:rPr lang="en-IN" dirty="0" err="1"/>
              <a:t>element.next_sibling</a:t>
            </a:r>
            <a:endParaRPr lang="en-IN" dirty="0"/>
          </a:p>
          <a:p>
            <a:pPr algn="just"/>
            <a:endParaRPr lang="en-IN" dirty="0"/>
          </a:p>
        </p:txBody>
      </p:sp>
    </p:spTree>
    <p:extLst>
      <p:ext uri="{BB962C8B-B14F-4D97-AF65-F5344CB8AC3E}">
        <p14:creationId xmlns:p14="http://schemas.microsoft.com/office/powerpoint/2010/main" val="50928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A3D4-7199-F502-D3E2-CA92655702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06D7ED-DCEF-3B17-44D6-F824D69CA336}"/>
              </a:ext>
            </a:extLst>
          </p:cNvPr>
          <p:cNvSpPr>
            <a:spLocks noGrp="1"/>
          </p:cNvSpPr>
          <p:nvPr>
            <p:ph idx="1"/>
          </p:nvPr>
        </p:nvSpPr>
        <p:spPr>
          <a:xfrm>
            <a:off x="1451579" y="1950417"/>
            <a:ext cx="9603275" cy="4417726"/>
          </a:xfrm>
        </p:spPr>
        <p:txBody>
          <a:bodyPr>
            <a:normAutofit/>
          </a:bodyPr>
          <a:lstStyle/>
          <a:p>
            <a:pPr algn="just"/>
            <a:r>
              <a:rPr lang="en-IN" b="1" u="sng" dirty="0"/>
              <a:t>3. Child navigation: </a:t>
            </a:r>
            <a:r>
              <a:rPr lang="en-US" b="1" u="sng" dirty="0"/>
              <a:t> </a:t>
            </a:r>
            <a:r>
              <a:rPr lang="en-US" dirty="0"/>
              <a:t>We can access the direct children of an element using the children attribute. This returns an </a:t>
            </a:r>
            <a:r>
              <a:rPr lang="en-US" dirty="0" err="1"/>
              <a:t>iterable</a:t>
            </a:r>
            <a:r>
              <a:rPr lang="en-US" dirty="0"/>
              <a:t> containing all the child elements. Additionally, we can use the descendants attribute to access all the descendants of an element, including nested elements.</a:t>
            </a:r>
          </a:p>
          <a:p>
            <a:pPr marL="457200" lvl="1" indent="0" algn="just">
              <a:buNone/>
            </a:pPr>
            <a:r>
              <a:rPr lang="en-US" b="1" dirty="0"/>
              <a:t>Example 4:  </a:t>
            </a:r>
          </a:p>
          <a:p>
            <a:pPr marL="457200" lvl="1" indent="0" algn="just">
              <a:buNone/>
            </a:pPr>
            <a:r>
              <a:rPr lang="en-US" dirty="0"/>
              <a:t>for child in </a:t>
            </a:r>
            <a:r>
              <a:rPr lang="en-US" dirty="0" err="1"/>
              <a:t>element.children</a:t>
            </a:r>
            <a:r>
              <a:rPr lang="en-US" dirty="0"/>
              <a:t>:</a:t>
            </a:r>
          </a:p>
          <a:p>
            <a:pPr marL="457200" lvl="1" indent="0" algn="just">
              <a:buNone/>
            </a:pPr>
            <a:r>
              <a:rPr lang="en-US" dirty="0"/>
              <a:t>    print(</a:t>
            </a:r>
            <a:r>
              <a:rPr lang="en-US" dirty="0" err="1"/>
              <a:t>child.text</a:t>
            </a:r>
            <a:r>
              <a:rPr lang="en-US" dirty="0"/>
              <a:t>)</a:t>
            </a:r>
          </a:p>
          <a:p>
            <a:pPr marL="0" lvl="1" indent="0" algn="just">
              <a:buNone/>
            </a:pPr>
            <a:r>
              <a:rPr lang="en-US" b="1" u="sng" dirty="0"/>
              <a:t>4. Searching by CSS class and attributes: </a:t>
            </a:r>
            <a:r>
              <a:rPr lang="en-US" dirty="0" err="1"/>
              <a:t>BeautifulSoup</a:t>
            </a:r>
            <a:r>
              <a:rPr lang="en-US" dirty="0"/>
              <a:t> allows you to search for elements based on their CSS classes or attributes. You can use the class_ parameter to search for elements with a specific CSS class:</a:t>
            </a:r>
          </a:p>
          <a:p>
            <a:pPr marL="457200" lvl="1" indent="0" algn="just">
              <a:buNone/>
            </a:pPr>
            <a:r>
              <a:rPr lang="en-US" b="1" dirty="0"/>
              <a:t>Example 5:</a:t>
            </a:r>
          </a:p>
          <a:p>
            <a:pPr marL="457200" lvl="1" indent="0" algn="just">
              <a:buNone/>
            </a:pPr>
            <a:r>
              <a:rPr lang="en-US" b="1" dirty="0"/>
              <a:t>elements = </a:t>
            </a:r>
            <a:r>
              <a:rPr lang="en-US" b="1" dirty="0" err="1"/>
              <a:t>soup.find_all</a:t>
            </a:r>
            <a:r>
              <a:rPr lang="en-US" b="1" dirty="0"/>
              <a:t>('div', class_='my-</a:t>
            </a:r>
            <a:r>
              <a:rPr lang="en-US" b="1" dirty="0" err="1"/>
              <a:t>class'</a:t>
            </a:r>
            <a:r>
              <a:rPr lang="en-US" b="1" dirty="0"/>
              <a:t>)</a:t>
            </a:r>
          </a:p>
          <a:p>
            <a:pPr marL="0" lvl="1" indent="0" algn="just">
              <a:buNone/>
            </a:pPr>
            <a:endParaRPr lang="en-US" dirty="0"/>
          </a:p>
          <a:p>
            <a:pPr marL="285750" lvl="1" indent="-285750" algn="just"/>
            <a:endParaRPr lang="en-US" b="1" u="sng" dirty="0"/>
          </a:p>
          <a:p>
            <a:pPr marL="0" lvl="1" indent="0" algn="just">
              <a:buNone/>
            </a:pPr>
            <a:endParaRPr lang="en-US" dirty="0"/>
          </a:p>
          <a:p>
            <a:pPr marL="285750" lvl="1" indent="-285750" algn="just"/>
            <a:endParaRPr lang="en-US" b="1" u="sng" dirty="0"/>
          </a:p>
          <a:p>
            <a:pPr marL="0" indent="0" algn="just">
              <a:buNone/>
            </a:pPr>
            <a:endParaRPr lang="en-IN" b="1" dirty="0"/>
          </a:p>
        </p:txBody>
      </p:sp>
    </p:spTree>
    <p:extLst>
      <p:ext uri="{BB962C8B-B14F-4D97-AF65-F5344CB8AC3E}">
        <p14:creationId xmlns:p14="http://schemas.microsoft.com/office/powerpoint/2010/main" val="184262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7768-9FC8-2EAD-6C63-EA154C774013}"/>
              </a:ext>
            </a:extLst>
          </p:cNvPr>
          <p:cNvSpPr>
            <a:spLocks noGrp="1"/>
          </p:cNvSpPr>
          <p:nvPr>
            <p:ph type="title"/>
          </p:nvPr>
        </p:nvSpPr>
        <p:spPr/>
        <p:txBody>
          <a:bodyPr/>
          <a:lstStyle/>
          <a:p>
            <a:r>
              <a:rPr lang="en-IN" dirty="0">
                <a:solidFill>
                  <a:srgbClr val="FF0000"/>
                </a:solidFill>
              </a:rPr>
              <a:t>Find() method</a:t>
            </a:r>
          </a:p>
        </p:txBody>
      </p:sp>
      <p:sp>
        <p:nvSpPr>
          <p:cNvPr id="3" name="Content Placeholder 2">
            <a:extLst>
              <a:ext uri="{FF2B5EF4-FFF2-40B4-BE49-F238E27FC236}">
                <a16:creationId xmlns:a16="http://schemas.microsoft.com/office/drawing/2014/main" id="{FD1A3B88-6F64-85C6-9467-5527C5568B16}"/>
              </a:ext>
            </a:extLst>
          </p:cNvPr>
          <p:cNvSpPr>
            <a:spLocks noGrp="1"/>
          </p:cNvSpPr>
          <p:nvPr>
            <p:ph idx="1"/>
          </p:nvPr>
        </p:nvSpPr>
        <p:spPr>
          <a:xfrm>
            <a:off x="1449206" y="1656502"/>
            <a:ext cx="10243684" cy="4950037"/>
          </a:xfrm>
        </p:spPr>
        <p:txBody>
          <a:bodyPr>
            <a:normAutofit lnSpcReduction="10000"/>
          </a:bodyPr>
          <a:lstStyle/>
          <a:p>
            <a:pPr marL="0" indent="0" algn="just">
              <a:buNone/>
            </a:pPr>
            <a:r>
              <a:rPr lang="en-US" sz="1900" dirty="0"/>
              <a:t>The find() method in </a:t>
            </a:r>
            <a:r>
              <a:rPr lang="en-US" sz="1900" dirty="0" err="1"/>
              <a:t>BeautifulSoup</a:t>
            </a:r>
            <a:r>
              <a:rPr lang="en-US" sz="1900" dirty="0"/>
              <a:t> is used to search for the first occurrence of an element that matches a specific criteria within the parse tree. It allows you to locate elements based on various attributes, tag names, CSS classes, or even custom functions.</a:t>
            </a:r>
          </a:p>
          <a:p>
            <a:pPr marL="0" indent="0" algn="just">
              <a:buNone/>
            </a:pPr>
            <a:r>
              <a:rPr lang="en-US" sz="1900" dirty="0"/>
              <a:t>Syntax is as follows:</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r>
              <a:rPr lang="en-US" sz="1900" dirty="0"/>
              <a:t>Parameters in detail:</a:t>
            </a:r>
          </a:p>
          <a:p>
            <a:pPr marL="0" indent="0" algn="just">
              <a:buNone/>
            </a:pPr>
            <a:r>
              <a:rPr lang="en-US" sz="1900" b="1" dirty="0"/>
              <a:t>name: </a:t>
            </a:r>
            <a:r>
              <a:rPr lang="en-US" sz="1900" dirty="0"/>
              <a:t>This parameter specifies the tag name of the element you are searching for. It can be a string or a list of strings to match multiple tag names. For example, name='div' will search for the first &lt;div&gt; tag.</a:t>
            </a:r>
          </a:p>
          <a:p>
            <a:pPr marL="0" indent="0" algn="just">
              <a:buNone/>
            </a:pPr>
            <a:r>
              <a:rPr lang="en-US" sz="1900" b="1" dirty="0" err="1"/>
              <a:t>attrs</a:t>
            </a:r>
            <a:r>
              <a:rPr lang="en-US" sz="1900" b="1" dirty="0"/>
              <a:t>: </a:t>
            </a:r>
            <a:r>
              <a:rPr lang="en-US" sz="1900" dirty="0"/>
              <a:t>This parameter allows you to search for elements based on their attributes. You can pass a dictionary of attribute-value pairs to search for elements with specific attributes. For example, </a:t>
            </a:r>
            <a:r>
              <a:rPr lang="en-US" sz="1900" dirty="0" err="1"/>
              <a:t>attrs</a:t>
            </a:r>
            <a:r>
              <a:rPr lang="en-US" sz="1900" dirty="0"/>
              <a:t>={'class': 'my-class', 'id': 'my-id'} will search for the first element that has the class 'my-</a:t>
            </a:r>
            <a:r>
              <a:rPr lang="en-US" sz="1900" dirty="0" err="1"/>
              <a:t>class'</a:t>
            </a:r>
            <a:r>
              <a:rPr lang="en-US" sz="1900" dirty="0"/>
              <a:t> and the id 'my-id'.</a:t>
            </a:r>
          </a:p>
          <a:p>
            <a:pPr marL="0" indent="0" algn="just">
              <a:buNone/>
            </a:pPr>
            <a:endParaRPr lang="en-US" sz="1900" dirty="0"/>
          </a:p>
          <a:p>
            <a:pPr marL="0" indent="0" algn="just">
              <a:buNone/>
            </a:pPr>
            <a:endParaRPr lang="en-IN" sz="1900" dirty="0"/>
          </a:p>
        </p:txBody>
      </p:sp>
      <p:pic>
        <p:nvPicPr>
          <p:cNvPr id="6" name="Picture 5">
            <a:extLst>
              <a:ext uri="{FF2B5EF4-FFF2-40B4-BE49-F238E27FC236}">
                <a16:creationId xmlns:a16="http://schemas.microsoft.com/office/drawing/2014/main" id="{2AE476CB-D9EC-A3A0-41E8-0EA70FC72B46}"/>
              </a:ext>
            </a:extLst>
          </p:cNvPr>
          <p:cNvPicPr>
            <a:picLocks noChangeAspect="1"/>
          </p:cNvPicPr>
          <p:nvPr/>
        </p:nvPicPr>
        <p:blipFill>
          <a:blip r:embed="rId2"/>
          <a:stretch>
            <a:fillRect/>
          </a:stretch>
        </p:blipFill>
        <p:spPr>
          <a:xfrm>
            <a:off x="1688385" y="2904383"/>
            <a:ext cx="7742067" cy="1049234"/>
          </a:xfrm>
          <a:prstGeom prst="rect">
            <a:avLst/>
          </a:prstGeom>
        </p:spPr>
      </p:pic>
    </p:spTree>
    <p:extLst>
      <p:ext uri="{BB962C8B-B14F-4D97-AF65-F5344CB8AC3E}">
        <p14:creationId xmlns:p14="http://schemas.microsoft.com/office/powerpoint/2010/main" val="236004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B226-B411-0ABC-766E-48908B6A93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5E98B4-35A9-923D-E74B-DD42D11AC339}"/>
              </a:ext>
            </a:extLst>
          </p:cNvPr>
          <p:cNvSpPr>
            <a:spLocks noGrp="1"/>
          </p:cNvSpPr>
          <p:nvPr>
            <p:ph idx="1"/>
          </p:nvPr>
        </p:nvSpPr>
        <p:spPr/>
        <p:txBody>
          <a:bodyPr>
            <a:normAutofit/>
          </a:bodyPr>
          <a:lstStyle/>
          <a:p>
            <a:pPr algn="just"/>
            <a:r>
              <a:rPr lang="en-US" b="1" dirty="0"/>
              <a:t>recursive: </a:t>
            </a:r>
            <a:r>
              <a:rPr lang="en-US" dirty="0"/>
              <a:t>By default, recursive=True, the find() method searches for elements recursively within the parse tree. This means it searches for elements within the current element and its descendants. Setting recursive=False restricts the search to only the direct children of the current element.</a:t>
            </a:r>
          </a:p>
          <a:p>
            <a:pPr algn="just"/>
            <a:r>
              <a:rPr lang="en-US" b="1" dirty="0"/>
              <a:t>string: </a:t>
            </a:r>
            <a:r>
              <a:rPr lang="en-US" dirty="0"/>
              <a:t>This parameter allows you to search for elements that contain a specific string of text. For example, string='example' will search for the first element that contains the text 'example’</a:t>
            </a:r>
          </a:p>
          <a:p>
            <a:pPr algn="just"/>
            <a:r>
              <a:rPr lang="en-US" b="1" dirty="0"/>
              <a:t>**</a:t>
            </a:r>
            <a:r>
              <a:rPr lang="en-US" b="1" dirty="0" err="1"/>
              <a:t>kwargs</a:t>
            </a:r>
            <a:r>
              <a:rPr lang="en-US" b="1" dirty="0"/>
              <a:t>: </a:t>
            </a:r>
            <a:r>
              <a:rPr lang="en-US" dirty="0"/>
              <a:t>Additional keyword arguments can be passed to the find() method to search for elements based on any attribute-value pair. For example, find(data='value') will search for the first element that has a data attribute with the value 'value’.</a:t>
            </a:r>
          </a:p>
          <a:p>
            <a:pPr marL="0" indent="0" algn="just">
              <a:buNone/>
            </a:pPr>
            <a:r>
              <a:rPr lang="en-US" b="1" dirty="0"/>
              <a:t>NOTE: </a:t>
            </a:r>
            <a:r>
              <a:rPr lang="en-US" dirty="0"/>
              <a:t>The find() method returns the first matching element that satisfies the specified criteria. If no element is found, it returns None.</a:t>
            </a:r>
            <a:endParaRPr lang="en-IN" dirty="0"/>
          </a:p>
        </p:txBody>
      </p:sp>
    </p:spTree>
    <p:extLst>
      <p:ext uri="{BB962C8B-B14F-4D97-AF65-F5344CB8AC3E}">
        <p14:creationId xmlns:p14="http://schemas.microsoft.com/office/powerpoint/2010/main" val="25632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5903-0E4A-5D3B-0AED-1FF954C008A8}"/>
              </a:ext>
            </a:extLst>
          </p:cNvPr>
          <p:cNvSpPr>
            <a:spLocks noGrp="1"/>
          </p:cNvSpPr>
          <p:nvPr>
            <p:ph type="title"/>
          </p:nvPr>
        </p:nvSpPr>
        <p:spPr/>
        <p:txBody>
          <a:bodyPr/>
          <a:lstStyle/>
          <a:p>
            <a:r>
              <a:rPr lang="en-IN" dirty="0">
                <a:solidFill>
                  <a:srgbClr val="FF0000"/>
                </a:solidFill>
              </a:rPr>
              <a:t>Example: Find() method</a:t>
            </a:r>
          </a:p>
        </p:txBody>
      </p:sp>
      <p:pic>
        <p:nvPicPr>
          <p:cNvPr id="5" name="Content Placeholder 4">
            <a:extLst>
              <a:ext uri="{FF2B5EF4-FFF2-40B4-BE49-F238E27FC236}">
                <a16:creationId xmlns:a16="http://schemas.microsoft.com/office/drawing/2014/main" id="{1286E9AE-951D-2113-98A5-08E82098DA75}"/>
              </a:ext>
            </a:extLst>
          </p:cNvPr>
          <p:cNvPicPr>
            <a:picLocks noGrp="1" noChangeAspect="1"/>
          </p:cNvPicPr>
          <p:nvPr>
            <p:ph idx="1"/>
          </p:nvPr>
        </p:nvPicPr>
        <p:blipFill>
          <a:blip r:embed="rId2"/>
          <a:stretch>
            <a:fillRect/>
          </a:stretch>
        </p:blipFill>
        <p:spPr>
          <a:xfrm>
            <a:off x="2013857" y="2016125"/>
            <a:ext cx="7075713" cy="4428218"/>
          </a:xfrm>
        </p:spPr>
      </p:pic>
    </p:spTree>
    <p:extLst>
      <p:ext uri="{BB962C8B-B14F-4D97-AF65-F5344CB8AC3E}">
        <p14:creationId xmlns:p14="http://schemas.microsoft.com/office/powerpoint/2010/main" val="294463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F927-7CBB-BEAD-77E7-55DE7917536C}"/>
              </a:ext>
            </a:extLst>
          </p:cNvPr>
          <p:cNvSpPr>
            <a:spLocks noGrp="1"/>
          </p:cNvSpPr>
          <p:nvPr>
            <p:ph type="title"/>
          </p:nvPr>
        </p:nvSpPr>
        <p:spPr/>
        <p:txBody>
          <a:bodyPr/>
          <a:lstStyle/>
          <a:p>
            <a:r>
              <a:rPr lang="en-IN" dirty="0" err="1">
                <a:solidFill>
                  <a:srgbClr val="FF0000"/>
                </a:solidFill>
              </a:rPr>
              <a:t>Find_all</a:t>
            </a:r>
            <a:r>
              <a:rPr lang="en-IN" dirty="0">
                <a:solidFill>
                  <a:srgbClr val="FF0000"/>
                </a:solidFill>
              </a:rPr>
              <a:t>() method</a:t>
            </a:r>
          </a:p>
        </p:txBody>
      </p:sp>
      <p:sp>
        <p:nvSpPr>
          <p:cNvPr id="3" name="Content Placeholder 2">
            <a:extLst>
              <a:ext uri="{FF2B5EF4-FFF2-40B4-BE49-F238E27FC236}">
                <a16:creationId xmlns:a16="http://schemas.microsoft.com/office/drawing/2014/main" id="{C097EF8A-CE38-0508-6A90-62D7CBEA979B}"/>
              </a:ext>
            </a:extLst>
          </p:cNvPr>
          <p:cNvSpPr>
            <a:spLocks noGrp="1"/>
          </p:cNvSpPr>
          <p:nvPr>
            <p:ph idx="1"/>
          </p:nvPr>
        </p:nvSpPr>
        <p:spPr>
          <a:xfrm>
            <a:off x="1451579" y="2015732"/>
            <a:ext cx="9603275" cy="4548354"/>
          </a:xfrm>
        </p:spPr>
        <p:txBody>
          <a:bodyPr>
            <a:normAutofit/>
          </a:bodyPr>
          <a:lstStyle/>
          <a:p>
            <a:pPr algn="just"/>
            <a:r>
              <a:rPr lang="en-US" dirty="0"/>
              <a:t>The </a:t>
            </a:r>
            <a:r>
              <a:rPr lang="en-US" dirty="0" err="1"/>
              <a:t>find_all</a:t>
            </a:r>
            <a:r>
              <a:rPr lang="en-US" dirty="0"/>
              <a:t>() method in </a:t>
            </a:r>
            <a:r>
              <a:rPr lang="en-US" dirty="0" err="1"/>
              <a:t>BeautifulSoup</a:t>
            </a:r>
            <a:r>
              <a:rPr lang="en-US" dirty="0"/>
              <a:t> is used to search for all occurrences of elements that match a specific criteria within the parse tree. It allows you to locate elements based on various attributes, tag names, CSS classes, or even custom functions.</a:t>
            </a:r>
          </a:p>
          <a:p>
            <a:pPr algn="just"/>
            <a:r>
              <a:rPr lang="en-US" dirty="0"/>
              <a:t>Syntax will be as follows:</a:t>
            </a:r>
          </a:p>
          <a:p>
            <a:pPr algn="just"/>
            <a:endParaRPr lang="en-US" dirty="0"/>
          </a:p>
          <a:p>
            <a:pPr algn="just"/>
            <a:endParaRPr lang="en-US" dirty="0"/>
          </a:p>
          <a:p>
            <a:pPr marL="0" indent="0" algn="just">
              <a:buNone/>
            </a:pPr>
            <a:r>
              <a:rPr lang="en-US" b="1" dirty="0"/>
              <a:t>Parameters are as follows:</a:t>
            </a:r>
          </a:p>
          <a:p>
            <a:pPr algn="just"/>
            <a:r>
              <a:rPr lang="en-US" b="1" dirty="0"/>
              <a:t>name: </a:t>
            </a:r>
            <a:r>
              <a:rPr lang="en-US" dirty="0"/>
              <a:t>This parameter specifies the tag name of the elements you are searching for. It can be a string or a list of strings to match multiple tag names. For example, name='div' will search for all &lt;div&gt; tags.</a:t>
            </a:r>
          </a:p>
          <a:p>
            <a:pPr algn="just"/>
            <a:endParaRPr lang="en-IN" dirty="0"/>
          </a:p>
        </p:txBody>
      </p:sp>
      <p:pic>
        <p:nvPicPr>
          <p:cNvPr id="6" name="Picture 5">
            <a:extLst>
              <a:ext uri="{FF2B5EF4-FFF2-40B4-BE49-F238E27FC236}">
                <a16:creationId xmlns:a16="http://schemas.microsoft.com/office/drawing/2014/main" id="{5B503AC0-68E7-BFCE-436F-C35F7C6BA3DE}"/>
              </a:ext>
            </a:extLst>
          </p:cNvPr>
          <p:cNvPicPr>
            <a:picLocks noChangeAspect="1"/>
          </p:cNvPicPr>
          <p:nvPr/>
        </p:nvPicPr>
        <p:blipFill>
          <a:blip r:embed="rId2"/>
          <a:stretch>
            <a:fillRect/>
          </a:stretch>
        </p:blipFill>
        <p:spPr>
          <a:xfrm>
            <a:off x="1615889" y="3429000"/>
            <a:ext cx="7400547" cy="693802"/>
          </a:xfrm>
          <a:prstGeom prst="rect">
            <a:avLst/>
          </a:prstGeom>
        </p:spPr>
      </p:pic>
    </p:spTree>
    <p:extLst>
      <p:ext uri="{BB962C8B-B14F-4D97-AF65-F5344CB8AC3E}">
        <p14:creationId xmlns:p14="http://schemas.microsoft.com/office/powerpoint/2010/main" val="269227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802F-A3A7-9D53-CAFD-AF8BEB0695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3D5A8-F864-153F-5029-1EEA44EB7CA1}"/>
              </a:ext>
            </a:extLst>
          </p:cNvPr>
          <p:cNvSpPr>
            <a:spLocks noGrp="1"/>
          </p:cNvSpPr>
          <p:nvPr>
            <p:ph idx="1"/>
          </p:nvPr>
        </p:nvSpPr>
        <p:spPr>
          <a:xfrm>
            <a:off x="1451579" y="2015732"/>
            <a:ext cx="9603275" cy="4559239"/>
          </a:xfrm>
        </p:spPr>
        <p:txBody>
          <a:bodyPr>
            <a:normAutofit fontScale="92500" lnSpcReduction="10000"/>
          </a:bodyPr>
          <a:lstStyle/>
          <a:p>
            <a:pPr algn="just"/>
            <a:r>
              <a:rPr lang="en-US" b="1" dirty="0" err="1"/>
              <a:t>attrs</a:t>
            </a:r>
            <a:r>
              <a:rPr lang="en-US" b="1" dirty="0"/>
              <a:t>: </a:t>
            </a:r>
            <a:r>
              <a:rPr lang="en-US" dirty="0"/>
              <a:t>This parameter allows you to search for elements based on their attributes. You can pass a dictionary of attribute-value pairs to search for elements with specific attributes. For example, </a:t>
            </a:r>
            <a:r>
              <a:rPr lang="en-US" dirty="0" err="1"/>
              <a:t>attrs</a:t>
            </a:r>
            <a:r>
              <a:rPr lang="en-US" dirty="0"/>
              <a:t>={'class': 'my-class', 'id': 'my-id'} will search for elements that have the class 'my-</a:t>
            </a:r>
            <a:r>
              <a:rPr lang="en-US" dirty="0" err="1"/>
              <a:t>class'</a:t>
            </a:r>
            <a:r>
              <a:rPr lang="en-US" dirty="0"/>
              <a:t> and the id 'my-id’.</a:t>
            </a:r>
          </a:p>
          <a:p>
            <a:pPr algn="just"/>
            <a:r>
              <a:rPr lang="en-US" b="1" dirty="0"/>
              <a:t>recursive: </a:t>
            </a:r>
            <a:r>
              <a:rPr lang="en-US" dirty="0"/>
              <a:t>By default, recursive=True, the </a:t>
            </a:r>
            <a:r>
              <a:rPr lang="en-US" dirty="0" err="1"/>
              <a:t>find_all</a:t>
            </a:r>
            <a:r>
              <a:rPr lang="en-US" dirty="0"/>
              <a:t>() method searches for elements recursively within the parse tree. This means it searches for elements within the current element and its descendants. Setting recursive=False restricts the search to only the direct children of the current element.</a:t>
            </a:r>
          </a:p>
          <a:p>
            <a:pPr algn="just"/>
            <a:r>
              <a:rPr lang="en-US" b="1" dirty="0"/>
              <a:t>string: </a:t>
            </a:r>
            <a:r>
              <a:rPr lang="en-US" dirty="0"/>
              <a:t>This parameter allows you to search for elements that contain a specific string of text. For example, string='example' will search for elements that contain the text 'example’.</a:t>
            </a:r>
          </a:p>
          <a:p>
            <a:pPr algn="just"/>
            <a:r>
              <a:rPr lang="en-US" b="1" dirty="0"/>
              <a:t>limit: </a:t>
            </a:r>
            <a:r>
              <a:rPr lang="en-US" dirty="0"/>
              <a:t>This parameter allows you to limit the number of elements returned by the </a:t>
            </a:r>
            <a:r>
              <a:rPr lang="en-US" dirty="0" err="1"/>
              <a:t>find_all</a:t>
            </a:r>
            <a:r>
              <a:rPr lang="en-US" dirty="0"/>
              <a:t>() method. By default, it returns all matching elements. Setting limit=n will return at most n elements.</a:t>
            </a:r>
          </a:p>
          <a:p>
            <a:pPr algn="just"/>
            <a:r>
              <a:rPr lang="en-US" b="1" dirty="0"/>
              <a:t>**</a:t>
            </a:r>
            <a:r>
              <a:rPr lang="en-US" b="1" dirty="0" err="1"/>
              <a:t>kwargs</a:t>
            </a:r>
            <a:r>
              <a:rPr lang="en-US" b="1" dirty="0"/>
              <a:t>: </a:t>
            </a:r>
            <a:r>
              <a:rPr lang="en-US" dirty="0"/>
              <a:t>Additional keyword arguments can be passed to the </a:t>
            </a:r>
            <a:r>
              <a:rPr lang="en-US" dirty="0" err="1"/>
              <a:t>find_all</a:t>
            </a:r>
            <a:r>
              <a:rPr lang="en-US" dirty="0"/>
              <a:t>() method to search for elements based on any attribute-value pair. For example, </a:t>
            </a:r>
            <a:r>
              <a:rPr lang="en-US" dirty="0" err="1"/>
              <a:t>find_all</a:t>
            </a:r>
            <a:r>
              <a:rPr lang="en-US" dirty="0"/>
              <a:t>(data='value') will search for elements that have a data attribute with the value 'value’.</a:t>
            </a:r>
          </a:p>
          <a:p>
            <a:pPr algn="just"/>
            <a:endParaRPr lang="en-US" dirty="0"/>
          </a:p>
          <a:p>
            <a:pPr marL="0" indent="0" algn="just">
              <a:buNone/>
            </a:pPr>
            <a:endParaRPr lang="en-IN" dirty="0"/>
          </a:p>
        </p:txBody>
      </p:sp>
    </p:spTree>
    <p:extLst>
      <p:ext uri="{BB962C8B-B14F-4D97-AF65-F5344CB8AC3E}">
        <p14:creationId xmlns:p14="http://schemas.microsoft.com/office/powerpoint/2010/main" val="320691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40DDD8-67DD-EFDE-E9F4-8C76BBA2F4BE}"/>
              </a:ext>
            </a:extLst>
          </p:cNvPr>
          <p:cNvSpPr txBox="1"/>
          <p:nvPr/>
        </p:nvSpPr>
        <p:spPr>
          <a:xfrm>
            <a:off x="1451579" y="2222249"/>
            <a:ext cx="9847792" cy="3139321"/>
          </a:xfrm>
          <a:prstGeom prst="rect">
            <a:avLst/>
          </a:prstGeom>
          <a:noFill/>
        </p:spPr>
        <p:txBody>
          <a:bodyPr wrap="square">
            <a:spAutoFit/>
          </a:bodyPr>
          <a:lstStyle/>
          <a:p>
            <a:r>
              <a:rPr lang="en-IN" b="0" i="0" dirty="0" err="1">
                <a:effectLst/>
                <a:latin typeface="Söhne Mono"/>
              </a:rPr>
              <a:t>html_content</a:t>
            </a:r>
            <a:r>
              <a:rPr lang="en-IN" b="0" i="0" dirty="0">
                <a:effectLst/>
                <a:latin typeface="Söhne Mono"/>
              </a:rPr>
              <a:t> = """ &lt;html&gt; &lt;head&gt; &lt;title&gt;Example&lt;/title&gt; &lt;/head&gt; &lt;body&gt; &lt;p class="paragraph"&gt;This is a paragraph.&lt;/p&gt; &lt;div class="container"&gt; &lt;p&gt;This is another paragraph.&lt;/p&gt; &lt;/div&gt; &lt;/body&gt; &lt;/html&gt; """ </a:t>
            </a:r>
          </a:p>
          <a:p>
            <a:r>
              <a:rPr lang="en-IN" b="0" i="0" dirty="0">
                <a:effectLst/>
                <a:latin typeface="Söhne Mono"/>
              </a:rPr>
              <a:t>soup = </a:t>
            </a:r>
            <a:r>
              <a:rPr lang="en-IN" b="0" i="0" dirty="0" err="1">
                <a:effectLst/>
                <a:latin typeface="Söhne Mono"/>
              </a:rPr>
              <a:t>BeautifulSoup</a:t>
            </a:r>
            <a:r>
              <a:rPr lang="en-IN" b="0" i="0" dirty="0">
                <a:effectLst/>
                <a:latin typeface="Söhne Mono"/>
              </a:rPr>
              <a:t>(</a:t>
            </a:r>
            <a:r>
              <a:rPr lang="en-IN" b="0" i="0" dirty="0" err="1">
                <a:effectLst/>
                <a:latin typeface="Söhne Mono"/>
              </a:rPr>
              <a:t>html_content</a:t>
            </a:r>
            <a:r>
              <a:rPr lang="en-IN" b="0" i="0" dirty="0">
                <a:effectLst/>
                <a:latin typeface="Söhne Mono"/>
              </a:rPr>
              <a:t>, '</a:t>
            </a:r>
            <a:r>
              <a:rPr lang="en-IN" b="0" i="0" dirty="0" err="1">
                <a:effectLst/>
                <a:latin typeface="Söhne Mono"/>
              </a:rPr>
              <a:t>html.parser</a:t>
            </a:r>
            <a:r>
              <a:rPr lang="en-IN" b="0" i="0" dirty="0">
                <a:effectLst/>
                <a:latin typeface="Söhne Mono"/>
              </a:rPr>
              <a:t>’)</a:t>
            </a:r>
          </a:p>
          <a:p>
            <a:endParaRPr lang="en-IN" b="0" i="0" dirty="0">
              <a:effectLst/>
              <a:latin typeface="Söhne Mono"/>
            </a:endParaRPr>
          </a:p>
          <a:p>
            <a:r>
              <a:rPr lang="en-IN" b="0" i="0" dirty="0">
                <a:effectLst/>
                <a:latin typeface="Söhne Mono"/>
              </a:rPr>
              <a:t># Find all &lt;p&gt; tags paragraphs = </a:t>
            </a:r>
            <a:r>
              <a:rPr lang="en-IN" b="0" i="0" dirty="0" err="1">
                <a:effectLst/>
                <a:latin typeface="Söhne Mono"/>
              </a:rPr>
              <a:t>soup.find_all</a:t>
            </a:r>
            <a:r>
              <a:rPr lang="en-IN" b="0" i="0" dirty="0">
                <a:effectLst/>
                <a:latin typeface="Söhne Mono"/>
              </a:rPr>
              <a:t>('p’) </a:t>
            </a:r>
          </a:p>
          <a:p>
            <a:r>
              <a:rPr lang="en-IN" b="0" i="0" dirty="0">
                <a:effectLst/>
                <a:latin typeface="Söhne Mono"/>
              </a:rPr>
              <a:t>for paragraph in paragraphs:</a:t>
            </a:r>
          </a:p>
          <a:p>
            <a:r>
              <a:rPr lang="en-IN" dirty="0">
                <a:latin typeface="Söhne Mono"/>
              </a:rPr>
              <a:t>	</a:t>
            </a:r>
            <a:r>
              <a:rPr lang="en-IN" b="0" i="0" dirty="0">
                <a:effectLst/>
                <a:latin typeface="Söhne Mono"/>
              </a:rPr>
              <a:t> print(</a:t>
            </a:r>
            <a:r>
              <a:rPr lang="en-IN" b="0" i="0" dirty="0" err="1">
                <a:effectLst/>
                <a:latin typeface="Söhne Mono"/>
              </a:rPr>
              <a:t>paragraph.text</a:t>
            </a:r>
            <a:r>
              <a:rPr lang="en-IN" b="0" i="0" dirty="0">
                <a:effectLst/>
                <a:latin typeface="Söhne Mono"/>
              </a:rPr>
              <a:t>) </a:t>
            </a:r>
          </a:p>
          <a:p>
            <a:r>
              <a:rPr lang="en-IN" b="0" i="0" dirty="0">
                <a:effectLst/>
                <a:latin typeface="Söhne Mono"/>
              </a:rPr>
              <a:t># Find all &lt;div&gt; tags with class="container" </a:t>
            </a:r>
          </a:p>
          <a:p>
            <a:r>
              <a:rPr lang="en-IN" b="0" i="0" dirty="0">
                <a:effectLst/>
                <a:latin typeface="Söhne Mono"/>
              </a:rPr>
              <a:t>containers = </a:t>
            </a:r>
            <a:r>
              <a:rPr lang="en-IN" b="0" i="0" dirty="0" err="1">
                <a:effectLst/>
                <a:latin typeface="Söhne Mono"/>
              </a:rPr>
              <a:t>soup.find_all</a:t>
            </a:r>
            <a:r>
              <a:rPr lang="en-IN" b="0" i="0" dirty="0">
                <a:effectLst/>
                <a:latin typeface="Söhne Mono"/>
              </a:rPr>
              <a:t>('div', class_='container’) </a:t>
            </a:r>
          </a:p>
          <a:p>
            <a:r>
              <a:rPr lang="en-IN" b="0" i="0" dirty="0">
                <a:effectLst/>
                <a:latin typeface="Söhne Mono"/>
              </a:rPr>
              <a:t>for container in containers: print(</a:t>
            </a:r>
            <a:r>
              <a:rPr lang="en-IN" b="0" i="0" dirty="0" err="1">
                <a:effectLst/>
                <a:latin typeface="Söhne Mono"/>
              </a:rPr>
              <a:t>container.text</a:t>
            </a:r>
            <a:r>
              <a:rPr lang="en-IN" b="0" i="0" dirty="0">
                <a:effectLst/>
                <a:latin typeface="Söhne Mono"/>
              </a:rPr>
              <a:t>)</a:t>
            </a:r>
            <a:endParaRPr lang="en-IN" dirty="0"/>
          </a:p>
        </p:txBody>
      </p:sp>
      <p:sp>
        <p:nvSpPr>
          <p:cNvPr id="8" name="Title 7">
            <a:extLst>
              <a:ext uri="{FF2B5EF4-FFF2-40B4-BE49-F238E27FC236}">
                <a16:creationId xmlns:a16="http://schemas.microsoft.com/office/drawing/2014/main" id="{9FD818B6-E581-0126-5FA0-72FB42A004A5}"/>
              </a:ext>
            </a:extLst>
          </p:cNvPr>
          <p:cNvSpPr>
            <a:spLocks noGrp="1"/>
          </p:cNvSpPr>
          <p:nvPr>
            <p:ph type="title"/>
          </p:nvPr>
        </p:nvSpPr>
        <p:spPr/>
        <p:txBody>
          <a:bodyPr/>
          <a:lstStyle/>
          <a:p>
            <a:r>
              <a:rPr lang="en-IN" dirty="0">
                <a:solidFill>
                  <a:srgbClr val="FF0000"/>
                </a:solidFill>
              </a:rPr>
              <a:t>Example </a:t>
            </a:r>
            <a:r>
              <a:rPr lang="en-IN" dirty="0" err="1">
                <a:solidFill>
                  <a:srgbClr val="FF0000"/>
                </a:solidFill>
              </a:rPr>
              <a:t>find_all</a:t>
            </a:r>
            <a:r>
              <a:rPr lang="en-IN" dirty="0">
                <a:solidFill>
                  <a:srgbClr val="FF0000"/>
                </a:solidFill>
              </a:rPr>
              <a:t>()</a:t>
            </a:r>
          </a:p>
        </p:txBody>
      </p:sp>
    </p:spTree>
    <p:extLst>
      <p:ext uri="{BB962C8B-B14F-4D97-AF65-F5344CB8AC3E}">
        <p14:creationId xmlns:p14="http://schemas.microsoft.com/office/powerpoint/2010/main" val="407323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4C0A-D3EA-7C5C-B5FF-DF149D904CCB}"/>
              </a:ext>
            </a:extLst>
          </p:cNvPr>
          <p:cNvSpPr>
            <a:spLocks noGrp="1"/>
          </p:cNvSpPr>
          <p:nvPr>
            <p:ph type="title"/>
          </p:nvPr>
        </p:nvSpPr>
        <p:spPr/>
        <p:txBody>
          <a:bodyPr/>
          <a:lstStyle/>
          <a:p>
            <a:r>
              <a:rPr lang="en-US" dirty="0" err="1">
                <a:solidFill>
                  <a:srgbClr val="FF0000"/>
                </a:solidFill>
              </a:rPr>
              <a:t>Beautifulsoup</a:t>
            </a:r>
            <a:r>
              <a:rPr lang="en-US" dirty="0">
                <a:solidFill>
                  <a:srgbClr val="FF0000"/>
                </a:solidFill>
              </a:rPr>
              <a:t> objects</a:t>
            </a:r>
            <a:endParaRPr lang="en-IN" dirty="0">
              <a:solidFill>
                <a:srgbClr val="FF0000"/>
              </a:solidFill>
            </a:endParaRPr>
          </a:p>
        </p:txBody>
      </p:sp>
      <p:sp>
        <p:nvSpPr>
          <p:cNvPr id="3" name="Content Placeholder 2">
            <a:extLst>
              <a:ext uri="{FF2B5EF4-FFF2-40B4-BE49-F238E27FC236}">
                <a16:creationId xmlns:a16="http://schemas.microsoft.com/office/drawing/2014/main" id="{B4EA9196-2CB2-09C2-7C87-FEBF0E8ABEE2}"/>
              </a:ext>
            </a:extLst>
          </p:cNvPr>
          <p:cNvSpPr>
            <a:spLocks noGrp="1"/>
          </p:cNvSpPr>
          <p:nvPr>
            <p:ph idx="1"/>
          </p:nvPr>
        </p:nvSpPr>
        <p:spPr/>
        <p:txBody>
          <a:bodyPr>
            <a:normAutofit/>
          </a:bodyPr>
          <a:lstStyle/>
          <a:p>
            <a:pPr algn="just"/>
            <a:r>
              <a:rPr lang="en-US" b="0" i="0" dirty="0" err="1">
                <a:solidFill>
                  <a:srgbClr val="374151"/>
                </a:solidFill>
                <a:effectLst/>
                <a:latin typeface="Söhne"/>
              </a:rPr>
              <a:t>BeautifulSoup</a:t>
            </a:r>
            <a:r>
              <a:rPr lang="en-US" b="0" i="0" dirty="0">
                <a:solidFill>
                  <a:srgbClr val="374151"/>
                </a:solidFill>
                <a:effectLst/>
                <a:latin typeface="Söhne"/>
              </a:rPr>
              <a:t> objects are the main interface provided by the </a:t>
            </a:r>
            <a:r>
              <a:rPr lang="en-US" b="0" i="0" dirty="0" err="1">
                <a:solidFill>
                  <a:srgbClr val="374151"/>
                </a:solidFill>
                <a:effectLst/>
                <a:latin typeface="Söhne"/>
              </a:rPr>
              <a:t>BeautifulSoup</a:t>
            </a:r>
            <a:r>
              <a:rPr lang="en-US" b="0" i="0" dirty="0">
                <a:solidFill>
                  <a:srgbClr val="374151"/>
                </a:solidFill>
                <a:effectLst/>
                <a:latin typeface="Söhne"/>
              </a:rPr>
              <a:t> library. They represent the parsed HTML or XML document and provide a set of methods and attributes to navigate, search, and manipulate the document's structure.</a:t>
            </a:r>
          </a:p>
          <a:p>
            <a:pPr algn="just"/>
            <a:r>
              <a:rPr lang="en-IN" dirty="0"/>
              <a:t>When we create a </a:t>
            </a:r>
            <a:r>
              <a:rPr lang="en-IN" dirty="0" err="1"/>
              <a:t>BeautifulSoup</a:t>
            </a:r>
            <a:r>
              <a:rPr lang="en-IN" dirty="0"/>
              <a:t> object, we need to pass the HTML or XML content as a string and specify the parser to use. </a:t>
            </a:r>
            <a:r>
              <a:rPr lang="en-IN" dirty="0" err="1"/>
              <a:t>BeautifulSoup</a:t>
            </a:r>
            <a:r>
              <a:rPr lang="en-IN" dirty="0"/>
              <a:t> supports different parsers, including the built-in Python parser ('</a:t>
            </a:r>
            <a:r>
              <a:rPr lang="en-IN" dirty="0" err="1"/>
              <a:t>html.parser</a:t>
            </a:r>
            <a:r>
              <a:rPr lang="en-IN" dirty="0"/>
              <a:t>'), the </a:t>
            </a:r>
            <a:r>
              <a:rPr lang="en-IN" dirty="0" err="1"/>
              <a:t>lxml</a:t>
            </a:r>
            <a:r>
              <a:rPr lang="en-IN" dirty="0"/>
              <a:t> parser ('</a:t>
            </a:r>
            <a:r>
              <a:rPr lang="en-IN" dirty="0" err="1"/>
              <a:t>lxml</a:t>
            </a:r>
            <a:r>
              <a:rPr lang="en-IN" dirty="0"/>
              <a:t>'), and the html5lib parser ('html5lib'). The parser is responsible for converting the raw document into a parse tree.</a:t>
            </a:r>
          </a:p>
        </p:txBody>
      </p:sp>
    </p:spTree>
    <p:extLst>
      <p:ext uri="{BB962C8B-B14F-4D97-AF65-F5344CB8AC3E}">
        <p14:creationId xmlns:p14="http://schemas.microsoft.com/office/powerpoint/2010/main" val="400987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6D328-F230-6956-1E99-ED02EE0555F1}"/>
              </a:ext>
            </a:extLst>
          </p:cNvPr>
          <p:cNvSpPr>
            <a:spLocks noGrp="1"/>
          </p:cNvSpPr>
          <p:nvPr>
            <p:ph idx="1"/>
          </p:nvPr>
        </p:nvSpPr>
        <p:spPr>
          <a:xfrm>
            <a:off x="754894" y="176046"/>
            <a:ext cx="9603275" cy="3450613"/>
          </a:xfrm>
        </p:spPr>
        <p:txBody>
          <a:bodyPr>
            <a:normAutofit/>
          </a:bodyPr>
          <a:lstStyle/>
          <a:p>
            <a:pPr algn="just"/>
            <a:r>
              <a:rPr lang="en-US" sz="1800" dirty="0"/>
              <a:t>When you parse an HTML or XML document using </a:t>
            </a:r>
            <a:r>
              <a:rPr lang="en-US" sz="1800" dirty="0" err="1"/>
              <a:t>BeautifulSoup</a:t>
            </a:r>
            <a:r>
              <a:rPr lang="en-US" sz="1800" dirty="0"/>
              <a:t>, it creates a </a:t>
            </a:r>
            <a:r>
              <a:rPr lang="en-US" sz="1800" dirty="0" err="1"/>
              <a:t>BeautifulSoup</a:t>
            </a:r>
            <a:r>
              <a:rPr lang="en-US" sz="1800" dirty="0"/>
              <a:t> object that contains the entire document structure. From there, you can navigate the document tree using methods like find(), </a:t>
            </a:r>
            <a:r>
              <a:rPr lang="en-US" sz="1800" dirty="0" err="1"/>
              <a:t>find_all</a:t>
            </a:r>
            <a:r>
              <a:rPr lang="en-US" sz="1800" dirty="0"/>
              <a:t>(), select(), and more, to locate specific tags or elements of interest.</a:t>
            </a:r>
          </a:p>
          <a:p>
            <a:pPr algn="just"/>
            <a:r>
              <a:rPr lang="en-US" sz="1800" dirty="0"/>
              <a:t>These methods return Tag objects or lists of Tag objects, allowing you to access their attributes, manipulate the data, or extract the text within them. You can also search for tags based on various attributes like class names, IDs, or custom attributes.</a:t>
            </a:r>
            <a:endParaRPr lang="en-IN" sz="1800" dirty="0"/>
          </a:p>
        </p:txBody>
      </p:sp>
      <p:pic>
        <p:nvPicPr>
          <p:cNvPr id="5" name="Picture 4">
            <a:extLst>
              <a:ext uri="{FF2B5EF4-FFF2-40B4-BE49-F238E27FC236}">
                <a16:creationId xmlns:a16="http://schemas.microsoft.com/office/drawing/2014/main" id="{99DED4FC-A5B7-BA19-91DD-890E6BBB6296}"/>
              </a:ext>
            </a:extLst>
          </p:cNvPr>
          <p:cNvPicPr>
            <a:picLocks noChangeAspect="1"/>
          </p:cNvPicPr>
          <p:nvPr/>
        </p:nvPicPr>
        <p:blipFill>
          <a:blip r:embed="rId2"/>
          <a:stretch>
            <a:fillRect/>
          </a:stretch>
        </p:blipFill>
        <p:spPr>
          <a:xfrm>
            <a:off x="1318294" y="2351313"/>
            <a:ext cx="9652749" cy="4114801"/>
          </a:xfrm>
          <a:prstGeom prst="rect">
            <a:avLst/>
          </a:prstGeom>
        </p:spPr>
      </p:pic>
    </p:spTree>
    <p:extLst>
      <p:ext uri="{BB962C8B-B14F-4D97-AF65-F5344CB8AC3E}">
        <p14:creationId xmlns:p14="http://schemas.microsoft.com/office/powerpoint/2010/main" val="110161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8B4C-28F8-4A45-0602-7E3CBF5879AB}"/>
              </a:ext>
            </a:extLst>
          </p:cNvPr>
          <p:cNvSpPr>
            <a:spLocks noGrp="1"/>
          </p:cNvSpPr>
          <p:nvPr>
            <p:ph type="title"/>
          </p:nvPr>
        </p:nvSpPr>
        <p:spPr/>
        <p:txBody>
          <a:bodyPr/>
          <a:lstStyle/>
          <a:p>
            <a:r>
              <a:rPr lang="en-IN" dirty="0">
                <a:solidFill>
                  <a:srgbClr val="FF0000"/>
                </a:solidFill>
              </a:rPr>
              <a:t>Contents</a:t>
            </a:r>
          </a:p>
        </p:txBody>
      </p:sp>
      <p:sp>
        <p:nvSpPr>
          <p:cNvPr id="3" name="Content Placeholder 2">
            <a:extLst>
              <a:ext uri="{FF2B5EF4-FFF2-40B4-BE49-F238E27FC236}">
                <a16:creationId xmlns:a16="http://schemas.microsoft.com/office/drawing/2014/main" id="{9FB854C0-A997-4E0A-4576-FF87EFECF8E5}"/>
              </a:ext>
            </a:extLst>
          </p:cNvPr>
          <p:cNvSpPr>
            <a:spLocks noGrp="1"/>
          </p:cNvSpPr>
          <p:nvPr>
            <p:ph idx="1"/>
          </p:nvPr>
        </p:nvSpPr>
        <p:spPr>
          <a:xfrm>
            <a:off x="1201207" y="1613984"/>
            <a:ext cx="10174364" cy="4917445"/>
          </a:xfrm>
        </p:spPr>
        <p:txBody>
          <a:bodyPr>
            <a:normAutofit fontScale="92500" lnSpcReduction="10000"/>
          </a:bodyPr>
          <a:lstStyle/>
          <a:p>
            <a:r>
              <a:rPr lang="en-IN" dirty="0"/>
              <a:t>Introduction to </a:t>
            </a:r>
            <a:r>
              <a:rPr lang="en-IN" dirty="0" err="1"/>
              <a:t>BeautifulSoup</a:t>
            </a:r>
            <a:r>
              <a:rPr lang="en-IN" dirty="0"/>
              <a:t>()</a:t>
            </a:r>
          </a:p>
          <a:p>
            <a:r>
              <a:rPr lang="en-IN" dirty="0"/>
              <a:t>find() and </a:t>
            </a:r>
            <a:r>
              <a:rPr lang="en-IN" dirty="0" err="1"/>
              <a:t>find_all</a:t>
            </a:r>
            <a:r>
              <a:rPr lang="en-IN" dirty="0"/>
              <a:t>() methods</a:t>
            </a:r>
          </a:p>
          <a:p>
            <a:r>
              <a:rPr lang="en-IN" dirty="0" err="1"/>
              <a:t>Beautifulsoup</a:t>
            </a:r>
            <a:r>
              <a:rPr lang="en-IN" dirty="0"/>
              <a:t>() objects</a:t>
            </a:r>
          </a:p>
          <a:p>
            <a:r>
              <a:rPr lang="en-IN" dirty="0"/>
              <a:t>Navigating Trees</a:t>
            </a:r>
          </a:p>
          <a:p>
            <a:r>
              <a:rPr lang="en-IN" dirty="0"/>
              <a:t>Regular expression</a:t>
            </a:r>
          </a:p>
          <a:p>
            <a:r>
              <a:rPr lang="en-IN" dirty="0"/>
              <a:t>Writing web crawlers : Single domain</a:t>
            </a:r>
          </a:p>
          <a:p>
            <a:r>
              <a:rPr lang="en-IN" dirty="0"/>
              <a:t>Crawling across the internet</a:t>
            </a:r>
          </a:p>
          <a:p>
            <a:r>
              <a:rPr lang="en-IN" dirty="0"/>
              <a:t>Web crawling models: planning and defining objects</a:t>
            </a:r>
          </a:p>
          <a:p>
            <a:r>
              <a:rPr lang="en-IN" dirty="0"/>
              <a:t>Dealing with different website layouts</a:t>
            </a:r>
          </a:p>
          <a:p>
            <a:r>
              <a:rPr lang="en-IN" dirty="0"/>
              <a:t>Structuring crawlers</a:t>
            </a:r>
          </a:p>
          <a:p>
            <a:r>
              <a:rPr lang="en-IN" dirty="0"/>
              <a:t>Crawling sites through search</a:t>
            </a:r>
          </a:p>
          <a:p>
            <a:r>
              <a:rPr lang="en-IN" dirty="0"/>
              <a:t>Crawling sites through links</a:t>
            </a:r>
          </a:p>
          <a:p>
            <a:endParaRPr lang="en-IN" dirty="0"/>
          </a:p>
          <a:p>
            <a:endParaRPr lang="en-IN" dirty="0"/>
          </a:p>
          <a:p>
            <a:endParaRPr lang="en-IN" dirty="0"/>
          </a:p>
        </p:txBody>
      </p:sp>
    </p:spTree>
    <p:extLst>
      <p:ext uri="{BB962C8B-B14F-4D97-AF65-F5344CB8AC3E}">
        <p14:creationId xmlns:p14="http://schemas.microsoft.com/office/powerpoint/2010/main" val="202800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CD3DA-A0F2-71C8-E976-A5D420832437}"/>
              </a:ext>
            </a:extLst>
          </p:cNvPr>
          <p:cNvSpPr>
            <a:spLocks noGrp="1"/>
          </p:cNvSpPr>
          <p:nvPr>
            <p:ph idx="4294967295"/>
          </p:nvPr>
        </p:nvSpPr>
        <p:spPr>
          <a:xfrm>
            <a:off x="301625" y="230188"/>
            <a:ext cx="11890375" cy="6627812"/>
          </a:xfrm>
        </p:spPr>
        <p:txBody>
          <a:bodyPr>
            <a:normAutofit/>
          </a:bodyPr>
          <a:lstStyle/>
          <a:p>
            <a:pPr algn="just"/>
            <a:r>
              <a:rPr lang="en-IN" sz="1800" dirty="0"/>
              <a:t>Once we have a </a:t>
            </a:r>
            <a:r>
              <a:rPr lang="en-IN" sz="1800" dirty="0" err="1"/>
              <a:t>BeautifulSoup</a:t>
            </a:r>
            <a:r>
              <a:rPr lang="en-IN" sz="1800" dirty="0"/>
              <a:t> object, various operations on it. Some of them are as follows:</a:t>
            </a:r>
          </a:p>
          <a:p>
            <a:pPr algn="just"/>
            <a:r>
              <a:rPr lang="en-US" sz="1800" b="1" dirty="0"/>
              <a:t>tag: </a:t>
            </a:r>
            <a:r>
              <a:rPr lang="en-US" sz="1800" dirty="0"/>
              <a:t>It represents an HTML or XML tag within the document. You can access tags using dot notation or by calling methods like find() or </a:t>
            </a:r>
            <a:r>
              <a:rPr lang="en-US" sz="1800" dirty="0" err="1"/>
              <a:t>find_all</a:t>
            </a:r>
            <a:r>
              <a:rPr lang="en-US" sz="1800" dirty="0"/>
              <a:t>().</a:t>
            </a:r>
          </a:p>
          <a:p>
            <a:pPr algn="just"/>
            <a:endParaRPr lang="en-US" sz="1800" dirty="0"/>
          </a:p>
          <a:p>
            <a:pPr algn="just"/>
            <a:endParaRPr lang="en-US" sz="1800" dirty="0"/>
          </a:p>
          <a:p>
            <a:pPr algn="just"/>
            <a:r>
              <a:rPr lang="en-US" sz="1800" b="1" dirty="0"/>
              <a:t>text: </a:t>
            </a:r>
            <a:r>
              <a:rPr lang="en-US" sz="1800" dirty="0"/>
              <a:t>It represents the text content of an element or a tag. It retrieves the combined text from an element and its descendants.</a:t>
            </a:r>
          </a:p>
          <a:p>
            <a:pPr algn="just"/>
            <a:endParaRPr lang="en-US" sz="1800" dirty="0"/>
          </a:p>
          <a:p>
            <a:pPr algn="just"/>
            <a:r>
              <a:rPr lang="en-US" sz="1800" b="1" dirty="0"/>
              <a:t>find</a:t>
            </a:r>
            <a:r>
              <a:rPr lang="en-US" sz="1800" dirty="0"/>
              <a:t>(name, </a:t>
            </a:r>
            <a:r>
              <a:rPr lang="en-US" sz="1800" dirty="0" err="1"/>
              <a:t>attrs</a:t>
            </a:r>
            <a:r>
              <a:rPr lang="en-US" sz="1800" dirty="0"/>
              <a:t>, recursive, string, **</a:t>
            </a:r>
            <a:r>
              <a:rPr lang="en-US" sz="1800" dirty="0" err="1"/>
              <a:t>kwargs</a:t>
            </a:r>
            <a:r>
              <a:rPr lang="en-US" sz="1800" dirty="0"/>
              <a:t>): It searches for the first occurrence of an element that matches the specified criteria and returns a Tag object.</a:t>
            </a:r>
          </a:p>
          <a:p>
            <a:pPr algn="just"/>
            <a:endParaRPr lang="en-US" sz="1800" dirty="0"/>
          </a:p>
          <a:p>
            <a:pPr algn="just"/>
            <a:endParaRPr lang="en-US" sz="1800" dirty="0"/>
          </a:p>
          <a:p>
            <a:pPr algn="just"/>
            <a:r>
              <a:rPr lang="en-US" sz="1800" b="1" dirty="0" err="1"/>
              <a:t>find_all</a:t>
            </a:r>
            <a:r>
              <a:rPr lang="en-US" sz="1800" dirty="0"/>
              <a:t>(name, </a:t>
            </a:r>
            <a:r>
              <a:rPr lang="en-US" sz="1800" dirty="0" err="1"/>
              <a:t>attrs</a:t>
            </a:r>
            <a:r>
              <a:rPr lang="en-US" sz="1800" dirty="0"/>
              <a:t>, recursive, string, limit, **</a:t>
            </a:r>
            <a:r>
              <a:rPr lang="en-US" sz="1800" dirty="0" err="1"/>
              <a:t>kwargs</a:t>
            </a:r>
            <a:r>
              <a:rPr lang="en-US" sz="1800" dirty="0"/>
              <a:t>): It searches for all occurrences of elements that match the specified criteria and returns a </a:t>
            </a:r>
            <a:r>
              <a:rPr lang="en-US" sz="1800" dirty="0" err="1"/>
              <a:t>ResultSet</a:t>
            </a:r>
            <a:r>
              <a:rPr lang="en-US" sz="1800" dirty="0"/>
              <a:t> object, which is a list-like collection of Tag objects.</a:t>
            </a:r>
          </a:p>
          <a:p>
            <a:pPr algn="just"/>
            <a:endParaRPr lang="en-US" sz="1800" dirty="0"/>
          </a:p>
          <a:p>
            <a:pPr algn="just"/>
            <a:endParaRPr lang="en-US" sz="1800" dirty="0"/>
          </a:p>
          <a:p>
            <a:pPr algn="just"/>
            <a:endParaRPr lang="en-IN" sz="1800" dirty="0"/>
          </a:p>
        </p:txBody>
      </p:sp>
      <p:pic>
        <p:nvPicPr>
          <p:cNvPr id="6" name="Picture 5">
            <a:extLst>
              <a:ext uri="{FF2B5EF4-FFF2-40B4-BE49-F238E27FC236}">
                <a16:creationId xmlns:a16="http://schemas.microsoft.com/office/drawing/2014/main" id="{5ED0D856-4176-EAD4-C84E-92E16FDB826F}"/>
              </a:ext>
            </a:extLst>
          </p:cNvPr>
          <p:cNvPicPr>
            <a:picLocks noChangeAspect="1"/>
          </p:cNvPicPr>
          <p:nvPr/>
        </p:nvPicPr>
        <p:blipFill>
          <a:blip r:embed="rId2"/>
          <a:stretch>
            <a:fillRect/>
          </a:stretch>
        </p:blipFill>
        <p:spPr>
          <a:xfrm>
            <a:off x="488763" y="1327554"/>
            <a:ext cx="4001419" cy="832205"/>
          </a:xfrm>
          <a:prstGeom prst="rect">
            <a:avLst/>
          </a:prstGeom>
        </p:spPr>
      </p:pic>
      <p:pic>
        <p:nvPicPr>
          <p:cNvPr id="9" name="Picture 8">
            <a:extLst>
              <a:ext uri="{FF2B5EF4-FFF2-40B4-BE49-F238E27FC236}">
                <a16:creationId xmlns:a16="http://schemas.microsoft.com/office/drawing/2014/main" id="{80F29A86-3189-8D43-43F4-46EE69F69DFF}"/>
              </a:ext>
            </a:extLst>
          </p:cNvPr>
          <p:cNvPicPr>
            <a:picLocks noChangeAspect="1"/>
          </p:cNvPicPr>
          <p:nvPr/>
        </p:nvPicPr>
        <p:blipFill>
          <a:blip r:embed="rId3"/>
          <a:stretch>
            <a:fillRect/>
          </a:stretch>
        </p:blipFill>
        <p:spPr>
          <a:xfrm>
            <a:off x="488762" y="2458147"/>
            <a:ext cx="4001419" cy="601612"/>
          </a:xfrm>
          <a:prstGeom prst="rect">
            <a:avLst/>
          </a:prstGeom>
        </p:spPr>
      </p:pic>
      <p:pic>
        <p:nvPicPr>
          <p:cNvPr id="12" name="Picture 11">
            <a:extLst>
              <a:ext uri="{FF2B5EF4-FFF2-40B4-BE49-F238E27FC236}">
                <a16:creationId xmlns:a16="http://schemas.microsoft.com/office/drawing/2014/main" id="{4A987ABE-80D7-10FE-A851-FF218982F104}"/>
              </a:ext>
            </a:extLst>
          </p:cNvPr>
          <p:cNvPicPr>
            <a:picLocks noChangeAspect="1"/>
          </p:cNvPicPr>
          <p:nvPr/>
        </p:nvPicPr>
        <p:blipFill>
          <a:blip r:embed="rId4"/>
          <a:stretch>
            <a:fillRect/>
          </a:stretch>
        </p:blipFill>
        <p:spPr>
          <a:xfrm>
            <a:off x="404721" y="3619209"/>
            <a:ext cx="4169499" cy="688656"/>
          </a:xfrm>
          <a:prstGeom prst="rect">
            <a:avLst/>
          </a:prstGeom>
        </p:spPr>
      </p:pic>
      <p:pic>
        <p:nvPicPr>
          <p:cNvPr id="15" name="Picture 14">
            <a:extLst>
              <a:ext uri="{FF2B5EF4-FFF2-40B4-BE49-F238E27FC236}">
                <a16:creationId xmlns:a16="http://schemas.microsoft.com/office/drawing/2014/main" id="{8C25CD97-92D0-8CEC-EF8A-0583B735166B}"/>
              </a:ext>
            </a:extLst>
          </p:cNvPr>
          <p:cNvPicPr>
            <a:picLocks noChangeAspect="1"/>
          </p:cNvPicPr>
          <p:nvPr/>
        </p:nvPicPr>
        <p:blipFill>
          <a:blip r:embed="rId5"/>
          <a:stretch>
            <a:fillRect/>
          </a:stretch>
        </p:blipFill>
        <p:spPr>
          <a:xfrm>
            <a:off x="301625" y="5238604"/>
            <a:ext cx="4901604" cy="688656"/>
          </a:xfrm>
          <a:prstGeom prst="rect">
            <a:avLst/>
          </a:prstGeom>
        </p:spPr>
      </p:pic>
    </p:spTree>
    <p:extLst>
      <p:ext uri="{BB962C8B-B14F-4D97-AF65-F5344CB8AC3E}">
        <p14:creationId xmlns:p14="http://schemas.microsoft.com/office/powerpoint/2010/main" val="160394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DB51F-2EB9-A4DD-AC2A-4925F9CA837F}"/>
              </a:ext>
            </a:extLst>
          </p:cNvPr>
          <p:cNvSpPr txBox="1"/>
          <p:nvPr/>
        </p:nvSpPr>
        <p:spPr>
          <a:xfrm>
            <a:off x="217714" y="163676"/>
            <a:ext cx="11974286" cy="646331"/>
          </a:xfrm>
          <a:prstGeom prst="rect">
            <a:avLst/>
          </a:prstGeom>
          <a:noFill/>
        </p:spPr>
        <p:txBody>
          <a:bodyPr wrap="square">
            <a:spAutoFit/>
          </a:bodyPr>
          <a:lstStyle/>
          <a:p>
            <a:r>
              <a:rPr lang="en-US" b="1" dirty="0"/>
              <a:t>parent: </a:t>
            </a:r>
            <a:r>
              <a:rPr lang="en-US" dirty="0"/>
              <a:t>It represents the parent element of a tag.</a:t>
            </a:r>
          </a:p>
          <a:p>
            <a:endParaRPr lang="en-IN" dirty="0"/>
          </a:p>
        </p:txBody>
      </p:sp>
      <p:pic>
        <p:nvPicPr>
          <p:cNvPr id="6" name="Picture 5">
            <a:extLst>
              <a:ext uri="{FF2B5EF4-FFF2-40B4-BE49-F238E27FC236}">
                <a16:creationId xmlns:a16="http://schemas.microsoft.com/office/drawing/2014/main" id="{EAF50E79-8713-6E71-9890-48E26456CE0B}"/>
              </a:ext>
            </a:extLst>
          </p:cNvPr>
          <p:cNvPicPr>
            <a:picLocks noChangeAspect="1"/>
          </p:cNvPicPr>
          <p:nvPr/>
        </p:nvPicPr>
        <p:blipFill>
          <a:blip r:embed="rId2"/>
          <a:stretch>
            <a:fillRect/>
          </a:stretch>
        </p:blipFill>
        <p:spPr>
          <a:xfrm>
            <a:off x="300672" y="695701"/>
            <a:ext cx="5997486" cy="773870"/>
          </a:xfrm>
          <a:prstGeom prst="rect">
            <a:avLst/>
          </a:prstGeom>
        </p:spPr>
      </p:pic>
      <p:sp>
        <p:nvSpPr>
          <p:cNvPr id="9" name="TextBox 8">
            <a:extLst>
              <a:ext uri="{FF2B5EF4-FFF2-40B4-BE49-F238E27FC236}">
                <a16:creationId xmlns:a16="http://schemas.microsoft.com/office/drawing/2014/main" id="{88FC0273-B194-85F9-0882-2B52738940F4}"/>
              </a:ext>
            </a:extLst>
          </p:cNvPr>
          <p:cNvSpPr txBox="1"/>
          <p:nvPr/>
        </p:nvSpPr>
        <p:spPr>
          <a:xfrm>
            <a:off x="217714" y="1592720"/>
            <a:ext cx="11734800" cy="369332"/>
          </a:xfrm>
          <a:prstGeom prst="rect">
            <a:avLst/>
          </a:prstGeom>
          <a:noFill/>
        </p:spPr>
        <p:txBody>
          <a:bodyPr wrap="square">
            <a:spAutoFit/>
          </a:bodyPr>
          <a:lstStyle/>
          <a:p>
            <a:r>
              <a:rPr lang="en-US" b="1" dirty="0" err="1"/>
              <a:t>next_sibling</a:t>
            </a:r>
            <a:r>
              <a:rPr lang="en-US" b="1" dirty="0"/>
              <a:t> </a:t>
            </a:r>
            <a:r>
              <a:rPr lang="en-US" dirty="0"/>
              <a:t>and </a:t>
            </a:r>
            <a:r>
              <a:rPr lang="en-US" b="1" dirty="0" err="1"/>
              <a:t>previous_sibling</a:t>
            </a:r>
            <a:r>
              <a:rPr lang="en-US" dirty="0"/>
              <a:t>: They represent the next and previous siblings of a tag, respectively.</a:t>
            </a:r>
            <a:endParaRPr lang="en-IN" dirty="0"/>
          </a:p>
        </p:txBody>
      </p:sp>
      <p:pic>
        <p:nvPicPr>
          <p:cNvPr id="11" name="Picture 10">
            <a:extLst>
              <a:ext uri="{FF2B5EF4-FFF2-40B4-BE49-F238E27FC236}">
                <a16:creationId xmlns:a16="http://schemas.microsoft.com/office/drawing/2014/main" id="{E31EF15C-2896-4187-AECB-05247DC0EB0F}"/>
              </a:ext>
            </a:extLst>
          </p:cNvPr>
          <p:cNvPicPr>
            <a:picLocks noChangeAspect="1"/>
          </p:cNvPicPr>
          <p:nvPr/>
        </p:nvPicPr>
        <p:blipFill>
          <a:blip r:embed="rId3"/>
          <a:stretch>
            <a:fillRect/>
          </a:stretch>
        </p:blipFill>
        <p:spPr>
          <a:xfrm>
            <a:off x="300672" y="2190938"/>
            <a:ext cx="5756670" cy="1074775"/>
          </a:xfrm>
          <a:prstGeom prst="rect">
            <a:avLst/>
          </a:prstGeom>
        </p:spPr>
      </p:pic>
      <p:sp>
        <p:nvSpPr>
          <p:cNvPr id="14" name="TextBox 13">
            <a:extLst>
              <a:ext uri="{FF2B5EF4-FFF2-40B4-BE49-F238E27FC236}">
                <a16:creationId xmlns:a16="http://schemas.microsoft.com/office/drawing/2014/main" id="{690F76AA-DA20-5DB1-09B8-C9052C121954}"/>
              </a:ext>
            </a:extLst>
          </p:cNvPr>
          <p:cNvSpPr txBox="1"/>
          <p:nvPr/>
        </p:nvSpPr>
        <p:spPr>
          <a:xfrm>
            <a:off x="300671" y="3494599"/>
            <a:ext cx="7896271" cy="369332"/>
          </a:xfrm>
          <a:prstGeom prst="rect">
            <a:avLst/>
          </a:prstGeom>
          <a:noFill/>
        </p:spPr>
        <p:txBody>
          <a:bodyPr wrap="square">
            <a:spAutoFit/>
          </a:bodyPr>
          <a:lstStyle/>
          <a:p>
            <a:r>
              <a:rPr lang="en-US" b="1" dirty="0"/>
              <a:t>children</a:t>
            </a:r>
            <a:r>
              <a:rPr lang="en-US" dirty="0"/>
              <a:t>: It provides an iterator over the direct children of a tag.</a:t>
            </a:r>
            <a:endParaRPr lang="en-IN" dirty="0"/>
          </a:p>
        </p:txBody>
      </p:sp>
      <p:pic>
        <p:nvPicPr>
          <p:cNvPr id="16" name="Picture 15">
            <a:extLst>
              <a:ext uri="{FF2B5EF4-FFF2-40B4-BE49-F238E27FC236}">
                <a16:creationId xmlns:a16="http://schemas.microsoft.com/office/drawing/2014/main" id="{F2119179-EDAF-04AC-838A-7F9595560579}"/>
              </a:ext>
            </a:extLst>
          </p:cNvPr>
          <p:cNvPicPr>
            <a:picLocks noChangeAspect="1"/>
          </p:cNvPicPr>
          <p:nvPr/>
        </p:nvPicPr>
        <p:blipFill>
          <a:blip r:embed="rId4"/>
          <a:stretch>
            <a:fillRect/>
          </a:stretch>
        </p:blipFill>
        <p:spPr>
          <a:xfrm>
            <a:off x="300671" y="4092817"/>
            <a:ext cx="5997487" cy="1340615"/>
          </a:xfrm>
          <a:prstGeom prst="rect">
            <a:avLst/>
          </a:prstGeom>
        </p:spPr>
      </p:pic>
      <p:sp>
        <p:nvSpPr>
          <p:cNvPr id="18" name="TextBox 17">
            <a:extLst>
              <a:ext uri="{FF2B5EF4-FFF2-40B4-BE49-F238E27FC236}">
                <a16:creationId xmlns:a16="http://schemas.microsoft.com/office/drawing/2014/main" id="{B1D99824-2960-8CA3-EF1A-542998FB6E8C}"/>
              </a:ext>
            </a:extLst>
          </p:cNvPr>
          <p:cNvSpPr txBox="1"/>
          <p:nvPr/>
        </p:nvSpPr>
        <p:spPr>
          <a:xfrm>
            <a:off x="300671" y="5662318"/>
            <a:ext cx="11532100" cy="369332"/>
          </a:xfrm>
          <a:prstGeom prst="rect">
            <a:avLst/>
          </a:prstGeom>
          <a:noFill/>
        </p:spPr>
        <p:txBody>
          <a:bodyPr wrap="square">
            <a:spAutoFit/>
          </a:bodyPr>
          <a:lstStyle/>
          <a:p>
            <a:r>
              <a:rPr lang="en-US" b="1" dirty="0"/>
              <a:t>prettify(): </a:t>
            </a:r>
            <a:r>
              <a:rPr lang="en-US" dirty="0"/>
              <a:t>It returns a nicely formatted string representation of the document, making it easier to read and debug.</a:t>
            </a:r>
            <a:endParaRPr lang="en-IN" dirty="0"/>
          </a:p>
        </p:txBody>
      </p:sp>
      <p:pic>
        <p:nvPicPr>
          <p:cNvPr id="21" name="Picture 20">
            <a:extLst>
              <a:ext uri="{FF2B5EF4-FFF2-40B4-BE49-F238E27FC236}">
                <a16:creationId xmlns:a16="http://schemas.microsoft.com/office/drawing/2014/main" id="{D97492D9-A8BB-5AAF-2512-233BB6E8932D}"/>
              </a:ext>
            </a:extLst>
          </p:cNvPr>
          <p:cNvPicPr>
            <a:picLocks noChangeAspect="1"/>
          </p:cNvPicPr>
          <p:nvPr/>
        </p:nvPicPr>
        <p:blipFill>
          <a:blip r:embed="rId5"/>
          <a:stretch>
            <a:fillRect/>
          </a:stretch>
        </p:blipFill>
        <p:spPr>
          <a:xfrm>
            <a:off x="388656" y="6162298"/>
            <a:ext cx="4020058" cy="656093"/>
          </a:xfrm>
          <a:prstGeom prst="rect">
            <a:avLst/>
          </a:prstGeom>
        </p:spPr>
      </p:pic>
    </p:spTree>
    <p:extLst>
      <p:ext uri="{BB962C8B-B14F-4D97-AF65-F5344CB8AC3E}">
        <p14:creationId xmlns:p14="http://schemas.microsoft.com/office/powerpoint/2010/main" val="3220010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32AC-249A-7302-7CAA-AA20A93C309D}"/>
              </a:ext>
            </a:extLst>
          </p:cNvPr>
          <p:cNvSpPr>
            <a:spLocks noGrp="1"/>
          </p:cNvSpPr>
          <p:nvPr>
            <p:ph type="title"/>
          </p:nvPr>
        </p:nvSpPr>
        <p:spPr/>
        <p:txBody>
          <a:bodyPr/>
          <a:lstStyle/>
          <a:p>
            <a:r>
              <a:rPr lang="en-IN" dirty="0">
                <a:solidFill>
                  <a:srgbClr val="FF0000"/>
                </a:solidFill>
              </a:rPr>
              <a:t>Regular expressions</a:t>
            </a:r>
          </a:p>
        </p:txBody>
      </p:sp>
      <p:sp>
        <p:nvSpPr>
          <p:cNvPr id="3" name="Content Placeholder 2">
            <a:extLst>
              <a:ext uri="{FF2B5EF4-FFF2-40B4-BE49-F238E27FC236}">
                <a16:creationId xmlns:a16="http://schemas.microsoft.com/office/drawing/2014/main" id="{65C475D5-8379-D295-4F2B-AF099B4FB6FF}"/>
              </a:ext>
            </a:extLst>
          </p:cNvPr>
          <p:cNvSpPr>
            <a:spLocks noGrp="1"/>
          </p:cNvSpPr>
          <p:nvPr>
            <p:ph idx="1"/>
          </p:nvPr>
        </p:nvSpPr>
        <p:spPr/>
        <p:txBody>
          <a:bodyPr/>
          <a:lstStyle/>
          <a:p>
            <a:pPr algn="just"/>
            <a:r>
              <a:rPr lang="en-US" b="0" i="0" dirty="0">
                <a:solidFill>
                  <a:srgbClr val="374151"/>
                </a:solidFill>
                <a:effectLst/>
                <a:latin typeface="Söhne"/>
              </a:rPr>
              <a:t>Regular expressions (often abbreviated as regex or </a:t>
            </a:r>
            <a:r>
              <a:rPr lang="en-US" b="0" i="0" dirty="0" err="1">
                <a:solidFill>
                  <a:srgbClr val="374151"/>
                </a:solidFill>
                <a:effectLst/>
                <a:latin typeface="Söhne"/>
              </a:rPr>
              <a:t>regexp</a:t>
            </a:r>
            <a:r>
              <a:rPr lang="en-US" b="0" i="0" dirty="0">
                <a:solidFill>
                  <a:srgbClr val="374151"/>
                </a:solidFill>
                <a:effectLst/>
                <a:latin typeface="Söhne"/>
              </a:rPr>
              <a:t>) are powerful tools for pattern matching and manipulating text. A regular expression is a sequence of characters that defines a search pattern. It is commonly used in programming languages and text editors to perform various operations such as searching, matching, replacing, and extracting textual data.</a:t>
            </a:r>
          </a:p>
          <a:p>
            <a:pPr algn="just"/>
            <a:r>
              <a:rPr lang="en-US" b="1" u="sng" dirty="0">
                <a:solidFill>
                  <a:srgbClr val="374151"/>
                </a:solidFill>
                <a:latin typeface="Söhne"/>
              </a:rPr>
              <a:t>Commonly used regular expressions and Symbols</a:t>
            </a:r>
          </a:p>
          <a:p>
            <a:pPr algn="just"/>
            <a:endParaRPr lang="en-IN" b="1" u="sng" dirty="0"/>
          </a:p>
        </p:txBody>
      </p:sp>
      <p:pic>
        <p:nvPicPr>
          <p:cNvPr id="5" name="Picture 4">
            <a:extLst>
              <a:ext uri="{FF2B5EF4-FFF2-40B4-BE49-F238E27FC236}">
                <a16:creationId xmlns:a16="http://schemas.microsoft.com/office/drawing/2014/main" id="{E66678A5-747D-6437-ED07-89EFA00129B9}"/>
              </a:ext>
            </a:extLst>
          </p:cNvPr>
          <p:cNvPicPr>
            <a:picLocks noChangeAspect="1"/>
          </p:cNvPicPr>
          <p:nvPr/>
        </p:nvPicPr>
        <p:blipFill>
          <a:blip r:embed="rId2"/>
          <a:stretch>
            <a:fillRect/>
          </a:stretch>
        </p:blipFill>
        <p:spPr>
          <a:xfrm>
            <a:off x="1265345" y="3609937"/>
            <a:ext cx="7100210" cy="2259157"/>
          </a:xfrm>
          <a:prstGeom prst="rect">
            <a:avLst/>
          </a:prstGeom>
        </p:spPr>
      </p:pic>
    </p:spTree>
    <p:extLst>
      <p:ext uri="{BB962C8B-B14F-4D97-AF65-F5344CB8AC3E}">
        <p14:creationId xmlns:p14="http://schemas.microsoft.com/office/powerpoint/2010/main" val="205993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348EBF-4622-0B83-E151-CBD1C5B1ADAF}"/>
              </a:ext>
            </a:extLst>
          </p:cNvPr>
          <p:cNvPicPr>
            <a:picLocks noGrp="1" noChangeAspect="1"/>
          </p:cNvPicPr>
          <p:nvPr>
            <p:ph idx="4294967295"/>
          </p:nvPr>
        </p:nvPicPr>
        <p:blipFill>
          <a:blip r:embed="rId2"/>
          <a:stretch>
            <a:fillRect/>
          </a:stretch>
        </p:blipFill>
        <p:spPr>
          <a:xfrm>
            <a:off x="2059213" y="1123496"/>
            <a:ext cx="7215415" cy="4239786"/>
          </a:xfrm>
        </p:spPr>
      </p:pic>
    </p:spTree>
    <p:extLst>
      <p:ext uri="{BB962C8B-B14F-4D97-AF65-F5344CB8AC3E}">
        <p14:creationId xmlns:p14="http://schemas.microsoft.com/office/powerpoint/2010/main" val="221739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8454C4-0693-74DC-4FE0-F989B6D7AD87}"/>
              </a:ext>
            </a:extLst>
          </p:cNvPr>
          <p:cNvPicPr>
            <a:picLocks noChangeAspect="1"/>
          </p:cNvPicPr>
          <p:nvPr/>
        </p:nvPicPr>
        <p:blipFill>
          <a:blip r:embed="rId2"/>
          <a:stretch>
            <a:fillRect/>
          </a:stretch>
        </p:blipFill>
        <p:spPr>
          <a:xfrm>
            <a:off x="974180" y="1295401"/>
            <a:ext cx="10243640" cy="2406224"/>
          </a:xfrm>
          <a:prstGeom prst="rect">
            <a:avLst/>
          </a:prstGeom>
        </p:spPr>
      </p:pic>
    </p:spTree>
    <p:extLst>
      <p:ext uri="{BB962C8B-B14F-4D97-AF65-F5344CB8AC3E}">
        <p14:creationId xmlns:p14="http://schemas.microsoft.com/office/powerpoint/2010/main" val="412636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F806B6-EDDF-E79A-6D7C-2DC52380519E}"/>
              </a:ext>
            </a:extLst>
          </p:cNvPr>
          <p:cNvSpPr>
            <a:spLocks noGrp="1"/>
          </p:cNvSpPr>
          <p:nvPr>
            <p:ph type="title"/>
          </p:nvPr>
        </p:nvSpPr>
        <p:spPr/>
        <p:txBody>
          <a:bodyPr/>
          <a:lstStyle/>
          <a:p>
            <a:pPr algn="ctr"/>
            <a:r>
              <a:rPr lang="en-IN" dirty="0"/>
              <a:t>Web crawlers</a:t>
            </a:r>
          </a:p>
        </p:txBody>
      </p:sp>
      <p:sp>
        <p:nvSpPr>
          <p:cNvPr id="5" name="Text Placeholder 4">
            <a:extLst>
              <a:ext uri="{FF2B5EF4-FFF2-40B4-BE49-F238E27FC236}">
                <a16:creationId xmlns:a16="http://schemas.microsoft.com/office/drawing/2014/main" id="{36645F2E-9EDD-17EC-B957-0A69D8DA6B4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04451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3A7BCD-00EF-2C51-C926-850F24FD6E69}"/>
              </a:ext>
            </a:extLst>
          </p:cNvPr>
          <p:cNvSpPr>
            <a:spLocks noGrp="1"/>
          </p:cNvSpPr>
          <p:nvPr>
            <p:ph type="title"/>
          </p:nvPr>
        </p:nvSpPr>
        <p:spPr/>
        <p:txBody>
          <a:bodyPr/>
          <a:lstStyle/>
          <a:p>
            <a:r>
              <a:rPr lang="en-IN" dirty="0"/>
              <a:t>Introduction to web crawlers</a:t>
            </a:r>
          </a:p>
        </p:txBody>
      </p:sp>
      <p:sp>
        <p:nvSpPr>
          <p:cNvPr id="5" name="Content Placeholder 4">
            <a:extLst>
              <a:ext uri="{FF2B5EF4-FFF2-40B4-BE49-F238E27FC236}">
                <a16:creationId xmlns:a16="http://schemas.microsoft.com/office/drawing/2014/main" id="{FB12BD0B-B319-15BA-AE6D-43BECBFA7E73}"/>
              </a:ext>
            </a:extLst>
          </p:cNvPr>
          <p:cNvSpPr>
            <a:spLocks noGrp="1"/>
          </p:cNvSpPr>
          <p:nvPr>
            <p:ph idx="1"/>
          </p:nvPr>
        </p:nvSpPr>
        <p:spPr/>
        <p:txBody>
          <a:bodyPr>
            <a:normAutofit fontScale="85000" lnSpcReduction="20000"/>
          </a:bodyPr>
          <a:lstStyle/>
          <a:p>
            <a:pPr algn="just"/>
            <a:r>
              <a:rPr lang="en-US" b="0" i="0" dirty="0">
                <a:solidFill>
                  <a:srgbClr val="374151"/>
                </a:solidFill>
                <a:effectLst/>
                <a:latin typeface="Söhne"/>
              </a:rPr>
              <a:t>A web crawler, also known as a web spider, is an automated script or program used to systematically browse and index the World Wide Web. It is designed to visit websites, retrieve web pages, and extract information from them for various purposes, such as search engine indexing, data mining, or content scraping.</a:t>
            </a:r>
          </a:p>
          <a:p>
            <a:pPr algn="just"/>
            <a:r>
              <a:rPr lang="en-US" b="1" dirty="0">
                <a:solidFill>
                  <a:srgbClr val="374151"/>
                </a:solidFill>
                <a:latin typeface="Söhne"/>
              </a:rPr>
              <a:t>Purpose of web crawlers</a:t>
            </a:r>
          </a:p>
          <a:p>
            <a:pPr algn="just"/>
            <a:r>
              <a:rPr lang="en-US" b="0" i="0" dirty="0">
                <a:solidFill>
                  <a:srgbClr val="374151"/>
                </a:solidFill>
                <a:effectLst/>
                <a:latin typeface="Söhne"/>
              </a:rPr>
              <a:t>Web crawlers are primarily used for gathering information from the web. Some common use cases include:</a:t>
            </a:r>
          </a:p>
          <a:p>
            <a:pPr algn="just">
              <a:buFont typeface="Arial" panose="020B0604020202020204" pitchFamily="34" charset="0"/>
              <a:buChar char="•"/>
            </a:pPr>
            <a:r>
              <a:rPr lang="en-US" b="1" i="0" dirty="0">
                <a:solidFill>
                  <a:srgbClr val="374151"/>
                </a:solidFill>
                <a:effectLst/>
                <a:latin typeface="Söhne"/>
              </a:rPr>
              <a:t>Search Engine Indexing: </a:t>
            </a:r>
            <a:r>
              <a:rPr lang="en-US" b="0" i="0" dirty="0">
                <a:solidFill>
                  <a:srgbClr val="374151"/>
                </a:solidFill>
                <a:effectLst/>
                <a:latin typeface="Söhne"/>
              </a:rPr>
              <a:t>Search engines employ crawlers to discover web pages, analyze their content, and index them for retrieval in search results.</a:t>
            </a:r>
          </a:p>
          <a:p>
            <a:pPr algn="just">
              <a:buFont typeface="Arial" panose="020B0604020202020204" pitchFamily="34" charset="0"/>
              <a:buChar char="•"/>
            </a:pPr>
            <a:r>
              <a:rPr lang="en-US" b="1" i="0" dirty="0">
                <a:solidFill>
                  <a:srgbClr val="374151"/>
                </a:solidFill>
                <a:effectLst/>
                <a:latin typeface="Söhne"/>
              </a:rPr>
              <a:t>Data Mining and Research: </a:t>
            </a:r>
            <a:r>
              <a:rPr lang="en-US" b="0" i="0" dirty="0">
                <a:solidFill>
                  <a:srgbClr val="374151"/>
                </a:solidFill>
                <a:effectLst/>
                <a:latin typeface="Söhne"/>
              </a:rPr>
              <a:t>Crawlers can be used to collect specific data from websites, such as product details, news articles, or social media posts, for analysis or research purposes.</a:t>
            </a:r>
          </a:p>
          <a:p>
            <a:pPr algn="just">
              <a:buFont typeface="Arial" panose="020B0604020202020204" pitchFamily="34" charset="0"/>
              <a:buChar char="•"/>
            </a:pPr>
            <a:r>
              <a:rPr lang="en-US" b="1" i="0" dirty="0">
                <a:solidFill>
                  <a:srgbClr val="374151"/>
                </a:solidFill>
                <a:effectLst/>
                <a:latin typeface="Söhne"/>
              </a:rPr>
              <a:t>Monitoring and Tracking: </a:t>
            </a:r>
            <a:r>
              <a:rPr lang="en-US" b="0" i="0" dirty="0">
                <a:solidFill>
                  <a:srgbClr val="374151"/>
                </a:solidFill>
                <a:effectLst/>
                <a:latin typeface="Söhne"/>
              </a:rPr>
              <a:t>Crawlers can be used to monitor changes on websites, track prices of products, or gather information for competitive analysis.</a:t>
            </a:r>
          </a:p>
          <a:p>
            <a:pPr algn="just">
              <a:buFont typeface="Arial" panose="020B0604020202020204" pitchFamily="34" charset="0"/>
              <a:buChar char="•"/>
            </a:pPr>
            <a:r>
              <a:rPr lang="en-US" b="1" i="0" dirty="0">
                <a:solidFill>
                  <a:srgbClr val="374151"/>
                </a:solidFill>
                <a:effectLst/>
                <a:latin typeface="Söhne"/>
              </a:rPr>
              <a:t>Content Aggregation: </a:t>
            </a:r>
            <a:r>
              <a:rPr lang="en-US" b="0" i="0" dirty="0">
                <a:solidFill>
                  <a:srgbClr val="374151"/>
                </a:solidFill>
                <a:effectLst/>
                <a:latin typeface="Söhne"/>
              </a:rPr>
              <a:t>Crawlers can be used to gather content from multiple websites and aggregate it into a single platform or service.</a:t>
            </a:r>
          </a:p>
          <a:p>
            <a:pPr algn="just">
              <a:buFont typeface="Arial" panose="020B0604020202020204" pitchFamily="34" charset="0"/>
              <a:buChar char="•"/>
            </a:pPr>
            <a:r>
              <a:rPr lang="en-US" b="1" i="0" dirty="0">
                <a:solidFill>
                  <a:srgbClr val="374151"/>
                </a:solidFill>
                <a:effectLst/>
                <a:latin typeface="Söhne"/>
              </a:rPr>
              <a:t>Link Verification: </a:t>
            </a:r>
            <a:r>
              <a:rPr lang="en-US" b="0" i="0" dirty="0">
                <a:solidFill>
                  <a:srgbClr val="374151"/>
                </a:solidFill>
                <a:effectLst/>
                <a:latin typeface="Söhne"/>
              </a:rPr>
              <a:t>Crawlers can be used to check the validity and availability of website links.</a:t>
            </a:r>
          </a:p>
          <a:p>
            <a:pPr algn="just"/>
            <a:endParaRPr lang="en-IN" b="1" dirty="0"/>
          </a:p>
        </p:txBody>
      </p:sp>
    </p:spTree>
    <p:extLst>
      <p:ext uri="{BB962C8B-B14F-4D97-AF65-F5344CB8AC3E}">
        <p14:creationId xmlns:p14="http://schemas.microsoft.com/office/powerpoint/2010/main" val="1877931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22DA-D7E6-A3C8-44F0-6DA94E38A980}"/>
              </a:ext>
            </a:extLst>
          </p:cNvPr>
          <p:cNvSpPr>
            <a:spLocks noGrp="1"/>
          </p:cNvSpPr>
          <p:nvPr>
            <p:ph type="title"/>
          </p:nvPr>
        </p:nvSpPr>
        <p:spPr/>
        <p:txBody>
          <a:bodyPr/>
          <a:lstStyle/>
          <a:p>
            <a:r>
              <a:rPr lang="en-IN" dirty="0"/>
              <a:t>Web crawling process</a:t>
            </a:r>
          </a:p>
        </p:txBody>
      </p:sp>
      <p:sp>
        <p:nvSpPr>
          <p:cNvPr id="3" name="Content Placeholder 2">
            <a:extLst>
              <a:ext uri="{FF2B5EF4-FFF2-40B4-BE49-F238E27FC236}">
                <a16:creationId xmlns:a16="http://schemas.microsoft.com/office/drawing/2014/main" id="{E6378C43-BA31-990A-D6FD-2BE7E53717E5}"/>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1" i="0" dirty="0">
                <a:solidFill>
                  <a:srgbClr val="374151"/>
                </a:solidFill>
                <a:effectLst/>
                <a:latin typeface="Söhne"/>
              </a:rPr>
              <a:t>Seed URLs</a:t>
            </a:r>
            <a:r>
              <a:rPr lang="en-US" b="0" i="0" dirty="0">
                <a:solidFill>
                  <a:srgbClr val="374151"/>
                </a:solidFill>
                <a:effectLst/>
                <a:latin typeface="Söhne"/>
              </a:rPr>
              <a:t>: The crawler starts with a set of initial URLs, known as seed URLs, which are typically provided manually or obtained from a predefined list or database.</a:t>
            </a:r>
          </a:p>
          <a:p>
            <a:pPr algn="just">
              <a:buFont typeface="Arial" panose="020B0604020202020204" pitchFamily="34" charset="0"/>
              <a:buChar char="•"/>
            </a:pPr>
            <a:r>
              <a:rPr lang="en-US" b="1" i="0" dirty="0">
                <a:solidFill>
                  <a:srgbClr val="374151"/>
                </a:solidFill>
                <a:effectLst/>
                <a:latin typeface="Söhne"/>
              </a:rPr>
              <a:t>HTTP Request</a:t>
            </a:r>
            <a:r>
              <a:rPr lang="en-US" b="0" i="0" dirty="0">
                <a:solidFill>
                  <a:srgbClr val="374151"/>
                </a:solidFill>
                <a:effectLst/>
                <a:latin typeface="Söhne"/>
              </a:rPr>
              <a:t>: The crawler sends an HTTP request to the web server hosting the URL, requesting the corresponding web page.</a:t>
            </a:r>
          </a:p>
          <a:p>
            <a:pPr algn="just">
              <a:buFont typeface="Arial" panose="020B0604020202020204" pitchFamily="34" charset="0"/>
              <a:buChar char="•"/>
            </a:pPr>
            <a:r>
              <a:rPr lang="en-US" b="1" i="0" dirty="0">
                <a:solidFill>
                  <a:srgbClr val="374151"/>
                </a:solidFill>
                <a:effectLst/>
                <a:latin typeface="Söhne"/>
              </a:rPr>
              <a:t>Web Page Retrieval</a:t>
            </a:r>
            <a:r>
              <a:rPr lang="en-US" b="0" i="0" dirty="0">
                <a:solidFill>
                  <a:srgbClr val="374151"/>
                </a:solidFill>
                <a:effectLst/>
                <a:latin typeface="Söhne"/>
              </a:rPr>
              <a:t>: The server responds with the HTML content of the web page, which the crawler then retrieves and downloads.</a:t>
            </a:r>
          </a:p>
          <a:p>
            <a:pPr algn="just">
              <a:buFont typeface="Arial" panose="020B0604020202020204" pitchFamily="34" charset="0"/>
              <a:buChar char="•"/>
            </a:pPr>
            <a:r>
              <a:rPr lang="en-US" b="1" i="0" dirty="0">
                <a:solidFill>
                  <a:srgbClr val="374151"/>
                </a:solidFill>
                <a:effectLst/>
                <a:latin typeface="Söhne"/>
              </a:rPr>
              <a:t>Parsing HTML</a:t>
            </a:r>
            <a:r>
              <a:rPr lang="en-US" b="0" i="0" dirty="0">
                <a:solidFill>
                  <a:srgbClr val="374151"/>
                </a:solidFill>
                <a:effectLst/>
                <a:latin typeface="Söhne"/>
              </a:rPr>
              <a:t>: The crawler parses the HTML to extract links, content, and other relevant information using techniques like DOM parsing or regular expressions.</a:t>
            </a:r>
          </a:p>
          <a:p>
            <a:pPr algn="just">
              <a:buFont typeface="Arial" panose="020B0604020202020204" pitchFamily="34" charset="0"/>
              <a:buChar char="•"/>
            </a:pPr>
            <a:r>
              <a:rPr lang="en-US" b="1" i="0" dirty="0">
                <a:solidFill>
                  <a:srgbClr val="374151"/>
                </a:solidFill>
                <a:effectLst/>
                <a:latin typeface="Söhne"/>
              </a:rPr>
              <a:t>URL Frontier</a:t>
            </a:r>
            <a:r>
              <a:rPr lang="en-US" b="0" i="0" dirty="0">
                <a:solidFill>
                  <a:srgbClr val="374151"/>
                </a:solidFill>
                <a:effectLst/>
                <a:latin typeface="Söhne"/>
              </a:rPr>
              <a:t>: The crawler maintains a queue or list of URLs to visit, known as the URL frontier. It adds newly discovered URLs to this list for subsequent crawling.</a:t>
            </a:r>
          </a:p>
          <a:p>
            <a:pPr algn="just">
              <a:buFont typeface="Arial" panose="020B0604020202020204" pitchFamily="34" charset="0"/>
              <a:buChar char="•"/>
            </a:pPr>
            <a:r>
              <a:rPr lang="en-US" b="1" i="0" dirty="0">
                <a:solidFill>
                  <a:srgbClr val="374151"/>
                </a:solidFill>
                <a:effectLst/>
                <a:latin typeface="Söhne"/>
              </a:rPr>
              <a:t>Follow Links</a:t>
            </a:r>
            <a:r>
              <a:rPr lang="en-US" b="0" i="0" dirty="0">
                <a:solidFill>
                  <a:srgbClr val="374151"/>
                </a:solidFill>
                <a:effectLst/>
                <a:latin typeface="Söhne"/>
              </a:rPr>
              <a:t>: The crawler follows the extracted links and repeats the crawling process for each new URL encountered, expanding the scope of the crawl.</a:t>
            </a:r>
          </a:p>
          <a:p>
            <a:pPr algn="just">
              <a:buFont typeface="Arial" panose="020B0604020202020204" pitchFamily="34" charset="0"/>
              <a:buChar char="•"/>
            </a:pPr>
            <a:r>
              <a:rPr lang="en-US" b="1" i="0" dirty="0">
                <a:solidFill>
                  <a:srgbClr val="374151"/>
                </a:solidFill>
                <a:effectLst/>
                <a:latin typeface="Söhne"/>
              </a:rPr>
              <a:t>Throttling and Politeness</a:t>
            </a:r>
            <a:r>
              <a:rPr lang="en-US" b="0" i="0" dirty="0">
                <a:solidFill>
                  <a:srgbClr val="374151"/>
                </a:solidFill>
                <a:effectLst/>
                <a:latin typeface="Söhne"/>
              </a:rPr>
              <a:t>: Crawlers often implement politeness rules and rate limits to avoid overloading servers and respect website owner's guidelines.</a:t>
            </a:r>
          </a:p>
          <a:p>
            <a:pPr algn="just">
              <a:buFont typeface="Arial" panose="020B0604020202020204" pitchFamily="34" charset="0"/>
              <a:buChar char="•"/>
            </a:pPr>
            <a:r>
              <a:rPr lang="en-US" b="1" i="0" dirty="0">
                <a:solidFill>
                  <a:srgbClr val="374151"/>
                </a:solidFill>
                <a:effectLst/>
                <a:latin typeface="Söhne"/>
              </a:rPr>
              <a:t>Data Storage</a:t>
            </a:r>
            <a:r>
              <a:rPr lang="en-US" b="0" i="0" dirty="0">
                <a:solidFill>
                  <a:srgbClr val="374151"/>
                </a:solidFill>
                <a:effectLst/>
                <a:latin typeface="Söhne"/>
              </a:rPr>
              <a:t>: The extracted data is typically stored in a structured format or database for further analysis or processing.</a:t>
            </a:r>
          </a:p>
          <a:p>
            <a:pPr algn="just"/>
            <a:endParaRPr lang="en-IN" dirty="0"/>
          </a:p>
        </p:txBody>
      </p:sp>
    </p:spTree>
    <p:extLst>
      <p:ext uri="{BB962C8B-B14F-4D97-AF65-F5344CB8AC3E}">
        <p14:creationId xmlns:p14="http://schemas.microsoft.com/office/powerpoint/2010/main" val="3200362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E047-7292-FEDD-1083-9A12891E9687}"/>
              </a:ext>
            </a:extLst>
          </p:cNvPr>
          <p:cNvSpPr>
            <a:spLocks noGrp="1"/>
          </p:cNvSpPr>
          <p:nvPr>
            <p:ph type="title"/>
          </p:nvPr>
        </p:nvSpPr>
        <p:spPr/>
        <p:txBody>
          <a:bodyPr/>
          <a:lstStyle/>
          <a:p>
            <a:r>
              <a:rPr lang="en-IN" dirty="0"/>
              <a:t>Crawling policies and challenges</a:t>
            </a:r>
          </a:p>
        </p:txBody>
      </p:sp>
      <p:sp>
        <p:nvSpPr>
          <p:cNvPr id="3" name="Content Placeholder 2">
            <a:extLst>
              <a:ext uri="{FF2B5EF4-FFF2-40B4-BE49-F238E27FC236}">
                <a16:creationId xmlns:a16="http://schemas.microsoft.com/office/drawing/2014/main" id="{E284A0E7-1171-B77E-D592-42805D8AB779}"/>
              </a:ext>
            </a:extLst>
          </p:cNvPr>
          <p:cNvSpPr>
            <a:spLocks noGrp="1"/>
          </p:cNvSpPr>
          <p:nvPr>
            <p:ph idx="1"/>
          </p:nvPr>
        </p:nvSpPr>
        <p:spPr/>
        <p:txBody>
          <a:bodyPr>
            <a:normAutofit lnSpcReduction="10000"/>
          </a:bodyPr>
          <a:lstStyle/>
          <a:p>
            <a:pPr algn="just"/>
            <a:r>
              <a:rPr lang="en-US" b="0" i="0" dirty="0">
                <a:solidFill>
                  <a:srgbClr val="374151"/>
                </a:solidFill>
                <a:effectLst/>
                <a:latin typeface="Söhne"/>
              </a:rPr>
              <a:t>Web crawlers face several challenges and considerations:</a:t>
            </a:r>
          </a:p>
          <a:p>
            <a:pPr algn="just">
              <a:buFont typeface="Arial" panose="020B0604020202020204" pitchFamily="34" charset="0"/>
              <a:buChar char="•"/>
            </a:pPr>
            <a:r>
              <a:rPr lang="en-US" b="1" i="0" dirty="0">
                <a:solidFill>
                  <a:srgbClr val="374151"/>
                </a:solidFill>
                <a:effectLst/>
                <a:latin typeface="Söhne"/>
              </a:rPr>
              <a:t>Robots.txt</a:t>
            </a:r>
            <a:r>
              <a:rPr lang="en-US" b="0" i="0" dirty="0">
                <a:solidFill>
                  <a:srgbClr val="374151"/>
                </a:solidFill>
                <a:effectLst/>
                <a:latin typeface="Söhne"/>
              </a:rPr>
              <a:t>: Crawlers respect the "robots.txt" file, a standard mechanism for website owners to control crawler access to their site.</a:t>
            </a:r>
          </a:p>
          <a:p>
            <a:pPr algn="just">
              <a:buFont typeface="Arial" panose="020B0604020202020204" pitchFamily="34" charset="0"/>
              <a:buChar char="•"/>
            </a:pPr>
            <a:r>
              <a:rPr lang="en-US" b="1" i="0" dirty="0">
                <a:solidFill>
                  <a:srgbClr val="374151"/>
                </a:solidFill>
                <a:effectLst/>
                <a:latin typeface="Söhne"/>
              </a:rPr>
              <a:t>Duplicate Content</a:t>
            </a:r>
            <a:r>
              <a:rPr lang="en-US" b="0" i="0" dirty="0">
                <a:solidFill>
                  <a:srgbClr val="374151"/>
                </a:solidFill>
                <a:effectLst/>
                <a:latin typeface="Söhne"/>
              </a:rPr>
              <a:t>: Crawlers may encounter duplicate content on different URLs or follow infinite loops of links. Techniques like URL normalization and duplicate content detection are used to address this issue.</a:t>
            </a:r>
          </a:p>
          <a:p>
            <a:pPr algn="just">
              <a:buFont typeface="Arial" panose="020B0604020202020204" pitchFamily="34" charset="0"/>
              <a:buChar char="•"/>
            </a:pPr>
            <a:r>
              <a:rPr lang="en-US" b="1" i="0" dirty="0">
                <a:solidFill>
                  <a:srgbClr val="374151"/>
                </a:solidFill>
                <a:effectLst/>
                <a:latin typeface="Söhne"/>
              </a:rPr>
              <a:t>Crawl Scope</a:t>
            </a:r>
            <a:r>
              <a:rPr lang="en-US" b="0" i="0" dirty="0">
                <a:solidFill>
                  <a:srgbClr val="374151"/>
                </a:solidFill>
                <a:effectLst/>
                <a:latin typeface="Söhne"/>
              </a:rPr>
              <a:t>: Crawlers need to define the scope and depth of the crawl, including limitations on domain, subdomains, or specific paths.</a:t>
            </a:r>
          </a:p>
          <a:p>
            <a:pPr algn="just">
              <a:buFont typeface="Arial" panose="020B0604020202020204" pitchFamily="34" charset="0"/>
              <a:buChar char="•"/>
            </a:pPr>
            <a:r>
              <a:rPr lang="en-US" b="1" i="0" dirty="0">
                <a:solidFill>
                  <a:srgbClr val="374151"/>
                </a:solidFill>
                <a:effectLst/>
                <a:latin typeface="Söhne"/>
              </a:rPr>
              <a:t>Dynamic Content</a:t>
            </a:r>
            <a:r>
              <a:rPr lang="en-US" b="0" i="0" dirty="0">
                <a:solidFill>
                  <a:srgbClr val="374151"/>
                </a:solidFill>
                <a:effectLst/>
                <a:latin typeface="Söhne"/>
              </a:rPr>
              <a:t>: Crawlers may struggle with dynamic websites that generate content dynamically using JavaScript or require user interactions to access specific pages.</a:t>
            </a:r>
          </a:p>
          <a:p>
            <a:pPr algn="just">
              <a:buFont typeface="Arial" panose="020B0604020202020204" pitchFamily="34" charset="0"/>
              <a:buChar char="•"/>
            </a:pPr>
            <a:r>
              <a:rPr lang="en-US" b="1" i="0" dirty="0">
                <a:solidFill>
                  <a:srgbClr val="374151"/>
                </a:solidFill>
                <a:effectLst/>
                <a:latin typeface="Söhne"/>
              </a:rPr>
              <a:t>Anti-Crawling Measures</a:t>
            </a:r>
            <a:r>
              <a:rPr lang="en-US" b="0" i="0" dirty="0">
                <a:solidFill>
                  <a:srgbClr val="374151"/>
                </a:solidFill>
                <a:effectLst/>
                <a:latin typeface="Söhne"/>
              </a:rPr>
              <a:t>: Some websites implement anti-crawling measures like CAPTCHAs, IP blocking, or session tracking to deter or block crawlers.</a:t>
            </a:r>
          </a:p>
          <a:p>
            <a:pPr algn="just"/>
            <a:endParaRPr lang="en-IN" dirty="0"/>
          </a:p>
        </p:txBody>
      </p:sp>
    </p:spTree>
    <p:extLst>
      <p:ext uri="{BB962C8B-B14F-4D97-AF65-F5344CB8AC3E}">
        <p14:creationId xmlns:p14="http://schemas.microsoft.com/office/powerpoint/2010/main" val="275945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1D5A-01B0-BD87-44E3-24DF69C30DC1}"/>
              </a:ext>
            </a:extLst>
          </p:cNvPr>
          <p:cNvSpPr>
            <a:spLocks noGrp="1"/>
          </p:cNvSpPr>
          <p:nvPr>
            <p:ph type="title"/>
          </p:nvPr>
        </p:nvSpPr>
        <p:spPr/>
        <p:txBody>
          <a:bodyPr/>
          <a:lstStyle/>
          <a:p>
            <a:r>
              <a:rPr lang="en-IN" dirty="0"/>
              <a:t>Web crawler example</a:t>
            </a:r>
          </a:p>
        </p:txBody>
      </p:sp>
      <p:pic>
        <p:nvPicPr>
          <p:cNvPr id="9" name="Content Placeholder 8">
            <a:extLst>
              <a:ext uri="{FF2B5EF4-FFF2-40B4-BE49-F238E27FC236}">
                <a16:creationId xmlns:a16="http://schemas.microsoft.com/office/drawing/2014/main" id="{E3CB44BE-67A9-CAE2-F9FA-9275D0B0CC62}"/>
              </a:ext>
            </a:extLst>
          </p:cNvPr>
          <p:cNvPicPr>
            <a:picLocks noGrp="1" noChangeAspect="1"/>
          </p:cNvPicPr>
          <p:nvPr>
            <p:ph idx="1"/>
          </p:nvPr>
        </p:nvPicPr>
        <p:blipFill>
          <a:blip r:embed="rId2"/>
          <a:stretch>
            <a:fillRect/>
          </a:stretch>
        </p:blipFill>
        <p:spPr>
          <a:xfrm>
            <a:off x="1097280" y="1878601"/>
            <a:ext cx="5215390" cy="4264392"/>
          </a:xfrm>
        </p:spPr>
      </p:pic>
      <p:pic>
        <p:nvPicPr>
          <p:cNvPr id="11" name="Picture 10">
            <a:extLst>
              <a:ext uri="{FF2B5EF4-FFF2-40B4-BE49-F238E27FC236}">
                <a16:creationId xmlns:a16="http://schemas.microsoft.com/office/drawing/2014/main" id="{BC7878A1-C876-EB5B-A43B-D928554D244F}"/>
              </a:ext>
            </a:extLst>
          </p:cNvPr>
          <p:cNvPicPr>
            <a:picLocks noChangeAspect="1"/>
          </p:cNvPicPr>
          <p:nvPr/>
        </p:nvPicPr>
        <p:blipFill>
          <a:blip r:embed="rId3"/>
          <a:stretch>
            <a:fillRect/>
          </a:stretch>
        </p:blipFill>
        <p:spPr>
          <a:xfrm>
            <a:off x="6691441" y="2202970"/>
            <a:ext cx="5158052" cy="1890059"/>
          </a:xfrm>
          <a:prstGeom prst="rect">
            <a:avLst/>
          </a:prstGeom>
        </p:spPr>
      </p:pic>
    </p:spTree>
    <p:extLst>
      <p:ext uri="{BB962C8B-B14F-4D97-AF65-F5344CB8AC3E}">
        <p14:creationId xmlns:p14="http://schemas.microsoft.com/office/powerpoint/2010/main" val="38906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ADBF-7CA2-17A8-61FD-23A9047A2152}"/>
              </a:ext>
            </a:extLst>
          </p:cNvPr>
          <p:cNvSpPr>
            <a:spLocks noGrp="1"/>
          </p:cNvSpPr>
          <p:nvPr>
            <p:ph type="title"/>
          </p:nvPr>
        </p:nvSpPr>
        <p:spPr/>
        <p:txBody>
          <a:bodyPr/>
          <a:lstStyle/>
          <a:p>
            <a:r>
              <a:rPr lang="en-IN" dirty="0">
                <a:solidFill>
                  <a:srgbClr val="FF0000"/>
                </a:solidFill>
              </a:rPr>
              <a:t>What is web scrapping?</a:t>
            </a:r>
          </a:p>
        </p:txBody>
      </p:sp>
      <p:sp>
        <p:nvSpPr>
          <p:cNvPr id="3" name="Content Placeholder 2">
            <a:extLst>
              <a:ext uri="{FF2B5EF4-FFF2-40B4-BE49-F238E27FC236}">
                <a16:creationId xmlns:a16="http://schemas.microsoft.com/office/drawing/2014/main" id="{6C87FC08-721F-491D-C91F-F30DA4C14F24}"/>
              </a:ext>
            </a:extLst>
          </p:cNvPr>
          <p:cNvSpPr>
            <a:spLocks noGrp="1"/>
          </p:cNvSpPr>
          <p:nvPr>
            <p:ph sz="half" idx="1"/>
          </p:nvPr>
        </p:nvSpPr>
        <p:spPr/>
        <p:txBody>
          <a:bodyPr>
            <a:normAutofit/>
          </a:bodyPr>
          <a:lstStyle/>
          <a:p>
            <a:pPr algn="just"/>
            <a:r>
              <a:rPr lang="en-US" dirty="0"/>
              <a:t>Web scraping is the process of extracting data from websites automatically using a script or program. It involves accessing the HTML code of a webpage, parsing the code to extract the desired information, and then storing or using that information for various purposes.</a:t>
            </a:r>
            <a:endParaRPr lang="en-IN" dirty="0"/>
          </a:p>
        </p:txBody>
      </p:sp>
      <p:pic>
        <p:nvPicPr>
          <p:cNvPr id="5" name="Picture 2" descr="How to Use Python to Scrape Amazon | DataCamp">
            <a:extLst>
              <a:ext uri="{FF2B5EF4-FFF2-40B4-BE49-F238E27FC236}">
                <a16:creationId xmlns:a16="http://schemas.microsoft.com/office/drawing/2014/main" id="{F491D672-E3EA-086C-7386-5961DDF6198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54750" y="2010878"/>
            <a:ext cx="5088164" cy="321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3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5FC0-28FD-60CD-FF90-EBE91DFF7849}"/>
              </a:ext>
            </a:extLst>
          </p:cNvPr>
          <p:cNvSpPr>
            <a:spLocks noGrp="1"/>
          </p:cNvSpPr>
          <p:nvPr>
            <p:ph type="title"/>
          </p:nvPr>
        </p:nvSpPr>
        <p:spPr/>
        <p:txBody>
          <a:bodyPr/>
          <a:lstStyle/>
          <a:p>
            <a:r>
              <a:rPr lang="en-IN" dirty="0"/>
              <a:t>Web crawler: To search an entire site</a:t>
            </a:r>
          </a:p>
        </p:txBody>
      </p:sp>
      <p:sp>
        <p:nvSpPr>
          <p:cNvPr id="3" name="Content Placeholder 2">
            <a:extLst>
              <a:ext uri="{FF2B5EF4-FFF2-40B4-BE49-F238E27FC236}">
                <a16:creationId xmlns:a16="http://schemas.microsoft.com/office/drawing/2014/main" id="{CB7D2D61-2281-FC55-0454-E99FB320D2DC}"/>
              </a:ext>
            </a:extLst>
          </p:cNvPr>
          <p:cNvSpPr>
            <a:spLocks noGrp="1"/>
          </p:cNvSpPr>
          <p:nvPr>
            <p:ph idx="1"/>
          </p:nvPr>
        </p:nvSpPr>
        <p:spPr>
          <a:xfrm>
            <a:off x="1097280" y="1845734"/>
            <a:ext cx="10058400" cy="4391780"/>
          </a:xfrm>
        </p:spPr>
        <p:txBody>
          <a:bodyPr>
            <a:normAutofit fontScale="92500" lnSpcReduction="10000"/>
          </a:bodyPr>
          <a:lstStyle/>
          <a:p>
            <a:pPr algn="just"/>
            <a:r>
              <a:rPr lang="en-US" b="0" i="0" dirty="0">
                <a:solidFill>
                  <a:srgbClr val="374151"/>
                </a:solidFill>
                <a:effectLst/>
                <a:latin typeface="Söhne"/>
              </a:rPr>
              <a:t>Web crawling to search an entire site involves systematically navigating through all the pages of a website to search for specific content or information. The goal is to explore the website in a comprehensive manner, visiting each page and searching for the desired data.</a:t>
            </a:r>
          </a:p>
          <a:p>
            <a:pPr algn="just"/>
            <a:r>
              <a:rPr lang="en-US" b="1" dirty="0">
                <a:solidFill>
                  <a:srgbClr val="374151"/>
                </a:solidFill>
                <a:latin typeface="Söhne"/>
              </a:rPr>
              <a:t>Steps involved are as follows:</a:t>
            </a:r>
          </a:p>
          <a:p>
            <a:pPr lvl="1" algn="just">
              <a:buFont typeface="Wingdings" panose="05000000000000000000" pitchFamily="2" charset="2"/>
              <a:buChar char="§"/>
            </a:pPr>
            <a:r>
              <a:rPr lang="en-US" b="1" dirty="0"/>
              <a:t>Choose a starting point: </a:t>
            </a:r>
            <a:r>
              <a:rPr lang="en-US" dirty="0"/>
              <a:t>Select a specific page within the website from which the crawling process will begin. This page could be the homepage or any other relevant entry point.</a:t>
            </a:r>
          </a:p>
          <a:p>
            <a:pPr lvl="1" algn="just">
              <a:buFont typeface="Wingdings" panose="05000000000000000000" pitchFamily="2" charset="2"/>
              <a:buChar char="§"/>
            </a:pPr>
            <a:r>
              <a:rPr lang="en-US" b="1" dirty="0"/>
              <a:t>Send a GET request: </a:t>
            </a:r>
            <a:r>
              <a:rPr lang="en-US" dirty="0"/>
              <a:t>Use an HTTP library like requests in Python to send a GET request to the chosen starting page URL. Retrieve the HTML content of the page as a response.</a:t>
            </a:r>
          </a:p>
          <a:p>
            <a:pPr lvl="1" algn="just">
              <a:buFont typeface="Wingdings" panose="05000000000000000000" pitchFamily="2" charset="2"/>
              <a:buChar char="§"/>
            </a:pPr>
            <a:r>
              <a:rPr lang="en-US" b="1" dirty="0"/>
              <a:t>Parse the HTML: </a:t>
            </a:r>
            <a:r>
              <a:rPr lang="en-US" dirty="0"/>
              <a:t>Utilize an HTML parser library like </a:t>
            </a:r>
            <a:r>
              <a:rPr lang="en-US" dirty="0" err="1"/>
              <a:t>BeautifulSoup</a:t>
            </a:r>
            <a:r>
              <a:rPr lang="en-US" dirty="0"/>
              <a:t> to parse the HTML content received from the page. This allows you to navigate and search within the HTML structure.</a:t>
            </a:r>
          </a:p>
          <a:p>
            <a:pPr lvl="1" algn="just">
              <a:buFont typeface="Wingdings" panose="05000000000000000000" pitchFamily="2" charset="2"/>
              <a:buChar char="§"/>
            </a:pPr>
            <a:r>
              <a:rPr lang="en-US" b="1" i="0" dirty="0">
                <a:solidFill>
                  <a:srgbClr val="374151"/>
                </a:solidFill>
                <a:effectLst/>
                <a:latin typeface="Söhne"/>
              </a:rPr>
              <a:t>Search for desired content</a:t>
            </a:r>
            <a:r>
              <a:rPr lang="en-US" b="0" i="0" dirty="0">
                <a:solidFill>
                  <a:srgbClr val="374151"/>
                </a:solidFill>
                <a:effectLst/>
                <a:latin typeface="Söhne"/>
              </a:rPr>
              <a:t>: Define the criteria for the content you want to search for within the pages. This could be specific keywords, phrases, tags, or any other relevant patterns. Use the parsed HTML to search for this content, either by searching for specific tags, examining the text, or applying regular expressions.</a:t>
            </a:r>
          </a:p>
          <a:p>
            <a:pPr lvl="1" algn="just">
              <a:buFont typeface="Wingdings" panose="05000000000000000000" pitchFamily="2" charset="2"/>
              <a:buChar char="§"/>
            </a:pPr>
            <a:r>
              <a:rPr lang="en-US" b="1" i="0" dirty="0">
                <a:solidFill>
                  <a:srgbClr val="374151"/>
                </a:solidFill>
                <a:effectLst/>
                <a:latin typeface="Söhne"/>
              </a:rPr>
              <a:t>Extract relevant information</a:t>
            </a:r>
            <a:r>
              <a:rPr lang="en-US" b="0" i="0" dirty="0">
                <a:solidFill>
                  <a:srgbClr val="374151"/>
                </a:solidFill>
                <a:effectLst/>
                <a:latin typeface="Söhne"/>
              </a:rPr>
              <a:t>: If the desired content is found, you can extract additional information related to it. This could include extracting metadata, associated links, or any other data that might be useful.</a:t>
            </a:r>
          </a:p>
          <a:p>
            <a:pPr lvl="1" algn="just">
              <a:buFont typeface="Wingdings" panose="05000000000000000000" pitchFamily="2" charset="2"/>
              <a:buChar char="§"/>
            </a:pPr>
            <a:r>
              <a:rPr lang="en-US" b="1" i="0" dirty="0">
                <a:solidFill>
                  <a:srgbClr val="374151"/>
                </a:solidFill>
                <a:effectLst/>
                <a:latin typeface="Söhne"/>
              </a:rPr>
              <a:t>Follow links</a:t>
            </a:r>
            <a:r>
              <a:rPr lang="en-US" b="0" i="0" dirty="0">
                <a:solidFill>
                  <a:srgbClr val="374151"/>
                </a:solidFill>
                <a:effectLst/>
                <a:latin typeface="Söhne"/>
              </a:rPr>
              <a:t>: Identify all the links on the current page, and add them to a queue or list to visit later. Ensure that these links are complete URLs by resolving any relative URLs with the base URL of the website.</a:t>
            </a:r>
          </a:p>
          <a:p>
            <a:pPr lvl="1" algn="just">
              <a:buFont typeface="Wingdings" panose="05000000000000000000" pitchFamily="2" charset="2"/>
              <a:buChar char="§"/>
            </a:pPr>
            <a:endParaRPr lang="en-IN" dirty="0"/>
          </a:p>
        </p:txBody>
      </p:sp>
    </p:spTree>
    <p:extLst>
      <p:ext uri="{BB962C8B-B14F-4D97-AF65-F5344CB8AC3E}">
        <p14:creationId xmlns:p14="http://schemas.microsoft.com/office/powerpoint/2010/main" val="1695214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F2AF-CFE8-5722-7B0A-4284803A235F}"/>
              </a:ext>
            </a:extLst>
          </p:cNvPr>
          <p:cNvSpPr>
            <a:spLocks noGrp="1"/>
          </p:cNvSpPr>
          <p:nvPr>
            <p:ph type="title"/>
          </p:nvPr>
        </p:nvSpPr>
        <p:spPr/>
        <p:txBody>
          <a:bodyPr/>
          <a:lstStyle/>
          <a:p>
            <a:r>
              <a:rPr lang="en-IN" dirty="0"/>
              <a:t>Example code</a:t>
            </a:r>
          </a:p>
        </p:txBody>
      </p:sp>
      <p:pic>
        <p:nvPicPr>
          <p:cNvPr id="6" name="Content Placeholder 5">
            <a:extLst>
              <a:ext uri="{FF2B5EF4-FFF2-40B4-BE49-F238E27FC236}">
                <a16:creationId xmlns:a16="http://schemas.microsoft.com/office/drawing/2014/main" id="{89D0CE91-1B6F-FF9B-A14D-F1E5D7750D75}"/>
              </a:ext>
            </a:extLst>
          </p:cNvPr>
          <p:cNvPicPr>
            <a:picLocks noGrp="1" noChangeAspect="1"/>
          </p:cNvPicPr>
          <p:nvPr>
            <p:ph sz="half" idx="1"/>
          </p:nvPr>
        </p:nvPicPr>
        <p:blipFill>
          <a:blip r:embed="rId2"/>
          <a:stretch>
            <a:fillRect/>
          </a:stretch>
        </p:blipFill>
        <p:spPr>
          <a:xfrm>
            <a:off x="1036320" y="1955103"/>
            <a:ext cx="4574177" cy="3804624"/>
          </a:xfrm>
        </p:spPr>
      </p:pic>
      <p:pic>
        <p:nvPicPr>
          <p:cNvPr id="8" name="Content Placeholder 7">
            <a:extLst>
              <a:ext uri="{FF2B5EF4-FFF2-40B4-BE49-F238E27FC236}">
                <a16:creationId xmlns:a16="http://schemas.microsoft.com/office/drawing/2014/main" id="{49E7DA15-4DC8-D968-2E22-9ED39B649DF5}"/>
              </a:ext>
            </a:extLst>
          </p:cNvPr>
          <p:cNvPicPr>
            <a:picLocks noGrp="1" noChangeAspect="1"/>
          </p:cNvPicPr>
          <p:nvPr>
            <p:ph sz="half" idx="2"/>
          </p:nvPr>
        </p:nvPicPr>
        <p:blipFill>
          <a:blip r:embed="rId3"/>
          <a:stretch>
            <a:fillRect/>
          </a:stretch>
        </p:blipFill>
        <p:spPr>
          <a:xfrm>
            <a:off x="5998029" y="1958878"/>
            <a:ext cx="5392776" cy="3797495"/>
          </a:xfrm>
        </p:spPr>
      </p:pic>
    </p:spTree>
    <p:extLst>
      <p:ext uri="{BB962C8B-B14F-4D97-AF65-F5344CB8AC3E}">
        <p14:creationId xmlns:p14="http://schemas.microsoft.com/office/powerpoint/2010/main" val="796881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654673-8E47-2E7B-6A73-178A7BC1B4E9}"/>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B3ECE524-9D0E-A732-19C1-839721FAC0BB}"/>
              </a:ext>
            </a:extLst>
          </p:cNvPr>
          <p:cNvPicPr>
            <a:picLocks noGrp="1" noChangeAspect="1"/>
          </p:cNvPicPr>
          <p:nvPr>
            <p:ph idx="1"/>
          </p:nvPr>
        </p:nvPicPr>
        <p:blipFill>
          <a:blip r:embed="rId2"/>
          <a:stretch>
            <a:fillRect/>
          </a:stretch>
        </p:blipFill>
        <p:spPr>
          <a:xfrm>
            <a:off x="2264229" y="1937657"/>
            <a:ext cx="7293428" cy="3513407"/>
          </a:xfrm>
        </p:spPr>
      </p:pic>
    </p:spTree>
    <p:extLst>
      <p:ext uri="{BB962C8B-B14F-4D97-AF65-F5344CB8AC3E}">
        <p14:creationId xmlns:p14="http://schemas.microsoft.com/office/powerpoint/2010/main" val="3193662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B5CE-408D-5384-129A-57B8A841E78D}"/>
              </a:ext>
            </a:extLst>
          </p:cNvPr>
          <p:cNvSpPr>
            <a:spLocks noGrp="1"/>
          </p:cNvSpPr>
          <p:nvPr>
            <p:ph type="title"/>
          </p:nvPr>
        </p:nvSpPr>
        <p:spPr/>
        <p:txBody>
          <a:bodyPr/>
          <a:lstStyle/>
          <a:p>
            <a:r>
              <a:rPr lang="en-IN" dirty="0"/>
              <a:t>Web crawling for internet</a:t>
            </a:r>
          </a:p>
        </p:txBody>
      </p:sp>
      <p:sp>
        <p:nvSpPr>
          <p:cNvPr id="3" name="Content Placeholder 2">
            <a:extLst>
              <a:ext uri="{FF2B5EF4-FFF2-40B4-BE49-F238E27FC236}">
                <a16:creationId xmlns:a16="http://schemas.microsoft.com/office/drawing/2014/main" id="{0F844851-1D48-CA7F-EAA9-BA063791D6A0}"/>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dirty="0"/>
              <a:t>Performing crawling across the entire internet is an enormous task and requires significant resources and infrastructure. Generally, web crawling is focused on specific domains or websites rather than attempting to crawl the entire internet. </a:t>
            </a:r>
          </a:p>
          <a:p>
            <a:pPr algn="just">
              <a:buFont typeface="Wingdings" panose="05000000000000000000" pitchFamily="2" charset="2"/>
              <a:buChar char="§"/>
            </a:pPr>
            <a:r>
              <a:rPr lang="en-US" dirty="0"/>
              <a:t> It involves the process of getting external links during crawling process</a:t>
            </a:r>
          </a:p>
          <a:p>
            <a:pPr marL="0" indent="0" algn="just">
              <a:buNone/>
            </a:pPr>
            <a:r>
              <a:rPr lang="en-US" dirty="0"/>
              <a:t>Steps to get external links can be as follows:</a:t>
            </a:r>
          </a:p>
          <a:p>
            <a:pPr algn="just">
              <a:buFont typeface="+mj-lt"/>
              <a:buAutoNum type="arabicPeriod"/>
            </a:pPr>
            <a:r>
              <a:rPr lang="en-US" b="1" i="0" dirty="0">
                <a:solidFill>
                  <a:srgbClr val="374151"/>
                </a:solidFill>
                <a:effectLst/>
                <a:latin typeface="Söhne"/>
              </a:rPr>
              <a:t>Seed URLs</a:t>
            </a:r>
            <a:r>
              <a:rPr lang="en-US" b="0" i="0" dirty="0">
                <a:solidFill>
                  <a:srgbClr val="374151"/>
                </a:solidFill>
                <a:effectLst/>
                <a:latin typeface="Söhne"/>
              </a:rPr>
              <a:t>: Select initial seed URLs that belong to the domain you want to crawl. These URLs can be the homepage or any other relevant pages within the domain.</a:t>
            </a:r>
          </a:p>
          <a:p>
            <a:pPr algn="just">
              <a:buFont typeface="+mj-lt"/>
              <a:buAutoNum type="arabicPeriod"/>
            </a:pPr>
            <a:r>
              <a:rPr lang="en-US" b="1" i="0" dirty="0">
                <a:solidFill>
                  <a:srgbClr val="374151"/>
                </a:solidFill>
                <a:effectLst/>
                <a:latin typeface="Söhne"/>
              </a:rPr>
              <a:t>Crawling and Parsing</a:t>
            </a:r>
            <a:r>
              <a:rPr lang="en-US" b="0" i="0" dirty="0">
                <a:solidFill>
                  <a:srgbClr val="374151"/>
                </a:solidFill>
                <a:effectLst/>
                <a:latin typeface="Söhne"/>
              </a:rPr>
              <a:t>: Start crawling the seed URLs by sending HTTP requests and retrieving the corresponding web pages. Parse the HTML content of the web pages using tools like </a:t>
            </a:r>
            <a:r>
              <a:rPr lang="en-US" b="0" i="0" dirty="0" err="1">
                <a:solidFill>
                  <a:srgbClr val="374151"/>
                </a:solidFill>
                <a:effectLst/>
                <a:latin typeface="Söhne"/>
              </a:rPr>
              <a:t>BeautifulSoup</a:t>
            </a:r>
            <a:r>
              <a:rPr lang="en-US" b="0" i="0" dirty="0">
                <a:solidFill>
                  <a:srgbClr val="374151"/>
                </a:solidFill>
                <a:effectLst/>
                <a:latin typeface="Söhne"/>
              </a:rPr>
              <a:t> to extract relevant information.</a:t>
            </a:r>
          </a:p>
          <a:p>
            <a:pPr algn="just">
              <a:buFont typeface="+mj-lt"/>
              <a:buAutoNum type="arabicPeriod"/>
            </a:pPr>
            <a:r>
              <a:rPr lang="en-US" b="0" i="0" dirty="0">
                <a:solidFill>
                  <a:srgbClr val="374151"/>
                </a:solidFill>
                <a:effectLst/>
                <a:latin typeface="Söhne"/>
              </a:rPr>
              <a:t> </a:t>
            </a:r>
            <a:r>
              <a:rPr lang="en-US" b="1" i="0" dirty="0">
                <a:solidFill>
                  <a:srgbClr val="374151"/>
                </a:solidFill>
                <a:effectLst/>
                <a:latin typeface="Söhne"/>
              </a:rPr>
              <a:t>Link Extraction: </a:t>
            </a:r>
            <a:r>
              <a:rPr lang="en-US" b="0" i="0" dirty="0">
                <a:solidFill>
                  <a:srgbClr val="374151"/>
                </a:solidFill>
                <a:effectLst/>
                <a:latin typeface="Söhne"/>
              </a:rPr>
              <a:t>Identify and extract the links from the parsed content. This can be done by searching for anchor tags (&lt;a&gt; tags) in the HTML that contain the </a:t>
            </a:r>
            <a:r>
              <a:rPr lang="en-US" b="0" i="0" dirty="0" err="1">
                <a:solidFill>
                  <a:srgbClr val="374151"/>
                </a:solidFill>
                <a:effectLst/>
                <a:latin typeface="Söhne"/>
              </a:rPr>
              <a:t>href</a:t>
            </a:r>
            <a:r>
              <a:rPr lang="en-US" b="0" i="0" dirty="0">
                <a:solidFill>
                  <a:srgbClr val="374151"/>
                </a:solidFill>
                <a:effectLst/>
                <a:latin typeface="Söhne"/>
              </a:rPr>
              <a:t> attribute, which indicates the URL of the link.</a:t>
            </a:r>
          </a:p>
        </p:txBody>
      </p:sp>
    </p:spTree>
    <p:extLst>
      <p:ext uri="{BB962C8B-B14F-4D97-AF65-F5344CB8AC3E}">
        <p14:creationId xmlns:p14="http://schemas.microsoft.com/office/powerpoint/2010/main" val="117873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465D-943D-8DEA-CA53-38C784F496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7EC02F-A08D-69C8-A833-042D9C41C811}"/>
              </a:ext>
            </a:extLst>
          </p:cNvPr>
          <p:cNvSpPr>
            <a:spLocks noGrp="1"/>
          </p:cNvSpPr>
          <p:nvPr>
            <p:ph idx="1"/>
          </p:nvPr>
        </p:nvSpPr>
        <p:spPr/>
        <p:txBody>
          <a:bodyPr>
            <a:normAutofit/>
          </a:bodyPr>
          <a:lstStyle/>
          <a:p>
            <a:pPr algn="just"/>
            <a:r>
              <a:rPr lang="en-US" b="1" i="0" dirty="0">
                <a:effectLst/>
                <a:latin typeface="Söhne"/>
              </a:rPr>
              <a:t>Filtering Internal and External Links</a:t>
            </a:r>
            <a:r>
              <a:rPr lang="en-US" b="0" i="0" dirty="0">
                <a:solidFill>
                  <a:srgbClr val="374151"/>
                </a:solidFill>
                <a:effectLst/>
                <a:latin typeface="Söhne"/>
              </a:rPr>
              <a:t>: Differentiate between internal and external links. Internal links refer to URLs within the same domain or website, while external links point to URLs outside of the domain being crawled.</a:t>
            </a:r>
          </a:p>
          <a:p>
            <a:pPr algn="just"/>
            <a:r>
              <a:rPr lang="en-US" b="1" i="0" dirty="0">
                <a:solidFill>
                  <a:srgbClr val="374151"/>
                </a:solidFill>
                <a:effectLst/>
                <a:latin typeface="Söhne"/>
              </a:rPr>
              <a:t>Handling External Links</a:t>
            </a:r>
            <a:r>
              <a:rPr lang="en-US" b="0" i="0" dirty="0">
                <a:solidFill>
                  <a:srgbClr val="374151"/>
                </a:solidFill>
                <a:effectLst/>
                <a:latin typeface="Söhne"/>
              </a:rPr>
              <a:t>: Once you have identified external links, you can choose how to handle them based on your crawling requirements. Here are a few common options:</a:t>
            </a:r>
          </a:p>
          <a:p>
            <a:pPr lvl="1" algn="just">
              <a:buFont typeface="Arial" panose="020B0604020202020204" pitchFamily="34" charset="0"/>
              <a:buChar char="•"/>
            </a:pPr>
            <a:r>
              <a:rPr lang="en-US" b="1" i="0" dirty="0">
                <a:solidFill>
                  <a:srgbClr val="374151"/>
                </a:solidFill>
                <a:effectLst/>
                <a:latin typeface="Söhne"/>
              </a:rPr>
              <a:t>Ignore</a:t>
            </a:r>
            <a:r>
              <a:rPr lang="en-US" b="0" i="0" dirty="0">
                <a:solidFill>
                  <a:srgbClr val="374151"/>
                </a:solidFill>
                <a:effectLst/>
                <a:latin typeface="Söhne"/>
              </a:rPr>
              <a:t>: You may decide to ignore external links and focus solely on crawling and extracting data from the current domain.</a:t>
            </a:r>
          </a:p>
          <a:p>
            <a:pPr lvl="1" algn="just">
              <a:buFont typeface="Arial" panose="020B0604020202020204" pitchFamily="34" charset="0"/>
              <a:buChar char="•"/>
            </a:pPr>
            <a:r>
              <a:rPr lang="en-US" b="1" i="0" dirty="0">
                <a:solidFill>
                  <a:srgbClr val="374151"/>
                </a:solidFill>
                <a:effectLst/>
                <a:latin typeface="Söhne"/>
              </a:rPr>
              <a:t>Follow</a:t>
            </a:r>
            <a:r>
              <a:rPr lang="en-US" b="0" i="0" dirty="0">
                <a:solidFill>
                  <a:srgbClr val="374151"/>
                </a:solidFill>
                <a:effectLst/>
                <a:latin typeface="Söhne"/>
              </a:rPr>
              <a:t>: You may choose to follow external links and include them in the crawling process to expand your scope beyond the initial domain.</a:t>
            </a:r>
          </a:p>
          <a:p>
            <a:pPr lvl="1" algn="just">
              <a:buFont typeface="Arial" panose="020B0604020202020204" pitchFamily="34" charset="0"/>
              <a:buChar char="•"/>
            </a:pPr>
            <a:r>
              <a:rPr lang="en-US" b="1" i="0" dirty="0">
                <a:solidFill>
                  <a:srgbClr val="374151"/>
                </a:solidFill>
                <a:effectLst/>
                <a:latin typeface="Söhne"/>
              </a:rPr>
              <a:t>Record</a:t>
            </a:r>
            <a:r>
              <a:rPr lang="en-US" b="0" i="0" dirty="0">
                <a:solidFill>
                  <a:srgbClr val="374151"/>
                </a:solidFill>
                <a:effectLst/>
                <a:latin typeface="Söhne"/>
              </a:rPr>
              <a:t>: You may record the external links for analysis or further processing without immediately crawling them.</a:t>
            </a:r>
          </a:p>
          <a:p>
            <a:pPr marL="0" lvl="1" indent="0" algn="just">
              <a:buNone/>
            </a:pPr>
            <a:r>
              <a:rPr lang="en-US" b="1" i="0" dirty="0">
                <a:solidFill>
                  <a:srgbClr val="374151"/>
                </a:solidFill>
                <a:effectLst/>
                <a:latin typeface="Söhne"/>
              </a:rPr>
              <a:t>Recursive Crawling</a:t>
            </a:r>
            <a:r>
              <a:rPr lang="en-US" b="0" i="0" dirty="0">
                <a:solidFill>
                  <a:srgbClr val="374151"/>
                </a:solidFill>
                <a:effectLst/>
                <a:latin typeface="Söhne"/>
              </a:rPr>
              <a:t>: If you decide to follow external links, you can recursively perform the crawling process on those links as well. This allows you to crawl multiple domains and expand your reach across the internet.</a:t>
            </a:r>
          </a:p>
          <a:p>
            <a:pPr marL="201168" lvl="1" indent="0" algn="just">
              <a:buNone/>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3285907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A00770-5815-B004-FBC2-68C5D7B97B77}"/>
              </a:ext>
            </a:extLst>
          </p:cNvPr>
          <p:cNvPicPr>
            <a:picLocks noGrp="1" noChangeAspect="1"/>
          </p:cNvPicPr>
          <p:nvPr>
            <p:ph idx="4294967295"/>
          </p:nvPr>
        </p:nvPicPr>
        <p:blipFill>
          <a:blip r:embed="rId2"/>
          <a:stretch>
            <a:fillRect/>
          </a:stretch>
        </p:blipFill>
        <p:spPr>
          <a:xfrm>
            <a:off x="359229" y="335870"/>
            <a:ext cx="8197340" cy="2853644"/>
          </a:xfrm>
        </p:spPr>
      </p:pic>
      <p:pic>
        <p:nvPicPr>
          <p:cNvPr id="7" name="Picture 6">
            <a:extLst>
              <a:ext uri="{FF2B5EF4-FFF2-40B4-BE49-F238E27FC236}">
                <a16:creationId xmlns:a16="http://schemas.microsoft.com/office/drawing/2014/main" id="{6BE2E9C3-0887-20FB-A78D-26AAB738A9D1}"/>
              </a:ext>
            </a:extLst>
          </p:cNvPr>
          <p:cNvPicPr>
            <a:picLocks noChangeAspect="1"/>
          </p:cNvPicPr>
          <p:nvPr/>
        </p:nvPicPr>
        <p:blipFill>
          <a:blip r:embed="rId3"/>
          <a:stretch>
            <a:fillRect/>
          </a:stretch>
        </p:blipFill>
        <p:spPr>
          <a:xfrm>
            <a:off x="448913" y="3290131"/>
            <a:ext cx="8390287" cy="2933851"/>
          </a:xfrm>
          <a:prstGeom prst="rect">
            <a:avLst/>
          </a:prstGeom>
        </p:spPr>
      </p:pic>
    </p:spTree>
    <p:extLst>
      <p:ext uri="{BB962C8B-B14F-4D97-AF65-F5344CB8AC3E}">
        <p14:creationId xmlns:p14="http://schemas.microsoft.com/office/powerpoint/2010/main" val="76409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E64A-0588-FF98-94A5-57F824AFD938}"/>
              </a:ext>
            </a:extLst>
          </p:cNvPr>
          <p:cNvSpPr>
            <a:spLocks noGrp="1"/>
          </p:cNvSpPr>
          <p:nvPr>
            <p:ph type="title"/>
          </p:nvPr>
        </p:nvSpPr>
        <p:spPr/>
        <p:txBody>
          <a:bodyPr/>
          <a:lstStyle/>
          <a:p>
            <a:r>
              <a:rPr lang="en-IN" dirty="0"/>
              <a:t>Planning and defining objects</a:t>
            </a:r>
          </a:p>
        </p:txBody>
      </p:sp>
      <p:sp>
        <p:nvSpPr>
          <p:cNvPr id="3" name="Content Placeholder 2">
            <a:extLst>
              <a:ext uri="{FF2B5EF4-FFF2-40B4-BE49-F238E27FC236}">
                <a16:creationId xmlns:a16="http://schemas.microsoft.com/office/drawing/2014/main" id="{7FB124F0-8B52-C92E-389F-F33187F980BC}"/>
              </a:ext>
            </a:extLst>
          </p:cNvPr>
          <p:cNvSpPr>
            <a:spLocks noGrp="1"/>
          </p:cNvSpPr>
          <p:nvPr>
            <p:ph idx="1"/>
          </p:nvPr>
        </p:nvSpPr>
        <p:spPr/>
        <p:txBody>
          <a:bodyPr>
            <a:normAutofit fontScale="92500"/>
          </a:bodyPr>
          <a:lstStyle/>
          <a:p>
            <a:pPr algn="just"/>
            <a:r>
              <a:rPr lang="en-US" dirty="0"/>
              <a:t>One common trap of web scraping is defining the data that you want to collect based entirely on what’s available in front of your eyes. For instance, if you want to collect product data, you may first look at a clothing store and decide that each product you scrape needs to have the following fields:</a:t>
            </a:r>
          </a:p>
          <a:p>
            <a:r>
              <a:rPr lang="en-US" dirty="0"/>
              <a:t>• Product name</a:t>
            </a:r>
          </a:p>
          <a:p>
            <a:r>
              <a:rPr lang="en-US" dirty="0"/>
              <a:t>• Price</a:t>
            </a:r>
          </a:p>
          <a:p>
            <a:r>
              <a:rPr lang="en-US" dirty="0"/>
              <a:t>• Description</a:t>
            </a:r>
          </a:p>
          <a:p>
            <a:r>
              <a:rPr lang="en-US" dirty="0"/>
              <a:t>• Sizes</a:t>
            </a:r>
          </a:p>
          <a:p>
            <a:r>
              <a:rPr lang="en-US" dirty="0"/>
              <a:t>• Colors</a:t>
            </a:r>
          </a:p>
          <a:p>
            <a:r>
              <a:rPr lang="en-US" dirty="0"/>
              <a:t>• Fabric type</a:t>
            </a:r>
          </a:p>
          <a:p>
            <a:r>
              <a:rPr lang="en-US" dirty="0"/>
              <a:t>• Customer rating</a:t>
            </a:r>
          </a:p>
          <a:p>
            <a:endParaRPr lang="en-IN" dirty="0"/>
          </a:p>
        </p:txBody>
      </p:sp>
    </p:spTree>
    <p:extLst>
      <p:ext uri="{BB962C8B-B14F-4D97-AF65-F5344CB8AC3E}">
        <p14:creationId xmlns:p14="http://schemas.microsoft.com/office/powerpoint/2010/main" val="1527638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C4324-350D-7D69-B46D-05E149A27210}"/>
              </a:ext>
            </a:extLst>
          </p:cNvPr>
          <p:cNvSpPr>
            <a:spLocks noGrp="1"/>
          </p:cNvSpPr>
          <p:nvPr>
            <p:ph idx="4294967295"/>
          </p:nvPr>
        </p:nvSpPr>
        <p:spPr>
          <a:xfrm>
            <a:off x="130628" y="158977"/>
            <a:ext cx="11680372" cy="5991452"/>
          </a:xfrm>
        </p:spPr>
        <p:txBody>
          <a:bodyPr>
            <a:normAutofit/>
          </a:bodyPr>
          <a:lstStyle/>
          <a:p>
            <a:pPr algn="just"/>
            <a:r>
              <a:rPr lang="en-US" dirty="0"/>
              <a:t>Looking at another website, you find that it has SKUs (stock keeping units, used to track and order items) listed on the page. You definitely want to collect that data as well, even if it doesn’t appear on the first site! You add this field:</a:t>
            </a:r>
          </a:p>
          <a:p>
            <a:pPr algn="just"/>
            <a:r>
              <a:rPr lang="en-US" dirty="0"/>
              <a:t>• Item SKU</a:t>
            </a:r>
          </a:p>
          <a:p>
            <a:pPr algn="just"/>
            <a:r>
              <a:rPr lang="en-US" dirty="0"/>
              <a:t>Although clothing may be a great start, you also want to make sure you can extend this crawler to other types of products. You start perusing product sections of other websites and decide you also need to collect this information:</a:t>
            </a:r>
          </a:p>
          <a:p>
            <a:pPr algn="just"/>
            <a:r>
              <a:rPr lang="en-US" dirty="0"/>
              <a:t>• Hardcover/Paperback</a:t>
            </a:r>
          </a:p>
          <a:p>
            <a:pPr algn="just"/>
            <a:r>
              <a:rPr lang="en-US" dirty="0"/>
              <a:t>• Matte/Glossy print</a:t>
            </a:r>
          </a:p>
          <a:p>
            <a:pPr algn="just"/>
            <a:r>
              <a:rPr lang="en-US" dirty="0"/>
              <a:t>• Number of customer reviews</a:t>
            </a:r>
          </a:p>
          <a:p>
            <a:pPr algn="just"/>
            <a:r>
              <a:rPr lang="en-US" dirty="0"/>
              <a:t>• Link to manufacturer</a:t>
            </a:r>
          </a:p>
          <a:p>
            <a:pPr algn="just"/>
            <a:r>
              <a:rPr lang="en-US" dirty="0"/>
              <a:t>Clearly, this is an unsustainable approach. Simply adding attributes to your product type every time you see a new piece of information on a website will lead to far too many fields to keep track of. Not only that, but every time you scrape a new website, you’ll be forced to perform a detailed analysis of the fields the website has and the fields you’ve accumulated so far, and potentially add new fields</a:t>
            </a:r>
            <a:endParaRPr lang="en-IN" dirty="0"/>
          </a:p>
        </p:txBody>
      </p:sp>
    </p:spTree>
    <p:extLst>
      <p:ext uri="{BB962C8B-B14F-4D97-AF65-F5344CB8AC3E}">
        <p14:creationId xmlns:p14="http://schemas.microsoft.com/office/powerpoint/2010/main" val="2388494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D9D0-5A4B-DB1A-9DFC-BA0285174050}"/>
              </a:ext>
            </a:extLst>
          </p:cNvPr>
          <p:cNvSpPr>
            <a:spLocks noGrp="1"/>
          </p:cNvSpPr>
          <p:nvPr>
            <p:ph type="title"/>
          </p:nvPr>
        </p:nvSpPr>
        <p:spPr/>
        <p:txBody>
          <a:bodyPr/>
          <a:lstStyle/>
          <a:p>
            <a:r>
              <a:rPr lang="en-IN" dirty="0"/>
              <a:t>Dealing with different website layouts</a:t>
            </a:r>
          </a:p>
        </p:txBody>
      </p:sp>
      <p:sp>
        <p:nvSpPr>
          <p:cNvPr id="3" name="Content Placeholder 2">
            <a:extLst>
              <a:ext uri="{FF2B5EF4-FFF2-40B4-BE49-F238E27FC236}">
                <a16:creationId xmlns:a16="http://schemas.microsoft.com/office/drawing/2014/main" id="{23490F6A-93D9-9B1A-15D3-89B00D7EBBAC}"/>
              </a:ext>
            </a:extLst>
          </p:cNvPr>
          <p:cNvSpPr>
            <a:spLocks noGrp="1"/>
          </p:cNvSpPr>
          <p:nvPr>
            <p:ph idx="1"/>
          </p:nvPr>
        </p:nvSpPr>
        <p:spPr/>
        <p:txBody>
          <a:bodyPr/>
          <a:lstStyle/>
          <a:p>
            <a:r>
              <a:rPr lang="en-US" b="0" i="0" dirty="0">
                <a:solidFill>
                  <a:srgbClr val="374151"/>
                </a:solidFill>
                <a:effectLst/>
                <a:latin typeface="Söhne"/>
              </a:rPr>
              <a:t>When dealing with different website layouts during web crawling, it's important to adapt your crawler to handle the specific structures and elements of each website.</a:t>
            </a:r>
          </a:p>
          <a:p>
            <a:r>
              <a:rPr lang="en-US" dirty="0">
                <a:solidFill>
                  <a:srgbClr val="374151"/>
                </a:solidFill>
                <a:latin typeface="Söhne"/>
              </a:rPr>
              <a:t>Simple approach would be writing a separate crawlers for different layouts</a:t>
            </a:r>
          </a:p>
          <a:p>
            <a:r>
              <a:rPr lang="en-US" dirty="0">
                <a:solidFill>
                  <a:srgbClr val="374151"/>
                </a:solidFill>
                <a:latin typeface="Söhne"/>
              </a:rPr>
              <a:t>Example: </a:t>
            </a:r>
          </a:p>
          <a:p>
            <a:endParaRPr lang="en-IN" dirty="0"/>
          </a:p>
        </p:txBody>
      </p:sp>
      <p:pic>
        <p:nvPicPr>
          <p:cNvPr id="5" name="Picture 4">
            <a:extLst>
              <a:ext uri="{FF2B5EF4-FFF2-40B4-BE49-F238E27FC236}">
                <a16:creationId xmlns:a16="http://schemas.microsoft.com/office/drawing/2014/main" id="{C51A9D9F-A56B-D3CF-742C-61C0D4C5F4A5}"/>
              </a:ext>
            </a:extLst>
          </p:cNvPr>
          <p:cNvPicPr>
            <a:picLocks noChangeAspect="1"/>
          </p:cNvPicPr>
          <p:nvPr/>
        </p:nvPicPr>
        <p:blipFill>
          <a:blip r:embed="rId2"/>
          <a:stretch>
            <a:fillRect/>
          </a:stretch>
        </p:blipFill>
        <p:spPr>
          <a:xfrm>
            <a:off x="2917258" y="3119403"/>
            <a:ext cx="6204971" cy="3128997"/>
          </a:xfrm>
          <a:prstGeom prst="rect">
            <a:avLst/>
          </a:prstGeom>
        </p:spPr>
      </p:pic>
    </p:spTree>
    <p:extLst>
      <p:ext uri="{BB962C8B-B14F-4D97-AF65-F5344CB8AC3E}">
        <p14:creationId xmlns:p14="http://schemas.microsoft.com/office/powerpoint/2010/main" val="2435929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ED16AD-DCFB-ABC7-9435-0C5C18DE4191}"/>
              </a:ext>
            </a:extLst>
          </p:cNvPr>
          <p:cNvPicPr>
            <a:picLocks noGrp="1" noChangeAspect="1"/>
          </p:cNvPicPr>
          <p:nvPr>
            <p:ph idx="4294967295"/>
          </p:nvPr>
        </p:nvPicPr>
        <p:blipFill>
          <a:blip r:embed="rId2"/>
          <a:stretch>
            <a:fillRect/>
          </a:stretch>
        </p:blipFill>
        <p:spPr>
          <a:xfrm>
            <a:off x="1121229" y="599622"/>
            <a:ext cx="8642350" cy="3830638"/>
          </a:xfrm>
        </p:spPr>
      </p:pic>
      <p:sp>
        <p:nvSpPr>
          <p:cNvPr id="7" name="TextBox 6">
            <a:extLst>
              <a:ext uri="{FF2B5EF4-FFF2-40B4-BE49-F238E27FC236}">
                <a16:creationId xmlns:a16="http://schemas.microsoft.com/office/drawing/2014/main" id="{173EB5B2-8DB2-5294-4041-894C7A8A8D1A}"/>
              </a:ext>
            </a:extLst>
          </p:cNvPr>
          <p:cNvSpPr txBox="1"/>
          <p:nvPr/>
        </p:nvSpPr>
        <p:spPr>
          <a:xfrm>
            <a:off x="370113" y="5185006"/>
            <a:ext cx="10809515" cy="369332"/>
          </a:xfrm>
          <a:prstGeom prst="rect">
            <a:avLst/>
          </a:prstGeom>
          <a:noFill/>
        </p:spPr>
        <p:txBody>
          <a:bodyPr wrap="square">
            <a:spAutoFit/>
          </a:bodyPr>
          <a:lstStyle/>
          <a:p>
            <a:r>
              <a:rPr lang="en-IN" dirty="0"/>
              <a:t>These things can also be modified by search function, search through links function</a:t>
            </a:r>
          </a:p>
        </p:txBody>
      </p:sp>
    </p:spTree>
    <p:extLst>
      <p:ext uri="{BB962C8B-B14F-4D97-AF65-F5344CB8AC3E}">
        <p14:creationId xmlns:p14="http://schemas.microsoft.com/office/powerpoint/2010/main" val="368178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E285-6D3A-C960-36D5-DC5402FA433A}"/>
              </a:ext>
            </a:extLst>
          </p:cNvPr>
          <p:cNvSpPr>
            <a:spLocks noGrp="1"/>
          </p:cNvSpPr>
          <p:nvPr>
            <p:ph type="title"/>
          </p:nvPr>
        </p:nvSpPr>
        <p:spPr/>
        <p:txBody>
          <a:bodyPr/>
          <a:lstStyle/>
          <a:p>
            <a:r>
              <a:rPr lang="en-IN" dirty="0">
                <a:solidFill>
                  <a:srgbClr val="FF0000"/>
                </a:solidFill>
              </a:rPr>
              <a:t>Different web scrapping techniques</a:t>
            </a:r>
          </a:p>
        </p:txBody>
      </p:sp>
      <p:sp>
        <p:nvSpPr>
          <p:cNvPr id="5" name="Content Placeholder 4">
            <a:extLst>
              <a:ext uri="{FF2B5EF4-FFF2-40B4-BE49-F238E27FC236}">
                <a16:creationId xmlns:a16="http://schemas.microsoft.com/office/drawing/2014/main" id="{F907E0B2-F460-942E-6C92-3D4ECD0E7C6A}"/>
              </a:ext>
            </a:extLst>
          </p:cNvPr>
          <p:cNvSpPr>
            <a:spLocks noGrp="1"/>
          </p:cNvSpPr>
          <p:nvPr>
            <p:ph idx="1"/>
          </p:nvPr>
        </p:nvSpPr>
        <p:spPr/>
        <p:txBody>
          <a:bodyPr/>
          <a:lstStyle/>
          <a:p>
            <a:pPr algn="just">
              <a:buFont typeface="+mj-lt"/>
              <a:buAutoNum type="arabicPeriod"/>
            </a:pPr>
            <a:r>
              <a:rPr lang="en-US" b="0" i="0" dirty="0">
                <a:effectLst/>
              </a:rPr>
              <a:t>Manual Scraping:</a:t>
            </a:r>
          </a:p>
          <a:p>
            <a:pPr lvl="1" algn="just"/>
            <a:r>
              <a:rPr lang="en-US" b="0" i="0" dirty="0">
                <a:effectLst/>
              </a:rPr>
              <a:t>This involves manually inspecting the webpage's HTML code and copying the desired data by hand. It's suitable for simple one-time tasks but can be time-consuming and not practical for large-scale scraping.</a:t>
            </a:r>
          </a:p>
          <a:p>
            <a:pPr algn="just">
              <a:buFont typeface="+mj-lt"/>
              <a:buAutoNum type="arabicPeriod"/>
            </a:pPr>
            <a:r>
              <a:rPr lang="en-US" b="0" i="0" dirty="0">
                <a:effectLst/>
              </a:rPr>
              <a:t>Regular Expressions:</a:t>
            </a:r>
          </a:p>
          <a:p>
            <a:pPr lvl="1" algn="just"/>
            <a:r>
              <a:rPr lang="en-US" b="0" i="0" dirty="0">
                <a:effectLst/>
              </a:rPr>
              <a:t>Regular expressions (regex) can be used to extract specific patterns from HTML code. It can be effective for simple data extraction tasks but becomes more challenging as the complexity of the HTML structure increases.</a:t>
            </a:r>
          </a:p>
          <a:p>
            <a:pPr algn="just"/>
            <a:endParaRPr lang="en-IN" dirty="0"/>
          </a:p>
        </p:txBody>
      </p:sp>
    </p:spTree>
    <p:extLst>
      <p:ext uri="{BB962C8B-B14F-4D97-AF65-F5344CB8AC3E}">
        <p14:creationId xmlns:p14="http://schemas.microsoft.com/office/powerpoint/2010/main" val="2744300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541CE0-14DE-2B1E-89EA-1741BFCB4D5D}"/>
              </a:ext>
            </a:extLst>
          </p:cNvPr>
          <p:cNvSpPr>
            <a:spLocks noGrp="1"/>
          </p:cNvSpPr>
          <p:nvPr>
            <p:ph type="title"/>
          </p:nvPr>
        </p:nvSpPr>
        <p:spPr/>
        <p:txBody>
          <a:bodyPr/>
          <a:lstStyle/>
          <a:p>
            <a:r>
              <a:rPr lang="en-IN" dirty="0"/>
              <a:t>Advanced Scrapping</a:t>
            </a:r>
          </a:p>
        </p:txBody>
      </p:sp>
      <p:sp>
        <p:nvSpPr>
          <p:cNvPr id="5" name="Text Placeholder 4">
            <a:extLst>
              <a:ext uri="{FF2B5EF4-FFF2-40B4-BE49-F238E27FC236}">
                <a16:creationId xmlns:a16="http://schemas.microsoft.com/office/drawing/2014/main" id="{27E75F4C-56C8-DDE9-115E-2B0742936A7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36035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965E3-75A0-386D-8B53-33F709876940}"/>
              </a:ext>
            </a:extLst>
          </p:cNvPr>
          <p:cNvSpPr>
            <a:spLocks noGrp="1"/>
          </p:cNvSpPr>
          <p:nvPr>
            <p:ph type="title"/>
          </p:nvPr>
        </p:nvSpPr>
        <p:spPr/>
        <p:txBody>
          <a:bodyPr/>
          <a:lstStyle/>
          <a:p>
            <a:r>
              <a:rPr lang="en-IN" dirty="0"/>
              <a:t>Contents</a:t>
            </a:r>
          </a:p>
        </p:txBody>
      </p:sp>
      <p:sp>
        <p:nvSpPr>
          <p:cNvPr id="5" name="Content Placeholder 4">
            <a:extLst>
              <a:ext uri="{FF2B5EF4-FFF2-40B4-BE49-F238E27FC236}">
                <a16:creationId xmlns:a16="http://schemas.microsoft.com/office/drawing/2014/main" id="{155C49E5-BD99-FAE2-3B9A-0F1EF1C0F488}"/>
              </a:ext>
            </a:extLst>
          </p:cNvPr>
          <p:cNvSpPr>
            <a:spLocks noGrp="1"/>
          </p:cNvSpPr>
          <p:nvPr>
            <p:ph idx="1"/>
          </p:nvPr>
        </p:nvSpPr>
        <p:spPr>
          <a:xfrm>
            <a:off x="1097280" y="1737360"/>
            <a:ext cx="10058400" cy="4565469"/>
          </a:xfrm>
        </p:spPr>
        <p:txBody>
          <a:bodyPr>
            <a:normAutofit lnSpcReduction="10000"/>
          </a:bodyPr>
          <a:lstStyle/>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Writing a simple scraper</a:t>
            </a:r>
          </a:p>
          <a:p>
            <a:pPr>
              <a:buFont typeface="Wingdings" panose="05000000000000000000" pitchFamily="2" charset="2"/>
              <a:buChar char="§"/>
            </a:pPr>
            <a:r>
              <a:rPr lang="en-US" sz="1600" dirty="0">
                <a:latin typeface="Times New Roman" panose="02020603050405020304" pitchFamily="18" charset="0"/>
                <a:ea typeface="Times New Roman" panose="02020603050405020304" pitchFamily="18" charset="0"/>
              </a:rPr>
              <a:t>S</a:t>
            </a:r>
            <a:r>
              <a:rPr lang="en-US" sz="1600" dirty="0">
                <a:effectLst/>
                <a:latin typeface="Times New Roman" panose="02020603050405020304" pitchFamily="18" charset="0"/>
                <a:ea typeface="Times New Roman" panose="02020603050405020304" pitchFamily="18" charset="0"/>
              </a:rPr>
              <a:t>pidering with rules</a:t>
            </a:r>
          </a:p>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 Creating items</a:t>
            </a:r>
          </a:p>
          <a:p>
            <a:pPr>
              <a:buFont typeface="Wingdings" panose="05000000000000000000" pitchFamily="2" charset="2"/>
              <a:buChar char="§"/>
            </a:pPr>
            <a:r>
              <a:rPr lang="en-US" sz="1600" dirty="0">
                <a:latin typeface="Times New Roman" panose="02020603050405020304" pitchFamily="18" charset="0"/>
                <a:ea typeface="Times New Roman" panose="02020603050405020304" pitchFamily="18" charset="0"/>
              </a:rPr>
              <a:t>O</a:t>
            </a:r>
            <a:r>
              <a:rPr lang="en-US" sz="1600" dirty="0">
                <a:effectLst/>
                <a:latin typeface="Times New Roman" panose="02020603050405020304" pitchFamily="18" charset="0"/>
                <a:ea typeface="Times New Roman" panose="02020603050405020304" pitchFamily="18" charset="0"/>
              </a:rPr>
              <a:t>utputting items</a:t>
            </a:r>
          </a:p>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 Item pipeline</a:t>
            </a:r>
          </a:p>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Document encoding, text encoding and global internet</a:t>
            </a:r>
          </a:p>
          <a:p>
            <a:pPr>
              <a:buFont typeface="Wingdings" panose="05000000000000000000" pitchFamily="2" charset="2"/>
              <a:buChar char="§"/>
            </a:pPr>
            <a:r>
              <a:rPr lang="en-US" sz="1600" dirty="0">
                <a:latin typeface="Times New Roman" panose="02020603050405020304" pitchFamily="18" charset="0"/>
                <a:ea typeface="Times New Roman" panose="02020603050405020304" pitchFamily="18" charset="0"/>
              </a:rPr>
              <a:t>C</a:t>
            </a:r>
            <a:r>
              <a:rPr lang="en-US" sz="1600" dirty="0">
                <a:effectLst/>
                <a:latin typeface="Times New Roman" panose="02020603050405020304" pitchFamily="18" charset="0"/>
                <a:ea typeface="Times New Roman" panose="02020603050405020304" pitchFamily="18" charset="0"/>
              </a:rPr>
              <a:t>rawling through APIs: HTTP methods and APIs</a:t>
            </a:r>
          </a:p>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Parsing JSON</a:t>
            </a:r>
          </a:p>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Overview of libraries: Pillow Processing well formatted text</a:t>
            </a:r>
          </a:p>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 Adjusting images automatically</a:t>
            </a:r>
          </a:p>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Scrapping text from images on websites</a:t>
            </a:r>
          </a:p>
          <a:p>
            <a:pPr>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 Reading captchas and training Tesseract</a:t>
            </a:r>
            <a:endParaRPr lang="en-IN" sz="1600" dirty="0"/>
          </a:p>
        </p:txBody>
      </p:sp>
    </p:spTree>
    <p:extLst>
      <p:ext uri="{BB962C8B-B14F-4D97-AF65-F5344CB8AC3E}">
        <p14:creationId xmlns:p14="http://schemas.microsoft.com/office/powerpoint/2010/main" val="3666958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78EB-27FC-08E5-99E2-6098F4DFA466}"/>
              </a:ext>
            </a:extLst>
          </p:cNvPr>
          <p:cNvSpPr>
            <a:spLocks noGrp="1"/>
          </p:cNvSpPr>
          <p:nvPr>
            <p:ph type="title"/>
          </p:nvPr>
        </p:nvSpPr>
        <p:spPr/>
        <p:txBody>
          <a:bodyPr/>
          <a:lstStyle/>
          <a:p>
            <a:r>
              <a:rPr lang="en-IN" dirty="0"/>
              <a:t>Introduction to scrappy</a:t>
            </a:r>
          </a:p>
        </p:txBody>
      </p:sp>
      <p:sp>
        <p:nvSpPr>
          <p:cNvPr id="3" name="Content Placeholder 2">
            <a:extLst>
              <a:ext uri="{FF2B5EF4-FFF2-40B4-BE49-F238E27FC236}">
                <a16:creationId xmlns:a16="http://schemas.microsoft.com/office/drawing/2014/main" id="{413EC707-B5F8-901A-E54F-2AC949BE5F51}"/>
              </a:ext>
            </a:extLst>
          </p:cNvPr>
          <p:cNvSpPr>
            <a:spLocks noGrp="1"/>
          </p:cNvSpPr>
          <p:nvPr>
            <p:ph idx="1"/>
          </p:nvPr>
        </p:nvSpPr>
        <p:spPr/>
        <p:txBody>
          <a:bodyPr/>
          <a:lstStyle/>
          <a:p>
            <a:pPr algn="just"/>
            <a:r>
              <a:rPr lang="en-US" b="0" i="0" dirty="0">
                <a:solidFill>
                  <a:srgbClr val="374151"/>
                </a:solidFill>
                <a:effectLst/>
                <a:latin typeface="Söhne"/>
              </a:rPr>
              <a:t>Scrapy is an open-source web scraping framework written in Python. It provides a set of tools and libraries that enable developers to extract structured data from websites efficiently. </a:t>
            </a:r>
          </a:p>
          <a:p>
            <a:pPr algn="just"/>
            <a:r>
              <a:rPr lang="en-US" b="1" u="sng" dirty="0">
                <a:solidFill>
                  <a:srgbClr val="374151"/>
                </a:solidFill>
                <a:latin typeface="Söhne"/>
              </a:rPr>
              <a:t>Key components of Scrappy: </a:t>
            </a:r>
          </a:p>
          <a:p>
            <a:pPr algn="just"/>
            <a:r>
              <a:rPr lang="en-US" b="1" dirty="0"/>
              <a:t>Spider: </a:t>
            </a:r>
            <a:r>
              <a:rPr lang="en-US" dirty="0"/>
              <a:t>The Spider is the core component of Scrapy. It is responsible for defining how to navigate websites and extract data. A spider is a Python class that subclasses the scrapy. Spider class defines the rules to follow when crawling a website. It specifies the starting URLs, how to follow links, and how to extract data from the HTML responses.</a:t>
            </a:r>
          </a:p>
          <a:p>
            <a:pPr algn="just"/>
            <a:r>
              <a:rPr lang="en-US" b="1" dirty="0"/>
              <a:t>Selector: </a:t>
            </a:r>
            <a:r>
              <a:rPr lang="en-US" dirty="0"/>
              <a:t>Scrapy uses a powerful tool called Selector to extract data from HTML or XML documents. A Selector allows you to specify XPath or CSS expressions to locate elements within the document. It provides methods like </a:t>
            </a:r>
            <a:r>
              <a:rPr lang="en-US" dirty="0" err="1"/>
              <a:t>xpath</a:t>
            </a:r>
            <a:r>
              <a:rPr lang="en-US" dirty="0"/>
              <a:t>() or </a:t>
            </a:r>
            <a:r>
              <a:rPr lang="en-US" dirty="0" err="1"/>
              <a:t>css</a:t>
            </a:r>
            <a:r>
              <a:rPr lang="en-US" dirty="0"/>
              <a:t>() to extract data based on these expressions.</a:t>
            </a:r>
            <a:endParaRPr lang="en-IN" dirty="0"/>
          </a:p>
        </p:txBody>
      </p:sp>
    </p:spTree>
    <p:extLst>
      <p:ext uri="{BB962C8B-B14F-4D97-AF65-F5344CB8AC3E}">
        <p14:creationId xmlns:p14="http://schemas.microsoft.com/office/powerpoint/2010/main" val="2236489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05612-4C0D-8C17-8CAA-4AE505238F49}"/>
              </a:ext>
            </a:extLst>
          </p:cNvPr>
          <p:cNvSpPr>
            <a:spLocks noGrp="1"/>
          </p:cNvSpPr>
          <p:nvPr>
            <p:ph idx="4294967295"/>
          </p:nvPr>
        </p:nvSpPr>
        <p:spPr>
          <a:xfrm>
            <a:off x="185057" y="202521"/>
            <a:ext cx="11800114" cy="5915250"/>
          </a:xfrm>
        </p:spPr>
        <p:txBody>
          <a:bodyPr>
            <a:normAutofit lnSpcReduction="10000"/>
          </a:bodyPr>
          <a:lstStyle/>
          <a:p>
            <a:pPr algn="just"/>
            <a:r>
              <a:rPr lang="en-US" b="1" i="0" dirty="0">
                <a:solidFill>
                  <a:srgbClr val="374151"/>
                </a:solidFill>
                <a:effectLst/>
                <a:latin typeface="Söhne"/>
              </a:rPr>
              <a:t>Request and Response: </a:t>
            </a:r>
            <a:r>
              <a:rPr lang="en-US" b="0" i="0" dirty="0">
                <a:solidFill>
                  <a:srgbClr val="374151"/>
                </a:solidFill>
                <a:effectLst/>
                <a:latin typeface="Söhne"/>
              </a:rPr>
              <a:t>A Request represents an HTTP request made by a spider to a specific URL. It encapsulates information like the URL, headers, and callback function to handle the response. When a spider sends a request, it receives a Response object containing the web page's HTML or XML content, which is then processed to extract the desired data.</a:t>
            </a:r>
          </a:p>
          <a:p>
            <a:pPr algn="just"/>
            <a:r>
              <a:rPr lang="en-US" b="1" i="0" dirty="0">
                <a:solidFill>
                  <a:srgbClr val="374151"/>
                </a:solidFill>
                <a:effectLst/>
                <a:latin typeface="Söhne"/>
              </a:rPr>
              <a:t>Item: </a:t>
            </a:r>
            <a:r>
              <a:rPr lang="en-US" b="0" i="0" dirty="0">
                <a:solidFill>
                  <a:srgbClr val="374151"/>
                </a:solidFill>
                <a:effectLst/>
                <a:latin typeface="Söhne"/>
              </a:rPr>
              <a:t>An Item is a simple container used to collect the extracted data. It is similar to a dictionary or a data class, where you define the fields to store the data. The extracted data is usually populated into Item objects and later processed or stored.</a:t>
            </a:r>
          </a:p>
          <a:p>
            <a:pPr algn="just"/>
            <a:r>
              <a:rPr lang="en-US" b="1" i="0" dirty="0">
                <a:solidFill>
                  <a:srgbClr val="374151"/>
                </a:solidFill>
                <a:effectLst/>
                <a:latin typeface="Söhne"/>
              </a:rPr>
              <a:t>Pipeline: </a:t>
            </a:r>
            <a:r>
              <a:rPr lang="en-US" b="0" i="0" dirty="0">
                <a:solidFill>
                  <a:srgbClr val="374151"/>
                </a:solidFill>
                <a:effectLst/>
                <a:latin typeface="Söhne"/>
              </a:rPr>
              <a:t>Pipelines are responsible for processing the extracted data from spiders. They define the operations to perform on the data, such as cleaning, validation, or storing in a database. Scrapy pipelines are implemented as Python classes, and you can enable or disable them in the settings.</a:t>
            </a:r>
          </a:p>
          <a:p>
            <a:pPr algn="just"/>
            <a:r>
              <a:rPr lang="en-US" b="1" i="0" dirty="0">
                <a:solidFill>
                  <a:srgbClr val="374151"/>
                </a:solidFill>
                <a:effectLst/>
                <a:latin typeface="Söhne"/>
              </a:rPr>
              <a:t>Middleware: </a:t>
            </a:r>
            <a:r>
              <a:rPr lang="en-US" b="0" i="0" dirty="0">
                <a:solidFill>
                  <a:srgbClr val="374151"/>
                </a:solidFill>
                <a:effectLst/>
                <a:latin typeface="Söhne"/>
              </a:rPr>
              <a:t>Middleware components sit between the request/response process and allow you to customize </a:t>
            </a:r>
            <a:r>
              <a:rPr lang="en-US" b="0" i="0" dirty="0" err="1">
                <a:solidFill>
                  <a:srgbClr val="374151"/>
                </a:solidFill>
                <a:effectLst/>
                <a:latin typeface="Söhne"/>
              </a:rPr>
              <a:t>Scrapy's</a:t>
            </a:r>
            <a:r>
              <a:rPr lang="en-US" b="0" i="0" dirty="0">
                <a:solidFill>
                  <a:srgbClr val="374151"/>
                </a:solidFill>
                <a:effectLst/>
                <a:latin typeface="Söhne"/>
              </a:rPr>
              <a:t> behavior. They can modify requests or responses, handle errors, or perform various preprocessing or postprocessing tasks. Examples of middleware include user-agent rotation, proxy handling, or cookie management.</a:t>
            </a:r>
          </a:p>
          <a:p>
            <a:pPr algn="just"/>
            <a:r>
              <a:rPr lang="en-US" b="1" i="0" dirty="0">
                <a:solidFill>
                  <a:srgbClr val="374151"/>
                </a:solidFill>
                <a:effectLst/>
                <a:latin typeface="Söhne"/>
              </a:rPr>
              <a:t>Settings: </a:t>
            </a:r>
            <a:r>
              <a:rPr lang="en-US" b="0" i="0" dirty="0">
                <a:solidFill>
                  <a:srgbClr val="374151"/>
                </a:solidFill>
                <a:effectLst/>
                <a:latin typeface="Söhne"/>
              </a:rPr>
              <a:t>Scrapy provides a settings module where you can configure various aspects of your spider and the overall scraping process. Settings include options like allowed domains, maximum crawling depth, concurrent requests, and more. You can override default settings in your spider or provide a separate settings file.</a:t>
            </a:r>
          </a:p>
          <a:p>
            <a:pPr algn="just"/>
            <a:r>
              <a:rPr lang="en-US" b="1" i="0" dirty="0">
                <a:solidFill>
                  <a:srgbClr val="374151"/>
                </a:solidFill>
                <a:effectLst/>
                <a:latin typeface="Söhne"/>
              </a:rPr>
              <a:t>Scrapy Shell: </a:t>
            </a:r>
            <a:r>
              <a:rPr lang="en-US" b="0" i="0" dirty="0">
                <a:solidFill>
                  <a:srgbClr val="374151"/>
                </a:solidFill>
                <a:effectLst/>
                <a:latin typeface="Söhne"/>
              </a:rPr>
              <a:t>Scrapy Shell is an interactive environment that allows you to experiment and test your scraping code without running a full spider. It provides a convenient way to issue requests, view responses, and test XPath or CSS selectors interactively.</a:t>
            </a:r>
          </a:p>
          <a:p>
            <a:pPr algn="just"/>
            <a:endParaRPr lang="en-US" b="0" i="0" dirty="0">
              <a:solidFill>
                <a:srgbClr val="374151"/>
              </a:solidFill>
              <a:effectLst/>
              <a:latin typeface="Söhne"/>
            </a:endParaRPr>
          </a:p>
          <a:p>
            <a:pPr algn="just"/>
            <a:endParaRPr lang="en-US" b="0" i="0" dirty="0">
              <a:solidFill>
                <a:srgbClr val="374151"/>
              </a:solidFill>
              <a:effectLst/>
              <a:latin typeface="Söhne"/>
            </a:endParaRPr>
          </a:p>
          <a:p>
            <a:pPr algn="just"/>
            <a:endParaRPr lang="en-US" b="0" i="0" dirty="0">
              <a:solidFill>
                <a:srgbClr val="374151"/>
              </a:solidFill>
              <a:effectLst/>
              <a:latin typeface="Söhne"/>
            </a:endParaRPr>
          </a:p>
          <a:p>
            <a:pPr algn="just"/>
            <a:endParaRPr lang="en-US" b="0" i="0" dirty="0">
              <a:solidFill>
                <a:srgbClr val="374151"/>
              </a:solidFill>
              <a:effectLst/>
              <a:latin typeface="Söhne"/>
            </a:endParaRPr>
          </a:p>
          <a:p>
            <a:pPr algn="just"/>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2406373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59E1-4DDE-2DE5-4A04-007744B54ABB}"/>
              </a:ext>
            </a:extLst>
          </p:cNvPr>
          <p:cNvSpPr>
            <a:spLocks noGrp="1"/>
          </p:cNvSpPr>
          <p:nvPr>
            <p:ph type="title"/>
          </p:nvPr>
        </p:nvSpPr>
        <p:spPr/>
        <p:txBody>
          <a:bodyPr/>
          <a:lstStyle/>
          <a:p>
            <a:r>
              <a:rPr lang="en-IN" dirty="0"/>
              <a:t>Creating a simple scrapper</a:t>
            </a:r>
          </a:p>
        </p:txBody>
      </p:sp>
      <p:sp>
        <p:nvSpPr>
          <p:cNvPr id="3" name="Content Placeholder 2">
            <a:extLst>
              <a:ext uri="{FF2B5EF4-FFF2-40B4-BE49-F238E27FC236}">
                <a16:creationId xmlns:a16="http://schemas.microsoft.com/office/drawing/2014/main" id="{D9A3A018-FDAA-BB34-B8DA-9D79EFBE6D1C}"/>
              </a:ext>
            </a:extLst>
          </p:cNvPr>
          <p:cNvSpPr>
            <a:spLocks noGrp="1"/>
          </p:cNvSpPr>
          <p:nvPr>
            <p:ph idx="1"/>
          </p:nvPr>
        </p:nvSpPr>
        <p:spPr/>
        <p:txBody>
          <a:bodyPr/>
          <a:lstStyle/>
          <a:p>
            <a:pPr>
              <a:buFont typeface="Wingdings" panose="05000000000000000000" pitchFamily="2" charset="2"/>
              <a:buChar char="§"/>
            </a:pPr>
            <a:r>
              <a:rPr lang="en-IN" dirty="0"/>
              <a:t> Scrapy is an open source tool and it can be easily installed using the command “</a:t>
            </a:r>
            <a:r>
              <a:rPr lang="en-IN" b="1" dirty="0" err="1"/>
              <a:t>conda</a:t>
            </a:r>
            <a:r>
              <a:rPr lang="en-IN" b="1" dirty="0"/>
              <a:t> install -c </a:t>
            </a:r>
            <a:r>
              <a:rPr lang="en-IN" b="1" dirty="0" err="1"/>
              <a:t>conda</a:t>
            </a:r>
            <a:r>
              <a:rPr lang="en-IN" b="1" dirty="0"/>
              <a:t>-forge scrapy”</a:t>
            </a:r>
          </a:p>
          <a:p>
            <a:pPr marL="0" indent="0">
              <a:buNone/>
            </a:pPr>
            <a:r>
              <a:rPr lang="en-IN" b="1" dirty="0"/>
              <a:t>Initializing new spider:</a:t>
            </a:r>
          </a:p>
          <a:p>
            <a:pPr>
              <a:buFont typeface="Wingdings" panose="05000000000000000000" pitchFamily="2" charset="2"/>
              <a:buChar char="§"/>
            </a:pPr>
            <a:r>
              <a:rPr lang="en-IN" dirty="0"/>
              <a:t> Once the installation is completed, a small amount of set up needs to be done for each spider (it is a scrappy project)</a:t>
            </a:r>
          </a:p>
          <a:p>
            <a:pPr>
              <a:buFont typeface="Wingdings" panose="05000000000000000000" pitchFamily="2" charset="2"/>
              <a:buChar char="§"/>
            </a:pPr>
            <a:r>
              <a:rPr lang="en-IN" dirty="0"/>
              <a:t> To create a new spider in the current directory, run the following command</a:t>
            </a:r>
          </a:p>
          <a:p>
            <a:pPr>
              <a:buFont typeface="Wingdings" panose="05000000000000000000" pitchFamily="2" charset="2"/>
              <a:buChar char="§"/>
            </a:pPr>
            <a:r>
              <a:rPr lang="en-IN" dirty="0"/>
              <a:t> “ scrapy </a:t>
            </a:r>
            <a:r>
              <a:rPr lang="en-IN" dirty="0" err="1"/>
              <a:t>startproject</a:t>
            </a:r>
            <a:r>
              <a:rPr lang="en-IN" dirty="0"/>
              <a:t> </a:t>
            </a:r>
            <a:r>
              <a:rPr lang="en-IN" dirty="0" err="1"/>
              <a:t>wikiSpider</a:t>
            </a:r>
            <a:r>
              <a:rPr lang="en-IN" dirty="0"/>
              <a:t>”</a:t>
            </a:r>
          </a:p>
          <a:p>
            <a:pPr>
              <a:buFont typeface="Wingdings" panose="05000000000000000000" pitchFamily="2" charset="2"/>
              <a:buChar char="§"/>
            </a:pPr>
            <a:r>
              <a:rPr lang="en-IN" dirty="0"/>
              <a:t> This creates a new subdirectory in the directory the project was created in with the title </a:t>
            </a:r>
            <a:r>
              <a:rPr lang="en-IN" dirty="0" err="1"/>
              <a:t>wikiSpider</a:t>
            </a:r>
            <a:endParaRPr lang="en-IN" dirty="0"/>
          </a:p>
        </p:txBody>
      </p:sp>
    </p:spTree>
    <p:extLst>
      <p:ext uri="{BB962C8B-B14F-4D97-AF65-F5344CB8AC3E}">
        <p14:creationId xmlns:p14="http://schemas.microsoft.com/office/powerpoint/2010/main" val="1599689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1751-FC4E-D1DC-600D-6B2314EDACC9}"/>
              </a:ext>
            </a:extLst>
          </p:cNvPr>
          <p:cNvSpPr>
            <a:spLocks noGrp="1"/>
          </p:cNvSpPr>
          <p:nvPr>
            <p:ph type="title"/>
          </p:nvPr>
        </p:nvSpPr>
        <p:spPr/>
        <p:txBody>
          <a:bodyPr/>
          <a:lstStyle/>
          <a:p>
            <a:r>
              <a:rPr lang="en-IN" dirty="0"/>
              <a:t>Creating a simple scrapper</a:t>
            </a:r>
          </a:p>
        </p:txBody>
      </p:sp>
      <p:pic>
        <p:nvPicPr>
          <p:cNvPr id="5" name="Content Placeholder 4">
            <a:extLst>
              <a:ext uri="{FF2B5EF4-FFF2-40B4-BE49-F238E27FC236}">
                <a16:creationId xmlns:a16="http://schemas.microsoft.com/office/drawing/2014/main" id="{14C95E0C-3302-44A3-DEC5-9BBE0CC34933}"/>
              </a:ext>
            </a:extLst>
          </p:cNvPr>
          <p:cNvPicPr>
            <a:picLocks noGrp="1" noChangeAspect="1"/>
          </p:cNvPicPr>
          <p:nvPr>
            <p:ph idx="1"/>
          </p:nvPr>
        </p:nvPicPr>
        <p:blipFill>
          <a:blip r:embed="rId2"/>
          <a:stretch>
            <a:fillRect/>
          </a:stretch>
        </p:blipFill>
        <p:spPr>
          <a:xfrm>
            <a:off x="1359094" y="2138996"/>
            <a:ext cx="2744820" cy="3954171"/>
          </a:xfrm>
        </p:spPr>
      </p:pic>
      <p:pic>
        <p:nvPicPr>
          <p:cNvPr id="7" name="Picture 6">
            <a:extLst>
              <a:ext uri="{FF2B5EF4-FFF2-40B4-BE49-F238E27FC236}">
                <a16:creationId xmlns:a16="http://schemas.microsoft.com/office/drawing/2014/main" id="{58A40916-3522-87DD-9D40-B70F59AA25A8}"/>
              </a:ext>
            </a:extLst>
          </p:cNvPr>
          <p:cNvPicPr>
            <a:picLocks noChangeAspect="1"/>
          </p:cNvPicPr>
          <p:nvPr/>
        </p:nvPicPr>
        <p:blipFill>
          <a:blip r:embed="rId3"/>
          <a:stretch>
            <a:fillRect/>
          </a:stretch>
        </p:blipFill>
        <p:spPr>
          <a:xfrm>
            <a:off x="1478838" y="5847437"/>
            <a:ext cx="2744819" cy="491460"/>
          </a:xfrm>
          <a:prstGeom prst="rect">
            <a:avLst/>
          </a:prstGeom>
        </p:spPr>
      </p:pic>
      <p:sp>
        <p:nvSpPr>
          <p:cNvPr id="8" name="TextBox 7">
            <a:extLst>
              <a:ext uri="{FF2B5EF4-FFF2-40B4-BE49-F238E27FC236}">
                <a16:creationId xmlns:a16="http://schemas.microsoft.com/office/drawing/2014/main" id="{C96BB17B-BA16-F9FA-6C56-4309AEE015CD}"/>
              </a:ext>
            </a:extLst>
          </p:cNvPr>
          <p:cNvSpPr txBox="1"/>
          <p:nvPr/>
        </p:nvSpPr>
        <p:spPr>
          <a:xfrm>
            <a:off x="5192486" y="2536371"/>
            <a:ext cx="6542314" cy="1200329"/>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To create a crawler, you will add a new file inside the spiders directory at wikiSpider/wikiSpider/spiders/article.py</a:t>
            </a: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Then we need to open article.py and can write simple </a:t>
            </a:r>
            <a:r>
              <a:rPr lang="en-IN" dirty="0" err="1">
                <a:latin typeface="Times New Roman" panose="02020603050405020304" pitchFamily="18" charset="0"/>
                <a:cs typeface="Times New Roman" panose="02020603050405020304" pitchFamily="18" charset="0"/>
              </a:rPr>
              <a:t>scarpy</a:t>
            </a:r>
            <a:r>
              <a:rPr lang="en-IN" dirty="0">
                <a:latin typeface="Times New Roman" panose="02020603050405020304" pitchFamily="18" charset="0"/>
                <a:cs typeface="Times New Roman" panose="02020603050405020304" pitchFamily="18" charset="0"/>
              </a:rPr>
              <a:t> scripts.</a:t>
            </a:r>
          </a:p>
        </p:txBody>
      </p:sp>
    </p:spTree>
    <p:extLst>
      <p:ext uri="{BB962C8B-B14F-4D97-AF65-F5344CB8AC3E}">
        <p14:creationId xmlns:p14="http://schemas.microsoft.com/office/powerpoint/2010/main" val="799754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ACA94F-1EAE-E9C3-8484-D9B804B253FB}"/>
              </a:ext>
            </a:extLst>
          </p:cNvPr>
          <p:cNvPicPr>
            <a:picLocks noGrp="1" noChangeAspect="1"/>
          </p:cNvPicPr>
          <p:nvPr>
            <p:ph sz="half" idx="4294967295"/>
          </p:nvPr>
        </p:nvPicPr>
        <p:blipFill>
          <a:blip r:embed="rId2"/>
          <a:stretch>
            <a:fillRect/>
          </a:stretch>
        </p:blipFill>
        <p:spPr>
          <a:xfrm>
            <a:off x="174170" y="352425"/>
            <a:ext cx="5486401" cy="3925660"/>
          </a:xfrm>
        </p:spPr>
      </p:pic>
      <p:sp>
        <p:nvSpPr>
          <p:cNvPr id="9" name="TextBox 8">
            <a:extLst>
              <a:ext uri="{FF2B5EF4-FFF2-40B4-BE49-F238E27FC236}">
                <a16:creationId xmlns:a16="http://schemas.microsoft.com/office/drawing/2014/main" id="{814AC418-558D-1099-BAD9-E6A1EB2447D2}"/>
              </a:ext>
            </a:extLst>
          </p:cNvPr>
          <p:cNvSpPr txBox="1"/>
          <p:nvPr/>
        </p:nvSpPr>
        <p:spPr>
          <a:xfrm>
            <a:off x="5519057" y="487135"/>
            <a:ext cx="6096000" cy="4801314"/>
          </a:xfrm>
          <a:prstGeom prst="rect">
            <a:avLst/>
          </a:prstGeom>
          <a:noFill/>
        </p:spPr>
        <p:txBody>
          <a:bodyPr wrap="square">
            <a:spAutoFit/>
          </a:bodyPr>
          <a:lstStyle/>
          <a:p>
            <a:pPr marL="285750" indent="-285750" algn="just">
              <a:buFont typeface="Arial" panose="020B0604020202020204" pitchFamily="34" charset="0"/>
              <a:buChar char="•"/>
            </a:pPr>
            <a:r>
              <a:rPr lang="en-US" dirty="0"/>
              <a:t>The name of this class (</a:t>
            </a:r>
            <a:r>
              <a:rPr lang="en-US" dirty="0" err="1"/>
              <a:t>ArticleSpider</a:t>
            </a:r>
            <a:r>
              <a:rPr lang="en-US" dirty="0"/>
              <a:t>) is different from the name of the directory (</a:t>
            </a:r>
            <a:r>
              <a:rPr lang="en-US" dirty="0" err="1"/>
              <a:t>wikiSpider</a:t>
            </a:r>
            <a:r>
              <a:rPr lang="en-US" dirty="0"/>
              <a:t>), indicating that this class in particular is responsible for spidering through only article pages, under the broader category of </a:t>
            </a:r>
            <a:r>
              <a:rPr lang="en-US" dirty="0" err="1"/>
              <a:t>wikiSpider</a:t>
            </a:r>
            <a:r>
              <a:rPr lang="en-US" dirty="0"/>
              <a:t>, which you may later want to use to search for other page types.</a:t>
            </a:r>
          </a:p>
          <a:p>
            <a:pPr marL="285750" indent="-285750" algn="just">
              <a:buFont typeface="Arial" panose="020B0604020202020204" pitchFamily="34" charset="0"/>
              <a:buChar char="•"/>
            </a:pPr>
            <a:r>
              <a:rPr lang="en-US" dirty="0"/>
              <a:t>For large sites with many types of content, you might have separate Scrapy items for each type (blog posts, press releases, articles, etc.), each with different fields, but all running under the same Scrapy project. The name of each spider must be unique within the project.</a:t>
            </a:r>
          </a:p>
          <a:p>
            <a:pPr marL="285750" indent="-285750" algn="just">
              <a:buFont typeface="Arial" panose="020B0604020202020204" pitchFamily="34" charset="0"/>
              <a:buChar char="•"/>
            </a:pPr>
            <a:r>
              <a:rPr lang="en-US" dirty="0"/>
              <a:t>The other key things to notice about this spider are the two functions </a:t>
            </a:r>
            <a:r>
              <a:rPr lang="en-US" dirty="0" err="1"/>
              <a:t>start_requests</a:t>
            </a:r>
            <a:r>
              <a:rPr lang="en-US" dirty="0"/>
              <a:t> and parse. </a:t>
            </a:r>
          </a:p>
          <a:p>
            <a:pPr marL="285750" indent="-285750" algn="just">
              <a:buFont typeface="Arial" panose="020B0604020202020204" pitchFamily="34" charset="0"/>
              <a:buChar char="•"/>
            </a:pPr>
            <a:r>
              <a:rPr lang="en-US" dirty="0" err="1"/>
              <a:t>start_requests</a:t>
            </a:r>
            <a:r>
              <a:rPr lang="en-US" dirty="0"/>
              <a:t> is a Scrapy-defined entry point to the program used to </a:t>
            </a:r>
            <a:r>
              <a:rPr lang="en-US" dirty="0" err="1"/>
              <a:t>gener</a:t>
            </a:r>
            <a:r>
              <a:rPr lang="en-US" dirty="0"/>
              <a:t>‐ ate Request objects that Scrapy uses to crawl the website</a:t>
            </a:r>
          </a:p>
          <a:p>
            <a:pPr marL="285750" indent="-285750" algn="just">
              <a:buFont typeface="Arial" panose="020B0604020202020204" pitchFamily="34" charset="0"/>
              <a:buChar char="•"/>
            </a:pPr>
            <a:r>
              <a:rPr lang="en-US" dirty="0"/>
              <a:t>parse is a callback function defined by the user, and is passed to the Request object with callback=</a:t>
            </a:r>
            <a:r>
              <a:rPr lang="en-US" dirty="0" err="1"/>
              <a:t>self.parse</a:t>
            </a:r>
            <a:r>
              <a:rPr lang="en-US" dirty="0"/>
              <a:t>. </a:t>
            </a:r>
            <a:endParaRPr lang="en-IN" dirty="0"/>
          </a:p>
        </p:txBody>
      </p:sp>
      <p:sp>
        <p:nvSpPr>
          <p:cNvPr id="11" name="TextBox 10">
            <a:extLst>
              <a:ext uri="{FF2B5EF4-FFF2-40B4-BE49-F238E27FC236}">
                <a16:creationId xmlns:a16="http://schemas.microsoft.com/office/drawing/2014/main" id="{615D224E-8420-C9A7-9F90-AFBCB0132CEC}"/>
              </a:ext>
            </a:extLst>
          </p:cNvPr>
          <p:cNvSpPr txBox="1"/>
          <p:nvPr/>
        </p:nvSpPr>
        <p:spPr>
          <a:xfrm>
            <a:off x="707571" y="5471049"/>
            <a:ext cx="11201400" cy="646331"/>
          </a:xfrm>
          <a:prstGeom prst="rect">
            <a:avLst/>
          </a:prstGeom>
          <a:noFill/>
        </p:spPr>
        <p:txBody>
          <a:bodyPr wrap="square">
            <a:spAutoFit/>
          </a:bodyPr>
          <a:lstStyle/>
          <a:p>
            <a:r>
              <a:rPr lang="en-US" b="1" dirty="0"/>
              <a:t>You can run this article spider by navigating to the </a:t>
            </a:r>
            <a:r>
              <a:rPr lang="en-US" b="1" dirty="0" err="1"/>
              <a:t>wikiSpider</a:t>
            </a:r>
            <a:r>
              <a:rPr lang="en-US" b="1" dirty="0"/>
              <a:t>/</a:t>
            </a:r>
            <a:r>
              <a:rPr lang="en-US" b="1" dirty="0" err="1"/>
              <a:t>wikiSpider</a:t>
            </a:r>
            <a:r>
              <a:rPr lang="en-US" b="1" dirty="0"/>
              <a:t> directory and running: $ scrapy </a:t>
            </a:r>
            <a:r>
              <a:rPr lang="en-US" b="1" dirty="0" err="1"/>
              <a:t>runspider</a:t>
            </a:r>
            <a:r>
              <a:rPr lang="en-US" b="1" dirty="0"/>
              <a:t> article.py </a:t>
            </a:r>
            <a:endParaRPr lang="en-IN" b="1" dirty="0"/>
          </a:p>
        </p:txBody>
      </p:sp>
    </p:spTree>
    <p:extLst>
      <p:ext uri="{BB962C8B-B14F-4D97-AF65-F5344CB8AC3E}">
        <p14:creationId xmlns:p14="http://schemas.microsoft.com/office/powerpoint/2010/main" val="55416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1358-B90E-B43E-1D17-44459D425B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10EBB6-DF7D-3518-BED3-80F31551F8EB}"/>
              </a:ext>
            </a:extLst>
          </p:cNvPr>
          <p:cNvSpPr>
            <a:spLocks noGrp="1"/>
          </p:cNvSpPr>
          <p:nvPr>
            <p:ph idx="1"/>
          </p:nvPr>
        </p:nvSpPr>
        <p:spPr/>
        <p:txBody>
          <a:bodyPr/>
          <a:lstStyle/>
          <a:p>
            <a:r>
              <a:rPr lang="en-US" dirty="0"/>
              <a:t>The default Scrapy output is fairly verbose. Along with debugging information, this should print out lines like the following:</a:t>
            </a:r>
          </a:p>
          <a:p>
            <a:endParaRPr lang="en-IN" dirty="0"/>
          </a:p>
        </p:txBody>
      </p:sp>
      <p:pic>
        <p:nvPicPr>
          <p:cNvPr id="5" name="Picture 4">
            <a:extLst>
              <a:ext uri="{FF2B5EF4-FFF2-40B4-BE49-F238E27FC236}">
                <a16:creationId xmlns:a16="http://schemas.microsoft.com/office/drawing/2014/main" id="{D11E4456-2577-5460-5F85-DC7B6C79030E}"/>
              </a:ext>
            </a:extLst>
          </p:cNvPr>
          <p:cNvPicPr>
            <a:picLocks noChangeAspect="1"/>
          </p:cNvPicPr>
          <p:nvPr/>
        </p:nvPicPr>
        <p:blipFill>
          <a:blip r:embed="rId2"/>
          <a:stretch>
            <a:fillRect/>
          </a:stretch>
        </p:blipFill>
        <p:spPr>
          <a:xfrm>
            <a:off x="2845153" y="2575114"/>
            <a:ext cx="6026703" cy="3216221"/>
          </a:xfrm>
          <a:prstGeom prst="rect">
            <a:avLst/>
          </a:prstGeom>
        </p:spPr>
      </p:pic>
    </p:spTree>
    <p:extLst>
      <p:ext uri="{BB962C8B-B14F-4D97-AF65-F5344CB8AC3E}">
        <p14:creationId xmlns:p14="http://schemas.microsoft.com/office/powerpoint/2010/main" val="1492872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2BFB-2146-95EB-980D-D752800C41DE}"/>
              </a:ext>
            </a:extLst>
          </p:cNvPr>
          <p:cNvSpPr>
            <a:spLocks noGrp="1"/>
          </p:cNvSpPr>
          <p:nvPr>
            <p:ph type="title"/>
          </p:nvPr>
        </p:nvSpPr>
        <p:spPr/>
        <p:txBody>
          <a:bodyPr/>
          <a:lstStyle/>
          <a:p>
            <a:r>
              <a:rPr lang="en-IN" dirty="0"/>
              <a:t>Spidering with rules</a:t>
            </a:r>
          </a:p>
        </p:txBody>
      </p:sp>
      <p:sp>
        <p:nvSpPr>
          <p:cNvPr id="3" name="Content Placeholder 2">
            <a:extLst>
              <a:ext uri="{FF2B5EF4-FFF2-40B4-BE49-F238E27FC236}">
                <a16:creationId xmlns:a16="http://schemas.microsoft.com/office/drawing/2014/main" id="{6469B6CC-CF92-3832-EAF4-6DF02E3E41B5}"/>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b="0" i="0" dirty="0">
                <a:solidFill>
                  <a:srgbClr val="374151"/>
                </a:solidFill>
                <a:effectLst/>
                <a:latin typeface="Söhne"/>
              </a:rPr>
              <a:t>Spidering with rules, also known as rule-based crawling, is a technique used in web scraping and web crawling to define specific rules or patterns for navigating and extracting data from websites. It involves specifying the structure and behavior of a web crawler by defining rules that determine how the crawler should follow links, identify relevant content, and extract desired data.</a:t>
            </a:r>
          </a:p>
          <a:p>
            <a:pPr marL="0" indent="0" algn="just">
              <a:buNone/>
            </a:pPr>
            <a:endParaRPr lang="en-US" b="0" i="0" dirty="0">
              <a:solidFill>
                <a:srgbClr val="374151"/>
              </a:solidFill>
              <a:effectLst/>
              <a:latin typeface="Söhne"/>
            </a:endParaRPr>
          </a:p>
          <a:p>
            <a:pPr marL="0" indent="0" algn="just">
              <a:spcBef>
                <a:spcPts val="0"/>
              </a:spcBef>
              <a:spcAft>
                <a:spcPts val="0"/>
              </a:spcAft>
              <a:buNone/>
            </a:pPr>
            <a:r>
              <a:rPr lang="en-IN" b="1" dirty="0"/>
              <a:t>import scrapy</a:t>
            </a:r>
          </a:p>
          <a:p>
            <a:pPr marL="0" indent="0" algn="just">
              <a:spcBef>
                <a:spcPts val="0"/>
              </a:spcBef>
              <a:spcAft>
                <a:spcPts val="0"/>
              </a:spcAft>
              <a:buNone/>
            </a:pPr>
            <a:r>
              <a:rPr lang="en-IN" b="1" dirty="0"/>
              <a:t>from </a:t>
            </a:r>
            <a:r>
              <a:rPr lang="en-IN" b="1" dirty="0" err="1"/>
              <a:t>scrapy.linkextractors</a:t>
            </a:r>
            <a:r>
              <a:rPr lang="en-IN" b="1" dirty="0"/>
              <a:t> import </a:t>
            </a:r>
            <a:r>
              <a:rPr lang="en-IN" b="1" dirty="0" err="1"/>
              <a:t>LinkExtractor</a:t>
            </a:r>
            <a:endParaRPr lang="en-IN" b="1" dirty="0"/>
          </a:p>
          <a:p>
            <a:pPr marL="0" indent="0" algn="just">
              <a:spcBef>
                <a:spcPts val="0"/>
              </a:spcBef>
              <a:spcAft>
                <a:spcPts val="0"/>
              </a:spcAft>
              <a:buNone/>
            </a:pPr>
            <a:r>
              <a:rPr lang="en-IN" b="1" dirty="0"/>
              <a:t>from </a:t>
            </a:r>
            <a:r>
              <a:rPr lang="en-IN" b="1" dirty="0" err="1"/>
              <a:t>scrapy.spiders</a:t>
            </a:r>
            <a:r>
              <a:rPr lang="en-IN" b="1" dirty="0"/>
              <a:t> import </a:t>
            </a:r>
            <a:r>
              <a:rPr lang="en-IN" b="1" dirty="0" err="1"/>
              <a:t>CrawlSpider</a:t>
            </a:r>
            <a:r>
              <a:rPr lang="en-IN" b="1" dirty="0"/>
              <a:t>, Rule</a:t>
            </a:r>
          </a:p>
          <a:p>
            <a:pPr marL="0" indent="0" algn="just">
              <a:spcBef>
                <a:spcPts val="0"/>
              </a:spcBef>
              <a:spcAft>
                <a:spcPts val="0"/>
              </a:spcAft>
              <a:buNone/>
            </a:pPr>
            <a:r>
              <a:rPr lang="en-IN" b="1" dirty="0"/>
              <a:t>class </a:t>
            </a:r>
            <a:r>
              <a:rPr lang="en-IN" b="1" dirty="0" err="1"/>
              <a:t>MySpider</a:t>
            </a:r>
            <a:r>
              <a:rPr lang="en-IN" b="1" dirty="0"/>
              <a:t>(</a:t>
            </a:r>
            <a:r>
              <a:rPr lang="en-IN" b="1" dirty="0" err="1"/>
              <a:t>CrawlSpider</a:t>
            </a:r>
            <a:r>
              <a:rPr lang="en-IN" b="1" dirty="0"/>
              <a:t>):</a:t>
            </a:r>
          </a:p>
          <a:p>
            <a:pPr marL="0" indent="0" algn="just">
              <a:spcBef>
                <a:spcPts val="0"/>
              </a:spcBef>
              <a:spcAft>
                <a:spcPts val="0"/>
              </a:spcAft>
              <a:buNone/>
            </a:pPr>
            <a:r>
              <a:rPr lang="en-IN" b="1" dirty="0"/>
              <a:t>    name = 'example'</a:t>
            </a:r>
          </a:p>
          <a:p>
            <a:pPr marL="0" indent="0" algn="just">
              <a:spcBef>
                <a:spcPts val="0"/>
              </a:spcBef>
              <a:spcAft>
                <a:spcPts val="0"/>
              </a:spcAft>
              <a:buNone/>
            </a:pPr>
            <a:r>
              <a:rPr lang="en-IN" b="1" dirty="0"/>
              <a:t>    </a:t>
            </a:r>
            <a:r>
              <a:rPr lang="en-IN" b="1" dirty="0" err="1"/>
              <a:t>allowed_domains</a:t>
            </a:r>
            <a:r>
              <a:rPr lang="en-IN" b="1" dirty="0"/>
              <a:t> = ['example.com']</a:t>
            </a:r>
          </a:p>
          <a:p>
            <a:pPr marL="0" indent="0" algn="just">
              <a:spcBef>
                <a:spcPts val="0"/>
              </a:spcBef>
              <a:spcAft>
                <a:spcPts val="0"/>
              </a:spcAft>
              <a:buNone/>
            </a:pPr>
            <a:r>
              <a:rPr lang="en-IN" b="1" dirty="0"/>
              <a:t>    </a:t>
            </a:r>
            <a:r>
              <a:rPr lang="en-IN" b="1" dirty="0" err="1"/>
              <a:t>start_urls</a:t>
            </a:r>
            <a:r>
              <a:rPr lang="en-IN" b="1" dirty="0"/>
              <a:t> = ['http://www.example.com']</a:t>
            </a:r>
          </a:p>
          <a:p>
            <a:pPr marL="0" indent="0" algn="just">
              <a:spcBef>
                <a:spcPts val="0"/>
              </a:spcBef>
              <a:spcAft>
                <a:spcPts val="0"/>
              </a:spcAft>
              <a:buNone/>
            </a:pPr>
            <a:r>
              <a:rPr lang="en-IN" b="1" dirty="0"/>
              <a:t>    rules = (</a:t>
            </a:r>
          </a:p>
          <a:p>
            <a:pPr marL="0" indent="0" algn="just">
              <a:spcBef>
                <a:spcPts val="0"/>
              </a:spcBef>
              <a:spcAft>
                <a:spcPts val="0"/>
              </a:spcAft>
              <a:buNone/>
            </a:pPr>
            <a:r>
              <a:rPr lang="en-IN" b="1" dirty="0"/>
              <a:t>        Rule(</a:t>
            </a:r>
            <a:r>
              <a:rPr lang="en-IN" b="1" dirty="0" err="1"/>
              <a:t>LinkExtractor</a:t>
            </a:r>
            <a:r>
              <a:rPr lang="en-IN" b="1" dirty="0"/>
              <a:t>(allow=</a:t>
            </a:r>
            <a:r>
              <a:rPr lang="en-IN" b="1" dirty="0" err="1"/>
              <a:t>r'category</a:t>
            </a:r>
            <a:r>
              <a:rPr lang="en-IN" b="1" dirty="0"/>
              <a:t>\.</a:t>
            </a:r>
            <a:r>
              <a:rPr lang="en-IN" b="1" dirty="0" err="1"/>
              <a:t>php</a:t>
            </a:r>
            <a:r>
              <a:rPr lang="en-IN" b="1" dirty="0"/>
              <a:t>'), callback='</a:t>
            </a:r>
            <a:r>
              <a:rPr lang="en-IN" b="1" dirty="0" err="1"/>
              <a:t>parse_category</a:t>
            </a:r>
            <a:r>
              <a:rPr lang="en-IN" b="1" dirty="0"/>
              <a:t>', follow=True),</a:t>
            </a:r>
          </a:p>
          <a:p>
            <a:pPr marL="0" indent="0" algn="just">
              <a:spcBef>
                <a:spcPts val="0"/>
              </a:spcBef>
              <a:spcAft>
                <a:spcPts val="0"/>
              </a:spcAft>
              <a:buNone/>
            </a:pPr>
            <a:r>
              <a:rPr lang="en-IN" b="1" dirty="0"/>
              <a:t>    )</a:t>
            </a:r>
          </a:p>
        </p:txBody>
      </p:sp>
    </p:spTree>
    <p:extLst>
      <p:ext uri="{BB962C8B-B14F-4D97-AF65-F5344CB8AC3E}">
        <p14:creationId xmlns:p14="http://schemas.microsoft.com/office/powerpoint/2010/main" val="466009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406E90-2D59-C606-F5DE-43E0F3E46E3B}"/>
              </a:ext>
            </a:extLst>
          </p:cNvPr>
          <p:cNvSpPr txBox="1"/>
          <p:nvPr/>
        </p:nvSpPr>
        <p:spPr>
          <a:xfrm>
            <a:off x="544286" y="234354"/>
            <a:ext cx="5138057" cy="3139321"/>
          </a:xfrm>
          <a:prstGeom prst="rect">
            <a:avLst/>
          </a:prstGeom>
          <a:noFill/>
        </p:spPr>
        <p:txBody>
          <a:bodyPr wrap="square">
            <a:spAutoFit/>
          </a:bodyPr>
          <a:lstStyle/>
          <a:p>
            <a:r>
              <a:rPr lang="en-IN" dirty="0"/>
              <a:t> def </a:t>
            </a:r>
            <a:r>
              <a:rPr lang="en-IN" dirty="0" err="1"/>
              <a:t>parse_category</a:t>
            </a:r>
            <a:r>
              <a:rPr lang="en-IN" dirty="0"/>
              <a:t>(self, response):</a:t>
            </a:r>
          </a:p>
          <a:p>
            <a:r>
              <a:rPr lang="en-IN" dirty="0"/>
              <a:t>        # Extract relevant data from the category page</a:t>
            </a:r>
          </a:p>
          <a:p>
            <a:r>
              <a:rPr lang="en-IN" dirty="0"/>
              <a:t>        # and yield or process the extracted items</a:t>
            </a:r>
          </a:p>
          <a:p>
            <a:endParaRPr lang="en-IN" dirty="0"/>
          </a:p>
          <a:p>
            <a:r>
              <a:rPr lang="en-IN" dirty="0"/>
              <a:t>        # Extract links to individual item pages</a:t>
            </a:r>
          </a:p>
          <a:p>
            <a:r>
              <a:rPr lang="en-IN" dirty="0"/>
              <a:t>        </a:t>
            </a:r>
            <a:r>
              <a:rPr lang="en-IN" dirty="0" err="1"/>
              <a:t>item_links</a:t>
            </a:r>
            <a:r>
              <a:rPr lang="en-IN" dirty="0"/>
              <a:t> = response.css('.item-link::</a:t>
            </a:r>
            <a:r>
              <a:rPr lang="en-IN" dirty="0" err="1"/>
              <a:t>attr</a:t>
            </a:r>
            <a:r>
              <a:rPr lang="en-IN" dirty="0"/>
              <a:t>(</a:t>
            </a:r>
            <a:r>
              <a:rPr lang="en-IN" dirty="0" err="1"/>
              <a:t>href</a:t>
            </a:r>
            <a:r>
              <a:rPr lang="en-IN" dirty="0"/>
              <a:t>)').</a:t>
            </a:r>
            <a:r>
              <a:rPr lang="en-IN" dirty="0" err="1"/>
              <a:t>getall</a:t>
            </a:r>
            <a:r>
              <a:rPr lang="en-IN" dirty="0"/>
              <a:t>()</a:t>
            </a:r>
          </a:p>
          <a:p>
            <a:endParaRPr lang="en-IN" dirty="0"/>
          </a:p>
          <a:p>
            <a:r>
              <a:rPr lang="en-IN" dirty="0"/>
              <a:t>        for </a:t>
            </a:r>
            <a:r>
              <a:rPr lang="en-IN" dirty="0" err="1"/>
              <a:t>item_link</a:t>
            </a:r>
            <a:r>
              <a:rPr lang="en-IN" dirty="0"/>
              <a:t> in </a:t>
            </a:r>
            <a:r>
              <a:rPr lang="en-IN" dirty="0" err="1"/>
              <a:t>item_links</a:t>
            </a:r>
            <a:r>
              <a:rPr lang="en-IN" dirty="0"/>
              <a:t>:</a:t>
            </a:r>
          </a:p>
          <a:p>
            <a:r>
              <a:rPr lang="en-IN" dirty="0"/>
              <a:t>            yield </a:t>
            </a:r>
            <a:r>
              <a:rPr lang="en-IN" dirty="0" err="1"/>
              <a:t>response.follow</a:t>
            </a:r>
            <a:r>
              <a:rPr lang="en-IN" dirty="0"/>
              <a:t>(</a:t>
            </a:r>
            <a:r>
              <a:rPr lang="en-IN" dirty="0" err="1"/>
              <a:t>item_link</a:t>
            </a:r>
            <a:r>
              <a:rPr lang="en-IN" dirty="0"/>
              <a:t>, callback=</a:t>
            </a:r>
            <a:r>
              <a:rPr lang="en-IN" dirty="0" err="1"/>
              <a:t>self.parse_item</a:t>
            </a:r>
            <a:r>
              <a:rPr lang="en-IN" dirty="0"/>
              <a:t>)</a:t>
            </a:r>
          </a:p>
        </p:txBody>
      </p:sp>
      <p:sp>
        <p:nvSpPr>
          <p:cNvPr id="13" name="TextBox 12">
            <a:extLst>
              <a:ext uri="{FF2B5EF4-FFF2-40B4-BE49-F238E27FC236}">
                <a16:creationId xmlns:a16="http://schemas.microsoft.com/office/drawing/2014/main" id="{7F2915F6-803D-AB7F-217B-F2AEEF2D2808}"/>
              </a:ext>
            </a:extLst>
          </p:cNvPr>
          <p:cNvSpPr txBox="1"/>
          <p:nvPr/>
        </p:nvSpPr>
        <p:spPr>
          <a:xfrm>
            <a:off x="359229" y="3373675"/>
            <a:ext cx="5007428" cy="2862322"/>
          </a:xfrm>
          <a:prstGeom prst="rect">
            <a:avLst/>
          </a:prstGeom>
          <a:noFill/>
        </p:spPr>
        <p:txBody>
          <a:bodyPr wrap="square">
            <a:spAutoFit/>
          </a:bodyPr>
          <a:lstStyle/>
          <a:p>
            <a:r>
              <a:rPr lang="en-IN" dirty="0"/>
              <a:t>def </a:t>
            </a:r>
            <a:r>
              <a:rPr lang="en-IN" dirty="0" err="1"/>
              <a:t>parse_item</a:t>
            </a:r>
            <a:r>
              <a:rPr lang="en-IN" dirty="0"/>
              <a:t>(self, response):</a:t>
            </a:r>
          </a:p>
          <a:p>
            <a:r>
              <a:rPr lang="en-IN" dirty="0"/>
              <a:t>        # Extract data from the individual item page</a:t>
            </a:r>
          </a:p>
          <a:p>
            <a:r>
              <a:rPr lang="en-IN" dirty="0"/>
              <a:t>        # and yield or process the extracted item</a:t>
            </a:r>
          </a:p>
          <a:p>
            <a:endParaRPr lang="en-IN" dirty="0"/>
          </a:p>
          <a:p>
            <a:r>
              <a:rPr lang="en-IN" dirty="0"/>
              <a:t>        item = {</a:t>
            </a:r>
          </a:p>
          <a:p>
            <a:r>
              <a:rPr lang="en-IN" dirty="0"/>
              <a:t>            'title': response.css('h1::text').get(),</a:t>
            </a:r>
          </a:p>
          <a:p>
            <a:r>
              <a:rPr lang="en-IN" dirty="0"/>
              <a:t>            'price': response.css('.price::text').get(),</a:t>
            </a:r>
          </a:p>
          <a:p>
            <a:r>
              <a:rPr lang="en-IN" dirty="0"/>
              <a:t>            # ... other item data extraction</a:t>
            </a:r>
          </a:p>
          <a:p>
            <a:r>
              <a:rPr lang="en-IN" dirty="0"/>
              <a:t>        }</a:t>
            </a:r>
          </a:p>
          <a:p>
            <a:r>
              <a:rPr lang="en-IN" dirty="0"/>
              <a:t>        yield item</a:t>
            </a:r>
          </a:p>
        </p:txBody>
      </p:sp>
      <p:sp>
        <p:nvSpPr>
          <p:cNvPr id="16" name="TextBox 15">
            <a:extLst>
              <a:ext uri="{FF2B5EF4-FFF2-40B4-BE49-F238E27FC236}">
                <a16:creationId xmlns:a16="http://schemas.microsoft.com/office/drawing/2014/main" id="{EAE2AD94-B02D-459D-8608-10A8C027CC73}"/>
              </a:ext>
            </a:extLst>
          </p:cNvPr>
          <p:cNvSpPr txBox="1"/>
          <p:nvPr/>
        </p:nvSpPr>
        <p:spPr>
          <a:xfrm>
            <a:off x="6096000" y="346893"/>
            <a:ext cx="6096000" cy="1200329"/>
          </a:xfrm>
          <a:prstGeom prst="rect">
            <a:avLst/>
          </a:prstGeom>
          <a:noFill/>
        </p:spPr>
        <p:txBody>
          <a:bodyPr wrap="square">
            <a:spAutoFit/>
          </a:bodyPr>
          <a:lstStyle/>
          <a:p>
            <a:pPr marL="285750" indent="-285750">
              <a:buFont typeface="Arial" panose="020B0604020202020204" pitchFamily="34" charset="0"/>
              <a:buChar char="•"/>
            </a:pPr>
            <a:r>
              <a:rPr lang="en-US" dirty="0"/>
              <a:t>In this example, we have defined a spider called </a:t>
            </a:r>
            <a:r>
              <a:rPr lang="en-US" dirty="0" err="1"/>
              <a:t>MySpider</a:t>
            </a:r>
            <a:r>
              <a:rPr lang="en-US" dirty="0"/>
              <a:t> that extends </a:t>
            </a:r>
            <a:r>
              <a:rPr lang="en-US" dirty="0" err="1"/>
              <a:t>CrawlSpider</a:t>
            </a:r>
            <a:r>
              <a:rPr lang="en-US" dirty="0"/>
              <a:t> from Scrapy. The spider is designed to crawl a website with the domain example.com. We set the starting URL to http://www.example.com.</a:t>
            </a:r>
            <a:endParaRPr lang="en-IN" dirty="0"/>
          </a:p>
        </p:txBody>
      </p:sp>
      <p:sp>
        <p:nvSpPr>
          <p:cNvPr id="19" name="TextBox 18">
            <a:extLst>
              <a:ext uri="{FF2B5EF4-FFF2-40B4-BE49-F238E27FC236}">
                <a16:creationId xmlns:a16="http://schemas.microsoft.com/office/drawing/2014/main" id="{835FD157-A9E9-DD7A-7C35-E538FE1F8561}"/>
              </a:ext>
            </a:extLst>
          </p:cNvPr>
          <p:cNvSpPr txBox="1"/>
          <p:nvPr/>
        </p:nvSpPr>
        <p:spPr>
          <a:xfrm>
            <a:off x="6096000" y="1674950"/>
            <a:ext cx="6096000" cy="1477328"/>
          </a:xfrm>
          <a:prstGeom prst="rect">
            <a:avLst/>
          </a:prstGeom>
          <a:noFill/>
        </p:spPr>
        <p:txBody>
          <a:bodyPr wrap="square">
            <a:spAutoFit/>
          </a:bodyPr>
          <a:lstStyle/>
          <a:p>
            <a:pPr marL="285750" indent="-285750" algn="just">
              <a:buFont typeface="Arial" panose="020B0604020202020204" pitchFamily="34" charset="0"/>
              <a:buChar char="•"/>
            </a:pPr>
            <a:r>
              <a:rPr lang="en-US" dirty="0"/>
              <a:t>The rules attribute is a tuple that contains one or more Rule objects. Each Rule defines a pattern for following links and specifies a callback function to handle the response obtained from following those links. In this case, we have a single rule:</a:t>
            </a:r>
            <a:endParaRPr lang="en-IN" dirty="0"/>
          </a:p>
        </p:txBody>
      </p:sp>
      <p:sp>
        <p:nvSpPr>
          <p:cNvPr id="23" name="TextBox 22">
            <a:extLst>
              <a:ext uri="{FF2B5EF4-FFF2-40B4-BE49-F238E27FC236}">
                <a16:creationId xmlns:a16="http://schemas.microsoft.com/office/drawing/2014/main" id="{E4028C73-72BB-893A-09E5-1A7083AC1488}"/>
              </a:ext>
            </a:extLst>
          </p:cNvPr>
          <p:cNvSpPr txBox="1"/>
          <p:nvPr/>
        </p:nvSpPr>
        <p:spPr>
          <a:xfrm>
            <a:off x="6248401" y="3429000"/>
            <a:ext cx="6117770" cy="646331"/>
          </a:xfrm>
          <a:prstGeom prst="rect">
            <a:avLst/>
          </a:prstGeom>
          <a:noFill/>
        </p:spPr>
        <p:txBody>
          <a:bodyPr wrap="square">
            <a:spAutoFit/>
          </a:bodyPr>
          <a:lstStyle/>
          <a:p>
            <a:r>
              <a:rPr lang="en-US" b="1" dirty="0"/>
              <a:t>Rule(</a:t>
            </a:r>
            <a:r>
              <a:rPr lang="en-US" b="1" dirty="0" err="1"/>
              <a:t>LinkExtractor</a:t>
            </a:r>
            <a:r>
              <a:rPr lang="en-US" b="1" dirty="0"/>
              <a:t>(allow=</a:t>
            </a:r>
            <a:r>
              <a:rPr lang="en-US" b="1" dirty="0" err="1"/>
              <a:t>r'category</a:t>
            </a:r>
            <a:r>
              <a:rPr lang="en-US" b="1" dirty="0"/>
              <a:t>\.</a:t>
            </a:r>
            <a:r>
              <a:rPr lang="en-US" b="1" dirty="0" err="1"/>
              <a:t>php</a:t>
            </a:r>
            <a:r>
              <a:rPr lang="en-US" b="1" dirty="0"/>
              <a:t>'), callback='</a:t>
            </a:r>
            <a:r>
              <a:rPr lang="en-US" b="1" dirty="0" err="1"/>
              <a:t>parse_category</a:t>
            </a:r>
            <a:r>
              <a:rPr lang="en-US" b="1" dirty="0"/>
              <a:t>', follow=True),</a:t>
            </a:r>
            <a:endParaRPr lang="en-IN" b="1" dirty="0"/>
          </a:p>
        </p:txBody>
      </p:sp>
      <p:sp>
        <p:nvSpPr>
          <p:cNvPr id="26" name="TextBox 25">
            <a:extLst>
              <a:ext uri="{FF2B5EF4-FFF2-40B4-BE49-F238E27FC236}">
                <a16:creationId xmlns:a16="http://schemas.microsoft.com/office/drawing/2014/main" id="{BBFF00A8-3CC6-6632-1A3A-94A3949C725F}"/>
              </a:ext>
            </a:extLst>
          </p:cNvPr>
          <p:cNvSpPr txBox="1"/>
          <p:nvPr/>
        </p:nvSpPr>
        <p:spPr>
          <a:xfrm>
            <a:off x="6008916" y="4352053"/>
            <a:ext cx="6183084" cy="1754326"/>
          </a:xfrm>
          <a:prstGeom prst="rect">
            <a:avLst/>
          </a:prstGeom>
          <a:noFill/>
        </p:spPr>
        <p:txBody>
          <a:bodyPr wrap="square">
            <a:spAutoFit/>
          </a:bodyPr>
          <a:lstStyle/>
          <a:p>
            <a:pPr marL="285750" indent="-285750" algn="just">
              <a:buFont typeface="Arial" panose="020B0604020202020204" pitchFamily="34" charset="0"/>
              <a:buChar char="•"/>
            </a:pPr>
            <a:r>
              <a:rPr lang="en-US" dirty="0"/>
              <a:t>This rule instructs the spider to follow links that match the regular expression pattern category\.</a:t>
            </a:r>
            <a:r>
              <a:rPr lang="en-US" dirty="0" err="1"/>
              <a:t>php</a:t>
            </a:r>
            <a:r>
              <a:rPr lang="en-US" dirty="0"/>
              <a:t>. When a matching link is encountered, the spider will call the </a:t>
            </a:r>
            <a:r>
              <a:rPr lang="en-US" dirty="0" err="1"/>
              <a:t>parse_category</a:t>
            </a:r>
            <a:r>
              <a:rPr lang="en-US" dirty="0"/>
              <a:t> method to handle the response. The follow=True argument indicates that the spider should continue following links on the category page.</a:t>
            </a:r>
            <a:endParaRPr lang="en-IN" dirty="0"/>
          </a:p>
        </p:txBody>
      </p:sp>
    </p:spTree>
    <p:extLst>
      <p:ext uri="{BB962C8B-B14F-4D97-AF65-F5344CB8AC3E}">
        <p14:creationId xmlns:p14="http://schemas.microsoft.com/office/powerpoint/2010/main" val="6742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103E7-D70C-5584-3BEC-9091965AE328}"/>
              </a:ext>
            </a:extLst>
          </p:cNvPr>
          <p:cNvSpPr>
            <a:spLocks noGrp="1"/>
          </p:cNvSpPr>
          <p:nvPr>
            <p:ph idx="4294967295"/>
          </p:nvPr>
        </p:nvSpPr>
        <p:spPr>
          <a:xfrm>
            <a:off x="261256" y="337456"/>
            <a:ext cx="11403693" cy="6291943"/>
          </a:xfrm>
        </p:spPr>
        <p:txBody>
          <a:bodyPr>
            <a:normAutofit/>
          </a:bodyPr>
          <a:lstStyle/>
          <a:p>
            <a:pPr algn="just">
              <a:buFont typeface="+mj-lt"/>
              <a:buAutoNum type="arabicPeriod"/>
            </a:pPr>
            <a:r>
              <a:rPr lang="en-US" b="0" i="0" dirty="0" err="1">
                <a:effectLst/>
              </a:rPr>
              <a:t>BeautifulSoup</a:t>
            </a:r>
            <a:r>
              <a:rPr lang="en-US" b="0" i="0" dirty="0">
                <a:effectLst/>
              </a:rPr>
              <a:t>:</a:t>
            </a:r>
          </a:p>
          <a:p>
            <a:pPr lvl="1" algn="just"/>
            <a:r>
              <a:rPr lang="en-US" b="0" i="0" dirty="0" err="1">
                <a:effectLst/>
              </a:rPr>
              <a:t>BeautifulSoup</a:t>
            </a:r>
            <a:r>
              <a:rPr lang="en-US" b="0" i="0" dirty="0">
                <a:effectLst/>
              </a:rPr>
              <a:t> is a popular Python library for web scraping. It provides a simple API to navigate and extract data from HTML and XML documents. It handles parsing and traversing the HTML tree structure, making it easier to locate and extract desired elements.</a:t>
            </a:r>
          </a:p>
          <a:p>
            <a:pPr algn="just">
              <a:buFont typeface="+mj-lt"/>
              <a:buAutoNum type="arabicPeriod"/>
            </a:pPr>
            <a:r>
              <a:rPr lang="en-US" b="0" i="0" dirty="0">
                <a:effectLst/>
              </a:rPr>
              <a:t>Scrapy:</a:t>
            </a:r>
          </a:p>
          <a:p>
            <a:pPr lvl="1" algn="just"/>
            <a:r>
              <a:rPr lang="en-US" b="0" i="0" dirty="0">
                <a:effectLst/>
              </a:rPr>
              <a:t>Scrapy is a powerful Python framework specifically designed for web scraping. It offers more advanced features like asynchronous requests, handling pagination, and handling complex website structures. Scrapy provides a robust framework for building scalable and efficient web scraping applications.</a:t>
            </a:r>
          </a:p>
          <a:p>
            <a:pPr algn="just">
              <a:buFont typeface="+mj-lt"/>
              <a:buAutoNum type="arabicPeriod"/>
            </a:pPr>
            <a:r>
              <a:rPr lang="en-US" b="0" i="0" dirty="0">
                <a:effectLst/>
              </a:rPr>
              <a:t>Selenium:</a:t>
            </a:r>
          </a:p>
          <a:p>
            <a:pPr lvl="1" algn="just"/>
            <a:r>
              <a:rPr lang="en-US" b="0" i="0" dirty="0">
                <a:effectLst/>
              </a:rPr>
              <a:t>Selenium is a tool commonly used for automating web browsers. It can be useful when dealing with websites that heavily rely on JavaScript or require interactions like clicking buttons or filling out forms. Selenium can programmatically control a browser and extract data from dynamically generated content.</a:t>
            </a:r>
          </a:p>
          <a:p>
            <a:pPr algn="just">
              <a:buFont typeface="+mj-lt"/>
              <a:buAutoNum type="arabicPeriod"/>
            </a:pPr>
            <a:r>
              <a:rPr lang="en-US" b="0" i="0" dirty="0">
                <a:effectLst/>
              </a:rPr>
              <a:t>APIs:</a:t>
            </a:r>
          </a:p>
          <a:p>
            <a:pPr lvl="1" algn="just"/>
            <a:r>
              <a:rPr lang="en-US" b="0" i="0" dirty="0">
                <a:effectLst/>
              </a:rPr>
              <a:t>Some websites provide APIs (Application Programming Interfaces) that allow developers to access and retrieve data in a structured format. Instead of scraping HTML, you can directly request data from the API endpoint and receive the response in JSON or XML format. APIs provide a more reliable and efficient way to access website data if available.</a:t>
            </a:r>
          </a:p>
          <a:p>
            <a:pPr algn="just">
              <a:buFont typeface="+mj-lt"/>
              <a:buAutoNum type="arabicPeriod"/>
            </a:pPr>
            <a:r>
              <a:rPr lang="en-US" b="0" i="0" dirty="0">
                <a:effectLst/>
              </a:rPr>
              <a:t>Headless Browsers:</a:t>
            </a:r>
          </a:p>
          <a:p>
            <a:pPr lvl="1" algn="just"/>
            <a:r>
              <a:rPr lang="en-US" b="0" i="0" dirty="0">
                <a:effectLst/>
              </a:rPr>
              <a:t>Headless browsers like Puppeteer or </a:t>
            </a:r>
            <a:r>
              <a:rPr lang="en-US" b="0" i="0" dirty="0" err="1">
                <a:effectLst/>
              </a:rPr>
              <a:t>PhantomJS</a:t>
            </a:r>
            <a:r>
              <a:rPr lang="en-US" b="0" i="0" dirty="0">
                <a:effectLst/>
              </a:rPr>
              <a:t> allow you to automate web scraping by running a browser in the background without a graphical user interface. They enable you to interact with web pages, execute JavaScript, and extract data.</a:t>
            </a:r>
          </a:p>
          <a:p>
            <a:pPr marL="742950" lvl="1" indent="-285750" algn="just">
              <a:buFont typeface="+mj-lt"/>
              <a:buAutoNum type="arabicPeriod"/>
            </a:pPr>
            <a:endParaRPr lang="en-US" b="0" i="0" dirty="0">
              <a:effectLst/>
            </a:endParaRPr>
          </a:p>
          <a:p>
            <a:pPr marL="457200" lvl="1" indent="0" algn="just">
              <a:buNone/>
            </a:pPr>
            <a:endParaRPr lang="en-US" b="0" i="0" dirty="0">
              <a:effectLst/>
            </a:endParaRPr>
          </a:p>
        </p:txBody>
      </p:sp>
    </p:spTree>
    <p:extLst>
      <p:ext uri="{BB962C8B-B14F-4D97-AF65-F5344CB8AC3E}">
        <p14:creationId xmlns:p14="http://schemas.microsoft.com/office/powerpoint/2010/main" val="3978895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E3661C-ED10-3B56-F4D4-01185EE7B859}"/>
              </a:ext>
            </a:extLst>
          </p:cNvPr>
          <p:cNvSpPr txBox="1"/>
          <p:nvPr/>
        </p:nvSpPr>
        <p:spPr>
          <a:xfrm>
            <a:off x="206828" y="290623"/>
            <a:ext cx="11760381" cy="55846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t>The </a:t>
            </a:r>
            <a:r>
              <a:rPr lang="en-US" sz="2000" dirty="0" err="1"/>
              <a:t>parse_category</a:t>
            </a:r>
            <a:r>
              <a:rPr lang="en-US" sz="2000" dirty="0"/>
              <a:t> method is responsible for extracting relevant data from the category page and potentially following links to individual item pages. In this example, we extract the links to item pages using CSS selectors (response.css('.item-link::</a:t>
            </a:r>
            <a:r>
              <a:rPr lang="en-US" sz="2000" dirty="0" err="1"/>
              <a:t>attr</a:t>
            </a:r>
            <a:r>
              <a:rPr lang="en-US" sz="2000" dirty="0"/>
              <a:t>(</a:t>
            </a:r>
            <a:r>
              <a:rPr lang="en-US" sz="2000" dirty="0" err="1"/>
              <a:t>href</a:t>
            </a:r>
            <a:r>
              <a:rPr lang="en-US" sz="2000" dirty="0"/>
              <a:t>)').</a:t>
            </a:r>
            <a:r>
              <a:rPr lang="en-US" sz="2000" dirty="0" err="1"/>
              <a:t>getall</a:t>
            </a:r>
            <a:r>
              <a:rPr lang="en-US" sz="2000" dirty="0"/>
              <a:t>()) and then use </a:t>
            </a:r>
            <a:r>
              <a:rPr lang="en-US" sz="2000" dirty="0" err="1"/>
              <a:t>response.follow</a:t>
            </a:r>
            <a:r>
              <a:rPr lang="en-US" sz="2000" dirty="0"/>
              <a:t>() to navigate to each item page, passing the </a:t>
            </a:r>
            <a:r>
              <a:rPr lang="en-US" sz="2000" dirty="0" err="1"/>
              <a:t>parse_item</a:t>
            </a:r>
            <a:r>
              <a:rPr lang="en-US" sz="2000" dirty="0"/>
              <a:t> method as the callback function.</a:t>
            </a:r>
          </a:p>
          <a:p>
            <a:pPr marL="285750" indent="-285750" algn="just">
              <a:lnSpc>
                <a:spcPct val="150000"/>
              </a:lnSpc>
              <a:buFont typeface="Arial" panose="020B0604020202020204" pitchFamily="34" charset="0"/>
              <a:buChar char="•"/>
            </a:pPr>
            <a:r>
              <a:rPr lang="en-US" sz="2000" dirty="0"/>
              <a:t>The </a:t>
            </a:r>
            <a:r>
              <a:rPr lang="en-US" sz="2000" dirty="0" err="1"/>
              <a:t>parse_item</a:t>
            </a:r>
            <a:r>
              <a:rPr lang="en-US" sz="2000" dirty="0"/>
              <a:t> method is called for each item page. Here, we extract the desired data from the page using CSS selectors (response.css('h1::text').get() and response.css('.price::text').get()) and create an item dictionary to yield the extracted data.</a:t>
            </a:r>
          </a:p>
          <a:p>
            <a:pPr marL="285750" indent="-285750" algn="just">
              <a:lnSpc>
                <a:spcPct val="150000"/>
              </a:lnSpc>
              <a:buFont typeface="Arial" panose="020B0604020202020204" pitchFamily="34" charset="0"/>
              <a:buChar char="•"/>
            </a:pPr>
            <a:r>
              <a:rPr lang="en-US" sz="2000" b="0" i="0" dirty="0">
                <a:solidFill>
                  <a:srgbClr val="374151"/>
                </a:solidFill>
                <a:effectLst/>
                <a:latin typeface="Söhne"/>
              </a:rPr>
              <a:t>By defining rules and callback functions, spidering with rules allows you to navigate a website systematically, following links and extracting data according to your specified patterns.</a:t>
            </a:r>
            <a:endParaRPr lang="en-IN" sz="2000" dirty="0"/>
          </a:p>
          <a:p>
            <a:pPr marL="285750" indent="-285750" algn="just">
              <a:lnSpc>
                <a:spcPct val="150000"/>
              </a:lnSpc>
              <a:buFont typeface="Arial" panose="020B0604020202020204" pitchFamily="34" charset="0"/>
              <a:buChar char="•"/>
            </a:pPr>
            <a:endParaRPr lang="en-IN" sz="2000" dirty="0"/>
          </a:p>
          <a:p>
            <a:pPr marL="285750" indent="-285750" algn="just">
              <a:lnSpc>
                <a:spcPct val="150000"/>
              </a:lnSpc>
              <a:buFont typeface="Arial" panose="020B0604020202020204" pitchFamily="34" charset="0"/>
              <a:buChar char="•"/>
            </a:pPr>
            <a:endParaRPr lang="en-US" sz="2000" dirty="0"/>
          </a:p>
          <a:p>
            <a:pPr marL="285750" indent="-285750" algn="just">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2441416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A53D-C6B9-30ED-4274-8EF88A185904}"/>
              </a:ext>
            </a:extLst>
          </p:cNvPr>
          <p:cNvSpPr>
            <a:spLocks noGrp="1"/>
          </p:cNvSpPr>
          <p:nvPr>
            <p:ph type="title"/>
          </p:nvPr>
        </p:nvSpPr>
        <p:spPr/>
        <p:txBody>
          <a:bodyPr/>
          <a:lstStyle/>
          <a:p>
            <a:r>
              <a:rPr lang="en-IN" dirty="0"/>
              <a:t>Creating Items</a:t>
            </a:r>
          </a:p>
        </p:txBody>
      </p:sp>
      <p:sp>
        <p:nvSpPr>
          <p:cNvPr id="3" name="Content Placeholder 2">
            <a:extLst>
              <a:ext uri="{FF2B5EF4-FFF2-40B4-BE49-F238E27FC236}">
                <a16:creationId xmlns:a16="http://schemas.microsoft.com/office/drawing/2014/main" id="{9F35DCFD-7A9D-54E7-AF6F-A85F95EF6589}"/>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b="0" i="0" dirty="0">
                <a:solidFill>
                  <a:srgbClr val="374151"/>
                </a:solidFill>
                <a:effectLst/>
                <a:latin typeface="Söhne"/>
              </a:rPr>
              <a:t>Creating items in Scrapy refers to the process of defining the structure and data fields for the scraped information. Scrapy is a powerful web scraping framework in Python that allows you to extract data from websites efficiently. The items in Scrapy represent the structured data that you want to extract and store during the scraping process.</a:t>
            </a:r>
          </a:p>
          <a:p>
            <a:pPr algn="just">
              <a:buFont typeface="Wingdings" panose="05000000000000000000" pitchFamily="2" charset="2"/>
              <a:buChar char="§"/>
            </a:pPr>
            <a:r>
              <a:rPr lang="en-US" dirty="0">
                <a:solidFill>
                  <a:srgbClr val="374151"/>
                </a:solidFill>
                <a:latin typeface="Söhne"/>
              </a:rPr>
              <a:t>Steps are as follows:</a:t>
            </a:r>
          </a:p>
          <a:p>
            <a:pPr algn="just">
              <a:buFont typeface="Wingdings" panose="05000000000000000000" pitchFamily="2" charset="2"/>
              <a:buChar char="§"/>
            </a:pPr>
            <a:r>
              <a:rPr lang="en-US" dirty="0"/>
              <a:t>Item Definition:</a:t>
            </a:r>
          </a:p>
          <a:p>
            <a:pPr lvl="1" algn="just">
              <a:buFont typeface="Wingdings" panose="05000000000000000000" pitchFamily="2" charset="2"/>
              <a:buChar char="§"/>
            </a:pPr>
            <a:r>
              <a:rPr lang="en-US" dirty="0"/>
              <a:t>Start by defining an item class in your Scrapy project. This class will represent a single item of data to be scraped.</a:t>
            </a:r>
          </a:p>
          <a:p>
            <a:pPr lvl="1" algn="just">
              <a:buFont typeface="Wingdings" panose="05000000000000000000" pitchFamily="2" charset="2"/>
              <a:buChar char="§"/>
            </a:pPr>
            <a:r>
              <a:rPr lang="en-US" dirty="0"/>
              <a:t>In Scrapy, items are typically defined as Python classes that inherit from the </a:t>
            </a:r>
            <a:r>
              <a:rPr lang="en-US" dirty="0" err="1"/>
              <a:t>scrapy.Item</a:t>
            </a:r>
            <a:r>
              <a:rPr lang="en-US" dirty="0"/>
              <a:t> class or any of its subclasses.</a:t>
            </a:r>
          </a:p>
          <a:p>
            <a:pPr lvl="1" algn="just">
              <a:buFont typeface="Wingdings" panose="05000000000000000000" pitchFamily="2" charset="2"/>
              <a:buChar char="§"/>
            </a:pPr>
            <a:r>
              <a:rPr lang="en-US" dirty="0"/>
              <a:t>Each attribute in the item class represents a field of data you want to extract. You can define these attributes as </a:t>
            </a:r>
            <a:r>
              <a:rPr lang="en-US" dirty="0" err="1"/>
              <a:t>scrapy.Field</a:t>
            </a:r>
            <a:r>
              <a:rPr lang="en-US" dirty="0"/>
              <a:t>() or use one of the specific field types provided by Scrapy, such as </a:t>
            </a:r>
            <a:r>
              <a:rPr lang="en-US" dirty="0" err="1"/>
              <a:t>scrapy.IntField</a:t>
            </a:r>
            <a:r>
              <a:rPr lang="en-US" dirty="0"/>
              <a:t>(), </a:t>
            </a:r>
            <a:r>
              <a:rPr lang="en-US" dirty="0" err="1"/>
              <a:t>scrapy.FloatField</a:t>
            </a:r>
            <a:r>
              <a:rPr lang="en-US" dirty="0"/>
              <a:t>(), </a:t>
            </a:r>
            <a:r>
              <a:rPr lang="en-US" dirty="0" err="1"/>
              <a:t>scrapy.ListField</a:t>
            </a:r>
            <a:r>
              <a:rPr lang="en-US" dirty="0"/>
              <a:t>(), etc.</a:t>
            </a:r>
            <a:endParaRPr lang="en-IN" dirty="0"/>
          </a:p>
        </p:txBody>
      </p:sp>
    </p:spTree>
    <p:extLst>
      <p:ext uri="{BB962C8B-B14F-4D97-AF65-F5344CB8AC3E}">
        <p14:creationId xmlns:p14="http://schemas.microsoft.com/office/powerpoint/2010/main" val="29654287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905462-5F43-900F-B8CC-D23D922A2E0A}"/>
              </a:ext>
            </a:extLst>
          </p:cNvPr>
          <p:cNvPicPr>
            <a:picLocks noGrp="1" noChangeAspect="1"/>
          </p:cNvPicPr>
          <p:nvPr>
            <p:ph idx="4294967295"/>
          </p:nvPr>
        </p:nvPicPr>
        <p:blipFill>
          <a:blip r:embed="rId2"/>
          <a:stretch>
            <a:fillRect/>
          </a:stretch>
        </p:blipFill>
        <p:spPr>
          <a:xfrm>
            <a:off x="822960" y="333693"/>
            <a:ext cx="4402138" cy="2454275"/>
          </a:xfrm>
        </p:spPr>
      </p:pic>
      <p:sp>
        <p:nvSpPr>
          <p:cNvPr id="8" name="TextBox 7">
            <a:extLst>
              <a:ext uri="{FF2B5EF4-FFF2-40B4-BE49-F238E27FC236}">
                <a16:creationId xmlns:a16="http://schemas.microsoft.com/office/drawing/2014/main" id="{AD2E736F-06B6-C49C-4E8C-D053401646AD}"/>
              </a:ext>
            </a:extLst>
          </p:cNvPr>
          <p:cNvSpPr txBox="1"/>
          <p:nvPr/>
        </p:nvSpPr>
        <p:spPr>
          <a:xfrm>
            <a:off x="741045" y="3007895"/>
            <a:ext cx="10709910" cy="646331"/>
          </a:xfrm>
          <a:prstGeom prst="rect">
            <a:avLst/>
          </a:prstGeom>
          <a:noFill/>
        </p:spPr>
        <p:txBody>
          <a:bodyPr wrap="square">
            <a:spAutoFit/>
          </a:bodyPr>
          <a:lstStyle/>
          <a:p>
            <a:r>
              <a:rPr lang="en-US" dirty="0"/>
              <a:t>In this example, we define an item class called </a:t>
            </a:r>
            <a:r>
              <a:rPr lang="en-US" dirty="0" err="1"/>
              <a:t>MyItem</a:t>
            </a:r>
            <a:r>
              <a:rPr lang="en-US" dirty="0"/>
              <a:t> with three fields: title, description, and price. Each field is a </a:t>
            </a:r>
            <a:r>
              <a:rPr lang="en-US" dirty="0" err="1"/>
              <a:t>scrapy.Field</a:t>
            </a:r>
            <a:r>
              <a:rPr lang="en-US" dirty="0"/>
              <a:t>().</a:t>
            </a:r>
            <a:endParaRPr lang="en-IN" dirty="0"/>
          </a:p>
        </p:txBody>
      </p:sp>
      <p:sp>
        <p:nvSpPr>
          <p:cNvPr id="11" name="TextBox 10">
            <a:extLst>
              <a:ext uri="{FF2B5EF4-FFF2-40B4-BE49-F238E27FC236}">
                <a16:creationId xmlns:a16="http://schemas.microsoft.com/office/drawing/2014/main" id="{54DDDEC8-8194-C172-ECF2-E22956BDF7F9}"/>
              </a:ext>
            </a:extLst>
          </p:cNvPr>
          <p:cNvSpPr txBox="1"/>
          <p:nvPr/>
        </p:nvSpPr>
        <p:spPr>
          <a:xfrm>
            <a:off x="637222" y="3637716"/>
            <a:ext cx="10709909" cy="2031325"/>
          </a:xfrm>
          <a:prstGeom prst="rect">
            <a:avLst/>
          </a:prstGeom>
          <a:noFill/>
        </p:spPr>
        <p:txBody>
          <a:bodyPr wrap="square">
            <a:spAutoFit/>
          </a:bodyPr>
          <a:lstStyle/>
          <a:p>
            <a:pPr marL="285750" indent="-285750">
              <a:buFont typeface="Arial" panose="020B0604020202020204" pitchFamily="34" charset="0"/>
              <a:buChar char="•"/>
            </a:pPr>
            <a:r>
              <a:rPr lang="en-US" dirty="0"/>
              <a:t>Yielding Items in Spider:</a:t>
            </a:r>
          </a:p>
          <a:p>
            <a:pPr marL="742950" lvl="1" indent="-285750" algn="just">
              <a:buFont typeface="Arial" panose="020B0604020202020204" pitchFamily="34" charset="0"/>
              <a:buChar char="•"/>
            </a:pPr>
            <a:r>
              <a:rPr lang="en-US" dirty="0"/>
              <a:t>In your Scrapy spider, which is responsible for crawling and extracting data from websites, you need to instantiate the item class and populate its fields with scraped data.</a:t>
            </a:r>
          </a:p>
          <a:p>
            <a:pPr marL="742950" lvl="1" indent="-285750" algn="just">
              <a:buFont typeface="Arial" panose="020B0604020202020204" pitchFamily="34" charset="0"/>
              <a:buChar char="•"/>
            </a:pPr>
            <a:r>
              <a:rPr lang="en-US" dirty="0"/>
              <a:t>Inside your spider's parse method or any other callback method, create an instance of the item class and assign values to its fields.</a:t>
            </a:r>
          </a:p>
          <a:p>
            <a:pPr marL="742950" lvl="1" indent="-285750" algn="just">
              <a:buFont typeface="Arial" panose="020B0604020202020204" pitchFamily="34" charset="0"/>
              <a:buChar char="•"/>
            </a:pPr>
            <a:r>
              <a:rPr lang="en-US" dirty="0"/>
              <a:t>Finally, yield the populated item from the callback method. This tells Scrapy to process and store the scraped item.</a:t>
            </a:r>
            <a:endParaRPr lang="en-IN" dirty="0"/>
          </a:p>
        </p:txBody>
      </p:sp>
    </p:spTree>
    <p:extLst>
      <p:ext uri="{BB962C8B-B14F-4D97-AF65-F5344CB8AC3E}">
        <p14:creationId xmlns:p14="http://schemas.microsoft.com/office/powerpoint/2010/main" val="2414854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14454D-417B-95E7-123E-AAE6E5229908}"/>
              </a:ext>
            </a:extLst>
          </p:cNvPr>
          <p:cNvPicPr>
            <a:picLocks noChangeAspect="1"/>
          </p:cNvPicPr>
          <p:nvPr/>
        </p:nvPicPr>
        <p:blipFill>
          <a:blip r:embed="rId2"/>
          <a:stretch>
            <a:fillRect/>
          </a:stretch>
        </p:blipFill>
        <p:spPr>
          <a:xfrm>
            <a:off x="603772" y="427261"/>
            <a:ext cx="5042648" cy="5435729"/>
          </a:xfrm>
          <a:prstGeom prst="rect">
            <a:avLst/>
          </a:prstGeom>
        </p:spPr>
      </p:pic>
      <p:sp>
        <p:nvSpPr>
          <p:cNvPr id="6" name="TextBox 5">
            <a:extLst>
              <a:ext uri="{FF2B5EF4-FFF2-40B4-BE49-F238E27FC236}">
                <a16:creationId xmlns:a16="http://schemas.microsoft.com/office/drawing/2014/main" id="{D688DF9D-1882-30A5-AC3A-B68B5FC4BE41}"/>
              </a:ext>
            </a:extLst>
          </p:cNvPr>
          <p:cNvSpPr txBox="1"/>
          <p:nvPr/>
        </p:nvSpPr>
        <p:spPr>
          <a:xfrm>
            <a:off x="6096000" y="984588"/>
            <a:ext cx="6097904" cy="2031325"/>
          </a:xfrm>
          <a:prstGeom prst="rect">
            <a:avLst/>
          </a:prstGeom>
          <a:noFill/>
        </p:spPr>
        <p:txBody>
          <a:bodyPr wrap="square">
            <a:spAutoFit/>
          </a:bodyPr>
          <a:lstStyle/>
          <a:p>
            <a:pPr algn="just"/>
            <a:r>
              <a:rPr lang="en-US" dirty="0"/>
              <a:t>In this example, the spider extracts data from a website's response using CSS selectors. It creates an instance of the </a:t>
            </a:r>
            <a:r>
              <a:rPr lang="en-US" dirty="0" err="1"/>
              <a:t>MyItem</a:t>
            </a:r>
            <a:r>
              <a:rPr lang="en-US" dirty="0"/>
              <a:t> class, assigns values to its fields, and yields the item.</a:t>
            </a:r>
          </a:p>
          <a:p>
            <a:pPr algn="just"/>
            <a:endParaRPr lang="en-US" dirty="0"/>
          </a:p>
          <a:p>
            <a:pPr algn="just"/>
            <a:r>
              <a:rPr lang="en-US" dirty="0"/>
              <a:t>By following this process, you can define the structure of the data you want to scrape using Scrapy items and extract and store the relevant information during the scraping process.</a:t>
            </a:r>
            <a:endParaRPr lang="en-IN" dirty="0"/>
          </a:p>
        </p:txBody>
      </p:sp>
    </p:spTree>
    <p:extLst>
      <p:ext uri="{BB962C8B-B14F-4D97-AF65-F5344CB8AC3E}">
        <p14:creationId xmlns:p14="http://schemas.microsoft.com/office/powerpoint/2010/main" val="575497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2321-9333-ED87-409E-E277CFDE8AAB}"/>
              </a:ext>
            </a:extLst>
          </p:cNvPr>
          <p:cNvSpPr>
            <a:spLocks noGrp="1"/>
          </p:cNvSpPr>
          <p:nvPr>
            <p:ph type="title"/>
          </p:nvPr>
        </p:nvSpPr>
        <p:spPr/>
        <p:txBody>
          <a:bodyPr/>
          <a:lstStyle/>
          <a:p>
            <a:r>
              <a:rPr lang="en-IN" dirty="0"/>
              <a:t>Outputting Item</a:t>
            </a:r>
          </a:p>
        </p:txBody>
      </p:sp>
      <p:sp>
        <p:nvSpPr>
          <p:cNvPr id="3" name="Content Placeholder 2">
            <a:extLst>
              <a:ext uri="{FF2B5EF4-FFF2-40B4-BE49-F238E27FC236}">
                <a16:creationId xmlns:a16="http://schemas.microsoft.com/office/drawing/2014/main" id="{759CDD7C-40F6-62AC-A28D-7420119090BF}"/>
              </a:ext>
            </a:extLst>
          </p:cNvPr>
          <p:cNvSpPr>
            <a:spLocks noGrp="1"/>
          </p:cNvSpPr>
          <p:nvPr>
            <p:ph idx="1"/>
          </p:nvPr>
        </p:nvSpPr>
        <p:spPr/>
        <p:txBody>
          <a:bodyPr>
            <a:normAutofit/>
          </a:bodyPr>
          <a:lstStyle/>
          <a:p>
            <a:pPr algn="just">
              <a:buFont typeface="Wingdings" panose="05000000000000000000" pitchFamily="2" charset="2"/>
              <a:buChar char="§"/>
            </a:pPr>
            <a:r>
              <a:rPr lang="en-IN" sz="2400" dirty="0"/>
              <a:t> Scrapy uses the Item objects to determine which pieces of information it should save from the pages it visits. This information can be saved by Scrapy in a variety of ways, such as CSV, JSON, or XML files, using the following commands: </a:t>
            </a:r>
          </a:p>
          <a:p>
            <a:pPr marL="0" indent="0" algn="just">
              <a:buNone/>
            </a:pPr>
            <a:endParaRPr lang="en-IN" sz="2400" dirty="0"/>
          </a:p>
          <a:p>
            <a:pPr lvl="1" algn="just">
              <a:buFont typeface="Wingdings" panose="05000000000000000000" pitchFamily="2" charset="2"/>
              <a:buChar char="§"/>
            </a:pPr>
            <a:r>
              <a:rPr lang="en-IN" sz="2000" dirty="0"/>
              <a:t>$ scrapy </a:t>
            </a:r>
            <a:r>
              <a:rPr lang="en-IN" sz="2000" dirty="0" err="1"/>
              <a:t>runspider</a:t>
            </a:r>
            <a:r>
              <a:rPr lang="en-IN" sz="2000" dirty="0"/>
              <a:t> articleItems.py -o articles.csv -t csv </a:t>
            </a:r>
          </a:p>
          <a:p>
            <a:pPr lvl="1" algn="just">
              <a:buFont typeface="Wingdings" panose="05000000000000000000" pitchFamily="2" charset="2"/>
              <a:buChar char="§"/>
            </a:pPr>
            <a:r>
              <a:rPr lang="en-IN" sz="2000" dirty="0"/>
              <a:t>$ scrapy </a:t>
            </a:r>
            <a:r>
              <a:rPr lang="en-IN" sz="2000" dirty="0" err="1"/>
              <a:t>runspider</a:t>
            </a:r>
            <a:r>
              <a:rPr lang="en-IN" sz="2000" dirty="0"/>
              <a:t> articleItems.py -o </a:t>
            </a:r>
            <a:r>
              <a:rPr lang="en-IN" sz="2000" dirty="0" err="1"/>
              <a:t>articles.json</a:t>
            </a:r>
            <a:r>
              <a:rPr lang="en-IN" sz="2000" dirty="0"/>
              <a:t> -t </a:t>
            </a:r>
            <a:r>
              <a:rPr lang="en-IN" sz="2000" dirty="0" err="1"/>
              <a:t>json</a:t>
            </a:r>
            <a:r>
              <a:rPr lang="en-IN" sz="2000" dirty="0"/>
              <a:t> $ </a:t>
            </a:r>
          </a:p>
          <a:p>
            <a:pPr lvl="1" algn="just">
              <a:buFont typeface="Wingdings" panose="05000000000000000000" pitchFamily="2" charset="2"/>
              <a:buChar char="§"/>
            </a:pPr>
            <a:r>
              <a:rPr lang="en-IN" sz="2000" dirty="0"/>
              <a:t>$ scrapy </a:t>
            </a:r>
            <a:r>
              <a:rPr lang="en-IN" sz="2000" dirty="0" err="1"/>
              <a:t>runspider</a:t>
            </a:r>
            <a:r>
              <a:rPr lang="en-IN" sz="2000" dirty="0"/>
              <a:t> articleItems.py -o articles.xml -t xml</a:t>
            </a:r>
          </a:p>
          <a:p>
            <a:pPr algn="just">
              <a:buFont typeface="Wingdings" panose="05000000000000000000" pitchFamily="2" charset="2"/>
              <a:buChar char="§"/>
            </a:pPr>
            <a:endParaRPr lang="en-IN" sz="2400" dirty="0"/>
          </a:p>
        </p:txBody>
      </p:sp>
    </p:spTree>
    <p:extLst>
      <p:ext uri="{BB962C8B-B14F-4D97-AF65-F5344CB8AC3E}">
        <p14:creationId xmlns:p14="http://schemas.microsoft.com/office/powerpoint/2010/main" val="344901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6154-43BB-4BEB-A305-B68E936102F9}"/>
              </a:ext>
            </a:extLst>
          </p:cNvPr>
          <p:cNvSpPr>
            <a:spLocks noGrp="1"/>
          </p:cNvSpPr>
          <p:nvPr>
            <p:ph type="title"/>
          </p:nvPr>
        </p:nvSpPr>
        <p:spPr/>
        <p:txBody>
          <a:bodyPr/>
          <a:lstStyle/>
          <a:p>
            <a:r>
              <a:rPr lang="en-IN" dirty="0"/>
              <a:t>The Item Pipeline</a:t>
            </a:r>
          </a:p>
        </p:txBody>
      </p:sp>
      <p:sp>
        <p:nvSpPr>
          <p:cNvPr id="3" name="Content Placeholder 2">
            <a:extLst>
              <a:ext uri="{FF2B5EF4-FFF2-40B4-BE49-F238E27FC236}">
                <a16:creationId xmlns:a16="http://schemas.microsoft.com/office/drawing/2014/main" id="{C0A6D856-0064-67A2-B625-3FAF63E738BB}"/>
              </a:ext>
            </a:extLst>
          </p:cNvPr>
          <p:cNvSpPr>
            <a:spLocks noGrp="1"/>
          </p:cNvSpPr>
          <p:nvPr>
            <p:ph idx="1"/>
          </p:nvPr>
        </p:nvSpPr>
        <p:spPr/>
        <p:txBody>
          <a:bodyPr>
            <a:normAutofit/>
          </a:bodyPr>
          <a:lstStyle/>
          <a:p>
            <a:pPr algn="just">
              <a:buFont typeface="Wingdings" panose="05000000000000000000" pitchFamily="2" charset="2"/>
              <a:buChar char="§"/>
            </a:pPr>
            <a:r>
              <a:rPr lang="en-US" b="0" i="0" dirty="0">
                <a:solidFill>
                  <a:srgbClr val="374151"/>
                </a:solidFill>
                <a:effectLst/>
                <a:latin typeface="Söhne"/>
              </a:rPr>
              <a:t>The Item Pipeline in Scrapy is a component that allows you to define a series of data processing steps for the scraped items before they are stored or further processed. It provides a convenient way to process, clean, validate, and store the extracted data. The item pipeline is executed sequentially, with each step being applied to each scraped item.</a:t>
            </a:r>
          </a:p>
          <a:p>
            <a:pPr marL="0" indent="0" algn="just">
              <a:buNone/>
            </a:pPr>
            <a:r>
              <a:rPr lang="en-US" dirty="0"/>
              <a:t>Here's how the Item Pipeline works in Scrapy:</a:t>
            </a:r>
          </a:p>
          <a:p>
            <a:pPr marL="0" indent="0" algn="just">
              <a:buNone/>
            </a:pPr>
            <a:r>
              <a:rPr lang="en-US" dirty="0"/>
              <a:t>1. Item Pipeline Configuration:</a:t>
            </a:r>
          </a:p>
          <a:p>
            <a:pPr lvl="1" algn="just">
              <a:buFont typeface="Wingdings" panose="05000000000000000000" pitchFamily="2" charset="2"/>
              <a:buChar char="§"/>
            </a:pPr>
            <a:r>
              <a:rPr lang="en-US" dirty="0"/>
              <a:t>To configure the item pipeline, you need to modify the ITEM_PIPELINES setting in your Scrapy project's settings.py file.</a:t>
            </a:r>
          </a:p>
          <a:p>
            <a:pPr lvl="1" algn="just">
              <a:buFont typeface="Wingdings" panose="05000000000000000000" pitchFamily="2" charset="2"/>
              <a:buChar char="§"/>
            </a:pPr>
            <a:r>
              <a:rPr lang="en-US" dirty="0"/>
              <a:t>The ITEM_PIPELINES setting is a dictionary where you define the pipelines and their order of execution. Each pipeline is represented by a unique key and assigned a value that represents its priority (a lower value means higher priority).</a:t>
            </a:r>
            <a:endParaRPr lang="en-IN" dirty="0"/>
          </a:p>
        </p:txBody>
      </p:sp>
    </p:spTree>
    <p:extLst>
      <p:ext uri="{BB962C8B-B14F-4D97-AF65-F5344CB8AC3E}">
        <p14:creationId xmlns:p14="http://schemas.microsoft.com/office/powerpoint/2010/main" val="2462054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8336-2ED1-1E41-4E81-C066713E9E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04706F-EC4D-642B-AE1F-B5488C822723}"/>
              </a:ext>
            </a:extLst>
          </p:cNvPr>
          <p:cNvSpPr>
            <a:spLocks noGrp="1"/>
          </p:cNvSpPr>
          <p:nvPr>
            <p:ph idx="1"/>
          </p:nvPr>
        </p:nvSpPr>
        <p:spPr/>
        <p:txBody>
          <a:bodyPr>
            <a:normAutofit fontScale="92500" lnSpcReduction="20000"/>
          </a:bodyPr>
          <a:lstStyle/>
          <a:p>
            <a:pPr algn="just"/>
            <a:r>
              <a:rPr lang="en-US" dirty="0"/>
              <a:t>2. Item Pipeline Components:</a:t>
            </a:r>
          </a:p>
          <a:p>
            <a:pPr lvl="1" algn="just">
              <a:buFont typeface="Wingdings" panose="05000000000000000000" pitchFamily="2" charset="2"/>
              <a:buChar char="§"/>
            </a:pPr>
            <a:r>
              <a:rPr lang="en-US" dirty="0"/>
              <a:t>The item pipeline is a series of components, also known as "pipeline stages," that process the items. Each component is responsible for performing a specific task on the items.</a:t>
            </a:r>
          </a:p>
          <a:p>
            <a:pPr lvl="1" algn="just">
              <a:buFont typeface="Wingdings" panose="05000000000000000000" pitchFamily="2" charset="2"/>
              <a:buChar char="§"/>
            </a:pPr>
            <a:r>
              <a:rPr lang="en-US" dirty="0"/>
              <a:t>You can create custom pipeline components by implementing certain methods in Python classes. These methods include </a:t>
            </a:r>
            <a:r>
              <a:rPr lang="en-US" dirty="0" err="1"/>
              <a:t>process_item</a:t>
            </a:r>
            <a:r>
              <a:rPr lang="en-US" dirty="0"/>
              <a:t>, </a:t>
            </a:r>
            <a:r>
              <a:rPr lang="en-US" dirty="0" err="1"/>
              <a:t>open_spider</a:t>
            </a:r>
            <a:r>
              <a:rPr lang="en-US" dirty="0"/>
              <a:t>, </a:t>
            </a:r>
            <a:r>
              <a:rPr lang="en-US" dirty="0" err="1"/>
              <a:t>close_spider</a:t>
            </a:r>
            <a:r>
              <a:rPr lang="en-US" dirty="0"/>
              <a:t>, etc.</a:t>
            </a:r>
          </a:p>
          <a:p>
            <a:pPr marL="0" indent="0" algn="just">
              <a:buNone/>
            </a:pPr>
            <a:r>
              <a:rPr lang="en-US" dirty="0"/>
              <a:t>3. </a:t>
            </a:r>
            <a:r>
              <a:rPr lang="en-US" dirty="0" err="1"/>
              <a:t>Process_item</a:t>
            </a:r>
            <a:r>
              <a:rPr lang="en-US" dirty="0"/>
              <a:t> Method:</a:t>
            </a:r>
          </a:p>
          <a:p>
            <a:pPr lvl="1" algn="just">
              <a:buFont typeface="Wingdings" panose="05000000000000000000" pitchFamily="2" charset="2"/>
              <a:buChar char="§"/>
            </a:pPr>
            <a:r>
              <a:rPr lang="en-US" dirty="0"/>
              <a:t>The </a:t>
            </a:r>
            <a:r>
              <a:rPr lang="en-US" dirty="0" err="1"/>
              <a:t>process_item</a:t>
            </a:r>
            <a:r>
              <a:rPr lang="en-US" dirty="0"/>
              <a:t> method is the main method in a pipeline component. It receives each scraped item as input and performs the desired processing or manipulation on it.</a:t>
            </a:r>
          </a:p>
          <a:p>
            <a:pPr lvl="1" algn="just">
              <a:buFont typeface="Wingdings" panose="05000000000000000000" pitchFamily="2" charset="2"/>
              <a:buChar char="§"/>
            </a:pPr>
            <a:r>
              <a:rPr lang="en-US" dirty="0"/>
              <a:t>In the </a:t>
            </a:r>
            <a:r>
              <a:rPr lang="en-US" dirty="0" err="1"/>
              <a:t>process_item</a:t>
            </a:r>
            <a:r>
              <a:rPr lang="en-US" dirty="0"/>
              <a:t> method, you can modify the item, perform data validation, clean the data, discard irrelevant items, or store the item in a database, file, or other storage.</a:t>
            </a:r>
            <a:endParaRPr lang="en-IN" dirty="0"/>
          </a:p>
          <a:p>
            <a:pPr marL="0" indent="0" algn="l">
              <a:buNone/>
            </a:pPr>
            <a:r>
              <a:rPr lang="en-US" b="0" i="0" dirty="0">
                <a:solidFill>
                  <a:srgbClr val="374151"/>
                </a:solidFill>
                <a:effectLst/>
                <a:latin typeface="Söhne"/>
              </a:rPr>
              <a:t>4. Yielding Items or Dropping Items:</a:t>
            </a:r>
          </a:p>
          <a:p>
            <a:pPr lvl="1" algn="just">
              <a:buFont typeface="Arial" panose="020B0604020202020204" pitchFamily="34" charset="0"/>
              <a:buChar char="•"/>
            </a:pPr>
            <a:r>
              <a:rPr lang="en-US" b="0" i="0" dirty="0">
                <a:solidFill>
                  <a:srgbClr val="374151"/>
                </a:solidFill>
                <a:effectLst/>
                <a:latin typeface="Söhne"/>
              </a:rPr>
              <a:t>After processing an item in a pipeline component, you have two options: yield the modified item or drop it.</a:t>
            </a:r>
          </a:p>
          <a:p>
            <a:pPr lvl="1" algn="just">
              <a:buFont typeface="Arial" panose="020B0604020202020204" pitchFamily="34" charset="0"/>
              <a:buChar char="•"/>
            </a:pPr>
            <a:r>
              <a:rPr lang="en-US" b="0" i="0" dirty="0">
                <a:solidFill>
                  <a:srgbClr val="374151"/>
                </a:solidFill>
                <a:effectLst/>
                <a:latin typeface="Söhne"/>
              </a:rPr>
              <a:t>If you yield the item, it will continue to the next pipeline component or, if it's the last component, it will be stored or further processed according to your configuration.</a:t>
            </a:r>
          </a:p>
          <a:p>
            <a:pPr lvl="1" algn="just">
              <a:buFont typeface="Arial" panose="020B0604020202020204" pitchFamily="34" charset="0"/>
              <a:buChar char="•"/>
            </a:pPr>
            <a:r>
              <a:rPr lang="en-US" b="0" i="0" dirty="0">
                <a:solidFill>
                  <a:srgbClr val="374151"/>
                </a:solidFill>
                <a:effectLst/>
                <a:latin typeface="Söhne"/>
              </a:rPr>
              <a:t>If you choose to drop the item, it will be discarded, and subsequent pipeline components won't process it.</a:t>
            </a:r>
          </a:p>
          <a:p>
            <a:pPr marL="201168" lvl="1" indent="0" algn="just">
              <a:buNone/>
            </a:pPr>
            <a:endParaRPr lang="en-US" dirty="0"/>
          </a:p>
        </p:txBody>
      </p:sp>
    </p:spTree>
    <p:extLst>
      <p:ext uri="{BB962C8B-B14F-4D97-AF65-F5344CB8AC3E}">
        <p14:creationId xmlns:p14="http://schemas.microsoft.com/office/powerpoint/2010/main" val="1258517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2DFAE8-8DC2-5618-9641-D9AA13044ADC}"/>
              </a:ext>
            </a:extLst>
          </p:cNvPr>
          <p:cNvPicPr>
            <a:picLocks noGrp="1" noChangeAspect="1"/>
          </p:cNvPicPr>
          <p:nvPr>
            <p:ph idx="4294967295"/>
          </p:nvPr>
        </p:nvPicPr>
        <p:blipFill>
          <a:blip r:embed="rId2"/>
          <a:stretch>
            <a:fillRect/>
          </a:stretch>
        </p:blipFill>
        <p:spPr>
          <a:xfrm>
            <a:off x="413657" y="414792"/>
            <a:ext cx="5301343" cy="2197100"/>
          </a:xfrm>
        </p:spPr>
      </p:pic>
      <p:pic>
        <p:nvPicPr>
          <p:cNvPr id="7" name="Picture 6">
            <a:extLst>
              <a:ext uri="{FF2B5EF4-FFF2-40B4-BE49-F238E27FC236}">
                <a16:creationId xmlns:a16="http://schemas.microsoft.com/office/drawing/2014/main" id="{A25FE60C-BECC-1AA3-34AB-CB37D96D7959}"/>
              </a:ext>
            </a:extLst>
          </p:cNvPr>
          <p:cNvPicPr>
            <a:picLocks noChangeAspect="1"/>
          </p:cNvPicPr>
          <p:nvPr/>
        </p:nvPicPr>
        <p:blipFill>
          <a:blip r:embed="rId3"/>
          <a:stretch>
            <a:fillRect/>
          </a:stretch>
        </p:blipFill>
        <p:spPr>
          <a:xfrm>
            <a:off x="6095999" y="414792"/>
            <a:ext cx="5301343" cy="4636179"/>
          </a:xfrm>
          <a:prstGeom prst="rect">
            <a:avLst/>
          </a:prstGeom>
        </p:spPr>
      </p:pic>
      <p:sp>
        <p:nvSpPr>
          <p:cNvPr id="10" name="TextBox 9">
            <a:extLst>
              <a:ext uri="{FF2B5EF4-FFF2-40B4-BE49-F238E27FC236}">
                <a16:creationId xmlns:a16="http://schemas.microsoft.com/office/drawing/2014/main" id="{057BD63E-569E-D0E1-9C5D-4EF03E873D8E}"/>
              </a:ext>
            </a:extLst>
          </p:cNvPr>
          <p:cNvSpPr txBox="1"/>
          <p:nvPr/>
        </p:nvSpPr>
        <p:spPr>
          <a:xfrm>
            <a:off x="478971" y="5234579"/>
            <a:ext cx="10167256" cy="923330"/>
          </a:xfrm>
          <a:prstGeom prst="rect">
            <a:avLst/>
          </a:prstGeom>
          <a:noFill/>
        </p:spPr>
        <p:txBody>
          <a:bodyPr wrap="square">
            <a:spAutoFit/>
          </a:bodyPr>
          <a:lstStyle/>
          <a:p>
            <a:pPr algn="just"/>
            <a:r>
              <a:rPr lang="en-US" dirty="0"/>
              <a:t>In this example, MyPipeline1 is a custom pipeline component that checks the price field of the item. If the price is greater than 100, it yields the item for further processing or storage. Otherwise, it raises a </a:t>
            </a:r>
            <a:r>
              <a:rPr lang="en-US" dirty="0" err="1"/>
              <a:t>DropItem</a:t>
            </a:r>
            <a:r>
              <a:rPr lang="en-US" dirty="0"/>
              <a:t> exception to discard the item.</a:t>
            </a:r>
            <a:endParaRPr lang="en-IN" dirty="0"/>
          </a:p>
        </p:txBody>
      </p:sp>
    </p:spTree>
    <p:extLst>
      <p:ext uri="{BB962C8B-B14F-4D97-AF65-F5344CB8AC3E}">
        <p14:creationId xmlns:p14="http://schemas.microsoft.com/office/powerpoint/2010/main" val="598472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E8AA-773B-36C1-7FEC-EC38BA4F4A74}"/>
              </a:ext>
            </a:extLst>
          </p:cNvPr>
          <p:cNvSpPr>
            <a:spLocks noGrp="1"/>
          </p:cNvSpPr>
          <p:nvPr>
            <p:ph type="title"/>
          </p:nvPr>
        </p:nvSpPr>
        <p:spPr/>
        <p:txBody>
          <a:bodyPr/>
          <a:lstStyle/>
          <a:p>
            <a:r>
              <a:rPr lang="en-IN" dirty="0"/>
              <a:t>Document Encoding, Text encoding and Global internet </a:t>
            </a:r>
          </a:p>
        </p:txBody>
      </p:sp>
      <p:sp>
        <p:nvSpPr>
          <p:cNvPr id="3" name="Content Placeholder 2">
            <a:extLst>
              <a:ext uri="{FF2B5EF4-FFF2-40B4-BE49-F238E27FC236}">
                <a16:creationId xmlns:a16="http://schemas.microsoft.com/office/drawing/2014/main" id="{86FE51B5-C606-2456-DD71-0D158226FA3D}"/>
              </a:ext>
            </a:extLst>
          </p:cNvPr>
          <p:cNvSpPr>
            <a:spLocks noGrp="1"/>
          </p:cNvSpPr>
          <p:nvPr>
            <p:ph idx="1"/>
          </p:nvPr>
        </p:nvSpPr>
        <p:spPr/>
        <p:txBody>
          <a:bodyPr>
            <a:normAutofit fontScale="92500" lnSpcReduction="20000"/>
          </a:bodyPr>
          <a:lstStyle/>
          <a:p>
            <a:pPr algn="just"/>
            <a:r>
              <a:rPr lang="en-US" b="1" i="0" dirty="0">
                <a:solidFill>
                  <a:srgbClr val="374151"/>
                </a:solidFill>
                <a:effectLst/>
                <a:latin typeface="Söhne"/>
              </a:rPr>
              <a:t>Document Encoding: </a:t>
            </a:r>
            <a:r>
              <a:rPr lang="en-US" b="0" i="0" dirty="0">
                <a:solidFill>
                  <a:srgbClr val="374151"/>
                </a:solidFill>
                <a:effectLst/>
                <a:latin typeface="Söhne"/>
              </a:rPr>
              <a:t>Document encoding refers to the character encoding scheme used to represent and interpret text in a particular document. It defines how characters are encoded and stored as binary data. In the context of web scraping with Scrapy, document encoding is essential because it ensures that the scraped text is correctly interpreted and processed.</a:t>
            </a:r>
          </a:p>
          <a:p>
            <a:pPr algn="just"/>
            <a:r>
              <a:rPr lang="en-US" b="0" i="0" dirty="0">
                <a:solidFill>
                  <a:srgbClr val="374151"/>
                </a:solidFill>
                <a:effectLst/>
                <a:latin typeface="Söhne"/>
              </a:rPr>
              <a:t>When Scrapy fetches a web page, it examines the HTTP headers to determine the document encoding specified by the server. The most common encoding schemes include UTF-8, ISO-8859-1 (also known as Latin-1), and others. Scrapy uses this information to decode the raw HTML response into Unicode text, which can then be processed further.</a:t>
            </a:r>
          </a:p>
          <a:p>
            <a:pPr algn="just"/>
            <a:r>
              <a:rPr lang="en-US" b="1" i="0" dirty="0">
                <a:solidFill>
                  <a:srgbClr val="374151"/>
                </a:solidFill>
                <a:effectLst/>
                <a:latin typeface="Söhne"/>
              </a:rPr>
              <a:t>Text Encoding: </a:t>
            </a:r>
            <a:r>
              <a:rPr lang="en-US" b="0" i="0" dirty="0">
                <a:solidFill>
                  <a:srgbClr val="374151"/>
                </a:solidFill>
                <a:effectLst/>
                <a:latin typeface="Söhne"/>
              </a:rPr>
              <a:t>Text encoding, also known as character encoding, is the process of converting characters into a specific binary representation. It assigns unique numerical values (code points) to characters, allowing them to be stored and transmitted electronically. Text encoding schemes include ASCII, UTF-8, UTF-16, and many others.</a:t>
            </a:r>
          </a:p>
          <a:p>
            <a:pPr algn="just"/>
            <a:r>
              <a:rPr lang="en-US" b="0" i="0" dirty="0">
                <a:solidFill>
                  <a:srgbClr val="374151"/>
                </a:solidFill>
                <a:effectLst/>
                <a:latin typeface="Söhne"/>
              </a:rPr>
              <a:t>In Scrapy, text encoding is crucial when processing the scraped data. After the raw HTML response is decoded using the document encoding, Scrapy ensures that the extracted text from the web page is correctly encoded into Unicode. This Unicode representation allows Scrapy to handle text in different languages and character sets effectively.</a:t>
            </a:r>
          </a:p>
          <a:p>
            <a:pPr algn="just"/>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1677451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15C3-3509-BC95-3FDD-653808D1F2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6E8821-74AD-9C86-B0DE-72BCC0EE3A08}"/>
              </a:ext>
            </a:extLst>
          </p:cNvPr>
          <p:cNvSpPr>
            <a:spLocks noGrp="1"/>
          </p:cNvSpPr>
          <p:nvPr>
            <p:ph idx="1"/>
          </p:nvPr>
        </p:nvSpPr>
        <p:spPr/>
        <p:txBody>
          <a:bodyPr/>
          <a:lstStyle/>
          <a:p>
            <a:pPr algn="just"/>
            <a:r>
              <a:rPr lang="en-US" b="1" i="0" dirty="0">
                <a:solidFill>
                  <a:srgbClr val="374151"/>
                </a:solidFill>
                <a:effectLst/>
                <a:latin typeface="Söhne"/>
              </a:rPr>
              <a:t>Global Internet in Scrapy: </a:t>
            </a:r>
            <a:r>
              <a:rPr lang="en-US" b="0" i="0" dirty="0">
                <a:solidFill>
                  <a:srgbClr val="374151"/>
                </a:solidFill>
                <a:effectLst/>
                <a:latin typeface="Söhne"/>
              </a:rPr>
              <a:t>Scrapy operates within the global internet environment, enabling web scraping capabilities across a wide range of websites and online resources. Scrapy leverages the HTTP protocol to send requests and receive responses from web servers. It can navigate websites, follow links, and extract data from HTML, XML, JSON, or any other structured formats.</a:t>
            </a:r>
          </a:p>
          <a:p>
            <a:pPr algn="just"/>
            <a:r>
              <a:rPr lang="en-US" b="0" i="0" dirty="0" err="1">
                <a:solidFill>
                  <a:srgbClr val="374151"/>
                </a:solidFill>
                <a:effectLst/>
                <a:latin typeface="Söhne"/>
              </a:rPr>
              <a:t>Scrapy's</a:t>
            </a:r>
            <a:r>
              <a:rPr lang="en-US" b="0" i="0" dirty="0">
                <a:solidFill>
                  <a:srgbClr val="374151"/>
                </a:solidFill>
                <a:effectLst/>
                <a:latin typeface="Söhne"/>
              </a:rPr>
              <a:t> global internet functionality includes handling cookies, managing user sessions, handling redirects, and respecting robots.txt rules. It also supports various authentication mechanisms, such as handling HTTP basic authentication or form-based logins. This allows Scrapy to crawl and scrape content from different websites efficiently.</a:t>
            </a:r>
          </a:p>
          <a:p>
            <a:pPr algn="just"/>
            <a:r>
              <a:rPr lang="en-US" b="0" i="0" dirty="0">
                <a:solidFill>
                  <a:srgbClr val="374151"/>
                </a:solidFill>
                <a:effectLst/>
                <a:latin typeface="Söhne"/>
              </a:rPr>
              <a:t>Additionally, Scrapy provides powerful tools and features to handle common web scraping challenges, including handling pagination, dealing with AJAX requests, and implementing spider middleware for customization and fine-grained control over the scraping process.</a:t>
            </a:r>
          </a:p>
          <a:p>
            <a:pPr algn="just"/>
            <a:endParaRPr lang="en-IN" dirty="0"/>
          </a:p>
        </p:txBody>
      </p:sp>
    </p:spTree>
    <p:extLst>
      <p:ext uri="{BB962C8B-B14F-4D97-AF65-F5344CB8AC3E}">
        <p14:creationId xmlns:p14="http://schemas.microsoft.com/office/powerpoint/2010/main" val="388296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4F7E-F838-9F15-8255-E2312E2AAA97}"/>
              </a:ext>
            </a:extLst>
          </p:cNvPr>
          <p:cNvSpPr>
            <a:spLocks noGrp="1"/>
          </p:cNvSpPr>
          <p:nvPr>
            <p:ph type="title"/>
          </p:nvPr>
        </p:nvSpPr>
        <p:spPr/>
        <p:txBody>
          <a:bodyPr/>
          <a:lstStyle/>
          <a:p>
            <a:r>
              <a:rPr lang="en-IN" dirty="0">
                <a:solidFill>
                  <a:srgbClr val="FF0000"/>
                </a:solidFill>
              </a:rPr>
              <a:t>Introduction to </a:t>
            </a:r>
            <a:r>
              <a:rPr lang="en-IN" dirty="0" err="1">
                <a:solidFill>
                  <a:srgbClr val="FF0000"/>
                </a:solidFill>
              </a:rPr>
              <a:t>Beautifulsoup</a:t>
            </a:r>
            <a:r>
              <a:rPr lang="en-IN" dirty="0">
                <a:solidFill>
                  <a:srgbClr val="FF0000"/>
                </a:solidFill>
              </a:rPr>
              <a:t>()</a:t>
            </a:r>
          </a:p>
        </p:txBody>
      </p:sp>
      <p:sp>
        <p:nvSpPr>
          <p:cNvPr id="3" name="Content Placeholder 2">
            <a:extLst>
              <a:ext uri="{FF2B5EF4-FFF2-40B4-BE49-F238E27FC236}">
                <a16:creationId xmlns:a16="http://schemas.microsoft.com/office/drawing/2014/main" id="{08669C2B-4C34-A056-3ECB-23173B4EF567}"/>
              </a:ext>
            </a:extLst>
          </p:cNvPr>
          <p:cNvSpPr>
            <a:spLocks noGrp="1"/>
          </p:cNvSpPr>
          <p:nvPr>
            <p:ph idx="1"/>
          </p:nvPr>
        </p:nvSpPr>
        <p:spPr/>
        <p:txBody>
          <a:bodyPr>
            <a:normAutofit/>
          </a:bodyPr>
          <a:lstStyle/>
          <a:p>
            <a:pPr algn="just">
              <a:buFont typeface="Wingdings" panose="05000000000000000000" pitchFamily="2" charset="2"/>
              <a:buChar char="§"/>
            </a:pPr>
            <a:r>
              <a:rPr lang="en-US" dirty="0" err="1"/>
              <a:t>BeautifulSoup</a:t>
            </a:r>
            <a:r>
              <a:rPr lang="en-US" dirty="0"/>
              <a:t> is a Python library used for web scraping and parsing HTML and XML documents. It provides a convenient way to extract data from web pages by navigating and searching through the HTML structure.</a:t>
            </a:r>
          </a:p>
          <a:p>
            <a:pPr algn="just">
              <a:buFont typeface="Wingdings" panose="05000000000000000000" pitchFamily="2" charset="2"/>
              <a:buChar char="§"/>
            </a:pPr>
            <a:r>
              <a:rPr lang="en-US" dirty="0"/>
              <a:t>When working with web scraping, the first step is to retrieve the HTML content of a web page. This can be done using various libraries such as requests or </a:t>
            </a:r>
            <a:r>
              <a:rPr lang="en-US" dirty="0" err="1"/>
              <a:t>urllib</a:t>
            </a:r>
            <a:r>
              <a:rPr lang="en-US" dirty="0"/>
              <a:t>. Once we have obtained the HTML content, we can pass it to </a:t>
            </a:r>
            <a:r>
              <a:rPr lang="en-US" dirty="0" err="1"/>
              <a:t>BeautifulSoup</a:t>
            </a:r>
            <a:r>
              <a:rPr lang="en-US" dirty="0"/>
              <a:t> for parsing and data extraction.</a:t>
            </a:r>
          </a:p>
          <a:p>
            <a:pPr algn="just">
              <a:buFont typeface="Wingdings" panose="05000000000000000000" pitchFamily="2" charset="2"/>
              <a:buChar char="§"/>
            </a:pPr>
            <a:r>
              <a:rPr lang="en-US" dirty="0"/>
              <a:t>To start using </a:t>
            </a:r>
            <a:r>
              <a:rPr lang="en-US" dirty="0" err="1"/>
              <a:t>BeautifulSoup</a:t>
            </a:r>
            <a:r>
              <a:rPr lang="en-US" dirty="0"/>
              <a:t>, first need to import it into Python script:</a:t>
            </a:r>
          </a:p>
          <a:p>
            <a:pPr algn="just"/>
            <a:endParaRPr lang="en-IN" dirty="0"/>
          </a:p>
        </p:txBody>
      </p:sp>
      <p:pic>
        <p:nvPicPr>
          <p:cNvPr id="6" name="Picture 5">
            <a:extLst>
              <a:ext uri="{FF2B5EF4-FFF2-40B4-BE49-F238E27FC236}">
                <a16:creationId xmlns:a16="http://schemas.microsoft.com/office/drawing/2014/main" id="{C2D69D3A-A9F1-FA40-BD18-7D68FDF18324}"/>
              </a:ext>
            </a:extLst>
          </p:cNvPr>
          <p:cNvPicPr>
            <a:picLocks noChangeAspect="1"/>
          </p:cNvPicPr>
          <p:nvPr/>
        </p:nvPicPr>
        <p:blipFill>
          <a:blip r:embed="rId2"/>
          <a:stretch>
            <a:fillRect/>
          </a:stretch>
        </p:blipFill>
        <p:spPr>
          <a:xfrm>
            <a:off x="2490960" y="4464859"/>
            <a:ext cx="6141413" cy="1210220"/>
          </a:xfrm>
          <a:prstGeom prst="rect">
            <a:avLst/>
          </a:prstGeom>
        </p:spPr>
      </p:pic>
    </p:spTree>
    <p:extLst>
      <p:ext uri="{BB962C8B-B14F-4D97-AF65-F5344CB8AC3E}">
        <p14:creationId xmlns:p14="http://schemas.microsoft.com/office/powerpoint/2010/main" val="949336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6D88-A5FC-49E9-4636-3C8C15026C62}"/>
              </a:ext>
            </a:extLst>
          </p:cNvPr>
          <p:cNvSpPr>
            <a:spLocks noGrp="1"/>
          </p:cNvSpPr>
          <p:nvPr>
            <p:ph type="title"/>
          </p:nvPr>
        </p:nvSpPr>
        <p:spPr/>
        <p:txBody>
          <a:bodyPr/>
          <a:lstStyle/>
          <a:p>
            <a:r>
              <a:rPr lang="en-IN" dirty="0"/>
              <a:t>Crawling through APIs: HTTP methods </a:t>
            </a:r>
          </a:p>
        </p:txBody>
      </p:sp>
      <p:sp>
        <p:nvSpPr>
          <p:cNvPr id="3" name="Content Placeholder 2">
            <a:extLst>
              <a:ext uri="{FF2B5EF4-FFF2-40B4-BE49-F238E27FC236}">
                <a16:creationId xmlns:a16="http://schemas.microsoft.com/office/drawing/2014/main" id="{1856ACBD-3C79-65CE-938A-CB2C2CA8CDC1}"/>
              </a:ext>
            </a:extLst>
          </p:cNvPr>
          <p:cNvSpPr>
            <a:spLocks noGrp="1"/>
          </p:cNvSpPr>
          <p:nvPr>
            <p:ph idx="1"/>
          </p:nvPr>
        </p:nvSpPr>
        <p:spPr/>
        <p:txBody>
          <a:bodyPr>
            <a:normAutofit lnSpcReduction="10000"/>
          </a:bodyPr>
          <a:lstStyle/>
          <a:p>
            <a:pPr algn="just"/>
            <a:r>
              <a:rPr lang="en-US" b="0" i="0" dirty="0">
                <a:solidFill>
                  <a:srgbClr val="374151"/>
                </a:solidFill>
                <a:effectLst/>
                <a:latin typeface="Söhne"/>
              </a:rPr>
              <a:t>Crawling through APIs involves using HTTP methods to interact with web APIs and retrieve data programmatically. Web APIs (Application Programming Interfaces) provide a structured way for different software applications to communicate and exchange data. The most common HTTP methods used in API crawling are GET, POST, PUT, and DELETE.</a:t>
            </a:r>
          </a:p>
          <a:p>
            <a:pPr algn="l"/>
            <a:r>
              <a:rPr lang="en-US" b="0" i="0" dirty="0">
                <a:solidFill>
                  <a:srgbClr val="374151"/>
                </a:solidFill>
                <a:effectLst/>
                <a:latin typeface="Söhne"/>
              </a:rPr>
              <a:t>Here's a step-by-step explanation of crawling through APIs using HTTP methods:</a:t>
            </a:r>
          </a:p>
          <a:p>
            <a:pPr algn="l">
              <a:buFont typeface="+mj-lt"/>
              <a:buAutoNum type="arabicPeriod"/>
            </a:pPr>
            <a:r>
              <a:rPr lang="en-US" b="0" i="0" dirty="0">
                <a:solidFill>
                  <a:srgbClr val="374151"/>
                </a:solidFill>
                <a:effectLst/>
                <a:latin typeface="Söhne"/>
              </a:rPr>
              <a:t>Understanding APIs:</a:t>
            </a:r>
          </a:p>
          <a:p>
            <a:pPr marL="742950" lvl="1" indent="-285750" algn="l">
              <a:buFont typeface="+mj-lt"/>
              <a:buAutoNum type="arabicPeriod"/>
            </a:pPr>
            <a:r>
              <a:rPr lang="en-US" b="0" i="0" dirty="0">
                <a:solidFill>
                  <a:srgbClr val="374151"/>
                </a:solidFill>
                <a:effectLst/>
                <a:latin typeface="Söhne"/>
              </a:rPr>
              <a:t>APIs define a set of rules and protocols that allow different software applications to interact with each other.</a:t>
            </a:r>
          </a:p>
          <a:p>
            <a:pPr marL="742950" lvl="1" indent="-285750" algn="l">
              <a:buFont typeface="+mj-lt"/>
              <a:buAutoNum type="arabicPeriod"/>
            </a:pPr>
            <a:r>
              <a:rPr lang="en-US" b="0" i="0" dirty="0">
                <a:solidFill>
                  <a:srgbClr val="374151"/>
                </a:solidFill>
                <a:effectLst/>
                <a:latin typeface="Söhne"/>
              </a:rPr>
              <a:t>Web APIs, in particular, use HTTP (Hypertext Transfer Protocol) as the communication protocol and provide endpoints or URLs that respond to specific HTTP requests.</a:t>
            </a:r>
          </a:p>
          <a:p>
            <a:pPr algn="l">
              <a:buFont typeface="+mj-lt"/>
              <a:buAutoNum type="arabicPeriod"/>
            </a:pPr>
            <a:r>
              <a:rPr lang="en-US" b="0" i="0" dirty="0">
                <a:solidFill>
                  <a:srgbClr val="374151"/>
                </a:solidFill>
                <a:effectLst/>
                <a:latin typeface="Söhne"/>
              </a:rPr>
              <a:t>Choosing an API:</a:t>
            </a:r>
          </a:p>
          <a:p>
            <a:pPr marL="742950" lvl="1" indent="-285750" algn="l">
              <a:buFont typeface="+mj-lt"/>
              <a:buAutoNum type="arabicPeriod"/>
            </a:pPr>
            <a:r>
              <a:rPr lang="en-US" b="0" i="0" dirty="0">
                <a:solidFill>
                  <a:srgbClr val="374151"/>
                </a:solidFill>
                <a:effectLst/>
                <a:latin typeface="Söhne"/>
              </a:rPr>
              <a:t>Determine the API you want to crawl. This could be a public API provided by a third-party service or an API developed by the website you want to retrieve data from.</a:t>
            </a:r>
          </a:p>
          <a:p>
            <a:pPr algn="just"/>
            <a:endParaRPr lang="en-IN" dirty="0"/>
          </a:p>
        </p:txBody>
      </p:sp>
    </p:spTree>
    <p:extLst>
      <p:ext uri="{BB962C8B-B14F-4D97-AF65-F5344CB8AC3E}">
        <p14:creationId xmlns:p14="http://schemas.microsoft.com/office/powerpoint/2010/main" val="1892439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94EB5-5DCC-CD07-0775-EA22025BFA88}"/>
              </a:ext>
            </a:extLst>
          </p:cNvPr>
          <p:cNvSpPr>
            <a:spLocks noGrp="1"/>
          </p:cNvSpPr>
          <p:nvPr>
            <p:ph idx="4294967295"/>
          </p:nvPr>
        </p:nvSpPr>
        <p:spPr>
          <a:xfrm>
            <a:off x="315684" y="387577"/>
            <a:ext cx="10951029" cy="5893480"/>
          </a:xfrm>
        </p:spPr>
        <p:txBody>
          <a:bodyPr>
            <a:normAutofit fontScale="92500" lnSpcReduction="10000"/>
          </a:bodyPr>
          <a:lstStyle/>
          <a:p>
            <a:pPr algn="just"/>
            <a:r>
              <a:rPr lang="en-US" b="0" i="0" dirty="0">
                <a:solidFill>
                  <a:srgbClr val="374151"/>
                </a:solidFill>
                <a:effectLst/>
                <a:latin typeface="Söhne"/>
              </a:rPr>
              <a:t>3. HTTP Methods:</a:t>
            </a:r>
          </a:p>
          <a:p>
            <a:pPr algn="just">
              <a:buFont typeface="Arial" panose="020B0604020202020204" pitchFamily="34" charset="0"/>
              <a:buChar char="•"/>
            </a:pPr>
            <a:r>
              <a:rPr lang="en-US" b="0" i="0" dirty="0">
                <a:solidFill>
                  <a:srgbClr val="374151"/>
                </a:solidFill>
                <a:effectLst/>
                <a:latin typeface="Söhne"/>
              </a:rPr>
              <a:t>HTTP methods define the actions to be performed on the server's resources. The most commonly used methods in API crawling are:</a:t>
            </a:r>
          </a:p>
          <a:p>
            <a:pPr marL="742950" lvl="1" indent="-285750" algn="just">
              <a:buFont typeface="Arial" panose="020B0604020202020204" pitchFamily="34" charset="0"/>
              <a:buChar char="•"/>
            </a:pPr>
            <a:r>
              <a:rPr lang="en-US" b="0" i="0" dirty="0">
                <a:solidFill>
                  <a:srgbClr val="374151"/>
                </a:solidFill>
                <a:effectLst/>
                <a:latin typeface="Söhne"/>
              </a:rPr>
              <a:t>GET: Used to retrieve data from the server. GET requests are used to read or fetch resources.</a:t>
            </a:r>
          </a:p>
          <a:p>
            <a:pPr marL="742950" lvl="1" indent="-285750" algn="just">
              <a:buFont typeface="Arial" panose="020B0604020202020204" pitchFamily="34" charset="0"/>
              <a:buChar char="•"/>
            </a:pPr>
            <a:r>
              <a:rPr lang="en-US" b="0" i="0" dirty="0">
                <a:solidFill>
                  <a:srgbClr val="374151"/>
                </a:solidFill>
                <a:effectLst/>
                <a:latin typeface="Söhne"/>
              </a:rPr>
              <a:t>POST: Used to submit data to the server. POST requests are often used for creating new resources.</a:t>
            </a:r>
          </a:p>
          <a:p>
            <a:pPr marL="742950" lvl="1" indent="-285750" algn="just">
              <a:buFont typeface="Arial" panose="020B0604020202020204" pitchFamily="34" charset="0"/>
              <a:buChar char="•"/>
            </a:pPr>
            <a:r>
              <a:rPr lang="en-US" b="0" i="0" dirty="0">
                <a:solidFill>
                  <a:srgbClr val="374151"/>
                </a:solidFill>
                <a:effectLst/>
                <a:latin typeface="Söhne"/>
              </a:rPr>
              <a:t>PUT: Used to update data on the server. PUT requests are used for modifying existing resources.</a:t>
            </a:r>
          </a:p>
          <a:p>
            <a:pPr marL="742950" lvl="1" indent="-285750" algn="just">
              <a:buFont typeface="Arial" panose="020B0604020202020204" pitchFamily="34" charset="0"/>
              <a:buChar char="•"/>
            </a:pPr>
            <a:r>
              <a:rPr lang="en-US" b="0" i="0" dirty="0">
                <a:solidFill>
                  <a:srgbClr val="374151"/>
                </a:solidFill>
                <a:effectLst/>
                <a:latin typeface="Söhne"/>
              </a:rPr>
              <a:t>DELETE: Used to delete data from the server. DELETE requests are used to remove resources.</a:t>
            </a:r>
          </a:p>
          <a:p>
            <a:pPr marL="0" indent="0" algn="just">
              <a:buNone/>
            </a:pPr>
            <a:r>
              <a:rPr lang="en-US" b="0" i="0" dirty="0">
                <a:solidFill>
                  <a:srgbClr val="374151"/>
                </a:solidFill>
                <a:effectLst/>
                <a:latin typeface="Söhne"/>
              </a:rPr>
              <a:t>4. Sending API Requests:</a:t>
            </a:r>
          </a:p>
          <a:p>
            <a:pPr marL="457200" lvl="1" indent="0" algn="just">
              <a:buNone/>
            </a:pPr>
            <a:r>
              <a:rPr lang="en-US" b="0" i="0" dirty="0">
                <a:solidFill>
                  <a:srgbClr val="374151"/>
                </a:solidFill>
                <a:effectLst/>
                <a:latin typeface="Söhne"/>
              </a:rPr>
              <a:t>Use a programming language or a tool like Scrapy, Python's requests library, or </a:t>
            </a:r>
            <a:r>
              <a:rPr lang="en-US" b="0" i="0" dirty="0" err="1">
                <a:solidFill>
                  <a:srgbClr val="374151"/>
                </a:solidFill>
                <a:effectLst/>
                <a:latin typeface="Söhne"/>
              </a:rPr>
              <a:t>cURL</a:t>
            </a:r>
            <a:r>
              <a:rPr lang="en-US" b="0" i="0" dirty="0">
                <a:solidFill>
                  <a:srgbClr val="374151"/>
                </a:solidFill>
                <a:effectLst/>
                <a:latin typeface="Söhne"/>
              </a:rPr>
              <a:t> to send HTTP requests to the API endpoints.</a:t>
            </a:r>
          </a:p>
          <a:p>
            <a:pPr marL="457200" lvl="1" indent="0" algn="just">
              <a:buNone/>
            </a:pPr>
            <a:r>
              <a:rPr lang="en-US" b="0" i="0" dirty="0">
                <a:solidFill>
                  <a:srgbClr val="374151"/>
                </a:solidFill>
                <a:effectLst/>
                <a:latin typeface="Söhne"/>
              </a:rPr>
              <a:t>Construct the URL for the API endpoint, including any required query parameters or authentication tokens.</a:t>
            </a:r>
          </a:p>
          <a:p>
            <a:pPr marL="457200" lvl="1" indent="0" algn="just">
              <a:buNone/>
            </a:pPr>
            <a:r>
              <a:rPr lang="en-US" b="0" i="0" dirty="0">
                <a:solidFill>
                  <a:srgbClr val="374151"/>
                </a:solidFill>
                <a:effectLst/>
                <a:latin typeface="Söhne"/>
              </a:rPr>
              <a:t>Specify the appropriate HTTP method for the desired action (GET, POST, PUT, DELETE).</a:t>
            </a:r>
          </a:p>
          <a:p>
            <a:pPr marL="457200" lvl="1" indent="0" algn="just">
              <a:buNone/>
            </a:pPr>
            <a:r>
              <a:rPr lang="en-US" b="0" i="0" dirty="0">
                <a:solidFill>
                  <a:srgbClr val="374151"/>
                </a:solidFill>
                <a:effectLst/>
                <a:latin typeface="Söhne"/>
              </a:rPr>
              <a:t>Send the request to the API endpoint.</a:t>
            </a:r>
          </a:p>
          <a:p>
            <a:pPr marL="0" indent="0" algn="just">
              <a:buNone/>
            </a:pPr>
            <a:r>
              <a:rPr lang="en-US" b="0" i="0" dirty="0">
                <a:solidFill>
                  <a:srgbClr val="374151"/>
                </a:solidFill>
                <a:effectLst/>
                <a:latin typeface="Söhne"/>
              </a:rPr>
              <a:t>5. Handling API Responses:</a:t>
            </a:r>
          </a:p>
          <a:p>
            <a:pPr marL="457200" lvl="1" indent="0" algn="just">
              <a:buNone/>
            </a:pPr>
            <a:r>
              <a:rPr lang="en-US" b="0" i="0" dirty="0">
                <a:solidFill>
                  <a:srgbClr val="374151"/>
                </a:solidFill>
                <a:effectLst/>
                <a:latin typeface="Söhne"/>
              </a:rPr>
              <a:t>Receive the API response, which typically includes a status code, headers, and the response body (the data you requested).</a:t>
            </a:r>
          </a:p>
          <a:p>
            <a:pPr marL="457200" lvl="1" indent="0" algn="just">
              <a:buNone/>
            </a:pPr>
            <a:r>
              <a:rPr lang="en-US" b="0" i="0" dirty="0">
                <a:solidFill>
                  <a:srgbClr val="374151"/>
                </a:solidFill>
                <a:effectLst/>
                <a:latin typeface="Söhne"/>
              </a:rPr>
              <a:t>Parse and process the response body according to the specific API and your requirements. The response can be in various formats, such as JSON, XML, or plain text.</a:t>
            </a:r>
          </a:p>
          <a:p>
            <a:pPr marL="457200" lvl="1" indent="0" algn="just">
              <a:buNone/>
            </a:pPr>
            <a:r>
              <a:rPr lang="en-US" b="0" i="0" dirty="0">
                <a:solidFill>
                  <a:srgbClr val="374151"/>
                </a:solidFill>
                <a:effectLst/>
                <a:latin typeface="Söhne"/>
              </a:rPr>
              <a:t>Extract the relevant data from the response body and store or further process it as needed.</a:t>
            </a:r>
          </a:p>
          <a:p>
            <a:pPr marL="742950" lvl="1" indent="-285750" algn="just">
              <a:buFont typeface="Arial" panose="020B0604020202020204" pitchFamily="34" charset="0"/>
              <a:buChar char="•"/>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309939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5AA0-25E6-9C21-AE8F-BABB53CA56CC}"/>
              </a:ext>
            </a:extLst>
          </p:cNvPr>
          <p:cNvSpPr>
            <a:spLocks noGrp="1"/>
          </p:cNvSpPr>
          <p:nvPr>
            <p:ph type="title"/>
          </p:nvPr>
        </p:nvSpPr>
        <p:spPr/>
        <p:txBody>
          <a:bodyPr/>
          <a:lstStyle/>
          <a:p>
            <a:r>
              <a:rPr lang="en-IN" dirty="0"/>
              <a:t>Parsing JSON</a:t>
            </a:r>
          </a:p>
        </p:txBody>
      </p:sp>
      <p:sp>
        <p:nvSpPr>
          <p:cNvPr id="3" name="Content Placeholder 2">
            <a:extLst>
              <a:ext uri="{FF2B5EF4-FFF2-40B4-BE49-F238E27FC236}">
                <a16:creationId xmlns:a16="http://schemas.microsoft.com/office/drawing/2014/main" id="{82E5622C-0529-3CC2-99F3-148CAEBCB067}"/>
              </a:ext>
            </a:extLst>
          </p:cNvPr>
          <p:cNvSpPr>
            <a:spLocks noGrp="1"/>
          </p:cNvSpPr>
          <p:nvPr>
            <p:ph idx="1"/>
          </p:nvPr>
        </p:nvSpPr>
        <p:spPr/>
        <p:txBody>
          <a:bodyPr/>
          <a:lstStyle/>
          <a:p>
            <a:r>
              <a:rPr lang="en-US" dirty="0"/>
              <a:t>When performing web scraping, you may often encounter data in JSON (JavaScript Object Notation) format. JSON is a widely used data interchange format that is easy to read and write for both humans and machines. To parse JSON data during web scraping, you can use the </a:t>
            </a:r>
            <a:r>
              <a:rPr lang="en-US" dirty="0" err="1"/>
              <a:t>json</a:t>
            </a:r>
            <a:r>
              <a:rPr lang="en-US" dirty="0"/>
              <a:t> module in Python.</a:t>
            </a:r>
          </a:p>
          <a:p>
            <a:r>
              <a:rPr lang="en-US" dirty="0"/>
              <a:t>Here's a step-by-step guide on how to parse JSON data while web scraping:</a:t>
            </a:r>
          </a:p>
          <a:p>
            <a:r>
              <a:rPr lang="en-US" dirty="0"/>
              <a:t>Obtain JSON data: Retrieve the web page or API response that contains the JSON data you want to scrape. This can be done using libraries like requests in Python.</a:t>
            </a:r>
          </a:p>
          <a:p>
            <a:r>
              <a:rPr lang="en-US" dirty="0"/>
              <a:t>Import the </a:t>
            </a:r>
            <a:r>
              <a:rPr lang="en-US" dirty="0" err="1"/>
              <a:t>json</a:t>
            </a:r>
            <a:r>
              <a:rPr lang="en-US" dirty="0"/>
              <a:t> module: Start by importing the </a:t>
            </a:r>
            <a:r>
              <a:rPr lang="en-US" dirty="0" err="1"/>
              <a:t>json</a:t>
            </a:r>
            <a:r>
              <a:rPr lang="en-US" dirty="0"/>
              <a:t> module in Python, which provides functions for parsing and working with JSON data.</a:t>
            </a:r>
          </a:p>
          <a:p>
            <a:endParaRPr lang="en-IN" dirty="0"/>
          </a:p>
        </p:txBody>
      </p:sp>
      <p:pic>
        <p:nvPicPr>
          <p:cNvPr id="7" name="Picture 6">
            <a:extLst>
              <a:ext uri="{FF2B5EF4-FFF2-40B4-BE49-F238E27FC236}">
                <a16:creationId xmlns:a16="http://schemas.microsoft.com/office/drawing/2014/main" id="{367A3FC8-441E-082E-B102-FFFECE97086C}"/>
              </a:ext>
            </a:extLst>
          </p:cNvPr>
          <p:cNvPicPr>
            <a:picLocks noChangeAspect="1"/>
          </p:cNvPicPr>
          <p:nvPr/>
        </p:nvPicPr>
        <p:blipFill>
          <a:blip r:embed="rId2"/>
          <a:stretch>
            <a:fillRect/>
          </a:stretch>
        </p:blipFill>
        <p:spPr>
          <a:xfrm>
            <a:off x="1314994" y="5000161"/>
            <a:ext cx="3104606" cy="1241843"/>
          </a:xfrm>
          <a:prstGeom prst="rect">
            <a:avLst/>
          </a:prstGeom>
        </p:spPr>
      </p:pic>
    </p:spTree>
    <p:extLst>
      <p:ext uri="{BB962C8B-B14F-4D97-AF65-F5344CB8AC3E}">
        <p14:creationId xmlns:p14="http://schemas.microsoft.com/office/powerpoint/2010/main" val="3761869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A3A9-6F56-E281-2DBF-1CFBFDDAD1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617612-F74A-DE97-2923-15465A6CA8D2}"/>
              </a:ext>
            </a:extLst>
          </p:cNvPr>
          <p:cNvSpPr>
            <a:spLocks noGrp="1"/>
          </p:cNvSpPr>
          <p:nvPr>
            <p:ph idx="1"/>
          </p:nvPr>
        </p:nvSpPr>
        <p:spPr/>
        <p:txBody>
          <a:bodyPr/>
          <a:lstStyle/>
          <a:p>
            <a:r>
              <a:rPr lang="en-US" dirty="0"/>
              <a:t>Parse JSON data: Use the </a:t>
            </a:r>
            <a:r>
              <a:rPr lang="en-US" dirty="0" err="1"/>
              <a:t>json.loads</a:t>
            </a:r>
            <a:r>
              <a:rPr lang="en-US" dirty="0"/>
              <a:t>() function to parse the JSON data into a Python object (usually a dictionary or a list).</a:t>
            </a:r>
          </a:p>
          <a:p>
            <a:endParaRPr lang="en-IN" dirty="0"/>
          </a:p>
        </p:txBody>
      </p:sp>
      <p:pic>
        <p:nvPicPr>
          <p:cNvPr id="6" name="Picture 5">
            <a:extLst>
              <a:ext uri="{FF2B5EF4-FFF2-40B4-BE49-F238E27FC236}">
                <a16:creationId xmlns:a16="http://schemas.microsoft.com/office/drawing/2014/main" id="{C9104A8A-9701-25D5-1A62-553EB81CB1A2}"/>
              </a:ext>
            </a:extLst>
          </p:cNvPr>
          <p:cNvPicPr>
            <a:picLocks noChangeAspect="1"/>
          </p:cNvPicPr>
          <p:nvPr/>
        </p:nvPicPr>
        <p:blipFill>
          <a:blip r:embed="rId2"/>
          <a:stretch>
            <a:fillRect/>
          </a:stretch>
        </p:blipFill>
        <p:spPr>
          <a:xfrm>
            <a:off x="1192791" y="2539080"/>
            <a:ext cx="7096548" cy="889920"/>
          </a:xfrm>
          <a:prstGeom prst="rect">
            <a:avLst/>
          </a:prstGeom>
        </p:spPr>
      </p:pic>
      <p:sp>
        <p:nvSpPr>
          <p:cNvPr id="9" name="TextBox 8">
            <a:extLst>
              <a:ext uri="{FF2B5EF4-FFF2-40B4-BE49-F238E27FC236}">
                <a16:creationId xmlns:a16="http://schemas.microsoft.com/office/drawing/2014/main" id="{FA7609B4-04DE-0628-FA70-1424F543A5C4}"/>
              </a:ext>
            </a:extLst>
          </p:cNvPr>
          <p:cNvSpPr txBox="1"/>
          <p:nvPr/>
        </p:nvSpPr>
        <p:spPr>
          <a:xfrm>
            <a:off x="1036320" y="3537374"/>
            <a:ext cx="9790896" cy="1754326"/>
          </a:xfrm>
          <a:prstGeom prst="rect">
            <a:avLst/>
          </a:prstGeom>
          <a:noFill/>
        </p:spPr>
        <p:txBody>
          <a:bodyPr wrap="square">
            <a:spAutoFit/>
          </a:bodyPr>
          <a:lstStyle/>
          <a:p>
            <a:pPr algn="just"/>
            <a:r>
              <a:rPr lang="en-US" dirty="0"/>
              <a:t>In this example, the </a:t>
            </a:r>
            <a:r>
              <a:rPr lang="en-US" dirty="0" err="1"/>
              <a:t>json_data</a:t>
            </a:r>
            <a:r>
              <a:rPr lang="en-US" dirty="0"/>
              <a:t> variable contains a JSON string representing an object with attributes like "name," "age," and "city." The </a:t>
            </a:r>
            <a:r>
              <a:rPr lang="en-US" dirty="0" err="1"/>
              <a:t>json.loads</a:t>
            </a:r>
            <a:r>
              <a:rPr lang="en-US" dirty="0"/>
              <a:t>() function parses this JSON data into a Python dictionary stored in the data variable.</a:t>
            </a:r>
          </a:p>
          <a:p>
            <a:pPr algn="just"/>
            <a:endParaRPr lang="en-US" dirty="0"/>
          </a:p>
          <a:p>
            <a:pPr algn="just"/>
            <a:r>
              <a:rPr lang="en-US" dirty="0"/>
              <a:t>Access parsed data: Once the JSON data is parsed, you can access the extracted data using standard Python syntax.</a:t>
            </a:r>
            <a:endParaRPr lang="en-IN" dirty="0"/>
          </a:p>
        </p:txBody>
      </p:sp>
      <p:pic>
        <p:nvPicPr>
          <p:cNvPr id="11" name="Picture 10">
            <a:extLst>
              <a:ext uri="{FF2B5EF4-FFF2-40B4-BE49-F238E27FC236}">
                <a16:creationId xmlns:a16="http://schemas.microsoft.com/office/drawing/2014/main" id="{7FFCD969-8117-9313-C805-E95BD0A48F3D}"/>
              </a:ext>
            </a:extLst>
          </p:cNvPr>
          <p:cNvPicPr>
            <a:picLocks noChangeAspect="1"/>
          </p:cNvPicPr>
          <p:nvPr/>
        </p:nvPicPr>
        <p:blipFill>
          <a:blip r:embed="rId3"/>
          <a:stretch>
            <a:fillRect/>
          </a:stretch>
        </p:blipFill>
        <p:spPr>
          <a:xfrm>
            <a:off x="1097280" y="5400074"/>
            <a:ext cx="4040777" cy="859212"/>
          </a:xfrm>
          <a:prstGeom prst="rect">
            <a:avLst/>
          </a:prstGeom>
        </p:spPr>
      </p:pic>
    </p:spTree>
    <p:extLst>
      <p:ext uri="{BB962C8B-B14F-4D97-AF65-F5344CB8AC3E}">
        <p14:creationId xmlns:p14="http://schemas.microsoft.com/office/powerpoint/2010/main" val="1402284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9055-A9C0-9923-18DF-73EA972438E3}"/>
              </a:ext>
            </a:extLst>
          </p:cNvPr>
          <p:cNvSpPr>
            <a:spLocks noGrp="1"/>
          </p:cNvSpPr>
          <p:nvPr>
            <p:ph type="title"/>
          </p:nvPr>
        </p:nvSpPr>
        <p:spPr/>
        <p:txBody>
          <a:bodyPr/>
          <a:lstStyle/>
          <a:p>
            <a:r>
              <a:rPr lang="en-IN" dirty="0"/>
              <a:t>Pillow Library</a:t>
            </a:r>
          </a:p>
        </p:txBody>
      </p:sp>
      <p:sp>
        <p:nvSpPr>
          <p:cNvPr id="3" name="Content Placeholder 2">
            <a:extLst>
              <a:ext uri="{FF2B5EF4-FFF2-40B4-BE49-F238E27FC236}">
                <a16:creationId xmlns:a16="http://schemas.microsoft.com/office/drawing/2014/main" id="{D6E29D99-9B1B-4D45-E67E-CE0D9C5C94C6}"/>
              </a:ext>
            </a:extLst>
          </p:cNvPr>
          <p:cNvSpPr>
            <a:spLocks noGrp="1"/>
          </p:cNvSpPr>
          <p:nvPr>
            <p:ph idx="1"/>
          </p:nvPr>
        </p:nvSpPr>
        <p:spPr/>
        <p:txBody>
          <a:bodyPr/>
          <a:lstStyle/>
          <a:p>
            <a:pPr algn="just"/>
            <a:r>
              <a:rPr lang="en-US" b="0" i="0" dirty="0">
                <a:solidFill>
                  <a:srgbClr val="374151"/>
                </a:solidFill>
                <a:effectLst/>
                <a:latin typeface="Söhne"/>
              </a:rPr>
              <a:t>The Pillow library is a popular Python imaging library that provides a wide range of image processing capabilities. It allows you to open, manipulate, and save different image file formats using a simple and intuitive API. Here's an example that demonstrates the usage of the Pillow library:</a:t>
            </a:r>
          </a:p>
          <a:p>
            <a:pPr algn="just"/>
            <a:endParaRPr lang="en-IN" dirty="0"/>
          </a:p>
        </p:txBody>
      </p:sp>
      <p:pic>
        <p:nvPicPr>
          <p:cNvPr id="5" name="Picture 4">
            <a:extLst>
              <a:ext uri="{FF2B5EF4-FFF2-40B4-BE49-F238E27FC236}">
                <a16:creationId xmlns:a16="http://schemas.microsoft.com/office/drawing/2014/main" id="{3B17F8B2-149A-BE78-A58B-4851226EC207}"/>
              </a:ext>
            </a:extLst>
          </p:cNvPr>
          <p:cNvPicPr>
            <a:picLocks noChangeAspect="1"/>
          </p:cNvPicPr>
          <p:nvPr/>
        </p:nvPicPr>
        <p:blipFill>
          <a:blip r:embed="rId2"/>
          <a:stretch>
            <a:fillRect/>
          </a:stretch>
        </p:blipFill>
        <p:spPr>
          <a:xfrm>
            <a:off x="2835205" y="2859368"/>
            <a:ext cx="5688309" cy="4053060"/>
          </a:xfrm>
          <a:prstGeom prst="rect">
            <a:avLst/>
          </a:prstGeom>
        </p:spPr>
      </p:pic>
    </p:spTree>
    <p:extLst>
      <p:ext uri="{BB962C8B-B14F-4D97-AF65-F5344CB8AC3E}">
        <p14:creationId xmlns:p14="http://schemas.microsoft.com/office/powerpoint/2010/main" val="4049646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C97D4-DD31-1E78-F405-9C938F6F406E}"/>
              </a:ext>
            </a:extLst>
          </p:cNvPr>
          <p:cNvSpPr>
            <a:spLocks noGrp="1"/>
          </p:cNvSpPr>
          <p:nvPr>
            <p:ph idx="4294967295"/>
          </p:nvPr>
        </p:nvSpPr>
        <p:spPr>
          <a:xfrm>
            <a:off x="391885" y="191634"/>
            <a:ext cx="11604171" cy="5904366"/>
          </a:xfrm>
        </p:spPr>
        <p:txBody>
          <a:bodyPr>
            <a:normAutofit fontScale="92500" lnSpcReduction="10000"/>
          </a:bodyPr>
          <a:lstStyle/>
          <a:p>
            <a:pPr algn="just">
              <a:buFont typeface="Wingdings" panose="05000000000000000000" pitchFamily="2" charset="2"/>
              <a:buChar char="§"/>
            </a:pPr>
            <a:r>
              <a:rPr lang="en-US" sz="2400" dirty="0"/>
              <a:t>In this example, we start by importing the Image module from the Pillow library. We then open an image file called "example.jpg" using the </a:t>
            </a:r>
            <a:r>
              <a:rPr lang="en-US" sz="2400" dirty="0" err="1"/>
              <a:t>Image.open</a:t>
            </a:r>
            <a:r>
              <a:rPr lang="en-US" sz="2400" dirty="0"/>
              <a:t>() function. This creates an Image object representing the image.</a:t>
            </a:r>
          </a:p>
          <a:p>
            <a:pPr algn="just">
              <a:buFont typeface="Wingdings" panose="05000000000000000000" pitchFamily="2" charset="2"/>
              <a:buChar char="§"/>
            </a:pPr>
            <a:r>
              <a:rPr lang="en-US" sz="2400" dirty="0"/>
              <a:t>We can access various properties of the image object, such as its format, mode, and size, using attributes like format, mode, and size. The image format represents the file format of the image, the image mode indicates the color space and pixel format, and the size represents the dimensions of the image.</a:t>
            </a:r>
          </a:p>
          <a:p>
            <a:pPr algn="just">
              <a:buFont typeface="Wingdings" panose="05000000000000000000" pitchFamily="2" charset="2"/>
              <a:buChar char="§"/>
            </a:pPr>
            <a:r>
              <a:rPr lang="en-US" sz="2400" dirty="0"/>
              <a:t>Next, we perform some image manipulations. We resize the image using the resize() method, which takes the desired width and height as arguments. We convert the image to grayscale using the convert() method, specifying the mode as "L" (for grayscale). We also rotate the image by 45 degrees using the rotate() method.</a:t>
            </a:r>
          </a:p>
          <a:p>
            <a:pPr algn="just">
              <a:buFont typeface="Wingdings" panose="05000000000000000000" pitchFamily="2" charset="2"/>
              <a:buChar char="§"/>
            </a:pPr>
            <a:r>
              <a:rPr lang="en-US" sz="2400" dirty="0"/>
              <a:t>Finally, we save the modified images using the save() method, specifying the filename for each saved image.</a:t>
            </a:r>
          </a:p>
          <a:p>
            <a:pPr algn="just">
              <a:buFont typeface="Wingdings" panose="05000000000000000000" pitchFamily="2" charset="2"/>
              <a:buChar char="§"/>
            </a:pPr>
            <a:r>
              <a:rPr lang="en-US" sz="2400" dirty="0"/>
              <a:t>The Pillow library provides a rich set of methods for image manipulation, including cropping, filtering, blending, and more. It supports a wide range of image file formats, such as JPEG, PNG, GIF, BMP, and TIFF.</a:t>
            </a:r>
          </a:p>
          <a:p>
            <a:pPr algn="just">
              <a:buFont typeface="Wingdings" panose="05000000000000000000" pitchFamily="2" charset="2"/>
              <a:buChar char="§"/>
            </a:pPr>
            <a:r>
              <a:rPr lang="en-US" sz="2400" dirty="0"/>
              <a:t>By utilizing the capabilities of the Pillow library, you can easily perform image processing tasks, enhance images, and integrate image handling into your Python applications.</a:t>
            </a:r>
          </a:p>
          <a:p>
            <a:pPr algn="just">
              <a:buFont typeface="Wingdings" panose="05000000000000000000" pitchFamily="2" charset="2"/>
              <a:buChar char="§"/>
            </a:pPr>
            <a:endParaRPr lang="en-US" sz="2400" dirty="0"/>
          </a:p>
          <a:p>
            <a:pPr algn="just">
              <a:buFont typeface="Wingdings" panose="05000000000000000000" pitchFamily="2" charset="2"/>
              <a:buChar char="§"/>
            </a:pPr>
            <a:endParaRPr lang="en-US" sz="2400" dirty="0"/>
          </a:p>
          <a:p>
            <a:pPr algn="just">
              <a:buFont typeface="Wingdings" panose="05000000000000000000" pitchFamily="2" charset="2"/>
              <a:buChar char="§"/>
            </a:pPr>
            <a:endParaRPr lang="en-US" sz="2400" dirty="0"/>
          </a:p>
          <a:p>
            <a:pPr algn="just">
              <a:buFont typeface="Wingdings" panose="05000000000000000000" pitchFamily="2" charset="2"/>
              <a:buChar char="§"/>
            </a:pPr>
            <a:endParaRPr lang="en-US" sz="2400" dirty="0"/>
          </a:p>
          <a:p>
            <a:pPr algn="just">
              <a:buFont typeface="Wingdings" panose="05000000000000000000" pitchFamily="2" charset="2"/>
              <a:buChar char="§"/>
            </a:pPr>
            <a:endParaRPr lang="en-US" sz="2400" dirty="0"/>
          </a:p>
          <a:p>
            <a:pPr algn="just">
              <a:buFont typeface="Wingdings" panose="05000000000000000000" pitchFamily="2" charset="2"/>
              <a:buChar char="§"/>
            </a:pPr>
            <a:endParaRPr lang="en-US" sz="2400" dirty="0"/>
          </a:p>
          <a:p>
            <a:pPr algn="just">
              <a:buFont typeface="Wingdings" panose="05000000000000000000" pitchFamily="2" charset="2"/>
              <a:buChar char="§"/>
            </a:pPr>
            <a:endParaRPr lang="en-IN" sz="2400" dirty="0"/>
          </a:p>
        </p:txBody>
      </p:sp>
    </p:spTree>
    <p:extLst>
      <p:ext uri="{BB962C8B-B14F-4D97-AF65-F5344CB8AC3E}">
        <p14:creationId xmlns:p14="http://schemas.microsoft.com/office/powerpoint/2010/main" val="831430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7498-7A16-2C86-4DD2-A349D169FAC1}"/>
              </a:ext>
            </a:extLst>
          </p:cNvPr>
          <p:cNvSpPr>
            <a:spLocks noGrp="1"/>
          </p:cNvSpPr>
          <p:nvPr>
            <p:ph type="title"/>
          </p:nvPr>
        </p:nvSpPr>
        <p:spPr/>
        <p:txBody>
          <a:bodyPr/>
          <a:lstStyle/>
          <a:p>
            <a:r>
              <a:rPr lang="en-IN" dirty="0"/>
              <a:t>Scrapping text from images from the website</a:t>
            </a:r>
          </a:p>
        </p:txBody>
      </p:sp>
      <p:sp>
        <p:nvSpPr>
          <p:cNvPr id="3" name="Content Placeholder 2">
            <a:extLst>
              <a:ext uri="{FF2B5EF4-FFF2-40B4-BE49-F238E27FC236}">
                <a16:creationId xmlns:a16="http://schemas.microsoft.com/office/drawing/2014/main" id="{EB161E2C-957C-C2B2-6B82-9359D65DA3BC}"/>
              </a:ext>
            </a:extLst>
          </p:cNvPr>
          <p:cNvSpPr>
            <a:spLocks noGrp="1"/>
          </p:cNvSpPr>
          <p:nvPr>
            <p:ph idx="1"/>
          </p:nvPr>
        </p:nvSpPr>
        <p:spPr/>
        <p:txBody>
          <a:bodyPr>
            <a:normAutofit/>
          </a:bodyPr>
          <a:lstStyle/>
          <a:p>
            <a:pPr algn="just"/>
            <a:r>
              <a:rPr lang="en-US" b="0" i="0" dirty="0">
                <a:solidFill>
                  <a:srgbClr val="374151"/>
                </a:solidFill>
                <a:effectLst/>
                <a:latin typeface="Söhne"/>
              </a:rPr>
              <a:t>Scraping text from images on websites involves extracting textual content embedded within images or screenshots. This task typically requires Optical Character Recognition (OCR) techniques to recognize and convert the text within the image into a machine-readable format.</a:t>
            </a:r>
          </a:p>
          <a:p>
            <a:pPr marL="457200" indent="-457200" algn="just">
              <a:buFont typeface="+mj-lt"/>
              <a:buAutoNum type="arabicPeriod"/>
            </a:pPr>
            <a:r>
              <a:rPr lang="en-US" dirty="0">
                <a:solidFill>
                  <a:srgbClr val="374151"/>
                </a:solidFill>
                <a:latin typeface="Söhne"/>
              </a:rPr>
              <a:t>Install the necessary libraries</a:t>
            </a:r>
          </a:p>
          <a:p>
            <a:pPr marL="0" indent="0" algn="just">
              <a:buNone/>
            </a:pPr>
            <a:r>
              <a:rPr lang="en-US" dirty="0">
                <a:solidFill>
                  <a:srgbClr val="374151"/>
                </a:solidFill>
                <a:latin typeface="Söhne"/>
              </a:rPr>
              <a:t>Install the </a:t>
            </a:r>
            <a:r>
              <a:rPr lang="en-US" dirty="0" err="1">
                <a:solidFill>
                  <a:srgbClr val="374151"/>
                </a:solidFill>
                <a:latin typeface="Söhne"/>
              </a:rPr>
              <a:t>pytesseract</a:t>
            </a:r>
            <a:r>
              <a:rPr lang="en-US" dirty="0">
                <a:solidFill>
                  <a:srgbClr val="374151"/>
                </a:solidFill>
                <a:latin typeface="Söhne"/>
              </a:rPr>
              <a:t> library: </a:t>
            </a:r>
            <a:r>
              <a:rPr lang="en-US" dirty="0" err="1">
                <a:solidFill>
                  <a:srgbClr val="374151"/>
                </a:solidFill>
                <a:latin typeface="Söhne"/>
              </a:rPr>
              <a:t>pytesseract</a:t>
            </a:r>
            <a:r>
              <a:rPr lang="en-US" dirty="0">
                <a:solidFill>
                  <a:srgbClr val="374151"/>
                </a:solidFill>
                <a:latin typeface="Söhne"/>
              </a:rPr>
              <a:t> is a Python wrapper for Tesseract OCR. You can install it using pip:</a:t>
            </a:r>
          </a:p>
          <a:p>
            <a:pPr marL="0" indent="0" algn="just">
              <a:buNone/>
            </a:pPr>
            <a:r>
              <a:rPr lang="en-US" dirty="0">
                <a:solidFill>
                  <a:srgbClr val="374151"/>
                </a:solidFill>
                <a:latin typeface="Söhne"/>
              </a:rPr>
              <a:t>	pip install </a:t>
            </a:r>
            <a:r>
              <a:rPr lang="en-US" dirty="0" err="1">
                <a:solidFill>
                  <a:srgbClr val="374151"/>
                </a:solidFill>
                <a:latin typeface="Söhne"/>
              </a:rPr>
              <a:t>pytesseract</a:t>
            </a:r>
            <a:endParaRPr lang="en-US" dirty="0">
              <a:solidFill>
                <a:srgbClr val="374151"/>
              </a:solidFill>
              <a:latin typeface="Söhne"/>
            </a:endParaRPr>
          </a:p>
          <a:p>
            <a:pPr marL="0" indent="0" algn="just">
              <a:buNone/>
            </a:pPr>
            <a:r>
              <a:rPr lang="en-US" dirty="0">
                <a:solidFill>
                  <a:srgbClr val="374151"/>
                </a:solidFill>
                <a:latin typeface="Söhne"/>
              </a:rPr>
              <a:t>Install the PIL or Pillow library: This library is used for image processing and manipulation. Install it using:</a:t>
            </a:r>
          </a:p>
          <a:p>
            <a:pPr marL="0" indent="0" algn="just">
              <a:buNone/>
            </a:pPr>
            <a:r>
              <a:rPr lang="en-US" dirty="0">
                <a:solidFill>
                  <a:srgbClr val="374151"/>
                </a:solidFill>
                <a:latin typeface="Söhne"/>
              </a:rPr>
              <a:t>	pip install Pillow</a:t>
            </a:r>
          </a:p>
          <a:p>
            <a:pPr marL="0" indent="0" algn="just">
              <a:buNone/>
            </a:pPr>
            <a:endParaRPr lang="en-US" dirty="0">
              <a:solidFill>
                <a:srgbClr val="374151"/>
              </a:solidFill>
              <a:latin typeface="Söhne"/>
            </a:endParaRPr>
          </a:p>
          <a:p>
            <a:pPr marL="0" indent="0" algn="just">
              <a:buNone/>
            </a:pPr>
            <a:endParaRPr lang="en-IN" dirty="0"/>
          </a:p>
        </p:txBody>
      </p:sp>
    </p:spTree>
    <p:extLst>
      <p:ext uri="{BB962C8B-B14F-4D97-AF65-F5344CB8AC3E}">
        <p14:creationId xmlns:p14="http://schemas.microsoft.com/office/powerpoint/2010/main" val="2801884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98F4E-9E4D-617F-5A19-5B3A38B7776F}"/>
              </a:ext>
            </a:extLst>
          </p:cNvPr>
          <p:cNvSpPr>
            <a:spLocks noGrp="1"/>
          </p:cNvSpPr>
          <p:nvPr>
            <p:ph idx="4294967295"/>
          </p:nvPr>
        </p:nvSpPr>
        <p:spPr>
          <a:xfrm>
            <a:off x="544285" y="463777"/>
            <a:ext cx="11234057" cy="5501594"/>
          </a:xfrm>
        </p:spPr>
        <p:txBody>
          <a:bodyPr>
            <a:normAutofit/>
          </a:bodyPr>
          <a:lstStyle/>
          <a:p>
            <a:pPr marL="0" indent="0">
              <a:buNone/>
            </a:pPr>
            <a:r>
              <a:rPr lang="en-IN" b="1" dirty="0"/>
              <a:t>2. Import the required libraries:</a:t>
            </a:r>
          </a:p>
          <a:p>
            <a:pPr marL="292608" lvl="1" indent="0">
              <a:buNone/>
            </a:pPr>
            <a:r>
              <a:rPr lang="fr-FR" dirty="0" err="1"/>
              <a:t>from</a:t>
            </a:r>
            <a:r>
              <a:rPr lang="fr-FR" dirty="0"/>
              <a:t> PIL import Image</a:t>
            </a:r>
          </a:p>
          <a:p>
            <a:pPr marL="292608" lvl="1" indent="0">
              <a:buNone/>
            </a:pPr>
            <a:r>
              <a:rPr lang="fr-FR" dirty="0"/>
              <a:t>import </a:t>
            </a:r>
            <a:r>
              <a:rPr lang="fr-FR" dirty="0" err="1"/>
              <a:t>pytesseract</a:t>
            </a:r>
            <a:endParaRPr lang="fr-FR" dirty="0"/>
          </a:p>
          <a:p>
            <a:pPr marL="0" indent="0">
              <a:buNone/>
            </a:pPr>
            <a:r>
              <a:rPr lang="fr-FR" dirty="0"/>
              <a:t>3. </a:t>
            </a:r>
            <a:r>
              <a:rPr lang="fr-FR" b="1" dirty="0"/>
              <a:t>Download and </a:t>
            </a:r>
            <a:r>
              <a:rPr lang="fr-FR" b="1" dirty="0" err="1"/>
              <a:t>preprocess</a:t>
            </a:r>
            <a:r>
              <a:rPr lang="fr-FR" b="1" dirty="0"/>
              <a:t> the image</a:t>
            </a:r>
          </a:p>
          <a:p>
            <a:pPr marL="292608" lvl="1" indent="0">
              <a:buNone/>
            </a:pPr>
            <a:r>
              <a:rPr lang="en-US" dirty="0"/>
              <a:t># Download the image</a:t>
            </a:r>
          </a:p>
          <a:p>
            <a:pPr marL="292608" lvl="1" indent="0">
              <a:buNone/>
            </a:pPr>
            <a:r>
              <a:rPr lang="en-US" dirty="0" err="1"/>
              <a:t>image_url</a:t>
            </a:r>
            <a:r>
              <a:rPr lang="en-US" dirty="0"/>
              <a:t> = "https://example.com/image.jpg"</a:t>
            </a:r>
          </a:p>
          <a:p>
            <a:pPr marL="292608" lvl="1" indent="0">
              <a:buNone/>
            </a:pPr>
            <a:r>
              <a:rPr lang="en-US" dirty="0"/>
              <a:t>image = </a:t>
            </a:r>
            <a:r>
              <a:rPr lang="en-US" dirty="0" err="1"/>
              <a:t>Image.open</a:t>
            </a:r>
            <a:r>
              <a:rPr lang="en-US" dirty="0"/>
              <a:t>(</a:t>
            </a:r>
            <a:r>
              <a:rPr lang="en-US" dirty="0" err="1"/>
              <a:t>requests.get</a:t>
            </a:r>
            <a:r>
              <a:rPr lang="en-US" dirty="0"/>
              <a:t>(</a:t>
            </a:r>
            <a:r>
              <a:rPr lang="en-US" dirty="0" err="1"/>
              <a:t>image_url</a:t>
            </a:r>
            <a:r>
              <a:rPr lang="en-US" dirty="0"/>
              <a:t>, stream=True).raw)</a:t>
            </a:r>
          </a:p>
          <a:p>
            <a:pPr marL="292608" lvl="1" indent="0">
              <a:buNone/>
            </a:pPr>
            <a:r>
              <a:rPr lang="en-US" dirty="0"/>
              <a:t># Preprocess the image (if required)</a:t>
            </a:r>
          </a:p>
          <a:p>
            <a:pPr marL="292608" lvl="1" indent="0">
              <a:buNone/>
            </a:pPr>
            <a:r>
              <a:rPr lang="en-US" dirty="0"/>
              <a:t># For example, you can apply image enhancement techniques or convert to grayscale.</a:t>
            </a:r>
          </a:p>
          <a:p>
            <a:pPr marL="292608" lvl="1" indent="0">
              <a:buNone/>
            </a:pPr>
            <a:r>
              <a:rPr lang="en-US" dirty="0"/>
              <a:t># image = </a:t>
            </a:r>
            <a:r>
              <a:rPr lang="en-US" dirty="0" err="1"/>
              <a:t>image.convert</a:t>
            </a:r>
            <a:r>
              <a:rPr lang="en-US" dirty="0"/>
              <a:t>("L")</a:t>
            </a:r>
          </a:p>
          <a:p>
            <a:pPr marL="0" lvl="1" indent="0">
              <a:spcBef>
                <a:spcPts val="1200"/>
              </a:spcBef>
              <a:spcAft>
                <a:spcPts val="200"/>
              </a:spcAft>
              <a:buSzPct val="100000"/>
              <a:buNone/>
            </a:pPr>
            <a:r>
              <a:rPr lang="en-US" sz="2000" b="1" dirty="0"/>
              <a:t>4. Perform OCR on the image:</a:t>
            </a:r>
          </a:p>
          <a:p>
            <a:pPr marL="365760" lvl="3" indent="0">
              <a:spcBef>
                <a:spcPts val="1200"/>
              </a:spcBef>
              <a:spcAft>
                <a:spcPts val="200"/>
              </a:spcAft>
              <a:buSzPct val="100000"/>
              <a:buNone/>
            </a:pPr>
            <a:r>
              <a:rPr lang="en-US" sz="1600" b="0" i="0" dirty="0">
                <a:effectLst/>
                <a:latin typeface="Söhne Mono"/>
              </a:rPr>
              <a:t># Perform OCR using </a:t>
            </a:r>
            <a:r>
              <a:rPr lang="en-US" sz="1600" b="0" i="0" dirty="0" err="1">
                <a:effectLst/>
                <a:latin typeface="Söhne Mono"/>
              </a:rPr>
              <a:t>pytesseract</a:t>
            </a:r>
            <a:endParaRPr lang="en-US" sz="1600" b="0" i="0" dirty="0">
              <a:effectLst/>
              <a:latin typeface="Söhne Mono"/>
            </a:endParaRPr>
          </a:p>
          <a:p>
            <a:pPr marL="365760" lvl="3" indent="0">
              <a:spcBef>
                <a:spcPts val="1200"/>
              </a:spcBef>
              <a:spcAft>
                <a:spcPts val="200"/>
              </a:spcAft>
              <a:buSzPct val="100000"/>
              <a:buNone/>
            </a:pPr>
            <a:r>
              <a:rPr lang="en-US" sz="1600" b="0" i="0" dirty="0" err="1">
                <a:effectLst/>
                <a:latin typeface="Söhne Mono"/>
              </a:rPr>
              <a:t>extracted_text</a:t>
            </a:r>
            <a:r>
              <a:rPr lang="en-US" sz="1600" b="0" i="0" dirty="0">
                <a:effectLst/>
                <a:latin typeface="Söhne Mono"/>
              </a:rPr>
              <a:t> = </a:t>
            </a:r>
            <a:r>
              <a:rPr lang="en-US" sz="1600" b="0" i="0" dirty="0" err="1">
                <a:effectLst/>
                <a:latin typeface="Söhne Mono"/>
              </a:rPr>
              <a:t>pytesseract.image_to_string</a:t>
            </a:r>
            <a:r>
              <a:rPr lang="en-US" sz="1600" b="0" i="0" dirty="0">
                <a:effectLst/>
                <a:latin typeface="Söhne Mono"/>
              </a:rPr>
              <a:t>(image)</a:t>
            </a:r>
            <a:r>
              <a:rPr lang="en-US" sz="1600" b="0" i="0" dirty="0">
                <a:solidFill>
                  <a:srgbClr val="FFFFFF"/>
                </a:solidFill>
                <a:effectLst/>
                <a:latin typeface="Söhne Mono"/>
              </a:rPr>
              <a:t>_text</a:t>
            </a:r>
          </a:p>
          <a:p>
            <a:pPr marL="182880" lvl="2" indent="0">
              <a:spcBef>
                <a:spcPts val="1200"/>
              </a:spcBef>
              <a:spcAft>
                <a:spcPts val="200"/>
              </a:spcAft>
              <a:buSzPct val="100000"/>
              <a:buNone/>
            </a:pPr>
            <a:r>
              <a:rPr lang="en-US" sz="1600" b="0" i="0" dirty="0">
                <a:solidFill>
                  <a:schemeClr val="tx1"/>
                </a:solidFill>
                <a:effectLst/>
                <a:latin typeface="Söhne Mono"/>
              </a:rPr>
              <a:t> In this step, we use the </a:t>
            </a:r>
            <a:r>
              <a:rPr lang="en-US" sz="1600" b="0" i="0" dirty="0" err="1">
                <a:solidFill>
                  <a:schemeClr val="tx1"/>
                </a:solidFill>
                <a:effectLst/>
                <a:latin typeface="Söhne Mono"/>
              </a:rPr>
              <a:t>image_to_string</a:t>
            </a:r>
            <a:r>
              <a:rPr lang="en-US" sz="1600" b="0" i="0" dirty="0">
                <a:solidFill>
                  <a:schemeClr val="tx1"/>
                </a:solidFill>
                <a:effectLst/>
                <a:latin typeface="Söhne Mono"/>
              </a:rPr>
              <a:t>() function from </a:t>
            </a:r>
            <a:r>
              <a:rPr lang="en-US" sz="1600" b="0" i="0" dirty="0" err="1">
                <a:solidFill>
                  <a:schemeClr val="tx1"/>
                </a:solidFill>
                <a:effectLst/>
                <a:latin typeface="Söhne Mono"/>
              </a:rPr>
              <a:t>pytesseract</a:t>
            </a:r>
            <a:r>
              <a:rPr lang="en-US" sz="1600" b="0" i="0" dirty="0">
                <a:solidFill>
                  <a:schemeClr val="tx1"/>
                </a:solidFill>
                <a:effectLst/>
                <a:latin typeface="Söhne Mono"/>
              </a:rPr>
              <a:t> to extract the text from the image.</a:t>
            </a:r>
            <a:endParaRPr lang="en-IN" sz="1600" b="1" dirty="0">
              <a:solidFill>
                <a:schemeClr val="tx1"/>
              </a:solidFill>
            </a:endParaRPr>
          </a:p>
        </p:txBody>
      </p:sp>
    </p:spTree>
    <p:extLst>
      <p:ext uri="{BB962C8B-B14F-4D97-AF65-F5344CB8AC3E}">
        <p14:creationId xmlns:p14="http://schemas.microsoft.com/office/powerpoint/2010/main" val="2535910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704F-B592-605A-BC74-0D5D6E8C958B}"/>
              </a:ext>
            </a:extLst>
          </p:cNvPr>
          <p:cNvSpPr>
            <a:spLocks noGrp="1"/>
          </p:cNvSpPr>
          <p:nvPr>
            <p:ph type="title"/>
          </p:nvPr>
        </p:nvSpPr>
        <p:spPr/>
        <p:txBody>
          <a:bodyPr/>
          <a:lstStyle/>
          <a:p>
            <a:r>
              <a:rPr lang="en-IN" dirty="0"/>
              <a:t>Reading captchas and training tesseract </a:t>
            </a:r>
          </a:p>
        </p:txBody>
      </p:sp>
      <p:sp>
        <p:nvSpPr>
          <p:cNvPr id="3" name="Content Placeholder 2">
            <a:extLst>
              <a:ext uri="{FF2B5EF4-FFF2-40B4-BE49-F238E27FC236}">
                <a16:creationId xmlns:a16="http://schemas.microsoft.com/office/drawing/2014/main" id="{558A0301-155A-1CA7-CCD0-E9276E58A188}"/>
              </a:ext>
            </a:extLst>
          </p:cNvPr>
          <p:cNvSpPr>
            <a:spLocks noGrp="1"/>
          </p:cNvSpPr>
          <p:nvPr>
            <p:ph idx="1"/>
          </p:nvPr>
        </p:nvSpPr>
        <p:spPr/>
        <p:txBody>
          <a:bodyPr>
            <a:normAutofit fontScale="85000" lnSpcReduction="20000"/>
          </a:bodyPr>
          <a:lstStyle/>
          <a:p>
            <a:pPr algn="just"/>
            <a:r>
              <a:rPr lang="en-US" b="1" i="0" dirty="0">
                <a:solidFill>
                  <a:srgbClr val="374151"/>
                </a:solidFill>
                <a:effectLst/>
                <a:latin typeface="Söhne"/>
              </a:rPr>
              <a:t>Reading CAPTCHAs in the scraping process: </a:t>
            </a:r>
            <a:r>
              <a:rPr lang="en-US" b="0" i="0" dirty="0">
                <a:solidFill>
                  <a:srgbClr val="374151"/>
                </a:solidFill>
                <a:effectLst/>
                <a:latin typeface="Söhne"/>
              </a:rPr>
              <a:t>CAPTCHAs are often implemented on websites to prevent automated scraping and ensure that the requests are made by human users. When scraping, encountering CAPTCHAs can pose a challenge as they are specifically designed to be difficult for machines to solve.</a:t>
            </a:r>
          </a:p>
          <a:p>
            <a:pPr algn="just"/>
            <a:r>
              <a:rPr lang="en-IN" dirty="0"/>
              <a:t>It can be handled by one or more following process:</a:t>
            </a:r>
          </a:p>
          <a:p>
            <a:pPr algn="just"/>
            <a:r>
              <a:rPr lang="en-US" b="1" i="0" dirty="0">
                <a:solidFill>
                  <a:srgbClr val="374151"/>
                </a:solidFill>
                <a:effectLst/>
                <a:latin typeface="Söhne"/>
              </a:rPr>
              <a:t>Manual Intervention: </a:t>
            </a:r>
            <a:r>
              <a:rPr lang="en-US" b="0" i="0" dirty="0">
                <a:solidFill>
                  <a:srgbClr val="374151"/>
                </a:solidFill>
                <a:effectLst/>
                <a:latin typeface="Söhne"/>
              </a:rPr>
              <a:t>In some cases, when a CAPTCHA is encountered, you might prompt a human operator to manually solve it and proceed with the scraping process. This approach involves human intervention and is typically not automated.</a:t>
            </a:r>
            <a:endParaRPr lang="en-IN" b="0" i="0" dirty="0">
              <a:solidFill>
                <a:srgbClr val="374151"/>
              </a:solidFill>
              <a:effectLst/>
              <a:latin typeface="Söhne"/>
            </a:endParaRPr>
          </a:p>
          <a:p>
            <a:pPr algn="just"/>
            <a:r>
              <a:rPr lang="en-US" b="1" i="0" dirty="0">
                <a:solidFill>
                  <a:srgbClr val="374151"/>
                </a:solidFill>
                <a:effectLst/>
                <a:latin typeface="Söhne"/>
              </a:rPr>
              <a:t>CAPTCHA Solving Services: </a:t>
            </a:r>
            <a:r>
              <a:rPr lang="en-US" b="0" i="0" dirty="0">
                <a:solidFill>
                  <a:srgbClr val="374151"/>
                </a:solidFill>
                <a:effectLst/>
                <a:latin typeface="Söhne"/>
              </a:rPr>
              <a:t>There are third-party services available that specialize in solving CAPTCHAs. These services utilize human workers or advanced algorithms to decipher the CAPTCHA challenges on your behalf. You can integrate with their APIs or use their software development kits (SDKs) to automate the CAPTCHA solving process within your scraping workflow.</a:t>
            </a:r>
          </a:p>
          <a:p>
            <a:pPr algn="just"/>
            <a:r>
              <a:rPr lang="en-US" b="1" i="0" dirty="0">
                <a:solidFill>
                  <a:srgbClr val="374151"/>
                </a:solidFill>
                <a:effectLst/>
                <a:latin typeface="Söhne"/>
              </a:rPr>
              <a:t>CAPTCHA Bypass Techniques: </a:t>
            </a:r>
            <a:r>
              <a:rPr lang="en-US" b="0" i="0" dirty="0">
                <a:solidFill>
                  <a:srgbClr val="374151"/>
                </a:solidFill>
                <a:effectLst/>
                <a:latin typeface="Söhne"/>
              </a:rPr>
              <a:t>Some CAPTCHAs can be bypassed using automated techniques. These methods involve analyzing the CAPTCHA's structure, image recognition algorithms, or machine learning approaches to recognize and solve the CAPTCHA automatically. However, it's important to note that bypassing CAPTCHAs may violate terms of service or legal agreements with the website owner, and the ethical implications should be considered.</a:t>
            </a:r>
            <a:endParaRPr lang="en-IN" dirty="0"/>
          </a:p>
        </p:txBody>
      </p:sp>
    </p:spTree>
    <p:extLst>
      <p:ext uri="{BB962C8B-B14F-4D97-AF65-F5344CB8AC3E}">
        <p14:creationId xmlns:p14="http://schemas.microsoft.com/office/powerpoint/2010/main" val="1623016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E377-D01D-6BAB-738B-11C0E496D974}"/>
              </a:ext>
            </a:extLst>
          </p:cNvPr>
          <p:cNvSpPr>
            <a:spLocks noGrp="1"/>
          </p:cNvSpPr>
          <p:nvPr>
            <p:ph type="title"/>
          </p:nvPr>
        </p:nvSpPr>
        <p:spPr/>
        <p:txBody>
          <a:bodyPr/>
          <a:lstStyle/>
          <a:p>
            <a:r>
              <a:rPr lang="en-US" dirty="0"/>
              <a:t>Training Tesseract in the scraping process</a:t>
            </a:r>
            <a:endParaRPr lang="en-IN" dirty="0"/>
          </a:p>
        </p:txBody>
      </p:sp>
      <p:sp>
        <p:nvSpPr>
          <p:cNvPr id="3" name="Content Placeholder 2">
            <a:extLst>
              <a:ext uri="{FF2B5EF4-FFF2-40B4-BE49-F238E27FC236}">
                <a16:creationId xmlns:a16="http://schemas.microsoft.com/office/drawing/2014/main" id="{7DF76B1A-9172-E791-4C6D-10967284D803}"/>
              </a:ext>
            </a:extLst>
          </p:cNvPr>
          <p:cNvSpPr>
            <a:spLocks noGrp="1"/>
          </p:cNvSpPr>
          <p:nvPr>
            <p:ph idx="1"/>
          </p:nvPr>
        </p:nvSpPr>
        <p:spPr/>
        <p:txBody>
          <a:bodyPr>
            <a:normAutofit fontScale="77500" lnSpcReduction="20000"/>
          </a:bodyPr>
          <a:lstStyle/>
          <a:p>
            <a:pPr algn="just"/>
            <a:r>
              <a:rPr lang="en-US" b="0" i="0" dirty="0">
                <a:solidFill>
                  <a:srgbClr val="374151"/>
                </a:solidFill>
                <a:effectLst/>
                <a:latin typeface="Söhne"/>
              </a:rPr>
              <a:t>Tesseract, being an OCR engine, can be helpful in extracting text from images, including CAPTCHA images. Although Tesseract's pre-trained models may not be effective in reading CAPTCHAs due to their intentional obfuscation, training Tesseract on custom CAPTCHA data can potentially improve its accuracy in recognizing and extracting CAPTCHA text.</a:t>
            </a:r>
          </a:p>
          <a:p>
            <a:pPr algn="just"/>
            <a:r>
              <a:rPr lang="en-US" b="0" i="0" dirty="0">
                <a:solidFill>
                  <a:srgbClr val="374151"/>
                </a:solidFill>
                <a:effectLst/>
                <a:latin typeface="Söhne"/>
              </a:rPr>
              <a:t>Training Tesseract specifically for CAPTCHA recognition involves:</a:t>
            </a:r>
            <a:endParaRPr lang="en-US" dirty="0">
              <a:solidFill>
                <a:srgbClr val="374151"/>
              </a:solidFill>
              <a:latin typeface="Söhne"/>
            </a:endParaRPr>
          </a:p>
          <a:p>
            <a:pPr algn="just">
              <a:buFont typeface="Arial" panose="020B0604020202020204" pitchFamily="34" charset="0"/>
              <a:buChar char="•"/>
            </a:pPr>
            <a:r>
              <a:rPr lang="en-US" b="0" i="0" dirty="0">
                <a:solidFill>
                  <a:srgbClr val="374151"/>
                </a:solidFill>
                <a:effectLst/>
                <a:latin typeface="Söhne"/>
              </a:rPr>
              <a:t>Collecting CAPTCHA Training Data: You need to gather a dataset of CAPTCHA images that represent the variations and challenges you aim to overcome. This dataset should include the corresponding ground truth text for each CAPTCHA image.</a:t>
            </a:r>
          </a:p>
          <a:p>
            <a:pPr algn="just">
              <a:buFont typeface="Arial" panose="020B0604020202020204" pitchFamily="34" charset="0"/>
              <a:buChar char="•"/>
            </a:pPr>
            <a:r>
              <a:rPr lang="en-US" b="0" i="0" dirty="0">
                <a:solidFill>
                  <a:srgbClr val="374151"/>
                </a:solidFill>
                <a:effectLst/>
                <a:latin typeface="Söhne"/>
              </a:rPr>
              <a:t>Labeling and Preprocessing: Manually transcribe the text in each CAPTCHA image to provide the ground truth. Additionally, you might need to preprocess the CAPTCHA images, removing noise or distortion to improve the training process.</a:t>
            </a:r>
          </a:p>
          <a:p>
            <a:pPr algn="just">
              <a:buFont typeface="Arial" panose="020B0604020202020204" pitchFamily="34" charset="0"/>
              <a:buChar char="•"/>
            </a:pPr>
            <a:r>
              <a:rPr lang="en-US" b="0" i="0" dirty="0">
                <a:solidFill>
                  <a:srgbClr val="374151"/>
                </a:solidFill>
                <a:effectLst/>
                <a:latin typeface="Söhne"/>
              </a:rPr>
              <a:t>Training Tesseract: Using Tesseract's training tools, you train the OCR model by providing the labeled CAPTCHA images and their ground truth data. Tesseract learns from this data and adjusts its internal models to better recognize and extract text from similar CAPTCHA images.</a:t>
            </a:r>
          </a:p>
          <a:p>
            <a:pPr algn="just">
              <a:buFont typeface="Arial" panose="020B0604020202020204" pitchFamily="34" charset="0"/>
              <a:buChar char="•"/>
            </a:pPr>
            <a:r>
              <a:rPr lang="en-US" b="0" i="0" dirty="0">
                <a:solidFill>
                  <a:srgbClr val="374151"/>
                </a:solidFill>
                <a:effectLst/>
                <a:latin typeface="Söhne"/>
              </a:rPr>
              <a:t>It's important to note that training Tesseract for CAPTCHA recognition is challenging due to the deliberate obfuscation and variations in CAPTCHA designs. The success of training Tesseract on CAPTCHAs depends on the complexity of the CAPTCHAs and the amount and quality of training data available.</a:t>
            </a:r>
          </a:p>
          <a:p>
            <a:pPr algn="just"/>
            <a:endParaRPr lang="en-IN" dirty="0"/>
          </a:p>
        </p:txBody>
      </p:sp>
    </p:spTree>
    <p:extLst>
      <p:ext uri="{BB962C8B-B14F-4D97-AF65-F5344CB8AC3E}">
        <p14:creationId xmlns:p14="http://schemas.microsoft.com/office/powerpoint/2010/main" val="423780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09FB1-821B-E975-AABA-9302D80400C4}"/>
              </a:ext>
            </a:extLst>
          </p:cNvPr>
          <p:cNvSpPr>
            <a:spLocks noGrp="1"/>
          </p:cNvSpPr>
          <p:nvPr>
            <p:ph idx="1"/>
          </p:nvPr>
        </p:nvSpPr>
        <p:spPr>
          <a:xfrm>
            <a:off x="1244750" y="827316"/>
            <a:ext cx="9902221" cy="5584372"/>
          </a:xfrm>
        </p:spPr>
        <p:txBody>
          <a:bodyPr>
            <a:normAutofit/>
          </a:bodyPr>
          <a:lstStyle/>
          <a:p>
            <a:pPr algn="just"/>
            <a:r>
              <a:rPr lang="en-US" dirty="0"/>
              <a:t>Next we can create </a:t>
            </a:r>
            <a:r>
              <a:rPr lang="en-US" dirty="0" err="1"/>
              <a:t>BeautifulSoup</a:t>
            </a:r>
            <a:r>
              <a:rPr lang="en-US" dirty="0"/>
              <a:t> object by passing the HTML content and specifying the parser. </a:t>
            </a:r>
            <a:r>
              <a:rPr lang="en-US" dirty="0" err="1"/>
              <a:t>BeautifulSoup</a:t>
            </a:r>
            <a:r>
              <a:rPr lang="en-US" dirty="0"/>
              <a:t> supports different parsers, such as the built-in Python parser or external libraries like </a:t>
            </a:r>
            <a:r>
              <a:rPr lang="en-US" dirty="0" err="1"/>
              <a:t>lxml</a:t>
            </a:r>
            <a:r>
              <a:rPr lang="en-US" dirty="0"/>
              <a:t> or html5lib. </a:t>
            </a:r>
          </a:p>
          <a:p>
            <a:pPr algn="just"/>
            <a:r>
              <a:rPr lang="en-US" dirty="0"/>
              <a:t>Consider the following example:</a:t>
            </a:r>
          </a:p>
          <a:p>
            <a:pPr marL="457200" lvl="1" indent="0" algn="just">
              <a:buNone/>
            </a:pPr>
            <a:r>
              <a:rPr lang="en-IN" b="1" i="0" dirty="0" err="1">
                <a:effectLst/>
                <a:latin typeface="Söhne Mono"/>
              </a:rPr>
              <a:t>html_content</a:t>
            </a:r>
            <a:r>
              <a:rPr lang="en-IN" b="1" i="0" dirty="0">
                <a:effectLst/>
                <a:latin typeface="Söhne Mono"/>
              </a:rPr>
              <a:t> = """ &lt;html&gt; </a:t>
            </a:r>
          </a:p>
          <a:p>
            <a:pPr marL="457200" lvl="1" indent="0" algn="just">
              <a:buNone/>
            </a:pPr>
            <a:r>
              <a:rPr lang="en-IN" b="1" i="0" dirty="0">
                <a:effectLst/>
                <a:latin typeface="Söhne Mono"/>
              </a:rPr>
              <a:t>&lt;head&gt; </a:t>
            </a:r>
          </a:p>
          <a:p>
            <a:pPr marL="457200" lvl="1" indent="0" algn="just">
              <a:buNone/>
            </a:pPr>
            <a:r>
              <a:rPr lang="en-IN" b="1" i="0" dirty="0">
                <a:effectLst/>
                <a:latin typeface="Söhne Mono"/>
              </a:rPr>
              <a:t>&lt;title&gt;Example&lt;/title&gt; </a:t>
            </a:r>
          </a:p>
          <a:p>
            <a:pPr marL="457200" lvl="1" indent="0" algn="just">
              <a:buNone/>
            </a:pPr>
            <a:r>
              <a:rPr lang="en-IN" b="1" i="0" dirty="0">
                <a:effectLst/>
                <a:latin typeface="Söhne Mono"/>
              </a:rPr>
              <a:t>&lt;/head&gt; &lt;body&gt; </a:t>
            </a:r>
          </a:p>
          <a:p>
            <a:pPr marL="457200" lvl="1" indent="0" algn="just">
              <a:buNone/>
            </a:pPr>
            <a:r>
              <a:rPr lang="en-IN" b="1" i="0" dirty="0">
                <a:effectLst/>
                <a:latin typeface="Söhne Mono"/>
              </a:rPr>
              <a:t>&lt;p class="paragraph"&gt;This is a paragraph.&lt;/p&gt; </a:t>
            </a:r>
          </a:p>
          <a:p>
            <a:pPr marL="457200" lvl="1" indent="0" algn="just">
              <a:buNone/>
            </a:pPr>
            <a:r>
              <a:rPr lang="en-IN" b="1" i="0" dirty="0">
                <a:effectLst/>
                <a:latin typeface="Söhne Mono"/>
              </a:rPr>
              <a:t>&lt;</a:t>
            </a:r>
            <a:r>
              <a:rPr lang="en-IN" b="1" i="0" dirty="0" err="1">
                <a:effectLst/>
                <a:latin typeface="Söhne Mono"/>
              </a:rPr>
              <a:t>ul</a:t>
            </a:r>
            <a:r>
              <a:rPr lang="en-IN" b="1" i="0" dirty="0">
                <a:effectLst/>
                <a:latin typeface="Söhne Mono"/>
              </a:rPr>
              <a:t>&gt; &lt;li&gt;Item 1&lt;/li&gt;</a:t>
            </a:r>
          </a:p>
          <a:p>
            <a:pPr marL="457200" lvl="1" indent="0" algn="just">
              <a:buNone/>
            </a:pPr>
            <a:r>
              <a:rPr lang="en-IN" b="1" i="0" dirty="0">
                <a:effectLst/>
                <a:latin typeface="Söhne Mono"/>
              </a:rPr>
              <a:t> &lt;li&gt;Item 2&lt;/li&gt; &lt;/</a:t>
            </a:r>
            <a:r>
              <a:rPr lang="en-IN" b="1" i="0" dirty="0" err="1">
                <a:effectLst/>
                <a:latin typeface="Söhne Mono"/>
              </a:rPr>
              <a:t>ul</a:t>
            </a:r>
            <a:r>
              <a:rPr lang="en-IN" b="1" i="0" dirty="0">
                <a:effectLst/>
                <a:latin typeface="Söhne Mono"/>
              </a:rPr>
              <a:t>&gt; &lt;/body&gt; &lt;/html&gt; """ </a:t>
            </a:r>
          </a:p>
          <a:p>
            <a:pPr marL="457200" lvl="1" indent="0" algn="just">
              <a:buNone/>
            </a:pPr>
            <a:r>
              <a:rPr lang="en-IN" b="1" dirty="0">
                <a:latin typeface="Söhne Mono"/>
              </a:rPr>
              <a:t> </a:t>
            </a:r>
            <a:r>
              <a:rPr lang="en-IN" b="1" i="0" dirty="0">
                <a:effectLst/>
                <a:latin typeface="Söhne Mono"/>
              </a:rPr>
              <a:t>soup = </a:t>
            </a:r>
            <a:r>
              <a:rPr lang="en-IN" b="1" i="0" dirty="0" err="1">
                <a:effectLst/>
                <a:latin typeface="Söhne Mono"/>
              </a:rPr>
              <a:t>BeautifulSoup</a:t>
            </a:r>
            <a:r>
              <a:rPr lang="en-IN" b="1" i="0" dirty="0">
                <a:effectLst/>
                <a:latin typeface="Söhne Mono"/>
              </a:rPr>
              <a:t>(</a:t>
            </a:r>
            <a:r>
              <a:rPr lang="en-IN" b="1" i="0" dirty="0" err="1">
                <a:effectLst/>
                <a:latin typeface="Söhne Mono"/>
              </a:rPr>
              <a:t>html_content</a:t>
            </a:r>
            <a:r>
              <a:rPr lang="en-IN" b="1" i="0" dirty="0">
                <a:effectLst/>
                <a:latin typeface="Söhne Mono"/>
              </a:rPr>
              <a:t>, '</a:t>
            </a:r>
            <a:r>
              <a:rPr lang="en-IN" b="1" i="0" dirty="0" err="1">
                <a:effectLst/>
                <a:latin typeface="Söhne Mono"/>
              </a:rPr>
              <a:t>html.parser</a:t>
            </a:r>
            <a:r>
              <a:rPr lang="en-IN" b="1" i="0" dirty="0">
                <a:effectLst/>
                <a:latin typeface="Söhne Mono"/>
              </a:rPr>
              <a:t>’)</a:t>
            </a:r>
          </a:p>
          <a:p>
            <a:pPr marL="228600" lvl="1" algn="just"/>
            <a:r>
              <a:rPr lang="en-US" b="0" i="0" dirty="0">
                <a:solidFill>
                  <a:srgbClr val="374151"/>
                </a:solidFill>
                <a:effectLst/>
                <a:latin typeface="Söhne"/>
              </a:rPr>
              <a:t>Once </a:t>
            </a:r>
            <a:r>
              <a:rPr lang="en-US" b="0" i="0" dirty="0" err="1">
                <a:solidFill>
                  <a:srgbClr val="374151"/>
                </a:solidFill>
                <a:effectLst/>
                <a:latin typeface="Söhne"/>
              </a:rPr>
              <a:t>wehave</a:t>
            </a:r>
            <a:r>
              <a:rPr lang="en-US" b="0" i="0" dirty="0">
                <a:solidFill>
                  <a:srgbClr val="374151"/>
                </a:solidFill>
                <a:effectLst/>
                <a:latin typeface="Söhne"/>
              </a:rPr>
              <a:t> created the </a:t>
            </a:r>
            <a:r>
              <a:rPr lang="en-US" b="0" i="0" dirty="0" err="1">
                <a:solidFill>
                  <a:srgbClr val="374151"/>
                </a:solidFill>
                <a:effectLst/>
                <a:latin typeface="Söhne"/>
              </a:rPr>
              <a:t>BeautifulSoup</a:t>
            </a:r>
            <a:r>
              <a:rPr lang="en-US" b="0" i="0" dirty="0">
                <a:solidFill>
                  <a:srgbClr val="374151"/>
                </a:solidFill>
                <a:effectLst/>
                <a:latin typeface="Söhne"/>
              </a:rPr>
              <a:t> object, you can start navigating and searching the HTML structure. </a:t>
            </a:r>
            <a:r>
              <a:rPr lang="en-US" b="0" i="0" dirty="0" err="1">
                <a:solidFill>
                  <a:srgbClr val="374151"/>
                </a:solidFill>
                <a:effectLst/>
                <a:latin typeface="Söhne"/>
              </a:rPr>
              <a:t>BeautifulSoup</a:t>
            </a:r>
            <a:r>
              <a:rPr lang="en-US" b="0" i="0" dirty="0">
                <a:solidFill>
                  <a:srgbClr val="374151"/>
                </a:solidFill>
                <a:effectLst/>
                <a:latin typeface="Söhne"/>
              </a:rPr>
              <a:t> provides various methods and attributes to access different elements and data within the HTML document.</a:t>
            </a:r>
            <a:endParaRPr lang="en-US" b="1" dirty="0"/>
          </a:p>
          <a:p>
            <a:pPr marL="0" indent="0" algn="just">
              <a:buNone/>
            </a:pPr>
            <a:endParaRPr lang="en-US"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3104741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ED6A-73F7-BDAA-AAE2-FBF4D887A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98A8F2-9E24-C2EA-685A-464C14BF1AA7}"/>
              </a:ext>
            </a:extLst>
          </p:cNvPr>
          <p:cNvSpPr>
            <a:spLocks noGrp="1"/>
          </p:cNvSpPr>
          <p:nvPr>
            <p:ph idx="1"/>
          </p:nvPr>
        </p:nvSpPr>
        <p:spPr/>
        <p:txBody>
          <a:bodyPr>
            <a:normAutofit/>
          </a:bodyPr>
          <a:lstStyle/>
          <a:p>
            <a:pPr algn="ctr"/>
            <a:endParaRPr lang="en-IN" sz="4400" b="1" dirty="0"/>
          </a:p>
          <a:p>
            <a:pPr algn="ctr"/>
            <a:endParaRPr lang="en-IN" sz="4400" b="1" dirty="0"/>
          </a:p>
          <a:p>
            <a:pPr algn="ctr"/>
            <a:r>
              <a:rPr lang="en-IN" sz="7200" b="1" dirty="0"/>
              <a:t>Thank You</a:t>
            </a:r>
          </a:p>
        </p:txBody>
      </p:sp>
    </p:spTree>
    <p:extLst>
      <p:ext uri="{BB962C8B-B14F-4D97-AF65-F5344CB8AC3E}">
        <p14:creationId xmlns:p14="http://schemas.microsoft.com/office/powerpoint/2010/main" val="384386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07615-58BB-C140-2999-CB9BA226B278}"/>
              </a:ext>
            </a:extLst>
          </p:cNvPr>
          <p:cNvSpPr>
            <a:spLocks noGrp="1"/>
          </p:cNvSpPr>
          <p:nvPr>
            <p:ph idx="1"/>
          </p:nvPr>
        </p:nvSpPr>
        <p:spPr/>
        <p:txBody>
          <a:bodyPr/>
          <a:lstStyle/>
          <a:p>
            <a:r>
              <a:rPr lang="en-US" dirty="0"/>
              <a:t>To Access the title of the HTML document, we can use ‘title’ attribute</a:t>
            </a:r>
          </a:p>
          <a:p>
            <a:pPr lvl="1"/>
            <a:r>
              <a:rPr lang="en-US" b="1" dirty="0"/>
              <a:t>title = </a:t>
            </a:r>
            <a:r>
              <a:rPr lang="en-US" b="1" dirty="0" err="1"/>
              <a:t>soup.title</a:t>
            </a:r>
            <a:endParaRPr lang="en-US" b="1" dirty="0"/>
          </a:p>
          <a:p>
            <a:pPr lvl="1"/>
            <a:r>
              <a:rPr lang="en-US" b="1" dirty="0"/>
              <a:t>print(</a:t>
            </a:r>
            <a:r>
              <a:rPr lang="en-US" b="1" dirty="0" err="1"/>
              <a:t>title.text</a:t>
            </a:r>
            <a:r>
              <a:rPr lang="en-US" b="1" dirty="0"/>
              <a:t>)  # Output: Example</a:t>
            </a:r>
          </a:p>
          <a:p>
            <a:r>
              <a:rPr lang="en-US" dirty="0"/>
              <a:t>To access the contents of a specific tag, we can use the tag name as an attribute</a:t>
            </a:r>
          </a:p>
          <a:p>
            <a:pPr lvl="1"/>
            <a:r>
              <a:rPr lang="en-US" b="1" dirty="0"/>
              <a:t>paragraph = </a:t>
            </a:r>
            <a:r>
              <a:rPr lang="en-US" b="1" dirty="0" err="1"/>
              <a:t>soup.p</a:t>
            </a:r>
            <a:endParaRPr lang="en-US" b="1" dirty="0"/>
          </a:p>
          <a:p>
            <a:pPr lvl="1"/>
            <a:r>
              <a:rPr lang="en-US" b="1" dirty="0"/>
              <a:t>print(</a:t>
            </a:r>
            <a:r>
              <a:rPr lang="en-US" b="1" dirty="0" err="1"/>
              <a:t>paragraph.text</a:t>
            </a:r>
            <a:r>
              <a:rPr lang="en-US" b="1" dirty="0"/>
              <a:t>)  # Output: This is a paragraph.</a:t>
            </a:r>
          </a:p>
          <a:p>
            <a:endParaRPr lang="en-US" dirty="0"/>
          </a:p>
          <a:p>
            <a:endParaRPr lang="en-IN" dirty="0"/>
          </a:p>
        </p:txBody>
      </p:sp>
    </p:spTree>
    <p:extLst>
      <p:ext uri="{BB962C8B-B14F-4D97-AF65-F5344CB8AC3E}">
        <p14:creationId xmlns:p14="http://schemas.microsoft.com/office/powerpoint/2010/main" val="324919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D2F9-9B85-CC9E-F6B1-02299E76A6C1}"/>
              </a:ext>
            </a:extLst>
          </p:cNvPr>
          <p:cNvSpPr>
            <a:spLocks noGrp="1"/>
          </p:cNvSpPr>
          <p:nvPr>
            <p:ph type="title"/>
          </p:nvPr>
        </p:nvSpPr>
        <p:spPr/>
        <p:txBody>
          <a:bodyPr/>
          <a:lstStyle/>
          <a:p>
            <a:r>
              <a:rPr lang="en-US" dirty="0">
                <a:solidFill>
                  <a:srgbClr val="FF0000"/>
                </a:solidFill>
              </a:rPr>
              <a:t>Navigating the Parse TREE</a:t>
            </a:r>
            <a:endParaRPr lang="en-IN" dirty="0">
              <a:solidFill>
                <a:srgbClr val="FF0000"/>
              </a:solidFill>
            </a:endParaRPr>
          </a:p>
        </p:txBody>
      </p:sp>
      <p:sp>
        <p:nvSpPr>
          <p:cNvPr id="3" name="Content Placeholder 2">
            <a:extLst>
              <a:ext uri="{FF2B5EF4-FFF2-40B4-BE49-F238E27FC236}">
                <a16:creationId xmlns:a16="http://schemas.microsoft.com/office/drawing/2014/main" id="{771F3512-D79E-00B1-01E2-EEF0F0E8950E}"/>
              </a:ext>
            </a:extLst>
          </p:cNvPr>
          <p:cNvSpPr>
            <a:spLocks noGrp="1"/>
          </p:cNvSpPr>
          <p:nvPr>
            <p:ph idx="1"/>
          </p:nvPr>
        </p:nvSpPr>
        <p:spPr>
          <a:xfrm>
            <a:off x="1451579" y="2015732"/>
            <a:ext cx="9603275" cy="4548354"/>
          </a:xfrm>
        </p:spPr>
        <p:txBody>
          <a:bodyPr>
            <a:normAutofit/>
          </a:bodyPr>
          <a:lstStyle/>
          <a:p>
            <a:pPr algn="just"/>
            <a:r>
              <a:rPr lang="en-US" dirty="0"/>
              <a:t>When working with </a:t>
            </a:r>
            <a:r>
              <a:rPr lang="en-US" dirty="0" err="1"/>
              <a:t>BeautifulSoup</a:t>
            </a:r>
            <a:r>
              <a:rPr lang="en-US" dirty="0"/>
              <a:t>, the HTML or XML document is converted into a parse tree, which is a hierarchical representation of the document's structure. This parse tree allows you to navigate and search through the document to access specific elements and data.</a:t>
            </a:r>
          </a:p>
          <a:p>
            <a:pPr algn="just"/>
            <a:r>
              <a:rPr lang="en-US" dirty="0"/>
              <a:t>Beautiful Soup provides several methods and properties to navigate and search the parse tree. Some commonly used methods include:</a:t>
            </a:r>
          </a:p>
          <a:p>
            <a:pPr marL="0" indent="0" algn="just">
              <a:buNone/>
            </a:pPr>
            <a:r>
              <a:rPr lang="en-US" b="1" u="sng" dirty="0"/>
              <a:t>1. Tag navigation: </a:t>
            </a:r>
            <a:r>
              <a:rPr lang="en-US" dirty="0"/>
              <a:t>We can access elements based on their tag names. For example, to access the first p tag in the document, we can use the </a:t>
            </a:r>
            <a:r>
              <a:rPr lang="en-US" b="1" dirty="0"/>
              <a:t>find()</a:t>
            </a:r>
            <a:r>
              <a:rPr lang="en-US" dirty="0"/>
              <a:t> method:</a:t>
            </a:r>
          </a:p>
          <a:p>
            <a:pPr marL="0" indent="0" algn="just">
              <a:buNone/>
            </a:pPr>
            <a:r>
              <a:rPr lang="en-US" dirty="0"/>
              <a:t>	</a:t>
            </a:r>
            <a:r>
              <a:rPr lang="en-US" b="1" dirty="0"/>
              <a:t>Example 1: </a:t>
            </a:r>
            <a:r>
              <a:rPr lang="en-US" dirty="0"/>
              <a:t>paragraph = </a:t>
            </a:r>
            <a:r>
              <a:rPr lang="en-US" dirty="0" err="1"/>
              <a:t>soup.find</a:t>
            </a:r>
            <a:r>
              <a:rPr lang="en-US" dirty="0"/>
              <a:t>(‘p’)</a:t>
            </a:r>
          </a:p>
          <a:p>
            <a:pPr marL="0" indent="0" algn="just">
              <a:buNone/>
            </a:pPr>
            <a:r>
              <a:rPr lang="en-US" dirty="0"/>
              <a:t>	If we want to find all the ‘p’ tags, we can use the </a:t>
            </a:r>
            <a:r>
              <a:rPr lang="en-US" dirty="0" err="1"/>
              <a:t>find_all</a:t>
            </a:r>
            <a:r>
              <a:rPr lang="en-US" dirty="0"/>
              <a:t>() method</a:t>
            </a:r>
          </a:p>
          <a:p>
            <a:pPr marL="0" indent="0" algn="just">
              <a:buNone/>
            </a:pPr>
            <a:r>
              <a:rPr lang="en-US" dirty="0"/>
              <a:t>	</a:t>
            </a:r>
            <a:r>
              <a:rPr lang="en-US" b="1" dirty="0"/>
              <a:t>Example 2:</a:t>
            </a:r>
            <a:r>
              <a:rPr lang="en-US" dirty="0"/>
              <a:t> paragraphs = </a:t>
            </a:r>
            <a:r>
              <a:rPr lang="en-US" dirty="0" err="1"/>
              <a:t>soup.find_all</a:t>
            </a:r>
            <a:r>
              <a:rPr lang="en-US" dirty="0"/>
              <a:t>('p')</a:t>
            </a:r>
          </a:p>
          <a:p>
            <a:pPr marL="0" indent="0" algn="just">
              <a:buNone/>
            </a:pPr>
            <a:endParaRPr lang="en-US" dirty="0"/>
          </a:p>
          <a:p>
            <a:pPr marL="0" indent="0" algn="just">
              <a:buNone/>
            </a:pPr>
            <a:endParaRPr lang="en-US" dirty="0"/>
          </a:p>
          <a:p>
            <a:pPr marL="0" indent="0" algn="just">
              <a:buNone/>
            </a:pPr>
            <a:endParaRPr lang="en-US" dirty="0"/>
          </a:p>
          <a:p>
            <a:pPr algn="just"/>
            <a:endParaRPr lang="en-US" dirty="0"/>
          </a:p>
          <a:p>
            <a:pPr marL="457200" indent="-457200" algn="just">
              <a:buFont typeface="+mj-lt"/>
              <a:buAutoNum type="arabicPeriod"/>
            </a:pPr>
            <a:endParaRPr lang="en-IN" dirty="0"/>
          </a:p>
        </p:txBody>
      </p:sp>
    </p:spTree>
    <p:extLst>
      <p:ext uri="{BB962C8B-B14F-4D97-AF65-F5344CB8AC3E}">
        <p14:creationId xmlns:p14="http://schemas.microsoft.com/office/powerpoint/2010/main" val="23495126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4111</TotalTime>
  <Words>8579</Words>
  <Application>Microsoft Office PowerPoint</Application>
  <PresentationFormat>Widescreen</PresentationFormat>
  <Paragraphs>431</Paragraphs>
  <Slides>70</Slides>
  <Notes>1</Notes>
  <HiddenSlides>2</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Retrospect</vt:lpstr>
      <vt:lpstr>Unit-2  Web scrapping and its analytics</vt:lpstr>
      <vt:lpstr>Contents</vt:lpstr>
      <vt:lpstr>What is web scrapping?</vt:lpstr>
      <vt:lpstr>Different web scrapping techniques</vt:lpstr>
      <vt:lpstr>PowerPoint Presentation</vt:lpstr>
      <vt:lpstr>Introduction to Beautifulsoup()</vt:lpstr>
      <vt:lpstr>PowerPoint Presentation</vt:lpstr>
      <vt:lpstr>PowerPoint Presentation</vt:lpstr>
      <vt:lpstr>Navigating the Parse TREE</vt:lpstr>
      <vt:lpstr>PowerPoint Presentation</vt:lpstr>
      <vt:lpstr>PowerPoint Presentation</vt:lpstr>
      <vt:lpstr>Find() method</vt:lpstr>
      <vt:lpstr>PowerPoint Presentation</vt:lpstr>
      <vt:lpstr>Example: Find() method</vt:lpstr>
      <vt:lpstr>Find_all() method</vt:lpstr>
      <vt:lpstr>PowerPoint Presentation</vt:lpstr>
      <vt:lpstr>Example find_all()</vt:lpstr>
      <vt:lpstr>Beautifulsoup objects</vt:lpstr>
      <vt:lpstr>PowerPoint Presentation</vt:lpstr>
      <vt:lpstr>PowerPoint Presentation</vt:lpstr>
      <vt:lpstr>PowerPoint Presentation</vt:lpstr>
      <vt:lpstr>Regular expressions</vt:lpstr>
      <vt:lpstr>PowerPoint Presentation</vt:lpstr>
      <vt:lpstr>PowerPoint Presentation</vt:lpstr>
      <vt:lpstr>Web crawlers</vt:lpstr>
      <vt:lpstr>Introduction to web crawlers</vt:lpstr>
      <vt:lpstr>Web crawling process</vt:lpstr>
      <vt:lpstr>Crawling policies and challenges</vt:lpstr>
      <vt:lpstr>Web crawler example</vt:lpstr>
      <vt:lpstr>Web crawler: To search an entire site</vt:lpstr>
      <vt:lpstr>Example code</vt:lpstr>
      <vt:lpstr>PowerPoint Presentation</vt:lpstr>
      <vt:lpstr>Web crawling for internet</vt:lpstr>
      <vt:lpstr>PowerPoint Presentation</vt:lpstr>
      <vt:lpstr>PowerPoint Presentation</vt:lpstr>
      <vt:lpstr>Planning and defining objects</vt:lpstr>
      <vt:lpstr>PowerPoint Presentation</vt:lpstr>
      <vt:lpstr>Dealing with different website layouts</vt:lpstr>
      <vt:lpstr>PowerPoint Presentation</vt:lpstr>
      <vt:lpstr>Advanced Scrapping</vt:lpstr>
      <vt:lpstr>Contents</vt:lpstr>
      <vt:lpstr>Introduction to scrappy</vt:lpstr>
      <vt:lpstr>PowerPoint Presentation</vt:lpstr>
      <vt:lpstr>Creating a simple scrapper</vt:lpstr>
      <vt:lpstr>Creating a simple scrapper</vt:lpstr>
      <vt:lpstr>PowerPoint Presentation</vt:lpstr>
      <vt:lpstr>PowerPoint Presentation</vt:lpstr>
      <vt:lpstr>Spidering with rules</vt:lpstr>
      <vt:lpstr>PowerPoint Presentation</vt:lpstr>
      <vt:lpstr>PowerPoint Presentation</vt:lpstr>
      <vt:lpstr>Creating Items</vt:lpstr>
      <vt:lpstr>PowerPoint Presentation</vt:lpstr>
      <vt:lpstr>PowerPoint Presentation</vt:lpstr>
      <vt:lpstr>Outputting Item</vt:lpstr>
      <vt:lpstr>The Item Pipeline</vt:lpstr>
      <vt:lpstr>PowerPoint Presentation</vt:lpstr>
      <vt:lpstr>PowerPoint Presentation</vt:lpstr>
      <vt:lpstr>Document Encoding, Text encoding and Global internet </vt:lpstr>
      <vt:lpstr>PowerPoint Presentation</vt:lpstr>
      <vt:lpstr>Crawling through APIs: HTTP methods </vt:lpstr>
      <vt:lpstr>PowerPoint Presentation</vt:lpstr>
      <vt:lpstr>Parsing JSON</vt:lpstr>
      <vt:lpstr>PowerPoint Presentation</vt:lpstr>
      <vt:lpstr>Pillow Library</vt:lpstr>
      <vt:lpstr>PowerPoint Presentation</vt:lpstr>
      <vt:lpstr>Scrapping text from images from the website</vt:lpstr>
      <vt:lpstr>PowerPoint Presentation</vt:lpstr>
      <vt:lpstr>Reading captchas and training tesseract </vt:lpstr>
      <vt:lpstr>Training Tesseract in the scraping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Disha DN</dc:creator>
  <cp:lastModifiedBy>adril dsa</cp:lastModifiedBy>
  <cp:revision>220</cp:revision>
  <dcterms:created xsi:type="dcterms:W3CDTF">2023-05-24T11:52:55Z</dcterms:created>
  <dcterms:modified xsi:type="dcterms:W3CDTF">2023-06-29T05:02:33Z</dcterms:modified>
</cp:coreProperties>
</file>