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9"/>
  </p:notesMasterIdLst>
  <p:sldIdLst>
    <p:sldId id="256" r:id="rId2"/>
    <p:sldId id="257" r:id="rId3"/>
    <p:sldId id="342" r:id="rId4"/>
    <p:sldId id="344" r:id="rId5"/>
    <p:sldId id="345" r:id="rId6"/>
    <p:sldId id="346" r:id="rId7"/>
    <p:sldId id="343" r:id="rId8"/>
    <p:sldId id="347" r:id="rId9"/>
    <p:sldId id="348" r:id="rId10"/>
    <p:sldId id="349" r:id="rId11"/>
    <p:sldId id="353" r:id="rId12"/>
    <p:sldId id="351" r:id="rId13"/>
    <p:sldId id="352" r:id="rId14"/>
    <p:sldId id="354" r:id="rId15"/>
    <p:sldId id="355" r:id="rId16"/>
    <p:sldId id="356" r:id="rId17"/>
    <p:sldId id="357" r:id="rId18"/>
    <p:sldId id="358" r:id="rId19"/>
    <p:sldId id="359" r:id="rId20"/>
    <p:sldId id="360" r:id="rId21"/>
    <p:sldId id="363" r:id="rId22"/>
    <p:sldId id="361" r:id="rId23"/>
    <p:sldId id="364" r:id="rId24"/>
    <p:sldId id="362" r:id="rId25"/>
    <p:sldId id="365" r:id="rId26"/>
    <p:sldId id="366" r:id="rId27"/>
    <p:sldId id="34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D5CAAB-C572-4631-95D0-989B4CA57760}" type="datetimeFigureOut">
              <a:rPr lang="en-IN" smtClean="0"/>
              <a:t>17-07-2023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108E7-20DF-4172-BBA2-8312E85DEE9B}" type="slidenum">
              <a:rPr lang="en-IN" smtClean="0"/>
              <a:t>‹#›</a:t>
            </a:fld>
            <a:endParaRPr lang="en-IN"/>
          </a:p>
        </p:txBody>
      </p:sp>
    </p:spTree>
    <p:extLst>
      <p:ext uri="{BB962C8B-B14F-4D97-AF65-F5344CB8AC3E}">
        <p14:creationId xmlns:p14="http://schemas.microsoft.com/office/powerpoint/2010/main" val="271810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1108E7-20DF-4172-BBA2-8312E85DEE9B}" type="slidenum">
              <a:rPr lang="en-IN" smtClean="0"/>
              <a:t>1</a:t>
            </a:fld>
            <a:endParaRPr lang="en-IN"/>
          </a:p>
        </p:txBody>
      </p:sp>
    </p:spTree>
    <p:extLst>
      <p:ext uri="{BB962C8B-B14F-4D97-AF65-F5344CB8AC3E}">
        <p14:creationId xmlns:p14="http://schemas.microsoft.com/office/powerpoint/2010/main" val="204977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162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2041416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819243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696964-7335-4E36-BABE-C5E2D89529D9}"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77110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696964-7335-4E36-BABE-C5E2D89529D9}" type="datetimeFigureOut">
              <a:rPr lang="en-IN" smtClean="0"/>
              <a:t>17-07-2023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B0D7F3-CA71-4399-BE73-42FCB2220E7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66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696964-7335-4E36-BABE-C5E2D89529D9}"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297118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696964-7335-4E36-BABE-C5E2D89529D9}" type="datetimeFigureOut">
              <a:rPr lang="en-IN" smtClean="0"/>
              <a:t>17-07-2023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34040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696964-7335-4E36-BABE-C5E2D89529D9}" type="datetimeFigureOut">
              <a:rPr lang="en-IN" smtClean="0"/>
              <a:t>17-07-2023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384299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696964-7335-4E36-BABE-C5E2D89529D9}" type="datetimeFigureOut">
              <a:rPr lang="en-IN" smtClean="0"/>
              <a:t>17-07-2023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351140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696964-7335-4E36-BABE-C5E2D89529D9}" type="datetimeFigureOut">
              <a:rPr lang="en-IN" smtClean="0"/>
              <a:t>17-07-2023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B0D7F3-CA71-4399-BE73-42FCB2220E78}" type="slidenum">
              <a:rPr lang="en-IN" smtClean="0"/>
              <a:t>‹#›</a:t>
            </a:fld>
            <a:endParaRPr lang="en-IN"/>
          </a:p>
        </p:txBody>
      </p:sp>
    </p:spTree>
    <p:extLst>
      <p:ext uri="{BB962C8B-B14F-4D97-AF65-F5344CB8AC3E}">
        <p14:creationId xmlns:p14="http://schemas.microsoft.com/office/powerpoint/2010/main" val="1965358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696964-7335-4E36-BABE-C5E2D89529D9}" type="datetimeFigureOut">
              <a:rPr lang="en-IN" smtClean="0"/>
              <a:t>17-07-2023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B0D7F3-CA71-4399-BE73-42FCB2220E78}" type="slidenum">
              <a:rPr lang="en-IN" smtClean="0"/>
              <a:t>‹#›</a:t>
            </a:fld>
            <a:endParaRPr lang="en-IN"/>
          </a:p>
        </p:txBody>
      </p:sp>
    </p:spTree>
    <p:extLst>
      <p:ext uri="{BB962C8B-B14F-4D97-AF65-F5344CB8AC3E}">
        <p14:creationId xmlns:p14="http://schemas.microsoft.com/office/powerpoint/2010/main" val="2715157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696964-7335-4E36-BABE-C5E2D89529D9}" type="datetimeFigureOut">
              <a:rPr lang="en-IN" smtClean="0"/>
              <a:t>17-07-2023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B0D7F3-CA71-4399-BE73-42FCB2220E7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74752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99A9C-B48B-8644-8328-FA3E5923271E}"/>
              </a:ext>
            </a:extLst>
          </p:cNvPr>
          <p:cNvSpPr>
            <a:spLocks noGrp="1"/>
          </p:cNvSpPr>
          <p:nvPr>
            <p:ph type="ctrTitle"/>
          </p:nvPr>
        </p:nvSpPr>
        <p:spPr>
          <a:xfrm>
            <a:off x="1777463" y="1738469"/>
            <a:ext cx="8637073" cy="2920713"/>
          </a:xfrm>
        </p:spPr>
        <p:txBody>
          <a:bodyPr/>
          <a:lstStyle/>
          <a:p>
            <a:r>
              <a:rPr lang="en-IN" dirty="0">
                <a:solidFill>
                  <a:srgbClr val="FF0000"/>
                </a:solidFill>
              </a:rPr>
              <a:t>Unit-3</a:t>
            </a:r>
            <a:br>
              <a:rPr lang="en-IN" dirty="0">
                <a:solidFill>
                  <a:srgbClr val="FF0000"/>
                </a:solidFill>
              </a:rPr>
            </a:br>
            <a:r>
              <a:rPr lang="en-IN" sz="4000" dirty="0">
                <a:solidFill>
                  <a:srgbClr val="FF0000"/>
                </a:solidFill>
              </a:rPr>
              <a:t> Computer vision basics</a:t>
            </a:r>
          </a:p>
        </p:txBody>
      </p:sp>
      <p:sp>
        <p:nvSpPr>
          <p:cNvPr id="4" name="TextBox 3">
            <a:extLst>
              <a:ext uri="{FF2B5EF4-FFF2-40B4-BE49-F238E27FC236}">
                <a16:creationId xmlns:a16="http://schemas.microsoft.com/office/drawing/2014/main" id="{A58395E4-3F82-2370-F46F-9DB69015EAEA}"/>
              </a:ext>
            </a:extLst>
          </p:cNvPr>
          <p:cNvSpPr txBox="1"/>
          <p:nvPr/>
        </p:nvSpPr>
        <p:spPr>
          <a:xfrm>
            <a:off x="391886" y="5029201"/>
            <a:ext cx="5105400" cy="1477328"/>
          </a:xfrm>
          <a:prstGeom prst="rect">
            <a:avLst/>
          </a:prstGeom>
          <a:noFill/>
        </p:spPr>
        <p:txBody>
          <a:bodyPr wrap="square" rtlCol="0">
            <a:spAutoFit/>
          </a:bodyPr>
          <a:lstStyle/>
          <a:p>
            <a:r>
              <a:rPr lang="en-IN" dirty="0"/>
              <a:t>By, </a:t>
            </a:r>
          </a:p>
          <a:p>
            <a:r>
              <a:rPr lang="en-IN" dirty="0"/>
              <a:t>Disha D N</a:t>
            </a:r>
          </a:p>
          <a:p>
            <a:r>
              <a:rPr lang="en-IN" dirty="0"/>
              <a:t>Assistant Professor II</a:t>
            </a:r>
          </a:p>
          <a:p>
            <a:r>
              <a:rPr lang="en-IN" dirty="0"/>
              <a:t>Department of AIML</a:t>
            </a:r>
          </a:p>
          <a:p>
            <a:r>
              <a:rPr lang="en-IN" dirty="0"/>
              <a:t>NMAMIT</a:t>
            </a:r>
          </a:p>
        </p:txBody>
      </p:sp>
    </p:spTree>
    <p:extLst>
      <p:ext uri="{BB962C8B-B14F-4D97-AF65-F5344CB8AC3E}">
        <p14:creationId xmlns:p14="http://schemas.microsoft.com/office/powerpoint/2010/main" val="2915847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4944-EDAE-41E1-787A-FB3938228F67}"/>
              </a:ext>
            </a:extLst>
          </p:cNvPr>
          <p:cNvSpPr>
            <a:spLocks noGrp="1"/>
          </p:cNvSpPr>
          <p:nvPr>
            <p:ph type="title"/>
          </p:nvPr>
        </p:nvSpPr>
        <p:spPr/>
        <p:txBody>
          <a:bodyPr/>
          <a:lstStyle/>
          <a:p>
            <a:r>
              <a:rPr lang="en-US" dirty="0" err="1"/>
              <a:t>Numpy</a:t>
            </a:r>
            <a:r>
              <a:rPr lang="en-US" dirty="0"/>
              <a:t>-Array image representation</a:t>
            </a:r>
            <a:endParaRPr lang="en-IN" dirty="0"/>
          </a:p>
        </p:txBody>
      </p:sp>
      <p:sp>
        <p:nvSpPr>
          <p:cNvPr id="3" name="Content Placeholder 2">
            <a:extLst>
              <a:ext uri="{FF2B5EF4-FFF2-40B4-BE49-F238E27FC236}">
                <a16:creationId xmlns:a16="http://schemas.microsoft.com/office/drawing/2014/main" id="{BB9D3B21-465A-F36C-ED08-920785A7C090}"/>
              </a:ext>
            </a:extLst>
          </p:cNvPr>
          <p:cNvSpPr>
            <a:spLocks noGrp="1"/>
          </p:cNvSpPr>
          <p:nvPr>
            <p:ph idx="1"/>
          </p:nvPr>
        </p:nvSpPr>
        <p:spPr/>
        <p:txBody>
          <a:bodyPr>
            <a:normAutofit/>
          </a:bodyPr>
          <a:lstStyle/>
          <a:p>
            <a:pPr algn="just"/>
            <a:r>
              <a:rPr lang="en-US" b="0" i="0" dirty="0">
                <a:solidFill>
                  <a:srgbClr val="374151"/>
                </a:solidFill>
                <a:effectLst/>
                <a:latin typeface="Söhne"/>
              </a:rPr>
              <a:t>In the context of image processing and computer vision, a common way to represent images is by using NumPy arrays. NumPy is a Python library that provides efficient numerical operations and multi-dimensional array manipulation. NumPy arrays are widely used in the field of machine learning and image processing due to their efficiency and compatibility with various mathematical and scientific operations.</a:t>
            </a:r>
          </a:p>
          <a:p>
            <a:pPr algn="l"/>
            <a:r>
              <a:rPr lang="en-US" b="1" i="0" dirty="0">
                <a:solidFill>
                  <a:srgbClr val="374151"/>
                </a:solidFill>
                <a:effectLst/>
                <a:latin typeface="Söhne"/>
              </a:rPr>
              <a:t>Grayscale Images:</a:t>
            </a:r>
          </a:p>
          <a:p>
            <a:pPr lvl="1" algn="just">
              <a:buFont typeface="Arial" panose="020B0604020202020204" pitchFamily="34" charset="0"/>
              <a:buChar char="•"/>
            </a:pPr>
            <a:r>
              <a:rPr lang="en-US" b="0" i="0" dirty="0">
                <a:solidFill>
                  <a:srgbClr val="374151"/>
                </a:solidFill>
                <a:effectLst/>
                <a:latin typeface="Söhne"/>
              </a:rPr>
              <a:t>Grayscale images have only one color channel, representing the intensity or brightness of each pixel.</a:t>
            </a:r>
          </a:p>
          <a:p>
            <a:pPr lvl="1" algn="just">
              <a:buFont typeface="Arial" panose="020B0604020202020204" pitchFamily="34" charset="0"/>
              <a:buChar char="•"/>
            </a:pPr>
            <a:r>
              <a:rPr lang="en-US" b="0" i="0" dirty="0">
                <a:solidFill>
                  <a:srgbClr val="374151"/>
                </a:solidFill>
                <a:effectLst/>
                <a:latin typeface="Söhne"/>
              </a:rPr>
              <a:t>In NumPy, grayscale images are typically represented as 2D arrays, where each element represents the pixel intensity.</a:t>
            </a:r>
          </a:p>
          <a:p>
            <a:pPr lvl="1" algn="just">
              <a:buFont typeface="Arial" panose="020B0604020202020204" pitchFamily="34" charset="0"/>
              <a:buChar char="•"/>
            </a:pPr>
            <a:r>
              <a:rPr lang="en-US" b="0" i="0" dirty="0">
                <a:solidFill>
                  <a:srgbClr val="374151"/>
                </a:solidFill>
                <a:effectLst/>
                <a:latin typeface="Söhne"/>
              </a:rPr>
              <a:t>The shape of the array is (height, width), where height represents the number of rows and width represents the number of columns.</a:t>
            </a:r>
          </a:p>
          <a:p>
            <a:pPr lvl="1" algn="just">
              <a:buFont typeface="Arial" panose="020B0604020202020204" pitchFamily="34" charset="0"/>
              <a:buChar char="•"/>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1139845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A3039-C0FE-502D-CC20-7CE446AFE83F}"/>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92C1320-353C-E91F-F7DB-3EA9385CDFD5}"/>
              </a:ext>
            </a:extLst>
          </p:cNvPr>
          <p:cNvPicPr>
            <a:picLocks noGrp="1" noChangeAspect="1"/>
          </p:cNvPicPr>
          <p:nvPr>
            <p:ph idx="1"/>
          </p:nvPr>
        </p:nvPicPr>
        <p:blipFill>
          <a:blip r:embed="rId2"/>
          <a:stretch>
            <a:fillRect/>
          </a:stretch>
        </p:blipFill>
        <p:spPr>
          <a:xfrm>
            <a:off x="1992086" y="2165190"/>
            <a:ext cx="6748557" cy="3839697"/>
          </a:xfrm>
          <a:prstGeom prst="rect">
            <a:avLst/>
          </a:prstGeom>
        </p:spPr>
      </p:pic>
    </p:spTree>
    <p:extLst>
      <p:ext uri="{BB962C8B-B14F-4D97-AF65-F5344CB8AC3E}">
        <p14:creationId xmlns:p14="http://schemas.microsoft.com/office/powerpoint/2010/main" val="193942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7895A-F5B6-63EE-B448-724E2B6AC0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DD93A1-CB3C-25F7-1FA0-ADD2D67CF3AC}"/>
              </a:ext>
            </a:extLst>
          </p:cNvPr>
          <p:cNvSpPr>
            <a:spLocks noGrp="1"/>
          </p:cNvSpPr>
          <p:nvPr>
            <p:ph idx="1"/>
          </p:nvPr>
        </p:nvSpPr>
        <p:spPr/>
        <p:txBody>
          <a:bodyPr/>
          <a:lstStyle/>
          <a:p>
            <a:pPr algn="l"/>
            <a:r>
              <a:rPr lang="en-US" b="1" i="0" dirty="0">
                <a:solidFill>
                  <a:srgbClr val="374151"/>
                </a:solidFill>
                <a:effectLst/>
                <a:latin typeface="Söhne"/>
              </a:rPr>
              <a:t>RGB Images:</a:t>
            </a:r>
          </a:p>
          <a:p>
            <a:pPr algn="l">
              <a:buFont typeface="Arial" panose="020B0604020202020204" pitchFamily="34" charset="0"/>
              <a:buChar char="•"/>
            </a:pPr>
            <a:r>
              <a:rPr lang="en-US" b="0" i="0" dirty="0">
                <a:solidFill>
                  <a:srgbClr val="374151"/>
                </a:solidFill>
                <a:effectLst/>
                <a:latin typeface="Söhne"/>
              </a:rPr>
              <a:t>RGB images consist of three color channels: Red, Green, and Blue.</a:t>
            </a:r>
          </a:p>
          <a:p>
            <a:pPr algn="l">
              <a:buFont typeface="Arial" panose="020B0604020202020204" pitchFamily="34" charset="0"/>
              <a:buChar char="•"/>
            </a:pPr>
            <a:r>
              <a:rPr lang="en-US" b="0" i="0" dirty="0">
                <a:solidFill>
                  <a:srgbClr val="374151"/>
                </a:solidFill>
                <a:effectLst/>
                <a:latin typeface="Söhne"/>
              </a:rPr>
              <a:t>In NumPy, RGB images are represented as 3D arrays, where each element represents the pixel values for the respective color channels.</a:t>
            </a:r>
          </a:p>
          <a:p>
            <a:pPr algn="l">
              <a:buFont typeface="Arial" panose="020B0604020202020204" pitchFamily="34" charset="0"/>
              <a:buChar char="•"/>
            </a:pPr>
            <a:r>
              <a:rPr lang="en-US" b="0" i="0" dirty="0">
                <a:solidFill>
                  <a:srgbClr val="374151"/>
                </a:solidFill>
                <a:effectLst/>
                <a:latin typeface="Söhne"/>
              </a:rPr>
              <a:t>The shape of the array is (height, width, channels), where height represents the number of rows, width represents the number of columns, and channels represents the number of color channels (usually 3 for RGB images).</a:t>
            </a:r>
          </a:p>
          <a:p>
            <a:endParaRPr lang="en-IN" dirty="0"/>
          </a:p>
        </p:txBody>
      </p:sp>
      <p:pic>
        <p:nvPicPr>
          <p:cNvPr id="5" name="Picture 4">
            <a:extLst>
              <a:ext uri="{FF2B5EF4-FFF2-40B4-BE49-F238E27FC236}">
                <a16:creationId xmlns:a16="http://schemas.microsoft.com/office/drawing/2014/main" id="{AB332C7A-9387-254A-7C0C-B527E2D6E232}"/>
              </a:ext>
            </a:extLst>
          </p:cNvPr>
          <p:cNvPicPr>
            <a:picLocks noChangeAspect="1"/>
          </p:cNvPicPr>
          <p:nvPr/>
        </p:nvPicPr>
        <p:blipFill>
          <a:blip r:embed="rId2"/>
          <a:stretch>
            <a:fillRect/>
          </a:stretch>
        </p:blipFill>
        <p:spPr>
          <a:xfrm>
            <a:off x="3962400" y="4082143"/>
            <a:ext cx="5562600" cy="2738175"/>
          </a:xfrm>
          <a:prstGeom prst="rect">
            <a:avLst/>
          </a:prstGeom>
        </p:spPr>
      </p:pic>
    </p:spTree>
    <p:extLst>
      <p:ext uri="{BB962C8B-B14F-4D97-AF65-F5344CB8AC3E}">
        <p14:creationId xmlns:p14="http://schemas.microsoft.com/office/powerpoint/2010/main" val="3243402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40FD-FB86-71CD-E6B1-DA40AF1627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7DD756-F855-9375-C468-84DB4B214167}"/>
              </a:ext>
            </a:extLst>
          </p:cNvPr>
          <p:cNvSpPr>
            <a:spLocks noGrp="1"/>
          </p:cNvSpPr>
          <p:nvPr>
            <p:ph idx="1"/>
          </p:nvPr>
        </p:nvSpPr>
        <p:spPr/>
        <p:txBody>
          <a:bodyPr/>
          <a:lstStyle/>
          <a:p>
            <a:pPr algn="l"/>
            <a:r>
              <a:rPr lang="en-US" b="1" i="0" dirty="0">
                <a:solidFill>
                  <a:srgbClr val="374151"/>
                </a:solidFill>
                <a:effectLst/>
                <a:latin typeface="Söhne"/>
              </a:rPr>
              <a:t>Grayscale Images with Alpha Channel (RGBA):</a:t>
            </a:r>
          </a:p>
          <a:p>
            <a:pPr lvl="1">
              <a:buFont typeface="Arial" panose="020B0604020202020204" pitchFamily="34" charset="0"/>
              <a:buChar char="•"/>
            </a:pPr>
            <a:r>
              <a:rPr lang="en-US" b="0" i="0" dirty="0">
                <a:solidFill>
                  <a:srgbClr val="374151"/>
                </a:solidFill>
                <a:effectLst/>
                <a:latin typeface="Söhne"/>
              </a:rPr>
              <a:t>Some images may have an additional alpha channel, which represents the transparency level of each pixel.</a:t>
            </a:r>
          </a:p>
          <a:p>
            <a:pPr lvl="1">
              <a:buFont typeface="Arial" panose="020B0604020202020204" pitchFamily="34" charset="0"/>
              <a:buChar char="•"/>
            </a:pPr>
            <a:r>
              <a:rPr lang="en-US" b="0" i="0" dirty="0">
                <a:solidFill>
                  <a:srgbClr val="374151"/>
                </a:solidFill>
                <a:effectLst/>
                <a:latin typeface="Söhne"/>
              </a:rPr>
              <a:t>In NumPy, RGBA images are represented as 3D arrays, similar to RGB images, but with an additional channel for transparency.</a:t>
            </a:r>
          </a:p>
          <a:p>
            <a:pPr lvl="1">
              <a:buFont typeface="Arial" panose="020B0604020202020204" pitchFamily="34" charset="0"/>
              <a:buChar char="•"/>
            </a:pPr>
            <a:r>
              <a:rPr lang="en-US" b="0" i="0" dirty="0">
                <a:solidFill>
                  <a:srgbClr val="374151"/>
                </a:solidFill>
                <a:effectLst/>
                <a:latin typeface="Söhne"/>
              </a:rPr>
              <a:t>The shape of the array is (height, width, channels), where channels represents 4 (R, G, B, and Alpha).</a:t>
            </a:r>
          </a:p>
          <a:p>
            <a:endParaRPr lang="en-IN" dirty="0"/>
          </a:p>
        </p:txBody>
      </p:sp>
      <p:pic>
        <p:nvPicPr>
          <p:cNvPr id="7" name="Picture 6">
            <a:extLst>
              <a:ext uri="{FF2B5EF4-FFF2-40B4-BE49-F238E27FC236}">
                <a16:creationId xmlns:a16="http://schemas.microsoft.com/office/drawing/2014/main" id="{C7F04A84-0F68-8142-9CCB-FC3547546DA8}"/>
              </a:ext>
            </a:extLst>
          </p:cNvPr>
          <p:cNvPicPr>
            <a:picLocks noChangeAspect="1"/>
          </p:cNvPicPr>
          <p:nvPr/>
        </p:nvPicPr>
        <p:blipFill>
          <a:blip r:embed="rId2"/>
          <a:stretch>
            <a:fillRect/>
          </a:stretch>
        </p:blipFill>
        <p:spPr>
          <a:xfrm>
            <a:off x="2730841" y="3667825"/>
            <a:ext cx="5988616" cy="2903572"/>
          </a:xfrm>
          <a:prstGeom prst="rect">
            <a:avLst/>
          </a:prstGeom>
        </p:spPr>
      </p:pic>
    </p:spTree>
    <p:extLst>
      <p:ext uri="{BB962C8B-B14F-4D97-AF65-F5344CB8AC3E}">
        <p14:creationId xmlns:p14="http://schemas.microsoft.com/office/powerpoint/2010/main" val="143342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C277-FCC2-958E-5511-A1DEA09FD077}"/>
              </a:ext>
            </a:extLst>
          </p:cNvPr>
          <p:cNvSpPr>
            <a:spLocks noGrp="1"/>
          </p:cNvSpPr>
          <p:nvPr>
            <p:ph type="title"/>
          </p:nvPr>
        </p:nvSpPr>
        <p:spPr/>
        <p:txBody>
          <a:bodyPr/>
          <a:lstStyle/>
          <a:p>
            <a:r>
              <a:rPr lang="en-US" dirty="0"/>
              <a:t>PCA of images</a:t>
            </a:r>
            <a:endParaRPr lang="en-IN" dirty="0"/>
          </a:p>
        </p:txBody>
      </p:sp>
      <p:sp>
        <p:nvSpPr>
          <p:cNvPr id="3" name="Content Placeholder 2">
            <a:extLst>
              <a:ext uri="{FF2B5EF4-FFF2-40B4-BE49-F238E27FC236}">
                <a16:creationId xmlns:a16="http://schemas.microsoft.com/office/drawing/2014/main" id="{EC33163A-CE1A-7C81-1010-4ADFF916978B}"/>
              </a:ext>
            </a:extLst>
          </p:cNvPr>
          <p:cNvSpPr>
            <a:spLocks noGrp="1"/>
          </p:cNvSpPr>
          <p:nvPr>
            <p:ph idx="1"/>
          </p:nvPr>
        </p:nvSpPr>
        <p:spPr/>
        <p:txBody>
          <a:bodyPr/>
          <a:lstStyle/>
          <a:p>
            <a:r>
              <a:rPr lang="en-US" b="0" i="0" dirty="0">
                <a:solidFill>
                  <a:srgbClr val="374151"/>
                </a:solidFill>
                <a:effectLst/>
                <a:latin typeface="Söhne"/>
              </a:rPr>
              <a:t>PCA (Principal Component Analysis) is a dimensionality reduction technique commonly used in image processing to extract meaningful features from high-dimensional image data. PCA can help reduce the complexity of image data while preserving the most important information.</a:t>
            </a:r>
          </a:p>
          <a:p>
            <a:r>
              <a:rPr lang="en-IN" dirty="0"/>
              <a:t>Steps are as follows:</a:t>
            </a:r>
          </a:p>
          <a:p>
            <a:pPr algn="l"/>
            <a:r>
              <a:rPr lang="en-US" b="1" i="0" dirty="0">
                <a:solidFill>
                  <a:srgbClr val="374151"/>
                </a:solidFill>
                <a:effectLst/>
                <a:latin typeface="Söhne"/>
              </a:rPr>
              <a:t>Image Representation:</a:t>
            </a:r>
          </a:p>
          <a:p>
            <a:pPr algn="l">
              <a:buFont typeface="Arial" panose="020B0604020202020204" pitchFamily="34" charset="0"/>
              <a:buChar char="•"/>
            </a:pPr>
            <a:r>
              <a:rPr lang="en-US" b="0" i="0" dirty="0">
                <a:solidFill>
                  <a:srgbClr val="374151"/>
                </a:solidFill>
                <a:effectLst/>
                <a:latin typeface="Söhne"/>
              </a:rPr>
              <a:t>Images are typically represented as multi-dimensional arrays, where each element represents the pixel intensity or color value.</a:t>
            </a:r>
          </a:p>
          <a:p>
            <a:pPr algn="l">
              <a:buFont typeface="Arial" panose="020B0604020202020204" pitchFamily="34" charset="0"/>
              <a:buChar char="•"/>
            </a:pPr>
            <a:r>
              <a:rPr lang="en-US" b="0" i="0" dirty="0">
                <a:solidFill>
                  <a:srgbClr val="374151"/>
                </a:solidFill>
                <a:effectLst/>
                <a:latin typeface="Söhne"/>
              </a:rPr>
              <a:t>For grayscale images, the array can be 2D, while for color images, it can be a 3D array with color channels (e.g., RGB).</a:t>
            </a:r>
          </a:p>
          <a:p>
            <a:endParaRPr lang="en-IN" dirty="0"/>
          </a:p>
        </p:txBody>
      </p:sp>
    </p:spTree>
    <p:extLst>
      <p:ext uri="{BB962C8B-B14F-4D97-AF65-F5344CB8AC3E}">
        <p14:creationId xmlns:p14="http://schemas.microsoft.com/office/powerpoint/2010/main" val="207627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8AD5C-957E-BD86-C3AF-953951C119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ADF8FD-589F-7BE3-7BB1-F364FEC42448}"/>
              </a:ext>
            </a:extLst>
          </p:cNvPr>
          <p:cNvSpPr>
            <a:spLocks noGrp="1"/>
          </p:cNvSpPr>
          <p:nvPr>
            <p:ph idx="1"/>
          </p:nvPr>
        </p:nvSpPr>
        <p:spPr/>
        <p:txBody>
          <a:bodyPr>
            <a:normAutofit fontScale="92500" lnSpcReduction="20000"/>
          </a:bodyPr>
          <a:lstStyle/>
          <a:p>
            <a:pPr algn="just"/>
            <a:r>
              <a:rPr lang="en-US" b="1" i="0" dirty="0">
                <a:solidFill>
                  <a:srgbClr val="374151"/>
                </a:solidFill>
                <a:effectLst/>
                <a:latin typeface="Söhne"/>
              </a:rPr>
              <a:t>Data Preprocessing:</a:t>
            </a:r>
          </a:p>
          <a:p>
            <a:pPr algn="just">
              <a:buFont typeface="Arial" panose="020B0604020202020204" pitchFamily="34" charset="0"/>
              <a:buChar char="•"/>
            </a:pPr>
            <a:r>
              <a:rPr lang="en-US" b="0" i="0" dirty="0">
                <a:solidFill>
                  <a:srgbClr val="374151"/>
                </a:solidFill>
                <a:effectLst/>
                <a:latin typeface="Söhne"/>
              </a:rPr>
              <a:t>Before applying PCA, it is common to preprocess the image data to ensure it has zero mean and unit variance.</a:t>
            </a:r>
          </a:p>
          <a:p>
            <a:pPr algn="just">
              <a:buFont typeface="Arial" panose="020B0604020202020204" pitchFamily="34" charset="0"/>
              <a:buChar char="•"/>
            </a:pPr>
            <a:r>
              <a:rPr lang="en-US" b="0" i="0" dirty="0">
                <a:solidFill>
                  <a:srgbClr val="374151"/>
                </a:solidFill>
                <a:effectLst/>
                <a:latin typeface="Söhne"/>
              </a:rPr>
              <a:t>This step helps in normalizing the data and making sure that the image features are comparable.</a:t>
            </a:r>
          </a:p>
          <a:p>
            <a:pPr algn="just"/>
            <a:r>
              <a:rPr lang="en-US" b="1" i="0" dirty="0">
                <a:solidFill>
                  <a:srgbClr val="374151"/>
                </a:solidFill>
                <a:effectLst/>
                <a:latin typeface="Söhne"/>
              </a:rPr>
              <a:t>Flattening the Image:</a:t>
            </a:r>
          </a:p>
          <a:p>
            <a:pPr algn="just">
              <a:buFont typeface="Arial" panose="020B0604020202020204" pitchFamily="34" charset="0"/>
              <a:buChar char="•"/>
            </a:pPr>
            <a:r>
              <a:rPr lang="en-US" b="0" i="0" dirty="0">
                <a:solidFill>
                  <a:srgbClr val="374151"/>
                </a:solidFill>
                <a:effectLst/>
                <a:latin typeface="Söhne"/>
              </a:rPr>
              <a:t>To apply PCA, the image is often flattened into a 1D vector, irrespective of the number of color channels.</a:t>
            </a:r>
          </a:p>
          <a:p>
            <a:pPr algn="just">
              <a:buFont typeface="Arial" panose="020B0604020202020204" pitchFamily="34" charset="0"/>
              <a:buChar char="•"/>
            </a:pPr>
            <a:r>
              <a:rPr lang="en-US" b="0" i="0" dirty="0">
                <a:solidFill>
                  <a:srgbClr val="374151"/>
                </a:solidFill>
                <a:effectLst/>
                <a:latin typeface="Söhne"/>
              </a:rPr>
              <a:t>For example, a grayscale image of size 100x100 will be transformed into a vector of length 10,000.</a:t>
            </a:r>
          </a:p>
          <a:p>
            <a:pPr algn="just"/>
            <a:r>
              <a:rPr lang="en-US" b="1" i="0" dirty="0">
                <a:solidFill>
                  <a:srgbClr val="374151"/>
                </a:solidFill>
                <a:effectLst/>
                <a:latin typeface="Söhne"/>
              </a:rPr>
              <a:t>Covariance Matrix Calculation:</a:t>
            </a:r>
          </a:p>
          <a:p>
            <a:pPr algn="just">
              <a:buFont typeface="Arial" panose="020B0604020202020204" pitchFamily="34" charset="0"/>
              <a:buChar char="•"/>
            </a:pPr>
            <a:r>
              <a:rPr lang="en-US" b="0" i="0" dirty="0">
                <a:solidFill>
                  <a:srgbClr val="374151"/>
                </a:solidFill>
                <a:effectLst/>
                <a:latin typeface="Söhne"/>
              </a:rPr>
              <a:t>The covariance matrix is computed from the flattened image data.</a:t>
            </a:r>
          </a:p>
          <a:p>
            <a:pPr algn="just">
              <a:buFont typeface="Arial" panose="020B0604020202020204" pitchFamily="34" charset="0"/>
              <a:buChar char="•"/>
            </a:pPr>
            <a:r>
              <a:rPr lang="en-US" b="0" i="0" dirty="0">
                <a:solidFill>
                  <a:srgbClr val="374151"/>
                </a:solidFill>
                <a:effectLst/>
                <a:latin typeface="Söhne"/>
              </a:rPr>
              <a:t>The covariance matrix represents the relationships between pairs of image features.</a:t>
            </a:r>
          </a:p>
          <a:p>
            <a:pPr algn="just">
              <a:buFont typeface="Arial" panose="020B0604020202020204" pitchFamily="34" charset="0"/>
              <a:buChar char="•"/>
            </a:pPr>
            <a:endParaRPr lang="en-US" b="0" i="0" dirty="0">
              <a:solidFill>
                <a:srgbClr val="374151"/>
              </a:solidFill>
              <a:effectLst/>
              <a:latin typeface="Söhne"/>
            </a:endParaRPr>
          </a:p>
          <a:p>
            <a:pPr algn="just"/>
            <a:endParaRPr lang="en-IN" dirty="0"/>
          </a:p>
        </p:txBody>
      </p:sp>
    </p:spTree>
    <p:extLst>
      <p:ext uri="{BB962C8B-B14F-4D97-AF65-F5344CB8AC3E}">
        <p14:creationId xmlns:p14="http://schemas.microsoft.com/office/powerpoint/2010/main" val="4018805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1CC4-8A56-D383-8497-93E604F8115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D4D9E3-C883-2288-FF9B-AFD1B0E539BD}"/>
              </a:ext>
            </a:extLst>
          </p:cNvPr>
          <p:cNvSpPr>
            <a:spLocks noGrp="1"/>
          </p:cNvSpPr>
          <p:nvPr>
            <p:ph idx="1"/>
          </p:nvPr>
        </p:nvSpPr>
        <p:spPr/>
        <p:txBody>
          <a:bodyPr>
            <a:normAutofit fontScale="92500"/>
          </a:bodyPr>
          <a:lstStyle/>
          <a:p>
            <a:r>
              <a:rPr lang="en-IN" b="1" i="0" dirty="0">
                <a:solidFill>
                  <a:srgbClr val="374151"/>
                </a:solidFill>
                <a:effectLst/>
                <a:latin typeface="Söhne"/>
              </a:rPr>
              <a:t>Eigen decomposition:</a:t>
            </a:r>
          </a:p>
          <a:p>
            <a:pPr algn="l">
              <a:buFont typeface="Arial" panose="020B0604020202020204" pitchFamily="34" charset="0"/>
              <a:buChar char="•"/>
            </a:pPr>
            <a:r>
              <a:rPr lang="en-US" b="0" i="0" dirty="0">
                <a:solidFill>
                  <a:srgbClr val="374151"/>
                </a:solidFill>
                <a:effectLst/>
                <a:latin typeface="Söhne"/>
              </a:rPr>
              <a:t>The covariance matrix is then decomposed into its eigenvectors and eigenvalues.</a:t>
            </a:r>
          </a:p>
          <a:p>
            <a:pPr algn="l">
              <a:buFont typeface="Arial" panose="020B0604020202020204" pitchFamily="34" charset="0"/>
              <a:buChar char="•"/>
            </a:pPr>
            <a:r>
              <a:rPr lang="en-US" b="0" i="0" dirty="0">
                <a:solidFill>
                  <a:srgbClr val="374151"/>
                </a:solidFill>
                <a:effectLst/>
                <a:latin typeface="Söhne"/>
              </a:rPr>
              <a:t>The eigenvectors represent the principal components, which capture the directions of maximum variance in the data.</a:t>
            </a:r>
          </a:p>
          <a:p>
            <a:pPr algn="l">
              <a:buFont typeface="Arial" panose="020B0604020202020204" pitchFamily="34" charset="0"/>
              <a:buChar char="•"/>
            </a:pPr>
            <a:r>
              <a:rPr lang="en-US" b="0" i="0" dirty="0">
                <a:solidFill>
                  <a:srgbClr val="374151"/>
                </a:solidFill>
                <a:effectLst/>
                <a:latin typeface="Söhne"/>
              </a:rPr>
              <a:t>The eigenvalues indicate the amount of variance explained by each eigenvector.</a:t>
            </a:r>
          </a:p>
          <a:p>
            <a:r>
              <a:rPr lang="en-IN" b="1" i="0" dirty="0">
                <a:solidFill>
                  <a:srgbClr val="374151"/>
                </a:solidFill>
                <a:effectLst/>
                <a:latin typeface="Söhne"/>
              </a:rPr>
              <a:t>Dimensionality Reduction:</a:t>
            </a:r>
          </a:p>
          <a:p>
            <a:pPr algn="l">
              <a:buFont typeface="Arial" panose="020B0604020202020204" pitchFamily="34" charset="0"/>
              <a:buChar char="•"/>
            </a:pPr>
            <a:r>
              <a:rPr lang="en-US" b="0" i="0" dirty="0">
                <a:solidFill>
                  <a:srgbClr val="374151"/>
                </a:solidFill>
                <a:effectLst/>
                <a:latin typeface="Söhne"/>
              </a:rPr>
              <a:t>The eigenvectors are ranked based on their corresponding eigenvalues.</a:t>
            </a:r>
          </a:p>
          <a:p>
            <a:pPr algn="l">
              <a:buFont typeface="Arial" panose="020B0604020202020204" pitchFamily="34" charset="0"/>
              <a:buChar char="•"/>
            </a:pPr>
            <a:r>
              <a:rPr lang="en-US" b="0" i="0" dirty="0">
                <a:solidFill>
                  <a:srgbClr val="374151"/>
                </a:solidFill>
                <a:effectLst/>
                <a:latin typeface="Söhne"/>
              </a:rPr>
              <a:t>The top-k eigenvectors, which explain the most variance, are selected as the principal components.</a:t>
            </a:r>
          </a:p>
          <a:p>
            <a:pPr algn="l">
              <a:buFont typeface="Arial" panose="020B0604020202020204" pitchFamily="34" charset="0"/>
              <a:buChar char="•"/>
            </a:pPr>
            <a:r>
              <a:rPr lang="en-US" b="0" i="0" dirty="0">
                <a:solidFill>
                  <a:srgbClr val="374151"/>
                </a:solidFill>
                <a:effectLst/>
                <a:latin typeface="Söhne"/>
              </a:rPr>
              <a:t>These principal components form a new basis for representing the image data in a lower-dimensional space.</a:t>
            </a:r>
          </a:p>
          <a:p>
            <a:endParaRPr lang="en-IN" b="1" dirty="0"/>
          </a:p>
        </p:txBody>
      </p:sp>
    </p:spTree>
    <p:extLst>
      <p:ext uri="{BB962C8B-B14F-4D97-AF65-F5344CB8AC3E}">
        <p14:creationId xmlns:p14="http://schemas.microsoft.com/office/powerpoint/2010/main" val="3509285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41D95-45E3-CF81-BFDB-891BFD6C0990}"/>
              </a:ext>
            </a:extLst>
          </p:cNvPr>
          <p:cNvSpPr>
            <a:spLocks noGrp="1"/>
          </p:cNvSpPr>
          <p:nvPr>
            <p:ph type="title"/>
          </p:nvPr>
        </p:nvSpPr>
        <p:spPr/>
        <p:txBody>
          <a:bodyPr/>
          <a:lstStyle/>
          <a:p>
            <a:r>
              <a:rPr lang="en-US" dirty="0"/>
              <a:t>Image De-noising technique</a:t>
            </a:r>
            <a:endParaRPr lang="en-IN" dirty="0"/>
          </a:p>
        </p:txBody>
      </p:sp>
      <p:sp>
        <p:nvSpPr>
          <p:cNvPr id="3" name="Content Placeholder 2">
            <a:extLst>
              <a:ext uri="{FF2B5EF4-FFF2-40B4-BE49-F238E27FC236}">
                <a16:creationId xmlns:a16="http://schemas.microsoft.com/office/drawing/2014/main" id="{732A0883-DB88-AEBB-4557-6C07C31B77C2}"/>
              </a:ext>
            </a:extLst>
          </p:cNvPr>
          <p:cNvSpPr>
            <a:spLocks noGrp="1"/>
          </p:cNvSpPr>
          <p:nvPr>
            <p:ph idx="1"/>
          </p:nvPr>
        </p:nvSpPr>
        <p:spPr/>
        <p:txBody>
          <a:bodyPr>
            <a:normAutofit fontScale="85000" lnSpcReduction="20000"/>
          </a:bodyPr>
          <a:lstStyle/>
          <a:p>
            <a:pPr algn="just"/>
            <a:r>
              <a:rPr lang="en-US" b="0" i="0" dirty="0">
                <a:solidFill>
                  <a:srgbClr val="374151"/>
                </a:solidFill>
                <a:effectLst/>
                <a:latin typeface="Söhne"/>
              </a:rPr>
              <a:t>Image denoising is a technique used to remove or reduce noise from images, which are unwanted variations or distortions that can degrade the quality and clarity of an image. There are several approaches to image denoising, including both traditional methods and deep learning-based techniques. One common traditional approach called "Denoising Filters.“</a:t>
            </a:r>
          </a:p>
          <a:p>
            <a:pPr algn="just"/>
            <a:r>
              <a:rPr lang="en-US" b="0" i="0" dirty="0">
                <a:solidFill>
                  <a:srgbClr val="374151"/>
                </a:solidFill>
                <a:effectLst/>
                <a:latin typeface="Söhne"/>
              </a:rPr>
              <a:t>Denoising Filters: Denoising filters are based on the assumption that noise in an image is typically high-frequency or random variations compared to the underlying signal or structure. These filters aim to preserve the important details while smoothing out the noise. Here are a few commonly used denoising filters:</a:t>
            </a:r>
          </a:p>
          <a:p>
            <a:pPr algn="just">
              <a:buFont typeface="+mj-lt"/>
              <a:buAutoNum type="arabicPeriod"/>
            </a:pPr>
            <a:r>
              <a:rPr lang="en-US" b="0" i="0" dirty="0">
                <a:solidFill>
                  <a:srgbClr val="374151"/>
                </a:solidFill>
                <a:effectLst/>
                <a:latin typeface="Söhne"/>
              </a:rPr>
              <a:t>Gaussian Filter:</a:t>
            </a:r>
          </a:p>
          <a:p>
            <a:pPr marL="742950" lvl="1" indent="-285750" algn="just">
              <a:buFont typeface="+mj-lt"/>
              <a:buAutoNum type="arabicPeriod"/>
            </a:pPr>
            <a:r>
              <a:rPr lang="en-US" b="0" i="0" dirty="0">
                <a:solidFill>
                  <a:srgbClr val="374151"/>
                </a:solidFill>
                <a:effectLst/>
                <a:latin typeface="Söhne"/>
              </a:rPr>
              <a:t>The Gaussian filter is a low-pass filter that reduces high-frequency noise while preserving edges and details.</a:t>
            </a:r>
          </a:p>
          <a:p>
            <a:pPr marL="742950" lvl="1" indent="-285750" algn="just">
              <a:buFont typeface="+mj-lt"/>
              <a:buAutoNum type="arabicPeriod"/>
            </a:pPr>
            <a:r>
              <a:rPr lang="en-US" b="0" i="0" dirty="0">
                <a:solidFill>
                  <a:srgbClr val="374151"/>
                </a:solidFill>
                <a:effectLst/>
                <a:latin typeface="Söhne"/>
              </a:rPr>
              <a:t>It convolves the image with a Gaussian kernel, which assigns weights based on the Gaussian distribution.</a:t>
            </a:r>
          </a:p>
          <a:p>
            <a:pPr marL="742950" lvl="1" indent="-285750" algn="just">
              <a:buFont typeface="+mj-lt"/>
              <a:buAutoNum type="arabicPeriod"/>
            </a:pPr>
            <a:r>
              <a:rPr lang="en-US" b="0" i="0" dirty="0">
                <a:solidFill>
                  <a:srgbClr val="374151"/>
                </a:solidFill>
                <a:effectLst/>
                <a:latin typeface="Söhne"/>
              </a:rPr>
              <a:t>The size of the kernel determines the amount of smoothing applied to the image.</a:t>
            </a:r>
          </a:p>
          <a:p>
            <a:pPr marL="742950" lvl="1" indent="-285750" algn="just">
              <a:buFont typeface="+mj-lt"/>
              <a:buAutoNum type="arabicPeriod"/>
            </a:pPr>
            <a:r>
              <a:rPr lang="en-US" b="0" i="0" dirty="0">
                <a:solidFill>
                  <a:srgbClr val="374151"/>
                </a:solidFill>
                <a:effectLst/>
                <a:latin typeface="Söhne"/>
              </a:rPr>
              <a:t>The filter essentially averages the pixel values in the neighborhood, reducing the impact of noise.</a:t>
            </a:r>
          </a:p>
          <a:p>
            <a:pPr algn="just">
              <a:buFont typeface="+mj-lt"/>
              <a:buAutoNum type="arabicPeriod"/>
            </a:pPr>
            <a:r>
              <a:rPr lang="en-US" b="0" i="0" dirty="0">
                <a:solidFill>
                  <a:srgbClr val="374151"/>
                </a:solidFill>
                <a:effectLst/>
                <a:latin typeface="Söhne"/>
              </a:rPr>
              <a:t>Median Filter:</a:t>
            </a:r>
          </a:p>
          <a:p>
            <a:pPr marL="742950" lvl="1" indent="-285750" algn="just">
              <a:buFont typeface="+mj-lt"/>
              <a:buAutoNum type="arabicPeriod"/>
            </a:pPr>
            <a:r>
              <a:rPr lang="en-US" b="0" i="0" dirty="0">
                <a:solidFill>
                  <a:srgbClr val="374151"/>
                </a:solidFill>
                <a:effectLst/>
                <a:latin typeface="Söhne"/>
              </a:rPr>
              <a:t>The median filter is a non-linear filter that replaces the pixel value with the median value of its neighboring pixels.</a:t>
            </a:r>
          </a:p>
          <a:p>
            <a:pPr marL="742950" lvl="1" indent="-285750" algn="just">
              <a:buFont typeface="+mj-lt"/>
              <a:buAutoNum type="arabicPeriod"/>
            </a:pPr>
            <a:r>
              <a:rPr lang="en-US" b="0" i="0" dirty="0">
                <a:solidFill>
                  <a:srgbClr val="374151"/>
                </a:solidFill>
                <a:effectLst/>
                <a:latin typeface="Söhne"/>
              </a:rPr>
              <a:t>It is effective at removing salt-and-pepper noise, which appears as randomly occurring bright and dark pixels.</a:t>
            </a:r>
          </a:p>
          <a:p>
            <a:pPr marL="742950" lvl="1" indent="-285750" algn="just">
              <a:buFont typeface="+mj-lt"/>
              <a:buAutoNum type="arabicPeriod"/>
            </a:pPr>
            <a:r>
              <a:rPr lang="en-US" b="0" i="0" dirty="0">
                <a:solidFill>
                  <a:srgbClr val="374151"/>
                </a:solidFill>
                <a:effectLst/>
                <a:latin typeface="Söhne"/>
              </a:rPr>
              <a:t>The median filter preserves edges and details better than linear filters like the Gaussian filter.</a:t>
            </a:r>
          </a:p>
          <a:p>
            <a:pPr algn="just"/>
            <a:endParaRPr lang="en-IN" dirty="0"/>
          </a:p>
        </p:txBody>
      </p:sp>
    </p:spTree>
    <p:extLst>
      <p:ext uri="{BB962C8B-B14F-4D97-AF65-F5344CB8AC3E}">
        <p14:creationId xmlns:p14="http://schemas.microsoft.com/office/powerpoint/2010/main" val="1882321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07CC1-0E8A-D359-E67E-DC5BF33CB884}"/>
              </a:ext>
            </a:extLst>
          </p:cNvPr>
          <p:cNvSpPr>
            <a:spLocks noGrp="1"/>
          </p:cNvSpPr>
          <p:nvPr>
            <p:ph type="title"/>
          </p:nvPr>
        </p:nvSpPr>
        <p:spPr/>
        <p:txBody>
          <a:bodyPr/>
          <a:lstStyle/>
          <a:p>
            <a:r>
              <a:rPr lang="en-US" dirty="0"/>
              <a:t>Example for image denoising </a:t>
            </a:r>
            <a:endParaRPr lang="en-IN" dirty="0"/>
          </a:p>
        </p:txBody>
      </p:sp>
      <p:sp>
        <p:nvSpPr>
          <p:cNvPr id="3" name="Content Placeholder 2">
            <a:extLst>
              <a:ext uri="{FF2B5EF4-FFF2-40B4-BE49-F238E27FC236}">
                <a16:creationId xmlns:a16="http://schemas.microsoft.com/office/drawing/2014/main" id="{C54B3CF4-EBFA-9BC7-67EA-A7F59104AC10}"/>
              </a:ext>
            </a:extLst>
          </p:cNvPr>
          <p:cNvSpPr>
            <a:spLocks noGrp="1"/>
          </p:cNvSpPr>
          <p:nvPr>
            <p:ph idx="1"/>
          </p:nvPr>
        </p:nvSpPr>
        <p:spPr/>
        <p:txBody>
          <a:bodyPr>
            <a:normAutofit fontScale="92500" lnSpcReduction="20000"/>
          </a:bodyPr>
          <a:lstStyle/>
          <a:p>
            <a:r>
              <a:rPr lang="en-IN" dirty="0"/>
              <a:t>import cv2</a:t>
            </a:r>
          </a:p>
          <a:p>
            <a:r>
              <a:rPr lang="en-IN" dirty="0"/>
              <a:t># Load the noisy image</a:t>
            </a:r>
          </a:p>
          <a:p>
            <a:r>
              <a:rPr lang="en-IN" dirty="0"/>
              <a:t>image = cv2.imread('noisy_image.jpg', cv2.IMREAD_COLOR)</a:t>
            </a:r>
          </a:p>
          <a:p>
            <a:r>
              <a:rPr lang="en-IN" dirty="0"/>
              <a:t># Apply median filter for denoising</a:t>
            </a:r>
          </a:p>
          <a:p>
            <a:r>
              <a:rPr lang="en-IN" dirty="0" err="1"/>
              <a:t>denoised_image</a:t>
            </a:r>
            <a:r>
              <a:rPr lang="en-IN" dirty="0"/>
              <a:t> = cv2.medianBlur(image, 5)</a:t>
            </a:r>
          </a:p>
          <a:p>
            <a:r>
              <a:rPr lang="en-IN" dirty="0"/>
              <a:t># Display the original and denoised images</a:t>
            </a:r>
          </a:p>
          <a:p>
            <a:r>
              <a:rPr lang="en-IN" dirty="0"/>
              <a:t>cv2.imshow('Original Image', image)</a:t>
            </a:r>
          </a:p>
          <a:p>
            <a:r>
              <a:rPr lang="en-IN" dirty="0"/>
              <a:t>cv2.imshow('Denoised Image', </a:t>
            </a:r>
            <a:r>
              <a:rPr lang="en-IN" dirty="0" err="1"/>
              <a:t>denoised_image</a:t>
            </a:r>
            <a:r>
              <a:rPr lang="en-IN" dirty="0"/>
              <a:t>)</a:t>
            </a:r>
          </a:p>
          <a:p>
            <a:r>
              <a:rPr lang="en-IN" dirty="0"/>
              <a:t>cv2.waitKey(0)</a:t>
            </a:r>
          </a:p>
          <a:p>
            <a:r>
              <a:rPr lang="en-IN" dirty="0"/>
              <a:t>cv2.destroyAllWindows()</a:t>
            </a:r>
          </a:p>
          <a:p>
            <a:endParaRPr lang="en-IN" dirty="0"/>
          </a:p>
        </p:txBody>
      </p:sp>
    </p:spTree>
    <p:extLst>
      <p:ext uri="{BB962C8B-B14F-4D97-AF65-F5344CB8AC3E}">
        <p14:creationId xmlns:p14="http://schemas.microsoft.com/office/powerpoint/2010/main" val="3008036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286C-76F8-9379-0081-2356AED82A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D464AA-2D1E-682B-A481-D04688E0780F}"/>
              </a:ext>
            </a:extLst>
          </p:cNvPr>
          <p:cNvSpPr>
            <a:spLocks noGrp="1"/>
          </p:cNvSpPr>
          <p:nvPr>
            <p:ph idx="1"/>
          </p:nvPr>
        </p:nvSpPr>
        <p:spPr/>
        <p:txBody>
          <a:bodyPr/>
          <a:lstStyle/>
          <a:p>
            <a:pPr algn="just"/>
            <a:r>
              <a:rPr lang="en-US" dirty="0"/>
              <a:t>In this example, make sure to replace 'noisy_image.jpg' with the path to your actual noisy image file. The cv2.imread() function is used to read the image file, and cv2.medianBlur() applies the median filter with a kernel size of 5x5. Adjust the kernel size as per your requirement.</a:t>
            </a:r>
          </a:p>
          <a:p>
            <a:pPr algn="just"/>
            <a:r>
              <a:rPr lang="en-US" dirty="0"/>
              <a:t>The denoised image is then displayed using cv2.imshow(), and the program waits for a key press before closing the windows with cv2.waitKey(0). Finally, cv2.destroyAllWindows() is used to release the resources and close the windows.</a:t>
            </a:r>
            <a:endParaRPr lang="en-IN" dirty="0"/>
          </a:p>
        </p:txBody>
      </p:sp>
    </p:spTree>
    <p:extLst>
      <p:ext uri="{BB962C8B-B14F-4D97-AF65-F5344CB8AC3E}">
        <p14:creationId xmlns:p14="http://schemas.microsoft.com/office/powerpoint/2010/main" val="206067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B8B4C-28F8-4A45-0602-7E3CBF5879AB}"/>
              </a:ext>
            </a:extLst>
          </p:cNvPr>
          <p:cNvSpPr>
            <a:spLocks noGrp="1"/>
          </p:cNvSpPr>
          <p:nvPr>
            <p:ph type="title"/>
          </p:nvPr>
        </p:nvSpPr>
        <p:spPr/>
        <p:txBody>
          <a:bodyPr/>
          <a:lstStyle/>
          <a:p>
            <a:r>
              <a:rPr lang="en-IN" dirty="0">
                <a:solidFill>
                  <a:srgbClr val="FF0000"/>
                </a:solidFill>
              </a:rPr>
              <a:t>Contents</a:t>
            </a:r>
          </a:p>
        </p:txBody>
      </p:sp>
      <p:sp>
        <p:nvSpPr>
          <p:cNvPr id="3" name="Content Placeholder 2">
            <a:extLst>
              <a:ext uri="{FF2B5EF4-FFF2-40B4-BE49-F238E27FC236}">
                <a16:creationId xmlns:a16="http://schemas.microsoft.com/office/drawing/2014/main" id="{9FB854C0-A997-4E0A-4576-FF87EFECF8E5}"/>
              </a:ext>
            </a:extLst>
          </p:cNvPr>
          <p:cNvSpPr>
            <a:spLocks noGrp="1"/>
          </p:cNvSpPr>
          <p:nvPr>
            <p:ph idx="1"/>
          </p:nvPr>
        </p:nvSpPr>
        <p:spPr>
          <a:xfrm>
            <a:off x="1201207" y="1613984"/>
            <a:ext cx="10174364" cy="4917445"/>
          </a:xfrm>
        </p:spPr>
        <p:txBody>
          <a:bodyPr>
            <a:normAutofit lnSpcReduction="10000"/>
          </a:bodyPr>
          <a:lstStyle/>
          <a:p>
            <a:pPr>
              <a:buFont typeface="Wingdings" panose="05000000000000000000" pitchFamily="2" charset="2"/>
              <a:buChar char="§"/>
            </a:pPr>
            <a:r>
              <a:rPr lang="en-IN" dirty="0"/>
              <a:t> </a:t>
            </a:r>
            <a:r>
              <a:rPr lang="en-US" sz="1800" dirty="0">
                <a:effectLst/>
                <a:latin typeface="Times New Roman" panose="02020603050405020304" pitchFamily="18" charset="0"/>
                <a:ea typeface="Times New Roman" panose="02020603050405020304" pitchFamily="18" charset="0"/>
              </a:rPr>
              <a:t>Basic image handling and processing: </a:t>
            </a: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python Imaging Library (PIL)</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Matplotlib</a:t>
            </a: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NumPy-Array image representation</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Grey-level transforms</a:t>
            </a: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Image resizing</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PCA of images</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 Image De-noising</a:t>
            </a:r>
          </a:p>
          <a:p>
            <a:pPr>
              <a:buFont typeface="Wingdings" panose="05000000000000000000" pitchFamily="2" charset="2"/>
              <a:buChar char="§"/>
            </a:pPr>
            <a:r>
              <a:rPr lang="en-IN" dirty="0"/>
              <a:t> </a:t>
            </a:r>
            <a:r>
              <a:rPr lang="en-US" sz="1800" dirty="0">
                <a:effectLst/>
                <a:latin typeface="Times New Roman" panose="02020603050405020304" pitchFamily="18" charset="0"/>
                <a:ea typeface="Times New Roman" panose="02020603050405020304" pitchFamily="18" charset="0"/>
              </a:rPr>
              <a:t>Haris-corner detector</a:t>
            </a: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finding corresponding points between images</a:t>
            </a:r>
            <a:endParaRPr lang="en-US" sz="1800" dirty="0">
              <a:latin typeface="Times New Roman" panose="02020603050405020304" pitchFamily="18" charset="0"/>
              <a:ea typeface="Times New Roman" panose="02020603050405020304" pitchFamily="18" charset="0"/>
            </a:endParaRPr>
          </a:p>
          <a:p>
            <a:pPr>
              <a:buFont typeface="Wingdings" panose="05000000000000000000" pitchFamily="2" charset="2"/>
              <a:buChar char="§"/>
            </a:pPr>
            <a:r>
              <a:rPr lang="en-US" sz="1800" dirty="0">
                <a:latin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SIFT-Scale invariant feature transform</a:t>
            </a:r>
          </a:p>
          <a:p>
            <a:pPr>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rPr>
              <a:t>Matching geotagged images</a:t>
            </a:r>
            <a:endParaRPr lang="en-IN" dirty="0"/>
          </a:p>
        </p:txBody>
      </p:sp>
    </p:spTree>
    <p:extLst>
      <p:ext uri="{BB962C8B-B14F-4D97-AF65-F5344CB8AC3E}">
        <p14:creationId xmlns:p14="http://schemas.microsoft.com/office/powerpoint/2010/main" val="202800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3A19-FE98-211A-1C78-B0BC5B39914A}"/>
              </a:ext>
            </a:extLst>
          </p:cNvPr>
          <p:cNvSpPr>
            <a:spLocks noGrp="1"/>
          </p:cNvSpPr>
          <p:nvPr>
            <p:ph type="title"/>
          </p:nvPr>
        </p:nvSpPr>
        <p:spPr/>
        <p:txBody>
          <a:bodyPr/>
          <a:lstStyle/>
          <a:p>
            <a:r>
              <a:rPr lang="en-US" dirty="0"/>
              <a:t>Haris corner detector</a:t>
            </a:r>
            <a:endParaRPr lang="en-IN" dirty="0"/>
          </a:p>
        </p:txBody>
      </p:sp>
      <p:sp>
        <p:nvSpPr>
          <p:cNvPr id="3" name="Content Placeholder 2">
            <a:extLst>
              <a:ext uri="{FF2B5EF4-FFF2-40B4-BE49-F238E27FC236}">
                <a16:creationId xmlns:a16="http://schemas.microsoft.com/office/drawing/2014/main" id="{18085E6F-33A8-AA18-E178-F3186D652250}"/>
              </a:ext>
            </a:extLst>
          </p:cNvPr>
          <p:cNvSpPr>
            <a:spLocks noGrp="1"/>
          </p:cNvSpPr>
          <p:nvPr>
            <p:ph idx="1"/>
          </p:nvPr>
        </p:nvSpPr>
        <p:spPr/>
        <p:txBody>
          <a:bodyPr>
            <a:normAutofit fontScale="85000" lnSpcReduction="20000"/>
          </a:bodyPr>
          <a:lstStyle/>
          <a:p>
            <a:pPr algn="just"/>
            <a:r>
              <a:rPr lang="en-US" b="0" i="0" dirty="0">
                <a:solidFill>
                  <a:srgbClr val="374151"/>
                </a:solidFill>
                <a:effectLst/>
                <a:latin typeface="Söhne"/>
              </a:rPr>
              <a:t>Harris corner detection is a popular algorithm used to detect corners or interest points in an image. It operates by calculating the corner response function using the image gradients and then selecting the points with high corner responses as corners</a:t>
            </a:r>
          </a:p>
          <a:p>
            <a:pPr algn="just"/>
            <a:r>
              <a:rPr lang="en-US" dirty="0">
                <a:solidFill>
                  <a:srgbClr val="374151"/>
                </a:solidFill>
                <a:latin typeface="Söhne"/>
              </a:rPr>
              <a:t>Steps:</a:t>
            </a:r>
          </a:p>
          <a:p>
            <a:pPr algn="just">
              <a:buFont typeface="+mj-lt"/>
              <a:buAutoNum type="arabicPeriod"/>
            </a:pPr>
            <a:r>
              <a:rPr lang="en-US" b="1" i="0" dirty="0">
                <a:solidFill>
                  <a:srgbClr val="374151"/>
                </a:solidFill>
                <a:effectLst/>
                <a:latin typeface="Söhne"/>
              </a:rPr>
              <a:t>Convert the image to grayscale: </a:t>
            </a:r>
            <a:r>
              <a:rPr lang="en-US" b="0" i="0" dirty="0">
                <a:solidFill>
                  <a:srgbClr val="374151"/>
                </a:solidFill>
                <a:effectLst/>
                <a:latin typeface="Söhne"/>
              </a:rPr>
              <a:t>The algorithm typically operates on grayscale images to simplify the computations. If the input image is in color, it is first converted to grayscale.</a:t>
            </a:r>
          </a:p>
          <a:p>
            <a:pPr algn="just">
              <a:buFont typeface="+mj-lt"/>
              <a:buAutoNum type="arabicPeriod"/>
            </a:pPr>
            <a:r>
              <a:rPr lang="en-US" b="1" i="0" dirty="0">
                <a:solidFill>
                  <a:srgbClr val="374151"/>
                </a:solidFill>
                <a:effectLst/>
                <a:latin typeface="Söhne"/>
              </a:rPr>
              <a:t>Compute image gradients: </a:t>
            </a:r>
            <a:r>
              <a:rPr lang="en-US" b="0" i="0" dirty="0">
                <a:solidFill>
                  <a:srgbClr val="374151"/>
                </a:solidFill>
                <a:effectLst/>
                <a:latin typeface="Söhne"/>
              </a:rPr>
              <a:t>The algorithm calculates the gradients of the grayscale image in both the horizontal and vertical directions. This is usually done using derivative filters, such as the Sobel operators, to determine how the intensity changes across the image.</a:t>
            </a:r>
          </a:p>
          <a:p>
            <a:pPr algn="just">
              <a:buFont typeface="+mj-lt"/>
              <a:buAutoNum type="arabicPeriod"/>
            </a:pPr>
            <a:r>
              <a:rPr lang="en-US" b="1" i="0" dirty="0">
                <a:solidFill>
                  <a:srgbClr val="374151"/>
                </a:solidFill>
                <a:effectLst/>
                <a:latin typeface="Söhne"/>
              </a:rPr>
              <a:t>Compute the elements of the Harris matrix: </a:t>
            </a:r>
            <a:r>
              <a:rPr lang="en-US" b="0" i="0" dirty="0">
                <a:solidFill>
                  <a:srgbClr val="374151"/>
                </a:solidFill>
                <a:effectLst/>
                <a:latin typeface="Söhne"/>
              </a:rPr>
              <a:t>The Harris matrix is a matrix that captures the local image structure. It is computed based on the gradients obtained in the previous step. The elements of the Harris matrix are calculated by squaring and multiplying the gradients.</a:t>
            </a:r>
          </a:p>
          <a:p>
            <a:pPr algn="just">
              <a:buFont typeface="+mj-lt"/>
              <a:buAutoNum type="arabicPeriod"/>
            </a:pPr>
            <a:r>
              <a:rPr lang="en-US" b="1" i="0" dirty="0">
                <a:solidFill>
                  <a:srgbClr val="374151"/>
                </a:solidFill>
                <a:effectLst/>
                <a:latin typeface="Söhne"/>
              </a:rPr>
              <a:t>Apply Gaussian smoothing: </a:t>
            </a:r>
            <a:r>
              <a:rPr lang="en-US" b="0" i="0" dirty="0">
                <a:solidFill>
                  <a:srgbClr val="374151"/>
                </a:solidFill>
                <a:effectLst/>
                <a:latin typeface="Söhne"/>
              </a:rPr>
              <a:t>To reduce noise and improve the detection results, the elements of the Harris matrix are typically smoothed using a Gaussian filter. Smoothing helps in suppressing noise and emphasizing the significant image structures.</a:t>
            </a:r>
          </a:p>
          <a:p>
            <a:pPr algn="just"/>
            <a:endParaRPr lang="en-IN" dirty="0"/>
          </a:p>
        </p:txBody>
      </p:sp>
    </p:spTree>
    <p:extLst>
      <p:ext uri="{BB962C8B-B14F-4D97-AF65-F5344CB8AC3E}">
        <p14:creationId xmlns:p14="http://schemas.microsoft.com/office/powerpoint/2010/main" val="797831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BC73-6387-B609-59F9-727F77E1E2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39F7AE2-077B-1127-03A8-2C8F77F381D7}"/>
              </a:ext>
            </a:extLst>
          </p:cNvPr>
          <p:cNvSpPr>
            <a:spLocks noGrp="1"/>
          </p:cNvSpPr>
          <p:nvPr>
            <p:ph idx="1"/>
          </p:nvPr>
        </p:nvSpPr>
        <p:spPr/>
        <p:txBody>
          <a:bodyPr>
            <a:normAutofit/>
          </a:bodyPr>
          <a:lstStyle/>
          <a:p>
            <a:pPr marL="0" indent="0" algn="just">
              <a:buNone/>
            </a:pPr>
            <a:r>
              <a:rPr lang="en-US" b="1" i="0" dirty="0">
                <a:solidFill>
                  <a:srgbClr val="374151"/>
                </a:solidFill>
                <a:effectLst/>
                <a:latin typeface="Söhne"/>
              </a:rPr>
              <a:t>5. Compute the corner response function: </a:t>
            </a:r>
            <a:r>
              <a:rPr lang="en-US" b="0" i="0" dirty="0">
                <a:solidFill>
                  <a:srgbClr val="374151"/>
                </a:solidFill>
                <a:effectLst/>
                <a:latin typeface="Söhne"/>
              </a:rPr>
              <a:t>The corner response function is a measure that determines the likelihood of a pixel being a corner based on the Harris matrix. It is calculated by combining the smoothed elements of the Harris matrix and using an empirical constant called the Harris parameter.</a:t>
            </a:r>
          </a:p>
          <a:p>
            <a:pPr marL="0" indent="0" algn="just">
              <a:buNone/>
            </a:pPr>
            <a:r>
              <a:rPr lang="en-US" b="1" i="0" dirty="0">
                <a:solidFill>
                  <a:srgbClr val="374151"/>
                </a:solidFill>
                <a:effectLst/>
                <a:latin typeface="Söhne"/>
              </a:rPr>
              <a:t>6. Threshold the corner response:</a:t>
            </a:r>
            <a:r>
              <a:rPr lang="en-US" b="0" i="0" dirty="0">
                <a:solidFill>
                  <a:srgbClr val="374151"/>
                </a:solidFill>
                <a:effectLst/>
                <a:latin typeface="Söhne"/>
              </a:rPr>
              <a:t> A threshold is applied to the corner response function to filter out weak corner candidates. Only pixels with a corner response above a certain threshold are considered as corner candidates.</a:t>
            </a:r>
          </a:p>
          <a:p>
            <a:pPr marL="0" indent="0" algn="just">
              <a:buNone/>
            </a:pPr>
            <a:r>
              <a:rPr lang="en-US" b="1" dirty="0">
                <a:solidFill>
                  <a:srgbClr val="374151"/>
                </a:solidFill>
                <a:latin typeface="Söhne"/>
              </a:rPr>
              <a:t>7. </a:t>
            </a:r>
            <a:r>
              <a:rPr lang="en-US" b="1" i="0" dirty="0">
                <a:solidFill>
                  <a:srgbClr val="374151"/>
                </a:solidFill>
                <a:effectLst/>
                <a:latin typeface="Söhne"/>
              </a:rPr>
              <a:t>Non-maximum suppression: </a:t>
            </a:r>
            <a:r>
              <a:rPr lang="en-US" b="0" i="0" dirty="0">
                <a:solidFill>
                  <a:srgbClr val="374151"/>
                </a:solidFill>
                <a:effectLst/>
                <a:latin typeface="Söhne"/>
              </a:rPr>
              <a:t>To avoid multiple detections of corners in close proximity, a non-maximum suppression step is often applied. This step removes redundant corner candidates by considering only the pixels with the maximum corner response in their local neighborhood.</a:t>
            </a:r>
          </a:p>
          <a:p>
            <a:pPr marL="0" indent="0" algn="just">
              <a:buNone/>
            </a:pPr>
            <a:r>
              <a:rPr lang="en-US" b="1" i="0" dirty="0">
                <a:solidFill>
                  <a:srgbClr val="374151"/>
                </a:solidFill>
                <a:effectLst/>
                <a:latin typeface="Söhne"/>
              </a:rPr>
              <a:t>8. Display or utilize the detected corners: </a:t>
            </a:r>
            <a:r>
              <a:rPr lang="en-US" b="0" i="0" dirty="0">
                <a:solidFill>
                  <a:srgbClr val="374151"/>
                </a:solidFill>
                <a:effectLst/>
                <a:latin typeface="Söhne"/>
              </a:rPr>
              <a:t>The algorithm outputs the coordinates of the detected corners or visually represents them on the image for further analysis or application-specific tasks.</a:t>
            </a:r>
          </a:p>
          <a:p>
            <a:pPr algn="just"/>
            <a:endParaRPr lang="en-IN" dirty="0"/>
          </a:p>
        </p:txBody>
      </p:sp>
    </p:spTree>
    <p:extLst>
      <p:ext uri="{BB962C8B-B14F-4D97-AF65-F5344CB8AC3E}">
        <p14:creationId xmlns:p14="http://schemas.microsoft.com/office/powerpoint/2010/main" val="2265630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EB51-609C-4719-94FD-5930CBEFE465}"/>
              </a:ext>
            </a:extLst>
          </p:cNvPr>
          <p:cNvSpPr>
            <a:spLocks noGrp="1"/>
          </p:cNvSpPr>
          <p:nvPr>
            <p:ph type="title"/>
          </p:nvPr>
        </p:nvSpPr>
        <p:spPr/>
        <p:txBody>
          <a:bodyPr/>
          <a:lstStyle/>
          <a:p>
            <a:r>
              <a:rPr lang="en-US" dirty="0"/>
              <a:t>SIFT-Scale invariant feature transform</a:t>
            </a:r>
            <a:endParaRPr lang="en-IN" dirty="0"/>
          </a:p>
        </p:txBody>
      </p:sp>
      <p:sp>
        <p:nvSpPr>
          <p:cNvPr id="3" name="Content Placeholder 2">
            <a:extLst>
              <a:ext uri="{FF2B5EF4-FFF2-40B4-BE49-F238E27FC236}">
                <a16:creationId xmlns:a16="http://schemas.microsoft.com/office/drawing/2014/main" id="{FEC8E576-04B5-0C09-0564-096FBE28A6C9}"/>
              </a:ext>
            </a:extLst>
          </p:cNvPr>
          <p:cNvSpPr>
            <a:spLocks noGrp="1"/>
          </p:cNvSpPr>
          <p:nvPr>
            <p:ph idx="1"/>
          </p:nvPr>
        </p:nvSpPr>
        <p:spPr/>
        <p:txBody>
          <a:bodyPr>
            <a:normAutofit fontScale="92500" lnSpcReduction="20000"/>
          </a:bodyPr>
          <a:lstStyle/>
          <a:p>
            <a:pPr algn="just"/>
            <a:r>
              <a:rPr lang="en-US" b="0" i="0" dirty="0">
                <a:solidFill>
                  <a:srgbClr val="374151"/>
                </a:solidFill>
                <a:effectLst/>
                <a:latin typeface="Söhne"/>
              </a:rPr>
              <a:t>The Scale-Invariant Feature Transform (SIFT) is a popular computer vision algorithm used for feature detection and matching between images. It was introduced by David Lowe in 1999 and has become widely adopted in various applications, such as image recognition, object tracking, and image stitching.</a:t>
            </a:r>
          </a:p>
          <a:p>
            <a:pPr algn="just"/>
            <a:r>
              <a:rPr lang="en-US" b="0" i="0" dirty="0">
                <a:solidFill>
                  <a:srgbClr val="374151"/>
                </a:solidFill>
                <a:effectLst/>
                <a:latin typeface="Söhne"/>
              </a:rPr>
              <a:t>The SIFT algorithm has several key properties that make it robust to changes in scale, rotation, and affine transformations. Here's an overview of the SIFT algorithm:</a:t>
            </a:r>
            <a:endParaRPr lang="en-US" dirty="0">
              <a:solidFill>
                <a:srgbClr val="374151"/>
              </a:solidFill>
              <a:latin typeface="Söhne"/>
            </a:endParaRPr>
          </a:p>
          <a:p>
            <a:pPr algn="just">
              <a:buFont typeface="+mj-lt"/>
              <a:buAutoNum type="arabicPeriod"/>
            </a:pPr>
            <a:r>
              <a:rPr lang="en-US" b="1" i="0" dirty="0">
                <a:solidFill>
                  <a:srgbClr val="374151"/>
                </a:solidFill>
                <a:effectLst/>
                <a:latin typeface="Söhne"/>
              </a:rPr>
              <a:t>Scale-space extrema detection: </a:t>
            </a:r>
            <a:r>
              <a:rPr lang="en-US" b="0" i="0" dirty="0">
                <a:solidFill>
                  <a:srgbClr val="374151"/>
                </a:solidFill>
                <a:effectLst/>
                <a:latin typeface="Söhne"/>
              </a:rPr>
              <a:t>SIFT operates on multiple scales of an image to detect features that are invariant to scale changes. It starts by constructing a scale-space pyramid by applying Gaussian blurring and </a:t>
            </a:r>
            <a:r>
              <a:rPr lang="en-US" b="0" i="0" dirty="0" err="1">
                <a:solidFill>
                  <a:srgbClr val="374151"/>
                </a:solidFill>
                <a:effectLst/>
                <a:latin typeface="Söhne"/>
              </a:rPr>
              <a:t>downsampling</a:t>
            </a:r>
            <a:r>
              <a:rPr lang="en-US" b="0" i="0" dirty="0">
                <a:solidFill>
                  <a:srgbClr val="374151"/>
                </a:solidFill>
                <a:effectLst/>
                <a:latin typeface="Söhne"/>
              </a:rPr>
              <a:t> the original image. At each level of the pyramid, the Difference of Gaussians (</a:t>
            </a:r>
            <a:r>
              <a:rPr lang="en-US" b="0" i="0" dirty="0" err="1">
                <a:solidFill>
                  <a:srgbClr val="374151"/>
                </a:solidFill>
                <a:effectLst/>
                <a:latin typeface="Söhne"/>
              </a:rPr>
              <a:t>DoG</a:t>
            </a:r>
            <a:r>
              <a:rPr lang="en-US" b="0" i="0" dirty="0">
                <a:solidFill>
                  <a:srgbClr val="374151"/>
                </a:solidFill>
                <a:effectLst/>
                <a:latin typeface="Söhne"/>
              </a:rPr>
              <a:t>) is computed by subtracting adjacent blurred images to enhance local extrema. Potential interest points are identified as the local maxima or minima in the </a:t>
            </a:r>
            <a:r>
              <a:rPr lang="en-US" b="0" i="0" dirty="0" err="1">
                <a:solidFill>
                  <a:srgbClr val="374151"/>
                </a:solidFill>
                <a:effectLst/>
                <a:latin typeface="Söhne"/>
              </a:rPr>
              <a:t>DoG</a:t>
            </a:r>
            <a:r>
              <a:rPr lang="en-US" b="0" i="0" dirty="0">
                <a:solidFill>
                  <a:srgbClr val="374151"/>
                </a:solidFill>
                <a:effectLst/>
                <a:latin typeface="Söhne"/>
              </a:rPr>
              <a:t> scale-space.</a:t>
            </a:r>
          </a:p>
          <a:p>
            <a:pPr algn="just">
              <a:buFont typeface="+mj-lt"/>
              <a:buAutoNum type="arabicPeriod"/>
            </a:pPr>
            <a:r>
              <a:rPr lang="en-US" b="0" i="0" dirty="0" err="1">
                <a:solidFill>
                  <a:srgbClr val="374151"/>
                </a:solidFill>
                <a:effectLst/>
                <a:latin typeface="Söhne"/>
              </a:rPr>
              <a:t>Keypoint</a:t>
            </a:r>
            <a:r>
              <a:rPr lang="en-US" b="0" i="0" dirty="0">
                <a:solidFill>
                  <a:srgbClr val="374151"/>
                </a:solidFill>
                <a:effectLst/>
                <a:latin typeface="Söhne"/>
              </a:rPr>
              <a:t> localization: The detected extrema in the </a:t>
            </a:r>
            <a:r>
              <a:rPr lang="en-US" b="0" i="0" dirty="0" err="1">
                <a:solidFill>
                  <a:srgbClr val="374151"/>
                </a:solidFill>
                <a:effectLst/>
                <a:latin typeface="Söhne"/>
              </a:rPr>
              <a:t>DoG</a:t>
            </a:r>
            <a:r>
              <a:rPr lang="en-US" b="0" i="0" dirty="0">
                <a:solidFill>
                  <a:srgbClr val="374151"/>
                </a:solidFill>
                <a:effectLst/>
                <a:latin typeface="Söhne"/>
              </a:rPr>
              <a:t> scale-space are refined to locate precise </a:t>
            </a:r>
            <a:r>
              <a:rPr lang="en-US" b="0" i="0" dirty="0" err="1">
                <a:solidFill>
                  <a:srgbClr val="374151"/>
                </a:solidFill>
                <a:effectLst/>
                <a:latin typeface="Söhne"/>
              </a:rPr>
              <a:t>keypoints</a:t>
            </a:r>
            <a:r>
              <a:rPr lang="en-US" b="0" i="0" dirty="0">
                <a:solidFill>
                  <a:srgbClr val="374151"/>
                </a:solidFill>
                <a:effectLst/>
                <a:latin typeface="Söhne"/>
              </a:rPr>
              <a:t>. This step involves fitting a quadratic function to the nearby points in the scale-space to estimate the location and scale of the </a:t>
            </a:r>
            <a:r>
              <a:rPr lang="en-US" b="0" i="0" dirty="0" err="1">
                <a:solidFill>
                  <a:srgbClr val="374151"/>
                </a:solidFill>
                <a:effectLst/>
                <a:latin typeface="Söhne"/>
              </a:rPr>
              <a:t>keypoints</a:t>
            </a:r>
            <a:r>
              <a:rPr lang="en-US" b="0" i="0" dirty="0">
                <a:solidFill>
                  <a:srgbClr val="374151"/>
                </a:solidFill>
                <a:effectLst/>
                <a:latin typeface="Söhne"/>
              </a:rPr>
              <a:t>. </a:t>
            </a:r>
            <a:r>
              <a:rPr lang="en-US" b="0" i="0" dirty="0" err="1">
                <a:solidFill>
                  <a:srgbClr val="374151"/>
                </a:solidFill>
                <a:effectLst/>
                <a:latin typeface="Söhne"/>
              </a:rPr>
              <a:t>Keypoints</a:t>
            </a:r>
            <a:r>
              <a:rPr lang="en-US" b="0" i="0" dirty="0">
                <a:solidFill>
                  <a:srgbClr val="374151"/>
                </a:solidFill>
                <a:effectLst/>
                <a:latin typeface="Söhne"/>
              </a:rPr>
              <a:t> with low contrast or poorly localized are discarded.</a:t>
            </a:r>
          </a:p>
          <a:p>
            <a:pPr algn="just"/>
            <a:endParaRPr lang="en-IN" dirty="0"/>
          </a:p>
        </p:txBody>
      </p:sp>
    </p:spTree>
    <p:extLst>
      <p:ext uri="{BB962C8B-B14F-4D97-AF65-F5344CB8AC3E}">
        <p14:creationId xmlns:p14="http://schemas.microsoft.com/office/powerpoint/2010/main" val="3901416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629DC-5ABB-9129-32DB-203E99AF85C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94C90A-0414-DECB-C912-CEFA313E7348}"/>
              </a:ext>
            </a:extLst>
          </p:cNvPr>
          <p:cNvSpPr>
            <a:spLocks noGrp="1"/>
          </p:cNvSpPr>
          <p:nvPr>
            <p:ph idx="1"/>
          </p:nvPr>
        </p:nvSpPr>
        <p:spPr/>
        <p:txBody>
          <a:bodyPr>
            <a:normAutofit fontScale="92500" lnSpcReduction="10000"/>
          </a:bodyPr>
          <a:lstStyle/>
          <a:p>
            <a:pPr marL="0" indent="0" algn="just">
              <a:buNone/>
            </a:pPr>
            <a:r>
              <a:rPr lang="en-US" b="1" i="0" dirty="0">
                <a:solidFill>
                  <a:srgbClr val="374151"/>
                </a:solidFill>
                <a:effectLst/>
                <a:latin typeface="Söhne"/>
              </a:rPr>
              <a:t>3. Orientation assignment: </a:t>
            </a:r>
            <a:r>
              <a:rPr lang="en-US" b="0" i="0" dirty="0">
                <a:solidFill>
                  <a:srgbClr val="374151"/>
                </a:solidFill>
                <a:effectLst/>
                <a:latin typeface="Söhne"/>
              </a:rPr>
              <a:t>SIFT assigns an orientation to each </a:t>
            </a:r>
            <a:r>
              <a:rPr lang="en-US" b="0" i="0" dirty="0" err="1">
                <a:solidFill>
                  <a:srgbClr val="374151"/>
                </a:solidFill>
                <a:effectLst/>
                <a:latin typeface="Söhne"/>
              </a:rPr>
              <a:t>keypoint</a:t>
            </a:r>
            <a:r>
              <a:rPr lang="en-US" b="0" i="0" dirty="0">
                <a:solidFill>
                  <a:srgbClr val="374151"/>
                </a:solidFill>
                <a:effectLst/>
                <a:latin typeface="Söhne"/>
              </a:rPr>
              <a:t> to achieve invariance to image rotation. It computes the gradient magnitude and orientation in the neighborhood of the </a:t>
            </a:r>
            <a:r>
              <a:rPr lang="en-US" b="0" i="0" dirty="0" err="1">
                <a:solidFill>
                  <a:srgbClr val="374151"/>
                </a:solidFill>
                <a:effectLst/>
                <a:latin typeface="Söhne"/>
              </a:rPr>
              <a:t>keypoint</a:t>
            </a:r>
            <a:r>
              <a:rPr lang="en-US" b="0" i="0" dirty="0">
                <a:solidFill>
                  <a:srgbClr val="374151"/>
                </a:solidFill>
                <a:effectLst/>
                <a:latin typeface="Söhne"/>
              </a:rPr>
              <a:t> and constructs a histogram of gradient orientations. The dominant orientation in the histogram is selected as the orientation of the </a:t>
            </a:r>
            <a:r>
              <a:rPr lang="en-US" b="0" i="0" dirty="0" err="1">
                <a:solidFill>
                  <a:srgbClr val="374151"/>
                </a:solidFill>
                <a:effectLst/>
                <a:latin typeface="Söhne"/>
              </a:rPr>
              <a:t>keypoint</a:t>
            </a:r>
            <a:r>
              <a:rPr lang="en-US" b="0" i="0" dirty="0">
                <a:solidFill>
                  <a:srgbClr val="374151"/>
                </a:solidFill>
                <a:effectLst/>
                <a:latin typeface="Söhne"/>
              </a:rPr>
              <a:t>. The </a:t>
            </a:r>
            <a:r>
              <a:rPr lang="en-US" b="0" i="0" dirty="0" err="1">
                <a:solidFill>
                  <a:srgbClr val="374151"/>
                </a:solidFill>
                <a:effectLst/>
                <a:latin typeface="Söhne"/>
              </a:rPr>
              <a:t>keypoints</a:t>
            </a:r>
            <a:r>
              <a:rPr lang="en-US" b="0" i="0" dirty="0">
                <a:solidFill>
                  <a:srgbClr val="374151"/>
                </a:solidFill>
                <a:effectLst/>
                <a:latin typeface="Söhne"/>
              </a:rPr>
              <a:t> are then assigned an orientation relative to the dominant orientation. </a:t>
            </a:r>
          </a:p>
          <a:p>
            <a:pPr marL="0" indent="0" algn="just">
              <a:buNone/>
            </a:pPr>
            <a:r>
              <a:rPr lang="en-US" b="1" i="0" dirty="0">
                <a:solidFill>
                  <a:srgbClr val="374151"/>
                </a:solidFill>
                <a:effectLst/>
                <a:latin typeface="Söhne"/>
              </a:rPr>
              <a:t>4. </a:t>
            </a:r>
            <a:r>
              <a:rPr lang="en-US" b="1" i="0" dirty="0" err="1">
                <a:solidFill>
                  <a:srgbClr val="374151"/>
                </a:solidFill>
                <a:effectLst/>
                <a:latin typeface="Söhne"/>
              </a:rPr>
              <a:t>Keypoint</a:t>
            </a:r>
            <a:r>
              <a:rPr lang="en-US" b="1" i="0" dirty="0">
                <a:solidFill>
                  <a:srgbClr val="374151"/>
                </a:solidFill>
                <a:effectLst/>
                <a:latin typeface="Söhne"/>
              </a:rPr>
              <a:t> descriptor generation: </a:t>
            </a:r>
            <a:r>
              <a:rPr lang="en-US" b="0" i="0" dirty="0">
                <a:solidFill>
                  <a:srgbClr val="374151"/>
                </a:solidFill>
                <a:effectLst/>
                <a:latin typeface="Söhne"/>
              </a:rPr>
              <a:t>SIFT constructs a descriptor for each </a:t>
            </a:r>
            <a:r>
              <a:rPr lang="en-US" b="0" i="0" dirty="0" err="1">
                <a:solidFill>
                  <a:srgbClr val="374151"/>
                </a:solidFill>
                <a:effectLst/>
                <a:latin typeface="Söhne"/>
              </a:rPr>
              <a:t>keypoint</a:t>
            </a:r>
            <a:r>
              <a:rPr lang="en-US" b="0" i="0" dirty="0">
                <a:solidFill>
                  <a:srgbClr val="374151"/>
                </a:solidFill>
                <a:effectLst/>
                <a:latin typeface="Söhne"/>
              </a:rPr>
              <a:t> to capture its distinctive characteristics. A local image patch is sampled around the </a:t>
            </a:r>
            <a:r>
              <a:rPr lang="en-US" b="0" i="0" dirty="0" err="1">
                <a:solidFill>
                  <a:srgbClr val="374151"/>
                </a:solidFill>
                <a:effectLst/>
                <a:latin typeface="Söhne"/>
              </a:rPr>
              <a:t>keypoint</a:t>
            </a:r>
            <a:r>
              <a:rPr lang="en-US" b="0" i="0" dirty="0">
                <a:solidFill>
                  <a:srgbClr val="374151"/>
                </a:solidFill>
                <a:effectLst/>
                <a:latin typeface="Söhne"/>
              </a:rPr>
              <a:t> location, and gradient orientations and magnitudes are computed. The patch is divided into subregions, and histograms of gradient orientations are computed for each subregion. The histograms are concatenated to form the </a:t>
            </a:r>
            <a:r>
              <a:rPr lang="en-US" b="0" i="0" dirty="0" err="1">
                <a:solidFill>
                  <a:srgbClr val="374151"/>
                </a:solidFill>
                <a:effectLst/>
                <a:latin typeface="Söhne"/>
              </a:rPr>
              <a:t>keypoint</a:t>
            </a:r>
            <a:r>
              <a:rPr lang="en-US" b="0" i="0" dirty="0">
                <a:solidFill>
                  <a:srgbClr val="374151"/>
                </a:solidFill>
                <a:effectLst/>
                <a:latin typeface="Söhne"/>
              </a:rPr>
              <a:t> descriptor, which results in a high-dimensional feature vector.</a:t>
            </a:r>
          </a:p>
          <a:p>
            <a:pPr marL="0" indent="0" algn="just">
              <a:buNone/>
            </a:pPr>
            <a:r>
              <a:rPr lang="en-US" b="1" i="0" dirty="0">
                <a:solidFill>
                  <a:srgbClr val="374151"/>
                </a:solidFill>
                <a:effectLst/>
                <a:latin typeface="Söhne"/>
              </a:rPr>
              <a:t>5. </a:t>
            </a:r>
            <a:r>
              <a:rPr lang="en-US" b="1" i="0" dirty="0" err="1">
                <a:solidFill>
                  <a:srgbClr val="374151"/>
                </a:solidFill>
                <a:effectLst/>
                <a:latin typeface="Söhne"/>
              </a:rPr>
              <a:t>Keypoint</a:t>
            </a:r>
            <a:r>
              <a:rPr lang="en-US" b="1" i="0" dirty="0">
                <a:solidFill>
                  <a:srgbClr val="374151"/>
                </a:solidFill>
                <a:effectLst/>
                <a:latin typeface="Söhne"/>
              </a:rPr>
              <a:t> matching: </a:t>
            </a:r>
            <a:r>
              <a:rPr lang="en-US" b="0" i="0" dirty="0">
                <a:solidFill>
                  <a:srgbClr val="374151"/>
                </a:solidFill>
                <a:effectLst/>
                <a:latin typeface="Söhne"/>
              </a:rPr>
              <a:t>SIFT features can be matched across different images by comparing their descriptors. One common method is to use nearest neighbor matching with a distance metric, such as Euclidean distance or cosine similarity. The matches can be further refined using techniques like RANSAC (Random Sample Consensus) to eliminate outliers and estimate geometric transformations between images.</a:t>
            </a:r>
          </a:p>
          <a:p>
            <a:pPr algn="just"/>
            <a:endParaRPr lang="en-IN" dirty="0"/>
          </a:p>
        </p:txBody>
      </p:sp>
    </p:spTree>
    <p:extLst>
      <p:ext uri="{BB962C8B-B14F-4D97-AF65-F5344CB8AC3E}">
        <p14:creationId xmlns:p14="http://schemas.microsoft.com/office/powerpoint/2010/main" val="3775108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9724-12E5-F97B-B8E3-C22B8BAE8A0F}"/>
              </a:ext>
            </a:extLst>
          </p:cNvPr>
          <p:cNvSpPr>
            <a:spLocks noGrp="1"/>
          </p:cNvSpPr>
          <p:nvPr>
            <p:ph type="title"/>
          </p:nvPr>
        </p:nvSpPr>
        <p:spPr/>
        <p:txBody>
          <a:bodyPr/>
          <a:lstStyle/>
          <a:p>
            <a:r>
              <a:rPr lang="en-US" dirty="0"/>
              <a:t>Matching geotagged images</a:t>
            </a:r>
            <a:endParaRPr lang="en-IN" dirty="0"/>
          </a:p>
        </p:txBody>
      </p:sp>
      <p:sp>
        <p:nvSpPr>
          <p:cNvPr id="3" name="Content Placeholder 2">
            <a:extLst>
              <a:ext uri="{FF2B5EF4-FFF2-40B4-BE49-F238E27FC236}">
                <a16:creationId xmlns:a16="http://schemas.microsoft.com/office/drawing/2014/main" id="{69945965-0A3D-6FBF-F11F-BF6FBAD8797E}"/>
              </a:ext>
            </a:extLst>
          </p:cNvPr>
          <p:cNvSpPr>
            <a:spLocks noGrp="1"/>
          </p:cNvSpPr>
          <p:nvPr>
            <p:ph idx="1"/>
          </p:nvPr>
        </p:nvSpPr>
        <p:spPr/>
        <p:txBody>
          <a:bodyPr/>
          <a:lstStyle/>
          <a:p>
            <a:pPr algn="just"/>
            <a:r>
              <a:rPr lang="en-US" b="0" i="0" dirty="0">
                <a:solidFill>
                  <a:srgbClr val="374151"/>
                </a:solidFill>
                <a:effectLst/>
                <a:latin typeface="Söhne"/>
              </a:rPr>
              <a:t>Matching geotagged images in computer vision refers to the process of finding correspondences between images based on their geographic location metadata. Geotagging is the process of associating geographical information, such as latitude and longitude coordinates, with digital images.</a:t>
            </a:r>
          </a:p>
          <a:p>
            <a:pPr algn="just"/>
            <a:r>
              <a:rPr lang="en-US" b="0" i="0" dirty="0">
                <a:solidFill>
                  <a:srgbClr val="374151"/>
                </a:solidFill>
                <a:effectLst/>
                <a:latin typeface="Söhne"/>
              </a:rPr>
              <a:t>Matching geotagged images can be useful in various applications, including image retrieval, panorama stitching, and 3D reconstruction. Here's an overview of the process:</a:t>
            </a:r>
          </a:p>
          <a:p>
            <a:pPr algn="just">
              <a:buFont typeface="+mj-lt"/>
              <a:buAutoNum type="arabicPeriod"/>
            </a:pPr>
            <a:r>
              <a:rPr lang="en-US" b="1" i="0" dirty="0">
                <a:solidFill>
                  <a:srgbClr val="374151"/>
                </a:solidFill>
                <a:effectLst/>
                <a:latin typeface="Söhne"/>
              </a:rPr>
              <a:t>Geotagging images: </a:t>
            </a:r>
            <a:r>
              <a:rPr lang="en-US" b="0" i="0" dirty="0">
                <a:solidFill>
                  <a:srgbClr val="374151"/>
                </a:solidFill>
                <a:effectLst/>
                <a:latin typeface="Söhne"/>
              </a:rPr>
              <a:t>The first step is to geotag the images by associating each image with its corresponding geographical location. This can be done manually by using GPS devices or automatically by leveraging GPS-enabled cameras or mobile devices that embed location information in the image metadata.</a:t>
            </a:r>
          </a:p>
          <a:p>
            <a:pPr algn="just"/>
            <a:endParaRPr lang="en-IN" dirty="0"/>
          </a:p>
        </p:txBody>
      </p:sp>
    </p:spTree>
    <p:extLst>
      <p:ext uri="{BB962C8B-B14F-4D97-AF65-F5344CB8AC3E}">
        <p14:creationId xmlns:p14="http://schemas.microsoft.com/office/powerpoint/2010/main" val="3623717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B474-2ADE-D8ED-71E7-A54D574E19D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8168E7D-EE43-484D-B25E-34889AA06DE3}"/>
              </a:ext>
            </a:extLst>
          </p:cNvPr>
          <p:cNvSpPr>
            <a:spLocks noGrp="1"/>
          </p:cNvSpPr>
          <p:nvPr>
            <p:ph idx="1"/>
          </p:nvPr>
        </p:nvSpPr>
        <p:spPr/>
        <p:txBody>
          <a:bodyPr>
            <a:normAutofit lnSpcReduction="10000"/>
          </a:bodyPr>
          <a:lstStyle/>
          <a:p>
            <a:pPr marL="0" indent="0" algn="just">
              <a:buNone/>
            </a:pPr>
            <a:r>
              <a:rPr lang="en-US" b="1" i="0" dirty="0">
                <a:solidFill>
                  <a:srgbClr val="374151"/>
                </a:solidFill>
                <a:effectLst/>
                <a:latin typeface="Söhne"/>
              </a:rPr>
              <a:t>2. Feature extraction: </a:t>
            </a:r>
            <a:r>
              <a:rPr lang="en-US" b="0" i="0" dirty="0">
                <a:solidFill>
                  <a:srgbClr val="374151"/>
                </a:solidFill>
                <a:effectLst/>
                <a:latin typeface="Söhne"/>
              </a:rPr>
              <a:t>The next step is to extract visual features from the geotagged images. Common feature extraction techniques include Scale-Invariant Feature Transform (SIFT), Speeded-Up Robust Features (SURF), or Oriented FAST and Rotated BRIEF (ORB). These algorithms extract distinctive and invariant features from the images that can be used for matching.</a:t>
            </a:r>
          </a:p>
          <a:p>
            <a:pPr marL="0" indent="0" algn="just">
              <a:buNone/>
            </a:pPr>
            <a:r>
              <a:rPr lang="en-US" b="1" i="0" dirty="0">
                <a:solidFill>
                  <a:srgbClr val="374151"/>
                </a:solidFill>
                <a:effectLst/>
                <a:latin typeface="Söhne"/>
              </a:rPr>
              <a:t>3. Geographic similarity measure: </a:t>
            </a:r>
            <a:r>
              <a:rPr lang="en-US" b="0" i="0" dirty="0">
                <a:solidFill>
                  <a:srgbClr val="374151"/>
                </a:solidFill>
                <a:effectLst/>
                <a:latin typeface="Söhne"/>
              </a:rPr>
              <a:t>To match geotagged images, a similarity measure is required that takes into account both visual features and geographic information. One approach is to compute the distance between feature descriptors (e.g., Euclidean distance or cosine similarity) and compare the geographical proximity of the images using the associated coordinates.</a:t>
            </a:r>
          </a:p>
          <a:p>
            <a:pPr marL="0" indent="0" algn="just">
              <a:buNone/>
            </a:pPr>
            <a:r>
              <a:rPr lang="en-US" b="1" i="0" dirty="0">
                <a:solidFill>
                  <a:srgbClr val="374151"/>
                </a:solidFill>
                <a:effectLst/>
                <a:latin typeface="Söhne"/>
              </a:rPr>
              <a:t>4. Nearest neighbor matching:</a:t>
            </a:r>
            <a:r>
              <a:rPr lang="en-US" b="0" i="0" dirty="0">
                <a:solidFill>
                  <a:srgbClr val="374151"/>
                </a:solidFill>
                <a:effectLst/>
                <a:latin typeface="Söhne"/>
              </a:rPr>
              <a:t> The extracted features and similarity measures are then used to perform nearest neighbor matching. For each feature in one image, the most similar feature in another image is identified based on the computed distances or similarity scores. Various matching strategies can be employed, such as brute-force matching or using efficient data structures like </a:t>
            </a:r>
            <a:r>
              <a:rPr lang="en-US" b="0" i="0" dirty="0" err="1">
                <a:solidFill>
                  <a:srgbClr val="374151"/>
                </a:solidFill>
                <a:effectLst/>
                <a:latin typeface="Söhne"/>
              </a:rPr>
              <a:t>kd</a:t>
            </a:r>
            <a:r>
              <a:rPr lang="en-US" b="0" i="0" dirty="0">
                <a:solidFill>
                  <a:srgbClr val="374151"/>
                </a:solidFill>
                <a:effectLst/>
                <a:latin typeface="Söhne"/>
              </a:rPr>
              <a:t>-trees or vocabulary trees.</a:t>
            </a:r>
          </a:p>
          <a:p>
            <a:pPr algn="just"/>
            <a:endParaRPr lang="en-IN" dirty="0"/>
          </a:p>
        </p:txBody>
      </p:sp>
    </p:spTree>
    <p:extLst>
      <p:ext uri="{BB962C8B-B14F-4D97-AF65-F5344CB8AC3E}">
        <p14:creationId xmlns:p14="http://schemas.microsoft.com/office/powerpoint/2010/main" val="3213762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7838-4592-4DD3-A628-BACE50B180A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02BDB5-97B4-67EF-50BD-ECE385D5EEE9}"/>
              </a:ext>
            </a:extLst>
          </p:cNvPr>
          <p:cNvSpPr>
            <a:spLocks noGrp="1"/>
          </p:cNvSpPr>
          <p:nvPr>
            <p:ph idx="1"/>
          </p:nvPr>
        </p:nvSpPr>
        <p:spPr/>
        <p:txBody>
          <a:bodyPr/>
          <a:lstStyle/>
          <a:p>
            <a:pPr marL="0" indent="0" algn="just">
              <a:buNone/>
            </a:pPr>
            <a:r>
              <a:rPr lang="en-US" b="0" i="0" dirty="0">
                <a:solidFill>
                  <a:srgbClr val="374151"/>
                </a:solidFill>
                <a:effectLst/>
                <a:latin typeface="Söhne"/>
              </a:rPr>
              <a:t>5. </a:t>
            </a:r>
            <a:r>
              <a:rPr lang="en-US" b="1" i="0" dirty="0">
                <a:solidFill>
                  <a:srgbClr val="374151"/>
                </a:solidFill>
                <a:effectLst/>
                <a:latin typeface="Söhne"/>
              </a:rPr>
              <a:t>Geometric verification: </a:t>
            </a:r>
            <a:r>
              <a:rPr lang="en-US" b="0" i="0" dirty="0">
                <a:solidFill>
                  <a:srgbClr val="374151"/>
                </a:solidFill>
                <a:effectLst/>
                <a:latin typeface="Söhne"/>
              </a:rPr>
              <a:t>Once the initial matches are obtained, geometric verification techniques can be applied to further refine the matches and eliminate outliers. Common methods include RANSAC (Random Sample Consensus) or geometric constraints based on the camera pose or scene geometry.</a:t>
            </a:r>
          </a:p>
          <a:p>
            <a:pPr marL="0" indent="0" algn="just">
              <a:buNone/>
            </a:pPr>
            <a:r>
              <a:rPr lang="en-US" b="0" i="0" dirty="0">
                <a:solidFill>
                  <a:srgbClr val="374151"/>
                </a:solidFill>
                <a:effectLst/>
                <a:latin typeface="Söhne"/>
              </a:rPr>
              <a:t>6. </a:t>
            </a:r>
            <a:r>
              <a:rPr lang="en-US" b="1" i="0" dirty="0">
                <a:solidFill>
                  <a:srgbClr val="374151"/>
                </a:solidFill>
                <a:effectLst/>
                <a:latin typeface="Söhne"/>
              </a:rPr>
              <a:t>Post-processing and filtering: </a:t>
            </a:r>
            <a:r>
              <a:rPr lang="en-US" b="0" i="0" dirty="0">
                <a:solidFill>
                  <a:srgbClr val="374151"/>
                </a:solidFill>
                <a:effectLst/>
                <a:latin typeface="Söhne"/>
              </a:rPr>
              <a:t>Finally, post-processing steps can be applied to filter and refine the matched image pairs. This may involve applying geometric consistency checks, considering temporal information (if available), or employing more sophisticated algorithms such as graph-based matching.</a:t>
            </a:r>
          </a:p>
          <a:p>
            <a:pPr algn="just"/>
            <a:endParaRPr lang="en-IN" dirty="0"/>
          </a:p>
        </p:txBody>
      </p:sp>
    </p:spTree>
    <p:extLst>
      <p:ext uri="{BB962C8B-B14F-4D97-AF65-F5344CB8AC3E}">
        <p14:creationId xmlns:p14="http://schemas.microsoft.com/office/powerpoint/2010/main" val="373578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ED6A-73F7-BDAA-AAE2-FBF4D887AC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98A8F2-9E24-C2EA-685A-464C14BF1AA7}"/>
              </a:ext>
            </a:extLst>
          </p:cNvPr>
          <p:cNvSpPr>
            <a:spLocks noGrp="1"/>
          </p:cNvSpPr>
          <p:nvPr>
            <p:ph idx="1"/>
          </p:nvPr>
        </p:nvSpPr>
        <p:spPr/>
        <p:txBody>
          <a:bodyPr>
            <a:normAutofit/>
          </a:bodyPr>
          <a:lstStyle/>
          <a:p>
            <a:pPr algn="ctr"/>
            <a:endParaRPr lang="en-IN" sz="4400" b="1" dirty="0"/>
          </a:p>
          <a:p>
            <a:pPr algn="ctr"/>
            <a:endParaRPr lang="en-IN" sz="4400" b="1" dirty="0"/>
          </a:p>
          <a:p>
            <a:pPr algn="ctr"/>
            <a:r>
              <a:rPr lang="en-IN" sz="7200" b="1" dirty="0"/>
              <a:t>Thank You</a:t>
            </a:r>
          </a:p>
        </p:txBody>
      </p:sp>
    </p:spTree>
    <p:extLst>
      <p:ext uri="{BB962C8B-B14F-4D97-AF65-F5344CB8AC3E}">
        <p14:creationId xmlns:p14="http://schemas.microsoft.com/office/powerpoint/2010/main" val="384386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9E47-E380-B991-B59F-F30DCC2DC88D}"/>
              </a:ext>
            </a:extLst>
          </p:cNvPr>
          <p:cNvSpPr>
            <a:spLocks noGrp="1"/>
          </p:cNvSpPr>
          <p:nvPr>
            <p:ph type="title"/>
          </p:nvPr>
        </p:nvSpPr>
        <p:spPr/>
        <p:txBody>
          <a:bodyPr/>
          <a:lstStyle/>
          <a:p>
            <a:r>
              <a:rPr lang="en-IN" dirty="0"/>
              <a:t>Basic Image handling Processing : (PIL)</a:t>
            </a:r>
          </a:p>
        </p:txBody>
      </p:sp>
      <p:sp>
        <p:nvSpPr>
          <p:cNvPr id="3" name="Content Placeholder 2">
            <a:extLst>
              <a:ext uri="{FF2B5EF4-FFF2-40B4-BE49-F238E27FC236}">
                <a16:creationId xmlns:a16="http://schemas.microsoft.com/office/drawing/2014/main" id="{3D301BF5-4445-6D6F-1CD4-612F93032A7E}"/>
              </a:ext>
            </a:extLst>
          </p:cNvPr>
          <p:cNvSpPr>
            <a:spLocks noGrp="1"/>
          </p:cNvSpPr>
          <p:nvPr>
            <p:ph idx="1"/>
          </p:nvPr>
        </p:nvSpPr>
        <p:spPr/>
        <p:txBody>
          <a:bodyPr>
            <a:normAutofit fontScale="92500" lnSpcReduction="20000"/>
          </a:bodyPr>
          <a:lstStyle/>
          <a:p>
            <a:pPr algn="just"/>
            <a:r>
              <a:rPr lang="en-US" dirty="0"/>
              <a:t>Computer vision is the automated extraction of information from images. Information can mean anything from 3D models, camera position, object detection and recognition to grouping and searching image content.</a:t>
            </a:r>
          </a:p>
          <a:p>
            <a:pPr algn="just"/>
            <a:r>
              <a:rPr lang="en-US" b="1" dirty="0"/>
              <a:t>The PIL (The python imaging library) :</a:t>
            </a:r>
          </a:p>
          <a:p>
            <a:pPr algn="just">
              <a:buFont typeface="Wingdings" panose="05000000000000000000" pitchFamily="2" charset="2"/>
              <a:buChar char="§"/>
            </a:pPr>
            <a:r>
              <a:rPr lang="en-US" dirty="0"/>
              <a:t>The Python Imaging Library (PIL) provides general image handling and lots of useful basic image operations like resizing, cropping, rotating, color conversion and much more</a:t>
            </a:r>
            <a:endParaRPr lang="en-US" b="1" dirty="0"/>
          </a:p>
          <a:p>
            <a:pPr algn="just">
              <a:buFont typeface="Wingdings" panose="05000000000000000000" pitchFamily="2" charset="2"/>
              <a:buChar char="§"/>
            </a:pPr>
            <a:r>
              <a:rPr lang="en-US" dirty="0"/>
              <a:t>With PIL, you can read images from most formats and write to the most common ones. The most important module is the Image module. To read an image, use</a:t>
            </a:r>
            <a:endParaRPr lang="en-US" b="1" dirty="0"/>
          </a:p>
          <a:p>
            <a:pPr marL="201168" lvl="1" indent="0" algn="just">
              <a:buNone/>
            </a:pPr>
            <a:r>
              <a:rPr lang="en-IN" b="1" dirty="0"/>
              <a:t>from PIL import Image </a:t>
            </a:r>
          </a:p>
          <a:p>
            <a:pPr marL="201168" lvl="1" indent="0" algn="just">
              <a:buNone/>
            </a:pPr>
            <a:r>
              <a:rPr lang="en-IN" b="1" dirty="0" err="1"/>
              <a:t>pil_im</a:t>
            </a:r>
            <a:r>
              <a:rPr lang="en-IN" b="1" dirty="0"/>
              <a:t> = </a:t>
            </a:r>
            <a:r>
              <a:rPr lang="en-IN" b="1" dirty="0" err="1"/>
              <a:t>Image.open</a:t>
            </a:r>
            <a:r>
              <a:rPr lang="en-IN" b="1" dirty="0"/>
              <a:t>('empire.jpg’) </a:t>
            </a:r>
          </a:p>
          <a:p>
            <a:pPr algn="just">
              <a:buFont typeface="Wingdings" panose="05000000000000000000" pitchFamily="2" charset="2"/>
              <a:buChar char="§"/>
            </a:pPr>
            <a:r>
              <a:rPr lang="en-US" dirty="0"/>
              <a:t>The return value, </a:t>
            </a:r>
            <a:r>
              <a:rPr lang="en-US" dirty="0" err="1"/>
              <a:t>pil_im</a:t>
            </a:r>
            <a:r>
              <a:rPr lang="en-US" dirty="0"/>
              <a:t>, is a PIL image object. </a:t>
            </a:r>
          </a:p>
          <a:p>
            <a:pPr algn="just">
              <a:buFont typeface="Wingdings" panose="05000000000000000000" pitchFamily="2" charset="2"/>
              <a:buChar char="§"/>
            </a:pPr>
            <a:r>
              <a:rPr lang="en-US" dirty="0"/>
              <a:t>Color conversions are done using the convert() method. To read an image and convert it to grayscale, just add convert('L') like this: </a:t>
            </a:r>
          </a:p>
          <a:p>
            <a:pPr lvl="1" algn="just">
              <a:buFont typeface="Wingdings" panose="05000000000000000000" pitchFamily="2" charset="2"/>
              <a:buChar char="§"/>
            </a:pPr>
            <a:r>
              <a:rPr lang="en-US" b="1" dirty="0" err="1"/>
              <a:t>pil_im</a:t>
            </a:r>
            <a:r>
              <a:rPr lang="en-US" b="1" dirty="0"/>
              <a:t> = </a:t>
            </a:r>
            <a:r>
              <a:rPr lang="en-US" b="1" dirty="0" err="1"/>
              <a:t>Image.open</a:t>
            </a:r>
            <a:r>
              <a:rPr lang="en-US" b="1" dirty="0"/>
              <a:t>('empire.jpg').convert('L')</a:t>
            </a:r>
            <a:endParaRPr lang="en-IN" b="1" dirty="0"/>
          </a:p>
        </p:txBody>
      </p:sp>
    </p:spTree>
    <p:extLst>
      <p:ext uri="{BB962C8B-B14F-4D97-AF65-F5344CB8AC3E}">
        <p14:creationId xmlns:p14="http://schemas.microsoft.com/office/powerpoint/2010/main" val="143756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0405C-339B-7269-F54D-992607BA2685}"/>
              </a:ext>
            </a:extLst>
          </p:cNvPr>
          <p:cNvSpPr>
            <a:spLocks noGrp="1"/>
          </p:cNvSpPr>
          <p:nvPr>
            <p:ph type="title"/>
          </p:nvPr>
        </p:nvSpPr>
        <p:spPr/>
        <p:txBody>
          <a:bodyPr/>
          <a:lstStyle/>
          <a:p>
            <a:r>
              <a:rPr lang="en-US" dirty="0"/>
              <a:t>Convert images to another format</a:t>
            </a:r>
            <a:endParaRPr lang="en-IN" dirty="0"/>
          </a:p>
        </p:txBody>
      </p:sp>
      <p:sp>
        <p:nvSpPr>
          <p:cNvPr id="3" name="Content Placeholder 2">
            <a:extLst>
              <a:ext uri="{FF2B5EF4-FFF2-40B4-BE49-F238E27FC236}">
                <a16:creationId xmlns:a16="http://schemas.microsoft.com/office/drawing/2014/main" id="{D1696038-6CD0-080B-0B91-1B4EB20F4B4A}"/>
              </a:ext>
            </a:extLst>
          </p:cNvPr>
          <p:cNvSpPr>
            <a:spLocks noGrp="1"/>
          </p:cNvSpPr>
          <p:nvPr>
            <p:ph idx="1"/>
          </p:nvPr>
        </p:nvSpPr>
        <p:spPr/>
        <p:txBody>
          <a:bodyPr/>
          <a:lstStyle/>
          <a:p>
            <a:r>
              <a:rPr lang="en-US" dirty="0"/>
              <a:t>Using the save() method, PIL can save images in most image file formats. Here’s an example that takes all image files in a list of filenames (</a:t>
            </a:r>
            <a:r>
              <a:rPr lang="en-US" dirty="0" err="1"/>
              <a:t>filelist</a:t>
            </a:r>
            <a:r>
              <a:rPr lang="en-US" dirty="0"/>
              <a:t>) and converts the images to JPEG files: </a:t>
            </a:r>
          </a:p>
          <a:p>
            <a:r>
              <a:rPr lang="en-US" dirty="0"/>
              <a:t>Example:</a:t>
            </a:r>
          </a:p>
          <a:p>
            <a:r>
              <a:rPr lang="en-US" dirty="0"/>
              <a:t> </a:t>
            </a:r>
            <a:r>
              <a:rPr lang="en-IN" dirty="0"/>
              <a:t>from PIL import Image </a:t>
            </a:r>
          </a:p>
          <a:p>
            <a:r>
              <a:rPr lang="en-IN" dirty="0"/>
              <a:t>import </a:t>
            </a:r>
            <a:r>
              <a:rPr lang="en-IN" dirty="0" err="1"/>
              <a:t>os</a:t>
            </a:r>
            <a:r>
              <a:rPr lang="en-IN" dirty="0"/>
              <a:t> </a:t>
            </a:r>
          </a:p>
          <a:p>
            <a:r>
              <a:rPr lang="en-IN" sz="2800" dirty="0"/>
              <a:t>for </a:t>
            </a:r>
            <a:r>
              <a:rPr lang="en-IN" sz="2800" dirty="0" err="1"/>
              <a:t>infile</a:t>
            </a:r>
            <a:r>
              <a:rPr lang="en-IN" sz="2800" dirty="0"/>
              <a:t> in </a:t>
            </a:r>
            <a:r>
              <a:rPr lang="en-IN" sz="2800" dirty="0" err="1"/>
              <a:t>filelist</a:t>
            </a:r>
            <a:r>
              <a:rPr lang="en-IN" sz="2800" dirty="0"/>
              <a:t>: </a:t>
            </a:r>
          </a:p>
          <a:p>
            <a:pPr lvl="1"/>
            <a:r>
              <a:rPr lang="en-IN" sz="2400" dirty="0" err="1"/>
              <a:t>outfile</a:t>
            </a:r>
            <a:r>
              <a:rPr lang="en-IN" sz="2400" dirty="0"/>
              <a:t> = </a:t>
            </a:r>
            <a:r>
              <a:rPr lang="en-IN" sz="2400" dirty="0" err="1"/>
              <a:t>os.path.splitext</a:t>
            </a:r>
            <a:r>
              <a:rPr lang="en-IN" sz="2400" dirty="0"/>
              <a:t>(</a:t>
            </a:r>
            <a:r>
              <a:rPr lang="en-IN" sz="2400" dirty="0" err="1"/>
              <a:t>infile</a:t>
            </a:r>
            <a:r>
              <a:rPr lang="en-IN" sz="2400" dirty="0"/>
              <a:t>)[0] + ".jpg" </a:t>
            </a:r>
          </a:p>
          <a:p>
            <a:pPr lvl="1"/>
            <a:r>
              <a:rPr lang="en-IN" sz="2400" dirty="0"/>
              <a:t>if </a:t>
            </a:r>
            <a:r>
              <a:rPr lang="en-IN" sz="2400" dirty="0" err="1"/>
              <a:t>infile</a:t>
            </a:r>
            <a:r>
              <a:rPr lang="en-IN" sz="2400" dirty="0"/>
              <a:t> != </a:t>
            </a:r>
            <a:r>
              <a:rPr lang="en-IN" sz="2400" dirty="0" err="1"/>
              <a:t>outfile</a:t>
            </a:r>
            <a:r>
              <a:rPr lang="en-IN" sz="2400" dirty="0"/>
              <a:t>:</a:t>
            </a:r>
          </a:p>
          <a:p>
            <a:pPr lvl="2"/>
            <a:r>
              <a:rPr lang="en-IN" sz="1800" dirty="0"/>
              <a:t> try: </a:t>
            </a:r>
            <a:r>
              <a:rPr lang="en-IN" sz="1800" dirty="0" err="1"/>
              <a:t>Image.open</a:t>
            </a:r>
            <a:r>
              <a:rPr lang="en-IN" sz="1800" dirty="0"/>
              <a:t>(</a:t>
            </a:r>
            <a:r>
              <a:rPr lang="en-IN" sz="1800" dirty="0" err="1"/>
              <a:t>infile</a:t>
            </a:r>
            <a:r>
              <a:rPr lang="en-IN" sz="1800" dirty="0"/>
              <a:t>).save(</a:t>
            </a:r>
            <a:r>
              <a:rPr lang="en-IN" sz="1800" dirty="0" err="1"/>
              <a:t>outfile</a:t>
            </a:r>
            <a:r>
              <a:rPr lang="en-IN" sz="1800" dirty="0"/>
              <a:t>)</a:t>
            </a:r>
          </a:p>
          <a:p>
            <a:pPr lvl="2"/>
            <a:r>
              <a:rPr lang="en-IN" sz="1800" dirty="0"/>
              <a:t> except </a:t>
            </a:r>
            <a:r>
              <a:rPr lang="en-IN" sz="1800" dirty="0" err="1"/>
              <a:t>IOError</a:t>
            </a:r>
            <a:r>
              <a:rPr lang="en-IN" sz="1800" dirty="0"/>
              <a:t>: print "cannot convert", </a:t>
            </a:r>
            <a:r>
              <a:rPr lang="en-IN" sz="1800" dirty="0" err="1"/>
              <a:t>infile</a:t>
            </a:r>
            <a:endParaRPr lang="en-IN" sz="1800" dirty="0"/>
          </a:p>
        </p:txBody>
      </p:sp>
    </p:spTree>
    <p:extLst>
      <p:ext uri="{BB962C8B-B14F-4D97-AF65-F5344CB8AC3E}">
        <p14:creationId xmlns:p14="http://schemas.microsoft.com/office/powerpoint/2010/main" val="1542966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C5AB-692A-B815-22D7-8D0050EFD72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8B8BEC-ECFD-81CB-C6C5-9B7E3C0CD2A2}"/>
              </a:ext>
            </a:extLst>
          </p:cNvPr>
          <p:cNvSpPr>
            <a:spLocks noGrp="1"/>
          </p:cNvSpPr>
          <p:nvPr>
            <p:ph idx="1"/>
          </p:nvPr>
        </p:nvSpPr>
        <p:spPr/>
        <p:txBody>
          <a:bodyPr/>
          <a:lstStyle/>
          <a:p>
            <a:pPr algn="just"/>
            <a:r>
              <a:rPr lang="en-US" dirty="0"/>
              <a:t>The PIL function open() creates a PIL image object and the save() method saves the image to a file with the given filename. </a:t>
            </a:r>
          </a:p>
          <a:p>
            <a:pPr algn="just"/>
            <a:r>
              <a:rPr lang="en-US" dirty="0"/>
              <a:t>The new filename will be the same as the original with the file ending “.jpg” instead. PIL is smart enough to determine the image format from the file extension. There is a simple check that the file is not already a JPEG file and a message is printed to the console if the conversion fails.</a:t>
            </a:r>
          </a:p>
          <a:p>
            <a:pPr algn="just"/>
            <a:r>
              <a:rPr lang="en-US" dirty="0"/>
              <a:t>Using PIL to create thumbnails is very simple. The thumbnail() method takes a tuple specifying the new size and converts the image to a thumbnail image with size that fits within the tuple. To create a thumbnail with longest side 128 pixels, use the method like this: </a:t>
            </a:r>
            <a:r>
              <a:rPr lang="en-US" dirty="0" err="1"/>
              <a:t>pil_im.thumbnail</a:t>
            </a:r>
            <a:r>
              <a:rPr lang="en-US" dirty="0"/>
              <a:t>((128,128))</a:t>
            </a:r>
            <a:endParaRPr lang="en-IN" dirty="0"/>
          </a:p>
        </p:txBody>
      </p:sp>
    </p:spTree>
    <p:extLst>
      <p:ext uri="{BB962C8B-B14F-4D97-AF65-F5344CB8AC3E}">
        <p14:creationId xmlns:p14="http://schemas.microsoft.com/office/powerpoint/2010/main" val="2665746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9D9F8-7F1E-6BD1-D153-98C900118BD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46A817C-F2C9-F317-6AD1-CF24679ECCB3}"/>
              </a:ext>
            </a:extLst>
          </p:cNvPr>
          <p:cNvPicPr>
            <a:picLocks noGrp="1" noChangeAspect="1"/>
          </p:cNvPicPr>
          <p:nvPr>
            <p:ph idx="1"/>
          </p:nvPr>
        </p:nvPicPr>
        <p:blipFill>
          <a:blip r:embed="rId2"/>
          <a:stretch>
            <a:fillRect/>
          </a:stretch>
        </p:blipFill>
        <p:spPr>
          <a:xfrm>
            <a:off x="968423" y="1948481"/>
            <a:ext cx="6940907" cy="2381372"/>
          </a:xfrm>
        </p:spPr>
      </p:pic>
      <p:pic>
        <p:nvPicPr>
          <p:cNvPr id="7" name="Picture 6">
            <a:extLst>
              <a:ext uri="{FF2B5EF4-FFF2-40B4-BE49-F238E27FC236}">
                <a16:creationId xmlns:a16="http://schemas.microsoft.com/office/drawing/2014/main" id="{B4AD7A14-B6E0-7985-79CB-5DA50F418DF5}"/>
              </a:ext>
            </a:extLst>
          </p:cNvPr>
          <p:cNvPicPr>
            <a:picLocks noChangeAspect="1"/>
          </p:cNvPicPr>
          <p:nvPr/>
        </p:nvPicPr>
        <p:blipFill>
          <a:blip r:embed="rId3"/>
          <a:stretch>
            <a:fillRect/>
          </a:stretch>
        </p:blipFill>
        <p:spPr>
          <a:xfrm>
            <a:off x="1063678" y="4657686"/>
            <a:ext cx="6845652" cy="1505027"/>
          </a:xfrm>
          <a:prstGeom prst="rect">
            <a:avLst/>
          </a:prstGeom>
        </p:spPr>
      </p:pic>
    </p:spTree>
    <p:extLst>
      <p:ext uri="{BB962C8B-B14F-4D97-AF65-F5344CB8AC3E}">
        <p14:creationId xmlns:p14="http://schemas.microsoft.com/office/powerpoint/2010/main" val="345659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C450-1CFC-B8A4-BF19-F667047A795C}"/>
              </a:ext>
            </a:extLst>
          </p:cNvPr>
          <p:cNvSpPr>
            <a:spLocks noGrp="1"/>
          </p:cNvSpPr>
          <p:nvPr>
            <p:ph type="title"/>
          </p:nvPr>
        </p:nvSpPr>
        <p:spPr/>
        <p:txBody>
          <a:bodyPr/>
          <a:lstStyle/>
          <a:p>
            <a:r>
              <a:rPr lang="en-US" dirty="0"/>
              <a:t>Matplotlib</a:t>
            </a:r>
            <a:endParaRPr lang="en-IN" dirty="0"/>
          </a:p>
        </p:txBody>
      </p:sp>
      <p:sp>
        <p:nvSpPr>
          <p:cNvPr id="3" name="Content Placeholder 2">
            <a:extLst>
              <a:ext uri="{FF2B5EF4-FFF2-40B4-BE49-F238E27FC236}">
                <a16:creationId xmlns:a16="http://schemas.microsoft.com/office/drawing/2014/main" id="{FB7343CE-71FA-323F-00B0-64DFA23A852B}"/>
              </a:ext>
            </a:extLst>
          </p:cNvPr>
          <p:cNvSpPr>
            <a:spLocks noGrp="1"/>
          </p:cNvSpPr>
          <p:nvPr>
            <p:ph sz="half" idx="1"/>
          </p:nvPr>
        </p:nvSpPr>
        <p:spPr/>
        <p:txBody>
          <a:bodyPr/>
          <a:lstStyle/>
          <a:p>
            <a:pPr algn="just"/>
            <a:r>
              <a:rPr lang="en-US" dirty="0"/>
              <a:t>Plotting images, points, and lines</a:t>
            </a:r>
          </a:p>
          <a:p>
            <a:pPr algn="just"/>
            <a:r>
              <a:rPr lang="en-US" dirty="0"/>
              <a:t>Although it is possible to create nice bar plots, pie charts, scatter plots, etc., only a few commands are needed for most computer vision purposes.</a:t>
            </a:r>
          </a:p>
          <a:p>
            <a:pPr algn="just"/>
            <a:r>
              <a:rPr lang="en-US" dirty="0"/>
              <a:t>Most importantly, we want to be able to show things like interest points, correspondences, and detected objects using points and lines. Here is an example of plotting an image with a few points and a line:</a:t>
            </a:r>
          </a:p>
          <a:p>
            <a:pPr algn="just"/>
            <a:endParaRPr lang="en-IN" dirty="0"/>
          </a:p>
        </p:txBody>
      </p:sp>
      <p:pic>
        <p:nvPicPr>
          <p:cNvPr id="8" name="Content Placeholder 7">
            <a:extLst>
              <a:ext uri="{FF2B5EF4-FFF2-40B4-BE49-F238E27FC236}">
                <a16:creationId xmlns:a16="http://schemas.microsoft.com/office/drawing/2014/main" id="{3DC6E271-A3AA-1DA4-F140-E7E15032903C}"/>
              </a:ext>
            </a:extLst>
          </p:cNvPr>
          <p:cNvPicPr>
            <a:picLocks noGrp="1" noChangeAspect="1"/>
          </p:cNvPicPr>
          <p:nvPr>
            <p:ph sz="half" idx="2"/>
          </p:nvPr>
        </p:nvPicPr>
        <p:blipFill>
          <a:blip r:embed="rId2"/>
          <a:stretch>
            <a:fillRect/>
          </a:stretch>
        </p:blipFill>
        <p:spPr>
          <a:xfrm>
            <a:off x="7076993" y="1987454"/>
            <a:ext cx="4472750" cy="3740342"/>
          </a:xfrm>
        </p:spPr>
      </p:pic>
    </p:spTree>
    <p:extLst>
      <p:ext uri="{BB962C8B-B14F-4D97-AF65-F5344CB8AC3E}">
        <p14:creationId xmlns:p14="http://schemas.microsoft.com/office/powerpoint/2010/main" val="65553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B4FFB6-40A9-48CA-CD30-D779D557FC7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EE0B54-0193-227C-A3C4-8D53C5D715C4}"/>
              </a:ext>
            </a:extLst>
          </p:cNvPr>
          <p:cNvSpPr>
            <a:spLocks noGrp="1"/>
          </p:cNvSpPr>
          <p:nvPr>
            <p:ph idx="1"/>
          </p:nvPr>
        </p:nvSpPr>
        <p:spPr/>
        <p:txBody>
          <a:bodyPr/>
          <a:lstStyle/>
          <a:p>
            <a:r>
              <a:rPr lang="en-US" dirty="0"/>
              <a:t>This plots the image, then four points with red star markers at the x and y coordinates given by the x and y lists, and finally draws a line (blue by default) between the two first points in these lists</a:t>
            </a:r>
          </a:p>
          <a:p>
            <a:r>
              <a:rPr lang="en-US" dirty="0"/>
              <a:t>The show() command starts the figure GUI and raises the figure windows. This GUI loop blocks your scripts and they are paused until the last figure window is closed. You should call show() only once per script, usually at the end</a:t>
            </a:r>
            <a:endParaRPr lang="en-IN" dirty="0"/>
          </a:p>
        </p:txBody>
      </p:sp>
    </p:spTree>
    <p:extLst>
      <p:ext uri="{BB962C8B-B14F-4D97-AF65-F5344CB8AC3E}">
        <p14:creationId xmlns:p14="http://schemas.microsoft.com/office/powerpoint/2010/main" val="2646661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87AC3-4B96-3ACD-0C5F-EEF2CA829C5A}"/>
              </a:ext>
            </a:extLst>
          </p:cNvPr>
          <p:cNvSpPr>
            <a:spLocks noGrp="1"/>
          </p:cNvSpPr>
          <p:nvPr>
            <p:ph type="title"/>
          </p:nvPr>
        </p:nvSpPr>
        <p:spPr/>
        <p:txBody>
          <a:bodyPr/>
          <a:lstStyle/>
          <a:p>
            <a:r>
              <a:rPr lang="en-US" dirty="0"/>
              <a:t>Interactive Annotation</a:t>
            </a:r>
            <a:endParaRPr lang="en-IN" dirty="0"/>
          </a:p>
        </p:txBody>
      </p:sp>
      <p:sp>
        <p:nvSpPr>
          <p:cNvPr id="3" name="Content Placeholder 2">
            <a:extLst>
              <a:ext uri="{FF2B5EF4-FFF2-40B4-BE49-F238E27FC236}">
                <a16:creationId xmlns:a16="http://schemas.microsoft.com/office/drawing/2014/main" id="{7231B0CC-ACA1-EA96-51C7-68094E79B963}"/>
              </a:ext>
            </a:extLst>
          </p:cNvPr>
          <p:cNvSpPr>
            <a:spLocks noGrp="1"/>
          </p:cNvSpPr>
          <p:nvPr>
            <p:ph idx="1"/>
          </p:nvPr>
        </p:nvSpPr>
        <p:spPr/>
        <p:txBody>
          <a:bodyPr>
            <a:normAutofit fontScale="92500" lnSpcReduction="10000"/>
          </a:bodyPr>
          <a:lstStyle/>
          <a:p>
            <a:pPr>
              <a:lnSpc>
                <a:spcPct val="120000"/>
              </a:lnSpc>
              <a:spcBef>
                <a:spcPts val="0"/>
              </a:spcBef>
              <a:spcAft>
                <a:spcPts val="0"/>
              </a:spcAft>
            </a:pPr>
            <a:r>
              <a:rPr lang="en-US" dirty="0"/>
              <a:t>Sometimes users need to interact with an application, for example by marking points in an</a:t>
            </a:r>
          </a:p>
          <a:p>
            <a:pPr>
              <a:lnSpc>
                <a:spcPct val="120000"/>
              </a:lnSpc>
              <a:spcBef>
                <a:spcPts val="0"/>
              </a:spcBef>
              <a:spcAft>
                <a:spcPts val="0"/>
              </a:spcAft>
            </a:pPr>
            <a:r>
              <a:rPr lang="en-US" dirty="0"/>
              <a:t>image, or you need to annotate some training data. </a:t>
            </a:r>
            <a:r>
              <a:rPr lang="en-US" dirty="0" err="1"/>
              <a:t>PyLab</a:t>
            </a:r>
            <a:r>
              <a:rPr lang="en-US" dirty="0"/>
              <a:t> comes with a simple function,</a:t>
            </a:r>
          </a:p>
          <a:p>
            <a:pPr>
              <a:lnSpc>
                <a:spcPct val="120000"/>
              </a:lnSpc>
              <a:spcBef>
                <a:spcPts val="0"/>
              </a:spcBef>
              <a:spcAft>
                <a:spcPts val="0"/>
              </a:spcAft>
            </a:pPr>
            <a:r>
              <a:rPr lang="en-US" dirty="0" err="1"/>
              <a:t>ginput</a:t>
            </a:r>
            <a:r>
              <a:rPr lang="en-US" dirty="0"/>
              <a:t>(), that lets you do just that. Here’s a short example:</a:t>
            </a:r>
          </a:p>
          <a:p>
            <a:pPr lvl="1">
              <a:lnSpc>
                <a:spcPct val="120000"/>
              </a:lnSpc>
              <a:spcBef>
                <a:spcPts val="0"/>
              </a:spcBef>
              <a:spcAft>
                <a:spcPts val="0"/>
              </a:spcAft>
            </a:pPr>
            <a:r>
              <a:rPr lang="en-US" dirty="0"/>
              <a:t>from PIL import Image</a:t>
            </a:r>
          </a:p>
          <a:p>
            <a:pPr lvl="1">
              <a:lnSpc>
                <a:spcPct val="120000"/>
              </a:lnSpc>
              <a:spcBef>
                <a:spcPts val="0"/>
              </a:spcBef>
              <a:spcAft>
                <a:spcPts val="0"/>
              </a:spcAft>
            </a:pPr>
            <a:r>
              <a:rPr lang="en-US" dirty="0"/>
              <a:t>from </a:t>
            </a:r>
            <a:r>
              <a:rPr lang="en-US" dirty="0" err="1"/>
              <a:t>pylab</a:t>
            </a:r>
            <a:r>
              <a:rPr lang="en-US" dirty="0"/>
              <a:t> import *</a:t>
            </a:r>
          </a:p>
          <a:p>
            <a:pPr lvl="1">
              <a:lnSpc>
                <a:spcPct val="120000"/>
              </a:lnSpc>
              <a:spcBef>
                <a:spcPts val="0"/>
              </a:spcBef>
              <a:spcAft>
                <a:spcPts val="0"/>
              </a:spcAft>
            </a:pPr>
            <a:r>
              <a:rPr lang="en-US" dirty="0" err="1"/>
              <a:t>im</a:t>
            </a:r>
            <a:r>
              <a:rPr lang="en-US" dirty="0"/>
              <a:t> = array(</a:t>
            </a:r>
            <a:r>
              <a:rPr lang="en-US" dirty="0" err="1"/>
              <a:t>Image.open</a:t>
            </a:r>
            <a:r>
              <a:rPr lang="en-US" dirty="0"/>
              <a:t>('empire.jpg'))</a:t>
            </a:r>
          </a:p>
          <a:p>
            <a:pPr lvl="1">
              <a:lnSpc>
                <a:spcPct val="120000"/>
              </a:lnSpc>
              <a:spcBef>
                <a:spcPts val="0"/>
              </a:spcBef>
              <a:spcAft>
                <a:spcPts val="0"/>
              </a:spcAft>
            </a:pPr>
            <a:r>
              <a:rPr lang="en-US" dirty="0" err="1"/>
              <a:t>imshow</a:t>
            </a:r>
            <a:r>
              <a:rPr lang="en-US" dirty="0"/>
              <a:t>(</a:t>
            </a:r>
            <a:r>
              <a:rPr lang="en-US" dirty="0" err="1"/>
              <a:t>im</a:t>
            </a:r>
            <a:r>
              <a:rPr lang="en-US" dirty="0"/>
              <a:t>)</a:t>
            </a:r>
          </a:p>
          <a:p>
            <a:pPr lvl="1">
              <a:lnSpc>
                <a:spcPct val="120000"/>
              </a:lnSpc>
              <a:spcBef>
                <a:spcPts val="0"/>
              </a:spcBef>
              <a:spcAft>
                <a:spcPts val="0"/>
              </a:spcAft>
            </a:pPr>
            <a:r>
              <a:rPr lang="en-US" dirty="0"/>
              <a:t>print 'Please click 3 points'</a:t>
            </a:r>
          </a:p>
          <a:p>
            <a:pPr lvl="1">
              <a:lnSpc>
                <a:spcPct val="120000"/>
              </a:lnSpc>
              <a:spcBef>
                <a:spcPts val="0"/>
              </a:spcBef>
              <a:spcAft>
                <a:spcPts val="0"/>
              </a:spcAft>
            </a:pPr>
            <a:r>
              <a:rPr lang="en-US" dirty="0"/>
              <a:t>x = </a:t>
            </a:r>
            <a:r>
              <a:rPr lang="en-US" dirty="0" err="1"/>
              <a:t>ginput</a:t>
            </a:r>
            <a:r>
              <a:rPr lang="en-US" dirty="0"/>
              <a:t>(3)</a:t>
            </a:r>
          </a:p>
          <a:p>
            <a:pPr lvl="1">
              <a:lnSpc>
                <a:spcPct val="120000"/>
              </a:lnSpc>
              <a:spcBef>
                <a:spcPts val="0"/>
              </a:spcBef>
              <a:spcAft>
                <a:spcPts val="0"/>
              </a:spcAft>
            </a:pPr>
            <a:r>
              <a:rPr lang="en-US" dirty="0"/>
              <a:t>print 'you </a:t>
            </a:r>
            <a:r>
              <a:rPr lang="en-US" dirty="0" err="1"/>
              <a:t>clicked:',x</a:t>
            </a:r>
            <a:endParaRPr lang="en-US" dirty="0"/>
          </a:p>
          <a:p>
            <a:pPr lvl="1">
              <a:lnSpc>
                <a:spcPct val="120000"/>
              </a:lnSpc>
              <a:spcBef>
                <a:spcPts val="0"/>
              </a:spcBef>
              <a:spcAft>
                <a:spcPts val="0"/>
              </a:spcAft>
            </a:pPr>
            <a:r>
              <a:rPr lang="en-US" dirty="0"/>
              <a:t>show()</a:t>
            </a:r>
          </a:p>
          <a:p>
            <a:pPr lvl="1">
              <a:lnSpc>
                <a:spcPct val="120000"/>
              </a:lnSpc>
              <a:spcBef>
                <a:spcPts val="0"/>
              </a:spcBef>
              <a:spcAft>
                <a:spcPts val="0"/>
              </a:spcAft>
            </a:pPr>
            <a:r>
              <a:rPr lang="en-US" dirty="0"/>
              <a:t>This plots an image and waits for the user to click three times in the image region of the</a:t>
            </a:r>
          </a:p>
          <a:p>
            <a:pPr lvl="1">
              <a:lnSpc>
                <a:spcPct val="120000"/>
              </a:lnSpc>
              <a:spcBef>
                <a:spcPts val="0"/>
              </a:spcBef>
              <a:spcAft>
                <a:spcPts val="0"/>
              </a:spcAft>
            </a:pPr>
            <a:r>
              <a:rPr lang="en-US" dirty="0"/>
              <a:t>figure window. The coordinates [x, y] of the clicks are saved in a list x.</a:t>
            </a:r>
          </a:p>
          <a:p>
            <a:pPr>
              <a:lnSpc>
                <a:spcPct val="120000"/>
              </a:lnSpc>
              <a:spcBef>
                <a:spcPts val="0"/>
              </a:spcBef>
              <a:spcAft>
                <a:spcPts val="0"/>
              </a:spcAft>
            </a:pPr>
            <a:endParaRPr lang="en-IN" dirty="0"/>
          </a:p>
        </p:txBody>
      </p:sp>
    </p:spTree>
    <p:extLst>
      <p:ext uri="{BB962C8B-B14F-4D97-AF65-F5344CB8AC3E}">
        <p14:creationId xmlns:p14="http://schemas.microsoft.com/office/powerpoint/2010/main" val="139815641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4308</TotalTime>
  <Words>3058</Words>
  <Application>Microsoft Office PowerPoint</Application>
  <PresentationFormat>Widescreen</PresentationFormat>
  <Paragraphs>156</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Söhne</vt:lpstr>
      <vt:lpstr>Times New Roman</vt:lpstr>
      <vt:lpstr>Wingdings</vt:lpstr>
      <vt:lpstr>Retrospect</vt:lpstr>
      <vt:lpstr>Unit-3  Computer vision basics</vt:lpstr>
      <vt:lpstr>Contents</vt:lpstr>
      <vt:lpstr>Basic Image handling Processing : (PIL)</vt:lpstr>
      <vt:lpstr>Convert images to another format</vt:lpstr>
      <vt:lpstr>PowerPoint Presentation</vt:lpstr>
      <vt:lpstr>PowerPoint Presentation</vt:lpstr>
      <vt:lpstr>Matplotlib</vt:lpstr>
      <vt:lpstr>PowerPoint Presentation</vt:lpstr>
      <vt:lpstr>Interactive Annotation</vt:lpstr>
      <vt:lpstr>Numpy-Array image representation</vt:lpstr>
      <vt:lpstr>PowerPoint Presentation</vt:lpstr>
      <vt:lpstr>PowerPoint Presentation</vt:lpstr>
      <vt:lpstr>PowerPoint Presentation</vt:lpstr>
      <vt:lpstr>PCA of images</vt:lpstr>
      <vt:lpstr>PowerPoint Presentation</vt:lpstr>
      <vt:lpstr>PowerPoint Presentation</vt:lpstr>
      <vt:lpstr>Image De-noising technique</vt:lpstr>
      <vt:lpstr>Example for image denoising </vt:lpstr>
      <vt:lpstr>PowerPoint Presentation</vt:lpstr>
      <vt:lpstr>Haris corner detector</vt:lpstr>
      <vt:lpstr>PowerPoint Presentation</vt:lpstr>
      <vt:lpstr>SIFT-Scale invariant feature transform</vt:lpstr>
      <vt:lpstr>PowerPoint Presentation</vt:lpstr>
      <vt:lpstr>Matching geotagged images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Disha DN</dc:creator>
  <cp:lastModifiedBy>Disha DN</cp:lastModifiedBy>
  <cp:revision>266</cp:revision>
  <dcterms:created xsi:type="dcterms:W3CDTF">2023-05-24T11:52:55Z</dcterms:created>
  <dcterms:modified xsi:type="dcterms:W3CDTF">2023-07-17T08:26:00Z</dcterms:modified>
</cp:coreProperties>
</file>