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9" r:id="rId14"/>
    <p:sldId id="296" r:id="rId15"/>
    <p:sldId id="297" r:id="rId16"/>
    <p:sldId id="257" r:id="rId17"/>
    <p:sldId id="258" r:id="rId18"/>
    <p:sldId id="259" r:id="rId19"/>
    <p:sldId id="280" r:id="rId20"/>
    <p:sldId id="261" r:id="rId21"/>
    <p:sldId id="262" r:id="rId22"/>
    <p:sldId id="263" r:id="rId23"/>
    <p:sldId id="264" r:id="rId24"/>
    <p:sldId id="265" r:id="rId25"/>
    <p:sldId id="282"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70646D-E881-44EA-837C-A42366628F67}"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70646D-E881-44EA-837C-A42366628F67}"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70646D-E881-44EA-837C-A42366628F67}"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70646D-E881-44EA-837C-A42366628F67}"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0646D-E881-44EA-837C-A42366628F67}"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70646D-E881-44EA-837C-A42366628F67}"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70646D-E881-44EA-837C-A42366628F67}"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0646D-E881-44EA-837C-A42366628F67}"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0646D-E881-44EA-837C-A42366628F67}"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0646D-E881-44EA-837C-A42366628F67}"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0646D-E881-44EA-837C-A42366628F67}"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74F-93FB-47FD-B039-94D9B1B3CB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0646D-E881-44EA-837C-A42366628F67}" type="datetimeFigureOut">
              <a:rPr lang="en-US" smtClean="0"/>
              <a:pPr/>
              <a:t>5/15/2023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A74F-93FB-47FD-B039-94D9B1B3CB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Data Models</a:t>
            </a:r>
          </a:p>
        </p:txBody>
      </p:sp>
      <p:sp>
        <p:nvSpPr>
          <p:cNvPr id="3" name="Content Placeholder 2"/>
          <p:cNvSpPr>
            <a:spLocks noGrp="1"/>
          </p:cNvSpPr>
          <p:nvPr>
            <p:ph idx="1"/>
          </p:nvPr>
        </p:nvSpPr>
        <p:spPr>
          <a:xfrm>
            <a:off x="357158" y="1571612"/>
            <a:ext cx="8429684" cy="4786346"/>
          </a:xfrm>
        </p:spPr>
        <p:txBody>
          <a:bodyPr>
            <a:normAutofit/>
          </a:bodyPr>
          <a:lstStyle/>
          <a:p>
            <a:pPr algn="just"/>
            <a:r>
              <a:rPr lang="en-US" sz="2800" b="1" dirty="0">
                <a:solidFill>
                  <a:schemeClr val="accent1">
                    <a:lumMod val="50000"/>
                  </a:schemeClr>
                </a:solidFill>
                <a:latin typeface="Comic Sans MS" pitchFamily="66" charset="0"/>
              </a:rPr>
              <a:t>Data Model</a:t>
            </a:r>
            <a:r>
              <a:rPr lang="en-US" sz="2800" dirty="0">
                <a:solidFill>
                  <a:schemeClr val="accent1">
                    <a:lumMod val="50000"/>
                  </a:schemeClr>
                </a:solidFill>
                <a:latin typeface="Comic Sans MS" pitchFamily="66" charset="0"/>
              </a:rPr>
              <a:t>: A set of concepts to describe the structure of a database, and By structure of a database we mean the data types, relationships, and constraints that apply to the data.</a:t>
            </a:r>
          </a:p>
          <a:p>
            <a:pPr algn="just"/>
            <a:endParaRPr lang="en-US" sz="2800" dirty="0">
              <a:solidFill>
                <a:schemeClr val="accent1">
                  <a:lumMod val="50000"/>
                </a:schemeClr>
              </a:solidFill>
              <a:latin typeface="Comic Sans MS" pitchFamily="66" charset="0"/>
            </a:endParaRPr>
          </a:p>
          <a:p>
            <a:pPr algn="just"/>
            <a:endParaRPr lang="en-US" sz="2800" dirty="0">
              <a:solidFill>
                <a:schemeClr val="accent1">
                  <a:lumMod val="50000"/>
                </a:schemeClr>
              </a:solidFill>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DBMS Languages</a:t>
            </a:r>
          </a:p>
        </p:txBody>
      </p:sp>
      <p:sp>
        <p:nvSpPr>
          <p:cNvPr id="3" name="Content Placeholder 2"/>
          <p:cNvSpPr>
            <a:spLocks noGrp="1"/>
          </p:cNvSpPr>
          <p:nvPr>
            <p:ph idx="1"/>
          </p:nvPr>
        </p:nvSpPr>
        <p:spPr>
          <a:xfrm>
            <a:off x="285720" y="1285860"/>
            <a:ext cx="8572560" cy="5286412"/>
          </a:xfrm>
        </p:spPr>
        <p:txBody>
          <a:bodyPr>
            <a:normAutofit/>
          </a:bodyPr>
          <a:lstStyle/>
          <a:p>
            <a:pPr algn="just"/>
            <a:r>
              <a:rPr lang="en-US" sz="2400" b="1" dirty="0">
                <a:solidFill>
                  <a:schemeClr val="accent1">
                    <a:lumMod val="50000"/>
                  </a:schemeClr>
                </a:solidFill>
                <a:latin typeface="Comic Sans MS" pitchFamily="66" charset="0"/>
              </a:rPr>
              <a:t>Data Definition Language</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DDL</a:t>
            </a:r>
            <a:r>
              <a:rPr lang="en-US" sz="2400" dirty="0">
                <a:solidFill>
                  <a:schemeClr val="accent1">
                    <a:lumMod val="50000"/>
                  </a:schemeClr>
                </a:solidFill>
                <a:latin typeface="Comic Sans MS" pitchFamily="66" charset="0"/>
              </a:rPr>
              <a:t>)</a:t>
            </a:r>
          </a:p>
          <a:p>
            <a:pPr lvl="1" algn="just"/>
            <a:r>
              <a:rPr lang="en-US" sz="2400" dirty="0">
                <a:solidFill>
                  <a:schemeClr val="accent1">
                    <a:lumMod val="50000"/>
                  </a:schemeClr>
                </a:solidFill>
                <a:latin typeface="Comic Sans MS" pitchFamily="66" charset="0"/>
              </a:rPr>
              <a:t>Used by the DBA and database designers to specify the conceptual schema of a database. </a:t>
            </a:r>
          </a:p>
          <a:p>
            <a:pPr lvl="1" algn="just"/>
            <a:r>
              <a:rPr lang="en-US" sz="2400" dirty="0">
                <a:solidFill>
                  <a:schemeClr val="accent1">
                    <a:lumMod val="50000"/>
                  </a:schemeClr>
                </a:solidFill>
                <a:latin typeface="Comic Sans MS" pitchFamily="66" charset="0"/>
              </a:rPr>
              <a:t>In many DBMSs, the DDL is also used to define internal and external schemas (views). </a:t>
            </a:r>
          </a:p>
          <a:p>
            <a:pPr lvl="1" algn="just"/>
            <a:endParaRPr lang="en-US" sz="2400" b="1" dirty="0">
              <a:solidFill>
                <a:schemeClr val="accent1">
                  <a:lumMod val="50000"/>
                </a:schemeClr>
              </a:solidFill>
              <a:latin typeface="Comic Sans MS" pitchFamily="66" charset="0"/>
            </a:endParaRPr>
          </a:p>
          <a:p>
            <a:pPr algn="just"/>
            <a:r>
              <a:rPr lang="en-US" sz="2400" b="1" dirty="0">
                <a:solidFill>
                  <a:schemeClr val="accent1">
                    <a:lumMod val="50000"/>
                  </a:schemeClr>
                </a:solidFill>
                <a:latin typeface="Comic Sans MS" pitchFamily="66" charset="0"/>
              </a:rPr>
              <a:t>Storage Definition Language</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SDL</a:t>
            </a:r>
            <a:r>
              <a:rPr lang="en-US" sz="2400" dirty="0">
                <a:solidFill>
                  <a:schemeClr val="accent1">
                    <a:lumMod val="50000"/>
                  </a:schemeClr>
                </a:solidFill>
                <a:latin typeface="Comic Sans MS" pitchFamily="66" charset="0"/>
              </a:rPr>
              <a:t>) </a:t>
            </a:r>
          </a:p>
          <a:p>
            <a:pPr lvl="1" algn="just"/>
            <a:r>
              <a:rPr lang="en-US" sz="2400" dirty="0">
                <a:solidFill>
                  <a:schemeClr val="accent1">
                    <a:lumMod val="50000"/>
                  </a:schemeClr>
                </a:solidFill>
                <a:latin typeface="Comic Sans MS" pitchFamily="66" charset="0"/>
              </a:rPr>
              <a:t>Used to specify internal schema</a:t>
            </a:r>
          </a:p>
          <a:p>
            <a:pPr lvl="1" algn="just"/>
            <a:endParaRPr lang="en-US" sz="2400" dirty="0">
              <a:solidFill>
                <a:schemeClr val="accent1">
                  <a:lumMod val="50000"/>
                </a:schemeClr>
              </a:solidFill>
              <a:latin typeface="Comic Sans MS" pitchFamily="66" charset="0"/>
            </a:endParaRPr>
          </a:p>
          <a:p>
            <a:pPr algn="just"/>
            <a:r>
              <a:rPr lang="en-US" sz="2400" b="1" dirty="0">
                <a:solidFill>
                  <a:schemeClr val="accent1">
                    <a:lumMod val="50000"/>
                  </a:schemeClr>
                </a:solidFill>
                <a:latin typeface="Comic Sans MS" pitchFamily="66" charset="0"/>
              </a:rPr>
              <a:t>View Definition Language</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VDL</a:t>
            </a:r>
            <a:r>
              <a:rPr lang="en-US" sz="2400" dirty="0">
                <a:solidFill>
                  <a:schemeClr val="accent1">
                    <a:lumMod val="50000"/>
                  </a:schemeClr>
                </a:solidFill>
                <a:latin typeface="Comic Sans MS" pitchFamily="66" charset="0"/>
              </a:rPr>
              <a:t>) </a:t>
            </a:r>
          </a:p>
          <a:p>
            <a:pPr lvl="1"/>
            <a:r>
              <a:rPr lang="en-US" sz="2400" dirty="0">
                <a:solidFill>
                  <a:schemeClr val="accent1">
                    <a:lumMod val="50000"/>
                  </a:schemeClr>
                </a:solidFill>
                <a:latin typeface="Comic Sans MS" pitchFamily="66" charset="0"/>
              </a:rPr>
              <a:t>Used to specify user views and their mappings to the conceptual schema.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chemeClr val="accent6">
                    <a:lumMod val="75000"/>
                  </a:schemeClr>
                </a:solidFill>
                <a:latin typeface="Comic Sans MS" pitchFamily="66" charset="0"/>
              </a:rPr>
              <a:t>DBMS Languages</a:t>
            </a:r>
          </a:p>
        </p:txBody>
      </p:sp>
      <p:sp>
        <p:nvSpPr>
          <p:cNvPr id="3" name="Content Placeholder 2"/>
          <p:cNvSpPr>
            <a:spLocks noGrp="1"/>
          </p:cNvSpPr>
          <p:nvPr>
            <p:ph idx="1"/>
          </p:nvPr>
        </p:nvSpPr>
        <p:spPr>
          <a:xfrm>
            <a:off x="285720" y="1285860"/>
            <a:ext cx="8572560" cy="5214974"/>
          </a:xfrm>
        </p:spPr>
        <p:txBody>
          <a:bodyPr>
            <a:normAutofit lnSpcReduction="10000"/>
          </a:bodyPr>
          <a:lstStyle/>
          <a:p>
            <a:pPr algn="just"/>
            <a:r>
              <a:rPr lang="en-US" b="1" dirty="0">
                <a:solidFill>
                  <a:schemeClr val="accent1">
                    <a:lumMod val="50000"/>
                  </a:schemeClr>
                </a:solidFill>
                <a:latin typeface="Comic Sans MS" pitchFamily="66" charset="0"/>
              </a:rPr>
              <a:t>Data Manipulation Language</a:t>
            </a:r>
            <a:r>
              <a:rPr lang="en-US" dirty="0">
                <a:solidFill>
                  <a:schemeClr val="accent1">
                    <a:lumMod val="50000"/>
                  </a:schemeClr>
                </a:solidFill>
                <a:latin typeface="Comic Sans MS" pitchFamily="66" charset="0"/>
              </a:rPr>
              <a:t> (</a:t>
            </a:r>
            <a:r>
              <a:rPr lang="en-US" b="1" dirty="0">
                <a:solidFill>
                  <a:schemeClr val="accent1">
                    <a:lumMod val="50000"/>
                  </a:schemeClr>
                </a:solidFill>
                <a:latin typeface="Comic Sans MS" pitchFamily="66" charset="0"/>
              </a:rPr>
              <a:t>DML</a:t>
            </a:r>
            <a:r>
              <a:rPr lang="en-US" dirty="0">
                <a:solidFill>
                  <a:schemeClr val="accent1">
                    <a:lumMod val="50000"/>
                  </a:schemeClr>
                </a:solidFill>
                <a:latin typeface="Comic Sans MS" pitchFamily="66" charset="0"/>
              </a:rPr>
              <a:t>): Used to specify database retrievals and updates.</a:t>
            </a:r>
          </a:p>
          <a:p>
            <a:pPr algn="just"/>
            <a:endParaRPr lang="en-US" dirty="0">
              <a:solidFill>
                <a:schemeClr val="accent1">
                  <a:lumMod val="50000"/>
                </a:schemeClr>
              </a:solidFill>
              <a:latin typeface="Comic Sans MS" pitchFamily="66" charset="0"/>
            </a:endParaRPr>
          </a:p>
          <a:p>
            <a:pPr lvl="1" algn="just"/>
            <a:r>
              <a:rPr lang="en-US" dirty="0">
                <a:solidFill>
                  <a:schemeClr val="accent1">
                    <a:lumMod val="50000"/>
                  </a:schemeClr>
                </a:solidFill>
                <a:latin typeface="Comic Sans MS" pitchFamily="66" charset="0"/>
              </a:rPr>
              <a:t>DML commands (</a:t>
            </a:r>
            <a:r>
              <a:rPr lang="en-US" b="1" dirty="0">
                <a:solidFill>
                  <a:schemeClr val="accent1">
                    <a:lumMod val="50000"/>
                  </a:schemeClr>
                </a:solidFill>
                <a:latin typeface="Comic Sans MS" pitchFamily="66" charset="0"/>
              </a:rPr>
              <a:t>data sublanguage</a:t>
            </a:r>
            <a:r>
              <a:rPr lang="en-US" dirty="0">
                <a:solidFill>
                  <a:schemeClr val="accent1">
                    <a:lumMod val="50000"/>
                  </a:schemeClr>
                </a:solidFill>
                <a:latin typeface="Comic Sans MS" pitchFamily="66" charset="0"/>
              </a:rPr>
              <a:t>) can be embedded in a general-purpose programming language (</a:t>
            </a:r>
            <a:r>
              <a:rPr lang="en-US" b="1" dirty="0">
                <a:solidFill>
                  <a:schemeClr val="accent1">
                    <a:lumMod val="50000"/>
                  </a:schemeClr>
                </a:solidFill>
                <a:latin typeface="Comic Sans MS" pitchFamily="66" charset="0"/>
              </a:rPr>
              <a:t>host language</a:t>
            </a:r>
            <a:r>
              <a:rPr lang="en-US" dirty="0">
                <a:solidFill>
                  <a:schemeClr val="accent1">
                    <a:lumMod val="50000"/>
                  </a:schemeClr>
                </a:solidFill>
                <a:latin typeface="Comic Sans MS" pitchFamily="66" charset="0"/>
              </a:rPr>
              <a:t>), such as COBOL, C or an Assembly Language.</a:t>
            </a:r>
          </a:p>
          <a:p>
            <a:pPr lvl="1" algn="just"/>
            <a:endParaRPr lang="en-US" dirty="0">
              <a:solidFill>
                <a:schemeClr val="accent1">
                  <a:lumMod val="50000"/>
                </a:schemeClr>
              </a:solidFill>
              <a:latin typeface="Comic Sans MS" pitchFamily="66" charset="0"/>
            </a:endParaRPr>
          </a:p>
          <a:p>
            <a:pPr lvl="1" algn="just"/>
            <a:r>
              <a:rPr lang="en-US" dirty="0">
                <a:solidFill>
                  <a:schemeClr val="accent1">
                    <a:lumMod val="50000"/>
                  </a:schemeClr>
                </a:solidFill>
                <a:latin typeface="Comic Sans MS" pitchFamily="66" charset="0"/>
              </a:rPr>
              <a:t>Alternatively, stand-alone DML commands can be applied directly (</a:t>
            </a:r>
            <a:r>
              <a:rPr lang="en-US" b="1" dirty="0">
                <a:solidFill>
                  <a:schemeClr val="accent1">
                    <a:lumMod val="50000"/>
                  </a:schemeClr>
                </a:solidFill>
                <a:latin typeface="Comic Sans MS" pitchFamily="66" charset="0"/>
              </a:rPr>
              <a:t>query language</a:t>
            </a:r>
            <a:r>
              <a:rPr lang="en-US" dirty="0">
                <a:solidFill>
                  <a:schemeClr val="accent1">
                    <a:lumMod val="50000"/>
                  </a:schemeClr>
                </a:solidFill>
                <a:latin typeface="Comic Sans MS" pitchFamily="66" charset="0"/>
              </a:rPr>
              <a:t>).</a:t>
            </a:r>
          </a:p>
          <a:p>
            <a:endParaRPr lang="en-US" dirty="0">
              <a:solidFill>
                <a:schemeClr val="accent1">
                  <a:lumMod val="50000"/>
                </a:schemeClr>
              </a:solidFill>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solidFill>
                  <a:schemeClr val="accent6">
                    <a:lumMod val="75000"/>
                  </a:schemeClr>
                </a:solidFill>
                <a:latin typeface="Comic Sans MS" pitchFamily="66" charset="0"/>
              </a:rPr>
              <a:t>DML Types</a:t>
            </a:r>
          </a:p>
        </p:txBody>
      </p:sp>
      <p:sp>
        <p:nvSpPr>
          <p:cNvPr id="3" name="Content Placeholder 2"/>
          <p:cNvSpPr>
            <a:spLocks noGrp="1"/>
          </p:cNvSpPr>
          <p:nvPr>
            <p:ph idx="1"/>
          </p:nvPr>
        </p:nvSpPr>
        <p:spPr>
          <a:xfrm>
            <a:off x="285720" y="1214422"/>
            <a:ext cx="8572560" cy="5286412"/>
          </a:xfrm>
        </p:spPr>
        <p:txBody>
          <a:bodyPr>
            <a:normAutofit fontScale="85000" lnSpcReduction="10000"/>
          </a:bodyPr>
          <a:lstStyle/>
          <a:p>
            <a:pPr algn="just">
              <a:lnSpc>
                <a:spcPct val="120000"/>
              </a:lnSpc>
            </a:pPr>
            <a:r>
              <a:rPr lang="en-US" b="1" dirty="0">
                <a:solidFill>
                  <a:schemeClr val="accent1">
                    <a:lumMod val="50000"/>
                  </a:schemeClr>
                </a:solidFill>
                <a:latin typeface="Comic Sans MS" pitchFamily="66" charset="0"/>
              </a:rPr>
              <a:t>High Level </a:t>
            </a:r>
            <a:r>
              <a:rPr lang="en-US" dirty="0">
                <a:solidFill>
                  <a:schemeClr val="accent1">
                    <a:lumMod val="50000"/>
                  </a:schemeClr>
                </a:solidFill>
                <a:latin typeface="Comic Sans MS" pitchFamily="66" charset="0"/>
              </a:rPr>
              <a:t>or</a:t>
            </a:r>
            <a:r>
              <a:rPr lang="en-US" b="1" dirty="0">
                <a:solidFill>
                  <a:schemeClr val="accent1">
                    <a:lumMod val="50000"/>
                  </a:schemeClr>
                </a:solidFill>
                <a:latin typeface="Comic Sans MS" pitchFamily="66" charset="0"/>
              </a:rPr>
              <a:t> Non-procedural DML:</a:t>
            </a:r>
            <a:r>
              <a:rPr lang="en-US" dirty="0">
                <a:solidFill>
                  <a:schemeClr val="accent1">
                    <a:lumMod val="50000"/>
                  </a:schemeClr>
                </a:solidFill>
                <a:latin typeface="Comic Sans MS" pitchFamily="66" charset="0"/>
              </a:rPr>
              <a:t> </a:t>
            </a:r>
            <a:r>
              <a:rPr lang="en-US" sz="3100" dirty="0">
                <a:solidFill>
                  <a:schemeClr val="accent1">
                    <a:lumMod val="50000"/>
                  </a:schemeClr>
                </a:solidFill>
                <a:latin typeface="Comic Sans MS" pitchFamily="66" charset="0"/>
              </a:rPr>
              <a:t>can be used on its own to specify complex database operations concisely. Many DBMSs allow high level DML statements either to be entered interactively from a display monitor or terminal or to be embedded in a general-purpose programming language.</a:t>
            </a:r>
            <a:endParaRPr lang="en-US" dirty="0">
              <a:solidFill>
                <a:schemeClr val="accent1">
                  <a:lumMod val="50000"/>
                </a:schemeClr>
              </a:solidFill>
              <a:latin typeface="Comic Sans MS" pitchFamily="66" charset="0"/>
            </a:endParaRPr>
          </a:p>
          <a:p>
            <a:pPr algn="just">
              <a:lnSpc>
                <a:spcPct val="120000"/>
              </a:lnSpc>
            </a:pPr>
            <a:r>
              <a:rPr lang="en-US" b="1" dirty="0">
                <a:solidFill>
                  <a:schemeClr val="accent1">
                    <a:lumMod val="50000"/>
                  </a:schemeClr>
                </a:solidFill>
                <a:latin typeface="Comic Sans MS" pitchFamily="66" charset="0"/>
              </a:rPr>
              <a:t>Low Level </a:t>
            </a:r>
            <a:r>
              <a:rPr lang="en-US" dirty="0">
                <a:solidFill>
                  <a:schemeClr val="accent1">
                    <a:lumMod val="50000"/>
                  </a:schemeClr>
                </a:solidFill>
                <a:latin typeface="Comic Sans MS" pitchFamily="66" charset="0"/>
              </a:rPr>
              <a:t>or</a:t>
            </a:r>
            <a:r>
              <a:rPr lang="en-US" b="1" dirty="0">
                <a:solidFill>
                  <a:schemeClr val="accent1">
                    <a:lumMod val="50000"/>
                  </a:schemeClr>
                </a:solidFill>
                <a:latin typeface="Comic Sans MS" pitchFamily="66" charset="0"/>
              </a:rPr>
              <a:t> Procedural DML: </a:t>
            </a:r>
            <a:r>
              <a:rPr lang="en-US" dirty="0">
                <a:solidFill>
                  <a:schemeClr val="accent1">
                    <a:lumMod val="50000"/>
                  </a:schemeClr>
                </a:solidFill>
                <a:latin typeface="Comic Sans MS" pitchFamily="66" charset="0"/>
              </a:rPr>
              <a:t>must be embedded in a general-purpose programming language. This type of DML typically retrieves individual records or objects from the database and processes each </a:t>
            </a:r>
            <a:r>
              <a:rPr lang="en-US" dirty="0" err="1">
                <a:solidFill>
                  <a:schemeClr val="accent1">
                    <a:lumMod val="50000"/>
                  </a:schemeClr>
                </a:solidFill>
                <a:latin typeface="Comic Sans MS" pitchFamily="66" charset="0"/>
              </a:rPr>
              <a:t>seperately</a:t>
            </a:r>
            <a:r>
              <a:rPr lang="en-US" dirty="0">
                <a:solidFill>
                  <a:schemeClr val="accent1">
                    <a:lumMod val="50000"/>
                  </a:schemeClr>
                </a:solidFill>
                <a:latin typeface="Comic Sans MS" pitchFamily="66"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solidFill>
                  <a:schemeClr val="accent6">
                    <a:lumMod val="75000"/>
                  </a:schemeClr>
                </a:solidFill>
                <a:latin typeface="Comic Sans MS" pitchFamily="66" charset="0"/>
              </a:rPr>
              <a:t>DBMS Interfaces</a:t>
            </a:r>
          </a:p>
        </p:txBody>
      </p:sp>
      <p:sp>
        <p:nvSpPr>
          <p:cNvPr id="3" name="Content Placeholder 2"/>
          <p:cNvSpPr>
            <a:spLocks noGrp="1"/>
          </p:cNvSpPr>
          <p:nvPr>
            <p:ph idx="1"/>
          </p:nvPr>
        </p:nvSpPr>
        <p:spPr>
          <a:xfrm>
            <a:off x="285720" y="1214422"/>
            <a:ext cx="8572560" cy="5357850"/>
          </a:xfrm>
        </p:spPr>
        <p:txBody>
          <a:bodyPr>
            <a:normAutofit/>
          </a:bodyPr>
          <a:lstStyle/>
          <a:p>
            <a:pPr algn="just">
              <a:lnSpc>
                <a:spcPct val="90000"/>
              </a:lnSpc>
              <a:defRPr/>
            </a:pPr>
            <a:r>
              <a:rPr lang="en-US" sz="2800" dirty="0">
                <a:solidFill>
                  <a:schemeClr val="accent1">
                    <a:lumMod val="50000"/>
                  </a:schemeClr>
                </a:solidFill>
                <a:latin typeface="Comic Sans MS" pitchFamily="66" charset="0"/>
              </a:rPr>
              <a:t>User-friendly interfaces:</a:t>
            </a:r>
          </a:p>
          <a:p>
            <a:pPr lvl="1" algn="just">
              <a:lnSpc>
                <a:spcPct val="90000"/>
              </a:lnSpc>
              <a:defRPr/>
            </a:pPr>
            <a:r>
              <a:rPr lang="en-US" sz="2400" dirty="0">
                <a:solidFill>
                  <a:schemeClr val="accent1">
                    <a:lumMod val="50000"/>
                  </a:schemeClr>
                </a:solidFill>
                <a:latin typeface="Comic Sans MS" pitchFamily="66" charset="0"/>
              </a:rPr>
              <a:t>Menu-based interfaces for Web Clients or Browsing</a:t>
            </a:r>
          </a:p>
          <a:p>
            <a:pPr lvl="1" algn="just">
              <a:lnSpc>
                <a:spcPct val="90000"/>
              </a:lnSpc>
              <a:defRPr/>
            </a:pPr>
            <a:r>
              <a:rPr lang="en-US" sz="2400" dirty="0">
                <a:solidFill>
                  <a:schemeClr val="accent1">
                    <a:lumMod val="50000"/>
                  </a:schemeClr>
                </a:solidFill>
                <a:latin typeface="Comic Sans MS" pitchFamily="66" charset="0"/>
              </a:rPr>
              <a:t>Forms-based, designed for naive users</a:t>
            </a:r>
          </a:p>
          <a:p>
            <a:pPr lvl="1" algn="just">
              <a:lnSpc>
                <a:spcPct val="90000"/>
              </a:lnSpc>
              <a:defRPr/>
            </a:pPr>
            <a:r>
              <a:rPr lang="en-US" sz="2400" dirty="0">
                <a:solidFill>
                  <a:schemeClr val="accent1">
                    <a:lumMod val="50000"/>
                  </a:schemeClr>
                </a:solidFill>
                <a:latin typeface="Comic Sans MS" pitchFamily="66" charset="0"/>
              </a:rPr>
              <a:t>Graphics-based (Point and Click, Drag and Drop etc.)</a:t>
            </a:r>
          </a:p>
          <a:p>
            <a:pPr lvl="1" algn="just">
              <a:lnSpc>
                <a:spcPct val="90000"/>
              </a:lnSpc>
              <a:defRPr/>
            </a:pPr>
            <a:r>
              <a:rPr lang="en-US" sz="2400" dirty="0">
                <a:solidFill>
                  <a:schemeClr val="accent1">
                    <a:lumMod val="50000"/>
                  </a:schemeClr>
                </a:solidFill>
                <a:latin typeface="Comic Sans MS" pitchFamily="66" charset="0"/>
              </a:rPr>
              <a:t>Natural language: requests in written English</a:t>
            </a:r>
          </a:p>
          <a:p>
            <a:pPr lvl="1" algn="just">
              <a:defRPr/>
            </a:pPr>
            <a:r>
              <a:rPr lang="en-US" sz="2400" dirty="0">
                <a:solidFill>
                  <a:schemeClr val="accent1">
                    <a:lumMod val="50000"/>
                  </a:schemeClr>
                </a:solidFill>
                <a:latin typeface="Comic Sans MS" pitchFamily="66" charset="0"/>
              </a:rPr>
              <a:t>Speech as Input and Output</a:t>
            </a:r>
          </a:p>
          <a:p>
            <a:pPr lvl="1" algn="just">
              <a:defRPr/>
            </a:pPr>
            <a:r>
              <a:rPr lang="en-US" sz="2400" dirty="0">
                <a:solidFill>
                  <a:schemeClr val="accent1">
                    <a:lumMod val="50000"/>
                  </a:schemeClr>
                </a:solidFill>
                <a:latin typeface="Comic Sans MS" pitchFamily="66" charset="0"/>
              </a:rPr>
              <a:t>Parametric interfaces (e.g., bank tellers) using function keys.</a:t>
            </a:r>
          </a:p>
          <a:p>
            <a:pPr lvl="1" algn="just">
              <a:defRPr/>
            </a:pPr>
            <a:r>
              <a:rPr lang="en-US" sz="2400" dirty="0">
                <a:solidFill>
                  <a:schemeClr val="accent1">
                    <a:lumMod val="50000"/>
                  </a:schemeClr>
                </a:solidFill>
                <a:latin typeface="Comic Sans MS" pitchFamily="66" charset="0"/>
              </a:rPr>
              <a:t>Interfaces for the DBA:</a:t>
            </a:r>
          </a:p>
          <a:p>
            <a:pPr lvl="2" algn="just">
              <a:defRPr/>
            </a:pPr>
            <a:r>
              <a:rPr lang="en-US" dirty="0">
                <a:solidFill>
                  <a:schemeClr val="accent1">
                    <a:lumMod val="50000"/>
                  </a:schemeClr>
                </a:solidFill>
                <a:latin typeface="Comic Sans MS" pitchFamily="66" charset="0"/>
              </a:rPr>
              <a:t>Creating accounts, granting authorizations</a:t>
            </a:r>
          </a:p>
          <a:p>
            <a:pPr lvl="2" algn="just">
              <a:defRPr/>
            </a:pPr>
            <a:r>
              <a:rPr lang="en-US" dirty="0">
                <a:solidFill>
                  <a:schemeClr val="accent1">
                    <a:lumMod val="50000"/>
                  </a:schemeClr>
                </a:solidFill>
                <a:latin typeface="Comic Sans MS" pitchFamily="66" charset="0"/>
              </a:rPr>
              <a:t>Setting system parameters</a:t>
            </a:r>
          </a:p>
          <a:p>
            <a:pPr lvl="2" algn="just">
              <a:defRPr/>
            </a:pPr>
            <a:r>
              <a:rPr lang="en-US" dirty="0">
                <a:solidFill>
                  <a:schemeClr val="accent1">
                    <a:lumMod val="50000"/>
                  </a:schemeClr>
                </a:solidFill>
                <a:latin typeface="Comic Sans MS" pitchFamily="66" charset="0"/>
              </a:rPr>
              <a:t>Changing schemas or access path</a:t>
            </a:r>
          </a:p>
          <a:p>
            <a:pPr algn="just"/>
            <a:endParaRPr lang="en-US" sz="3600" dirty="0">
              <a:solidFill>
                <a:schemeClr val="accent1">
                  <a:lumMod val="50000"/>
                </a:schemeClr>
              </a:solidFill>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25470"/>
          </a:xfrm>
        </p:spPr>
        <p:txBody>
          <a:bodyPr>
            <a:normAutofit/>
          </a:bodyPr>
          <a:lstStyle/>
          <a:p>
            <a:r>
              <a:rPr lang="en-US" sz="3600" b="1" dirty="0">
                <a:solidFill>
                  <a:schemeClr val="accent6">
                    <a:lumMod val="75000"/>
                  </a:schemeClr>
                </a:solidFill>
                <a:latin typeface="Comic Sans MS" pitchFamily="66" charset="0"/>
              </a:rPr>
              <a:t>A Sample Database Application</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071546"/>
            <a:ext cx="8715436" cy="5500726"/>
          </a:xfrm>
        </p:spPr>
        <p:txBody>
          <a:bodyPr>
            <a:normAutofit fontScale="70000" lnSpcReduction="20000"/>
          </a:bodyPr>
          <a:lstStyle/>
          <a:p>
            <a:pPr algn="just">
              <a:lnSpc>
                <a:spcPct val="120000"/>
              </a:lnSpc>
              <a:buNone/>
            </a:pPr>
            <a:r>
              <a:rPr lang="en-US" b="1" dirty="0">
                <a:solidFill>
                  <a:schemeClr val="accent1">
                    <a:lumMod val="50000"/>
                  </a:schemeClr>
                </a:solidFill>
                <a:latin typeface="Comic Sans MS" pitchFamily="66" charset="0"/>
              </a:rPr>
              <a:t>COMPANY database</a:t>
            </a:r>
          </a:p>
          <a:p>
            <a:pPr algn="just">
              <a:lnSpc>
                <a:spcPct val="120000"/>
              </a:lnSpc>
            </a:pPr>
            <a:r>
              <a:rPr lang="en-US" dirty="0">
                <a:solidFill>
                  <a:schemeClr val="accent1">
                    <a:lumMod val="50000"/>
                  </a:schemeClr>
                </a:solidFill>
                <a:latin typeface="Comic Sans MS" pitchFamily="66" charset="0"/>
              </a:rPr>
              <a:t>The COMPANY database keeps track of a company’s employees, departments, and projects. </a:t>
            </a:r>
          </a:p>
          <a:p>
            <a:pPr algn="just">
              <a:lnSpc>
                <a:spcPct val="120000"/>
              </a:lnSpc>
            </a:pPr>
            <a:r>
              <a:rPr lang="en-US" dirty="0">
                <a:solidFill>
                  <a:schemeClr val="accent1">
                    <a:lumMod val="50000"/>
                  </a:schemeClr>
                </a:solidFill>
                <a:latin typeface="Comic Sans MS" pitchFamily="66" charset="0"/>
              </a:rPr>
              <a:t>The company is organized into departments. Each department has a unique name, a unique number, and a particular employee who manages the department. </a:t>
            </a:r>
          </a:p>
          <a:p>
            <a:pPr algn="just">
              <a:lnSpc>
                <a:spcPct val="120000"/>
              </a:lnSpc>
            </a:pPr>
            <a:r>
              <a:rPr lang="en-US" dirty="0">
                <a:solidFill>
                  <a:schemeClr val="accent1">
                    <a:lumMod val="50000"/>
                  </a:schemeClr>
                </a:solidFill>
                <a:latin typeface="Comic Sans MS" pitchFamily="66" charset="0"/>
              </a:rPr>
              <a:t>We keep track of the start date when that employee began managing the department. </a:t>
            </a:r>
          </a:p>
          <a:p>
            <a:pPr algn="just">
              <a:lnSpc>
                <a:spcPct val="120000"/>
              </a:lnSpc>
            </a:pPr>
            <a:r>
              <a:rPr lang="en-US" dirty="0">
                <a:solidFill>
                  <a:schemeClr val="accent1">
                    <a:lumMod val="50000"/>
                  </a:schemeClr>
                </a:solidFill>
                <a:latin typeface="Comic Sans MS" pitchFamily="66" charset="0"/>
              </a:rPr>
              <a:t>A department may have several locations. </a:t>
            </a:r>
          </a:p>
          <a:p>
            <a:pPr algn="just">
              <a:lnSpc>
                <a:spcPct val="120000"/>
              </a:lnSpc>
            </a:pPr>
            <a:r>
              <a:rPr lang="en-US" dirty="0">
                <a:solidFill>
                  <a:schemeClr val="accent1">
                    <a:lumMod val="50000"/>
                  </a:schemeClr>
                </a:solidFill>
                <a:latin typeface="Comic Sans MS" pitchFamily="66" charset="0"/>
              </a:rPr>
              <a:t>A department controls a number of projects, each of which has a unique name, a unique number, and a single location.</a:t>
            </a:r>
          </a:p>
          <a:p>
            <a:pPr algn="just">
              <a:lnSpc>
                <a:spcPct val="120000"/>
              </a:lnSpc>
            </a:pPr>
            <a:r>
              <a:rPr lang="en-US" dirty="0">
                <a:solidFill>
                  <a:schemeClr val="accent1">
                    <a:lumMod val="50000"/>
                  </a:schemeClr>
                </a:solidFill>
                <a:latin typeface="Comic Sans MS" pitchFamily="66" charset="0"/>
              </a:rPr>
              <a:t>We store each employee’s name, Social Security number, address, salary, gender, and birth date.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8643998" cy="5286412"/>
          </a:xfrm>
        </p:spPr>
        <p:txBody>
          <a:bodyPr>
            <a:normAutofit/>
          </a:bodyPr>
          <a:lstStyle/>
          <a:p>
            <a:pPr algn="just">
              <a:lnSpc>
                <a:spcPct val="110000"/>
              </a:lnSpc>
            </a:pPr>
            <a:r>
              <a:rPr lang="en-US" sz="2400" dirty="0">
                <a:solidFill>
                  <a:schemeClr val="accent1">
                    <a:lumMod val="50000"/>
                  </a:schemeClr>
                </a:solidFill>
                <a:latin typeface="Comic Sans MS" pitchFamily="66" charset="0"/>
              </a:rPr>
              <a:t>An employee is assigned to one department, but may work on several projects, which are not necessarily controlled by the same department. </a:t>
            </a:r>
          </a:p>
          <a:p>
            <a:pPr algn="just">
              <a:lnSpc>
                <a:spcPct val="110000"/>
              </a:lnSpc>
            </a:pPr>
            <a:r>
              <a:rPr lang="en-US" sz="2400" dirty="0">
                <a:solidFill>
                  <a:schemeClr val="accent1">
                    <a:lumMod val="50000"/>
                  </a:schemeClr>
                </a:solidFill>
                <a:latin typeface="Comic Sans MS" pitchFamily="66" charset="0"/>
              </a:rPr>
              <a:t>We keep track of the current number of hours per week that an employee works on each project. </a:t>
            </a:r>
          </a:p>
          <a:p>
            <a:pPr algn="just">
              <a:lnSpc>
                <a:spcPct val="110000"/>
              </a:lnSpc>
            </a:pPr>
            <a:r>
              <a:rPr lang="en-US" sz="2400" dirty="0">
                <a:solidFill>
                  <a:schemeClr val="accent1">
                    <a:lumMod val="50000"/>
                  </a:schemeClr>
                </a:solidFill>
                <a:latin typeface="Comic Sans MS" pitchFamily="66" charset="0"/>
              </a:rPr>
              <a:t>We also keep track of the direct supervisor of each employee (who is another employee).</a:t>
            </a:r>
          </a:p>
          <a:p>
            <a:pPr algn="just">
              <a:lnSpc>
                <a:spcPct val="110000"/>
              </a:lnSpc>
            </a:pPr>
            <a:r>
              <a:rPr lang="en-US" sz="2400" dirty="0">
                <a:solidFill>
                  <a:schemeClr val="accent1">
                    <a:lumMod val="50000"/>
                  </a:schemeClr>
                </a:solidFill>
                <a:latin typeface="Comic Sans MS" pitchFamily="66" charset="0"/>
              </a:rPr>
              <a:t>We want to keep track of the dependents of each employee for insurance purposes. </a:t>
            </a:r>
          </a:p>
          <a:p>
            <a:pPr algn="just">
              <a:lnSpc>
                <a:spcPct val="110000"/>
              </a:lnSpc>
            </a:pPr>
            <a:r>
              <a:rPr lang="en-US" sz="2400" dirty="0">
                <a:solidFill>
                  <a:schemeClr val="accent1">
                    <a:lumMod val="50000"/>
                  </a:schemeClr>
                </a:solidFill>
                <a:latin typeface="Comic Sans MS" pitchFamily="66" charset="0"/>
              </a:rPr>
              <a:t>We keep each dependent’s first name, sex, birth date, and relationship to the employee.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Entity Types, Entity Sets, Attributes and Keys</a:t>
            </a:r>
          </a:p>
        </p:txBody>
      </p:sp>
      <p:sp>
        <p:nvSpPr>
          <p:cNvPr id="3" name="Content Placeholder 2"/>
          <p:cNvSpPr>
            <a:spLocks noGrp="1"/>
          </p:cNvSpPr>
          <p:nvPr>
            <p:ph idx="1"/>
          </p:nvPr>
        </p:nvSpPr>
        <p:spPr>
          <a:xfrm>
            <a:off x="214282" y="1600200"/>
            <a:ext cx="8715436" cy="4900634"/>
          </a:xfrm>
        </p:spPr>
        <p:txBody>
          <a:bodyPr>
            <a:normAutofit fontScale="92500" lnSpcReduction="10000"/>
          </a:bodyPr>
          <a:lstStyle/>
          <a:p>
            <a:pPr algn="just"/>
            <a:r>
              <a:rPr lang="en-US" dirty="0">
                <a:solidFill>
                  <a:schemeClr val="tx2">
                    <a:lumMod val="50000"/>
                  </a:schemeClr>
                </a:solidFill>
                <a:latin typeface="Comic Sans MS" pitchFamily="66" charset="0"/>
              </a:rPr>
              <a:t>Entity</a:t>
            </a:r>
          </a:p>
          <a:p>
            <a:pPr lvl="1" algn="just"/>
            <a:r>
              <a:rPr lang="en-US" dirty="0">
                <a:solidFill>
                  <a:schemeClr val="tx2">
                    <a:lumMod val="50000"/>
                  </a:schemeClr>
                </a:solidFill>
                <a:latin typeface="Comic Sans MS" pitchFamily="66" charset="0"/>
              </a:rPr>
              <a:t>A thing in the real world with an independent existence.</a:t>
            </a:r>
          </a:p>
          <a:p>
            <a:pPr lvl="1" algn="just"/>
            <a:r>
              <a:rPr lang="en-US" dirty="0" err="1">
                <a:solidFill>
                  <a:schemeClr val="tx2">
                    <a:lumMod val="50000"/>
                  </a:schemeClr>
                </a:solidFill>
                <a:latin typeface="Comic Sans MS" pitchFamily="66" charset="0"/>
              </a:rPr>
              <a:t>Eg</a:t>
            </a:r>
            <a:r>
              <a:rPr lang="en-US" dirty="0">
                <a:solidFill>
                  <a:schemeClr val="tx2">
                    <a:lumMod val="50000"/>
                  </a:schemeClr>
                </a:solidFill>
                <a:latin typeface="Comic Sans MS" pitchFamily="66" charset="0"/>
              </a:rPr>
              <a:t>: A particular person, Car, House or an Employee</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Attribute</a:t>
            </a:r>
          </a:p>
          <a:p>
            <a:pPr lvl="1" algn="just"/>
            <a:r>
              <a:rPr lang="en-US" dirty="0">
                <a:solidFill>
                  <a:schemeClr val="tx2">
                    <a:lumMod val="50000"/>
                  </a:schemeClr>
                </a:solidFill>
                <a:latin typeface="Comic Sans MS" pitchFamily="66" charset="0"/>
              </a:rPr>
              <a:t>The particular property that  describes the entity.</a:t>
            </a:r>
          </a:p>
          <a:p>
            <a:pPr lvl="1" algn="just"/>
            <a:r>
              <a:rPr lang="en-US" dirty="0" err="1">
                <a:solidFill>
                  <a:schemeClr val="tx2">
                    <a:lumMod val="50000"/>
                  </a:schemeClr>
                </a:solidFill>
                <a:latin typeface="Comic Sans MS" pitchFamily="66" charset="0"/>
              </a:rPr>
              <a:t>Eg</a:t>
            </a:r>
            <a:r>
              <a:rPr lang="en-US" dirty="0">
                <a:solidFill>
                  <a:schemeClr val="tx2">
                    <a:lumMod val="50000"/>
                  </a:schemeClr>
                </a:solidFill>
                <a:latin typeface="Comic Sans MS" pitchFamily="66" charset="0"/>
              </a:rPr>
              <a:t>: An Employee’s name, age, address, salary and job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Types of Attributes</a:t>
            </a:r>
          </a:p>
        </p:txBody>
      </p:sp>
      <p:sp>
        <p:nvSpPr>
          <p:cNvPr id="3" name="Content Placeholder 2"/>
          <p:cNvSpPr>
            <a:spLocks noGrp="1"/>
          </p:cNvSpPr>
          <p:nvPr>
            <p:ph idx="1"/>
          </p:nvPr>
        </p:nvSpPr>
        <p:spPr>
          <a:xfrm>
            <a:off x="285720" y="1600200"/>
            <a:ext cx="8686800" cy="4525963"/>
          </a:xfrm>
        </p:spPr>
        <p:txBody>
          <a:bodyPr>
            <a:normAutofit fontScale="92500"/>
          </a:bodyPr>
          <a:lstStyle/>
          <a:p>
            <a:r>
              <a:rPr lang="en-US" dirty="0">
                <a:solidFill>
                  <a:schemeClr val="tx2">
                    <a:lumMod val="50000"/>
                  </a:schemeClr>
                </a:solidFill>
                <a:latin typeface="Comic Sans MS" pitchFamily="66" charset="0"/>
              </a:rPr>
              <a:t>Composite versus simple(Atomic) Attributes</a:t>
            </a:r>
          </a:p>
          <a:p>
            <a:endParaRPr lang="en-US" dirty="0">
              <a:solidFill>
                <a:schemeClr val="tx2">
                  <a:lumMod val="50000"/>
                </a:schemeClr>
              </a:solidFill>
              <a:latin typeface="Comic Sans MS" pitchFamily="66" charset="0"/>
            </a:endParaRPr>
          </a:p>
          <a:p>
            <a:r>
              <a:rPr lang="en-US" dirty="0">
                <a:solidFill>
                  <a:schemeClr val="tx2">
                    <a:lumMod val="50000"/>
                  </a:schemeClr>
                </a:solidFill>
                <a:latin typeface="Comic Sans MS" pitchFamily="66" charset="0"/>
              </a:rPr>
              <a:t>Single Valued versus </a:t>
            </a:r>
            <a:r>
              <a:rPr lang="en-US" dirty="0" err="1">
                <a:solidFill>
                  <a:schemeClr val="tx2">
                    <a:lumMod val="50000"/>
                  </a:schemeClr>
                </a:solidFill>
                <a:latin typeface="Comic Sans MS" pitchFamily="66" charset="0"/>
              </a:rPr>
              <a:t>Multivalued</a:t>
            </a:r>
            <a:r>
              <a:rPr lang="en-US" dirty="0">
                <a:solidFill>
                  <a:schemeClr val="tx2">
                    <a:lumMod val="50000"/>
                  </a:schemeClr>
                </a:solidFill>
                <a:latin typeface="Comic Sans MS" pitchFamily="66" charset="0"/>
              </a:rPr>
              <a:t> Attributes</a:t>
            </a:r>
          </a:p>
          <a:p>
            <a:endParaRPr lang="en-US" dirty="0">
              <a:solidFill>
                <a:schemeClr val="tx2">
                  <a:lumMod val="50000"/>
                </a:schemeClr>
              </a:solidFill>
              <a:latin typeface="Comic Sans MS" pitchFamily="66" charset="0"/>
            </a:endParaRPr>
          </a:p>
          <a:p>
            <a:r>
              <a:rPr lang="en-US" dirty="0">
                <a:solidFill>
                  <a:schemeClr val="tx2">
                    <a:lumMod val="50000"/>
                  </a:schemeClr>
                </a:solidFill>
                <a:latin typeface="Comic Sans MS" pitchFamily="66" charset="0"/>
              </a:rPr>
              <a:t>Stored versus Derived Attributes</a:t>
            </a:r>
          </a:p>
          <a:p>
            <a:pPr>
              <a:buNone/>
            </a:pPr>
            <a:endParaRPr lang="en-US" dirty="0">
              <a:solidFill>
                <a:schemeClr val="tx2">
                  <a:lumMod val="50000"/>
                </a:schemeClr>
              </a:solidFill>
              <a:latin typeface="Comic Sans MS" pitchFamily="66" charset="0"/>
            </a:endParaRPr>
          </a:p>
          <a:p>
            <a:r>
              <a:rPr lang="en-US" dirty="0">
                <a:solidFill>
                  <a:schemeClr val="tx2">
                    <a:lumMod val="50000"/>
                  </a:schemeClr>
                </a:solidFill>
                <a:latin typeface="Comic Sans MS" pitchFamily="66" charset="0"/>
              </a:rPr>
              <a:t>Null Values</a:t>
            </a:r>
          </a:p>
          <a:p>
            <a:endParaRPr lang="en-US" dirty="0">
              <a:solidFill>
                <a:schemeClr val="tx2">
                  <a:lumMod val="50000"/>
                </a:schemeClr>
              </a:solidFill>
              <a:latin typeface="Comic Sans MS"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lstStyle/>
          <a:p>
            <a:r>
              <a:rPr lang="en-US" dirty="0">
                <a:solidFill>
                  <a:schemeClr val="accent6">
                    <a:lumMod val="75000"/>
                  </a:schemeClr>
                </a:solidFill>
                <a:latin typeface="Comic Sans MS" pitchFamily="66" charset="0"/>
              </a:rPr>
              <a:t>Entity Types</a:t>
            </a:r>
          </a:p>
        </p:txBody>
      </p:sp>
      <p:sp>
        <p:nvSpPr>
          <p:cNvPr id="3" name="Content Placeholder 2"/>
          <p:cNvSpPr>
            <a:spLocks noGrp="1"/>
          </p:cNvSpPr>
          <p:nvPr>
            <p:ph idx="1"/>
          </p:nvPr>
        </p:nvSpPr>
        <p:spPr>
          <a:xfrm>
            <a:off x="242918" y="1071546"/>
            <a:ext cx="8686800" cy="5500726"/>
          </a:xfrm>
        </p:spPr>
        <p:txBody>
          <a:bodyPr>
            <a:normAutofit fontScale="62500" lnSpcReduction="20000"/>
          </a:bodyPr>
          <a:lstStyle/>
          <a:p>
            <a:pPr algn="just"/>
            <a:r>
              <a:rPr lang="en-US" dirty="0">
                <a:solidFill>
                  <a:schemeClr val="tx2">
                    <a:lumMod val="50000"/>
                  </a:schemeClr>
                </a:solidFill>
                <a:latin typeface="Comic Sans MS" pitchFamily="66" charset="0"/>
              </a:rPr>
              <a:t>A collection of entities that have the same attributes.</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Each entity type in the database is described by its name and attributes.</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An entity type describes the </a:t>
            </a:r>
            <a:r>
              <a:rPr lang="en-US" b="1" dirty="0">
                <a:solidFill>
                  <a:schemeClr val="tx2">
                    <a:lumMod val="50000"/>
                  </a:schemeClr>
                </a:solidFill>
                <a:latin typeface="Comic Sans MS" pitchFamily="66" charset="0"/>
              </a:rPr>
              <a:t>schema</a:t>
            </a:r>
            <a:r>
              <a:rPr lang="en-US" dirty="0">
                <a:solidFill>
                  <a:schemeClr val="tx2">
                    <a:lumMod val="50000"/>
                  </a:schemeClr>
                </a:solidFill>
                <a:latin typeface="Comic Sans MS" pitchFamily="66" charset="0"/>
              </a:rPr>
              <a:t> or </a:t>
            </a:r>
            <a:r>
              <a:rPr lang="en-US" b="1" dirty="0">
                <a:solidFill>
                  <a:schemeClr val="tx2">
                    <a:lumMod val="50000"/>
                  </a:schemeClr>
                </a:solidFill>
                <a:latin typeface="Comic Sans MS" pitchFamily="66" charset="0"/>
              </a:rPr>
              <a:t>intension</a:t>
            </a:r>
            <a:r>
              <a:rPr lang="en-US" dirty="0">
                <a:solidFill>
                  <a:schemeClr val="tx2">
                    <a:lumMod val="50000"/>
                  </a:schemeClr>
                </a:solidFill>
                <a:latin typeface="Comic Sans MS" pitchFamily="66" charset="0"/>
              </a:rPr>
              <a:t> for a set of entities that share the same structure.</a:t>
            </a:r>
          </a:p>
          <a:p>
            <a:pPr algn="just"/>
            <a:endParaRPr lang="en-US" dirty="0">
              <a:solidFill>
                <a:schemeClr val="tx2">
                  <a:lumMod val="50000"/>
                </a:schemeClr>
              </a:solidFill>
              <a:latin typeface="Comic Sans MS" pitchFamily="66" charset="0"/>
            </a:endParaRPr>
          </a:p>
          <a:p>
            <a:pPr algn="just"/>
            <a:r>
              <a:rPr lang="en-US" dirty="0" err="1">
                <a:solidFill>
                  <a:schemeClr val="tx2">
                    <a:lumMod val="50000"/>
                  </a:schemeClr>
                </a:solidFill>
                <a:latin typeface="Comic Sans MS" pitchFamily="66" charset="0"/>
              </a:rPr>
              <a:t>Eg</a:t>
            </a:r>
            <a:r>
              <a:rPr lang="en-US" dirty="0">
                <a:solidFill>
                  <a:schemeClr val="tx2">
                    <a:lumMod val="50000"/>
                  </a:schemeClr>
                </a:solidFill>
                <a:latin typeface="Comic Sans MS" pitchFamily="66" charset="0"/>
              </a:rPr>
              <a:t>: EMPLOYEE and COMPANY and a list of attributes for each.</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An entity type is represented in ER diagrams as a rectangular box enclosing the entity type name.</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The collection of entities of a particular entity type is grouped into an </a:t>
            </a:r>
            <a:r>
              <a:rPr lang="en-US" b="1" dirty="0">
                <a:solidFill>
                  <a:schemeClr val="tx2">
                    <a:lumMod val="50000"/>
                  </a:schemeClr>
                </a:solidFill>
                <a:latin typeface="Comic Sans MS" pitchFamily="66" charset="0"/>
              </a:rPr>
              <a:t>entity set</a:t>
            </a:r>
            <a:r>
              <a:rPr lang="en-US" dirty="0">
                <a:solidFill>
                  <a:schemeClr val="tx2">
                    <a:lumMod val="50000"/>
                  </a:schemeClr>
                </a:solidFill>
                <a:latin typeface="Comic Sans MS" pitchFamily="66" charset="0"/>
              </a:rPr>
              <a:t>.</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This is also called as </a:t>
            </a:r>
            <a:r>
              <a:rPr lang="en-US" b="1" dirty="0">
                <a:solidFill>
                  <a:schemeClr val="tx2">
                    <a:lumMod val="50000"/>
                  </a:schemeClr>
                </a:solidFill>
                <a:latin typeface="Comic Sans MS" pitchFamily="66" charset="0"/>
              </a:rPr>
              <a:t>Extension</a:t>
            </a:r>
            <a:r>
              <a:rPr lang="en-US" dirty="0">
                <a:solidFill>
                  <a:schemeClr val="tx2">
                    <a:lumMod val="50000"/>
                  </a:schemeClr>
                </a:solidFill>
                <a:latin typeface="Comic Sans MS" pitchFamily="66" charset="0"/>
              </a:rPr>
              <a:t> of the entity type.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686800" cy="1143008"/>
          </a:xfrm>
        </p:spPr>
        <p:txBody>
          <a:bodyPr>
            <a:normAutofit fontScale="92500"/>
          </a:bodyPr>
          <a:lstStyle/>
          <a:p>
            <a:pPr algn="just"/>
            <a:r>
              <a:rPr lang="en-US" dirty="0">
                <a:solidFill>
                  <a:schemeClr val="accent1">
                    <a:lumMod val="50000"/>
                  </a:schemeClr>
                </a:solidFill>
                <a:latin typeface="Comic Sans MS" pitchFamily="66" charset="0"/>
              </a:rPr>
              <a:t>Two entity types EMPLOYEE and COMPANY and some member entities of each.</a:t>
            </a:r>
          </a:p>
        </p:txBody>
      </p:sp>
      <p:pic>
        <p:nvPicPr>
          <p:cNvPr id="1026" name="Picture 2"/>
          <p:cNvPicPr>
            <a:picLocks noChangeAspect="1" noChangeArrowheads="1"/>
          </p:cNvPicPr>
          <p:nvPr/>
        </p:nvPicPr>
        <p:blipFill>
          <a:blip r:embed="rId2"/>
          <a:srcRect/>
          <a:stretch>
            <a:fillRect/>
          </a:stretch>
        </p:blipFill>
        <p:spPr bwMode="auto">
          <a:xfrm>
            <a:off x="500034" y="1357298"/>
            <a:ext cx="8153400" cy="4924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229600" cy="796908"/>
          </a:xfrm>
        </p:spPr>
        <p:txBody>
          <a:bodyPr/>
          <a:lstStyle/>
          <a:p>
            <a:r>
              <a:rPr lang="en-US" dirty="0">
                <a:solidFill>
                  <a:schemeClr val="accent6">
                    <a:lumMod val="75000"/>
                  </a:schemeClr>
                </a:solidFill>
                <a:latin typeface="Comic Sans MS" pitchFamily="66" charset="0"/>
              </a:rPr>
              <a:t>Categories of data models</a:t>
            </a:r>
          </a:p>
        </p:txBody>
      </p:sp>
      <p:sp>
        <p:nvSpPr>
          <p:cNvPr id="3" name="Content Placeholder 2"/>
          <p:cNvSpPr>
            <a:spLocks noGrp="1"/>
          </p:cNvSpPr>
          <p:nvPr>
            <p:ph idx="1"/>
          </p:nvPr>
        </p:nvSpPr>
        <p:spPr>
          <a:xfrm>
            <a:off x="285720" y="1285860"/>
            <a:ext cx="8572560" cy="4929222"/>
          </a:xfrm>
        </p:spPr>
        <p:txBody>
          <a:bodyPr>
            <a:normAutofit/>
          </a:bodyPr>
          <a:lstStyle/>
          <a:p>
            <a:pPr algn="just">
              <a:lnSpc>
                <a:spcPct val="90000"/>
              </a:lnSpc>
            </a:pPr>
            <a:r>
              <a:rPr lang="en-US" sz="2400" b="1" dirty="0">
                <a:solidFill>
                  <a:schemeClr val="accent1">
                    <a:lumMod val="50000"/>
                  </a:schemeClr>
                </a:solidFill>
                <a:latin typeface="Comic Sans MS" pitchFamily="66" charset="0"/>
              </a:rPr>
              <a:t>Conceptual</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high-level</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semantic</a:t>
            </a:r>
            <a:r>
              <a:rPr lang="en-US" sz="2400" dirty="0">
                <a:solidFill>
                  <a:schemeClr val="accent1">
                    <a:lumMod val="50000"/>
                  </a:schemeClr>
                </a:solidFill>
                <a:latin typeface="Comic Sans MS" pitchFamily="66" charset="0"/>
              </a:rPr>
              <a:t>) data models</a:t>
            </a:r>
          </a:p>
          <a:p>
            <a:pPr lvl="1" algn="just">
              <a:lnSpc>
                <a:spcPct val="90000"/>
              </a:lnSpc>
            </a:pPr>
            <a:r>
              <a:rPr lang="en-US" sz="2400" dirty="0">
                <a:solidFill>
                  <a:schemeClr val="accent1">
                    <a:lumMod val="50000"/>
                  </a:schemeClr>
                </a:solidFill>
                <a:latin typeface="Comic Sans MS" pitchFamily="66" charset="0"/>
              </a:rPr>
              <a:t>Provide concepts that are close to the way many users perceive data. (Also called </a:t>
            </a:r>
            <a:r>
              <a:rPr lang="en-US" sz="2400" b="1" dirty="0">
                <a:solidFill>
                  <a:schemeClr val="accent1">
                    <a:lumMod val="50000"/>
                  </a:schemeClr>
                </a:solidFill>
                <a:latin typeface="Comic Sans MS" pitchFamily="66" charset="0"/>
              </a:rPr>
              <a:t>entity-based</a:t>
            </a:r>
            <a:r>
              <a:rPr lang="en-US" sz="2400" dirty="0">
                <a:solidFill>
                  <a:schemeClr val="accent1">
                    <a:lumMod val="50000"/>
                  </a:schemeClr>
                </a:solidFill>
                <a:latin typeface="Comic Sans MS" pitchFamily="66" charset="0"/>
              </a:rPr>
              <a:t> or </a:t>
            </a:r>
            <a:r>
              <a:rPr lang="en-US" sz="2400" b="1" dirty="0">
                <a:solidFill>
                  <a:schemeClr val="accent1">
                    <a:lumMod val="50000"/>
                  </a:schemeClr>
                </a:solidFill>
                <a:latin typeface="Comic Sans MS" pitchFamily="66" charset="0"/>
              </a:rPr>
              <a:t>object-based</a:t>
            </a:r>
            <a:r>
              <a:rPr lang="en-US" sz="2400" dirty="0">
                <a:solidFill>
                  <a:schemeClr val="accent1">
                    <a:lumMod val="50000"/>
                  </a:schemeClr>
                </a:solidFill>
                <a:latin typeface="Comic Sans MS" pitchFamily="66" charset="0"/>
              </a:rPr>
              <a:t> data models.)</a:t>
            </a:r>
          </a:p>
          <a:p>
            <a:pPr algn="just">
              <a:lnSpc>
                <a:spcPct val="90000"/>
              </a:lnSpc>
            </a:pPr>
            <a:endParaRPr lang="en-US" sz="2400" dirty="0">
              <a:solidFill>
                <a:schemeClr val="accent1">
                  <a:lumMod val="50000"/>
                </a:schemeClr>
              </a:solidFill>
              <a:latin typeface="Comic Sans MS" pitchFamily="66" charset="0"/>
            </a:endParaRPr>
          </a:p>
          <a:p>
            <a:pPr algn="just">
              <a:lnSpc>
                <a:spcPct val="90000"/>
              </a:lnSpc>
            </a:pPr>
            <a:r>
              <a:rPr lang="en-US" sz="2400" b="1" dirty="0">
                <a:solidFill>
                  <a:schemeClr val="accent1">
                    <a:lumMod val="50000"/>
                  </a:schemeClr>
                </a:solidFill>
                <a:latin typeface="Comic Sans MS" pitchFamily="66" charset="0"/>
              </a:rPr>
              <a:t>Physical</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low-level</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internal</a:t>
            </a:r>
            <a:r>
              <a:rPr lang="en-US" sz="2400" dirty="0">
                <a:solidFill>
                  <a:schemeClr val="accent1">
                    <a:lumMod val="50000"/>
                  </a:schemeClr>
                </a:solidFill>
                <a:latin typeface="Comic Sans MS" pitchFamily="66" charset="0"/>
              </a:rPr>
              <a:t>) data models</a:t>
            </a:r>
          </a:p>
          <a:p>
            <a:pPr lvl="1" algn="just">
              <a:lnSpc>
                <a:spcPct val="90000"/>
              </a:lnSpc>
            </a:pPr>
            <a:r>
              <a:rPr lang="en-US" sz="2400" dirty="0">
                <a:solidFill>
                  <a:schemeClr val="accent1">
                    <a:lumMod val="50000"/>
                  </a:schemeClr>
                </a:solidFill>
                <a:latin typeface="Comic Sans MS" pitchFamily="66" charset="0"/>
              </a:rPr>
              <a:t>Provide concepts that describe details of how data is stored in the computer.</a:t>
            </a:r>
          </a:p>
          <a:p>
            <a:pPr algn="just">
              <a:lnSpc>
                <a:spcPct val="90000"/>
              </a:lnSpc>
            </a:pPr>
            <a:endParaRPr lang="en-US" sz="2400" dirty="0">
              <a:solidFill>
                <a:schemeClr val="accent1">
                  <a:lumMod val="50000"/>
                </a:schemeClr>
              </a:solidFill>
              <a:latin typeface="Comic Sans MS" pitchFamily="66" charset="0"/>
            </a:endParaRPr>
          </a:p>
          <a:p>
            <a:pPr algn="just">
              <a:lnSpc>
                <a:spcPct val="90000"/>
              </a:lnSpc>
            </a:pPr>
            <a:r>
              <a:rPr lang="en-US" sz="2400" b="1" dirty="0">
                <a:solidFill>
                  <a:schemeClr val="accent1">
                    <a:lumMod val="50000"/>
                  </a:schemeClr>
                </a:solidFill>
                <a:latin typeface="Comic Sans MS" pitchFamily="66" charset="0"/>
              </a:rPr>
              <a:t>Implementation</a:t>
            </a:r>
            <a:r>
              <a:rPr lang="en-US" sz="2400" dirty="0">
                <a:solidFill>
                  <a:schemeClr val="accent1">
                    <a:lumMod val="50000"/>
                  </a:schemeClr>
                </a:solidFill>
                <a:latin typeface="Comic Sans MS" pitchFamily="66" charset="0"/>
              </a:rPr>
              <a:t> (</a:t>
            </a:r>
            <a:r>
              <a:rPr lang="en-US" sz="2400" b="1" dirty="0">
                <a:solidFill>
                  <a:schemeClr val="accent1">
                    <a:lumMod val="50000"/>
                  </a:schemeClr>
                </a:solidFill>
                <a:latin typeface="Comic Sans MS" pitchFamily="66" charset="0"/>
              </a:rPr>
              <a:t>representational</a:t>
            </a:r>
            <a:r>
              <a:rPr lang="en-US" sz="2400" dirty="0">
                <a:solidFill>
                  <a:schemeClr val="accent1">
                    <a:lumMod val="50000"/>
                  </a:schemeClr>
                </a:solidFill>
                <a:latin typeface="Comic Sans MS" pitchFamily="66" charset="0"/>
              </a:rPr>
              <a:t>) data models</a:t>
            </a:r>
          </a:p>
          <a:p>
            <a:pPr lvl="1" algn="just">
              <a:lnSpc>
                <a:spcPct val="90000"/>
              </a:lnSpc>
            </a:pPr>
            <a:r>
              <a:rPr lang="en-US" sz="2400" dirty="0">
                <a:solidFill>
                  <a:schemeClr val="accent1">
                    <a:lumMod val="50000"/>
                  </a:schemeClr>
                </a:solidFill>
                <a:latin typeface="Comic Sans MS" pitchFamily="66" charset="0"/>
              </a:rPr>
              <a:t>Provide concepts that fall between the above two, balancing user views with some computer storage details.</a:t>
            </a:r>
            <a:endParaRPr lang="en-US" sz="2400" b="1" dirty="0">
              <a:solidFill>
                <a:schemeClr val="accent1">
                  <a:lumMod val="50000"/>
                </a:schemeClr>
              </a:solidFill>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solidFill>
                  <a:schemeClr val="accent6">
                    <a:lumMod val="75000"/>
                  </a:schemeClr>
                </a:solidFill>
                <a:latin typeface="Comic Sans MS" pitchFamily="66" charset="0"/>
              </a:rPr>
              <a:t>Key Attribute of an Entity Type</a:t>
            </a:r>
          </a:p>
        </p:txBody>
      </p:sp>
      <p:sp>
        <p:nvSpPr>
          <p:cNvPr id="3" name="Content Placeholder 2"/>
          <p:cNvSpPr>
            <a:spLocks noGrp="1"/>
          </p:cNvSpPr>
          <p:nvPr>
            <p:ph idx="1"/>
          </p:nvPr>
        </p:nvSpPr>
        <p:spPr>
          <a:xfrm>
            <a:off x="242918" y="1071546"/>
            <a:ext cx="8686800" cy="2971808"/>
          </a:xfrm>
        </p:spPr>
        <p:txBody>
          <a:bodyPr>
            <a:normAutofit fontScale="62500" lnSpcReduction="20000"/>
          </a:bodyPr>
          <a:lstStyle/>
          <a:p>
            <a:pPr algn="just">
              <a:lnSpc>
                <a:spcPct val="120000"/>
              </a:lnSpc>
            </a:pPr>
            <a:r>
              <a:rPr lang="en-US" dirty="0">
                <a:solidFill>
                  <a:schemeClr val="accent1">
                    <a:lumMod val="50000"/>
                  </a:schemeClr>
                </a:solidFill>
                <a:latin typeface="Comic Sans MS" pitchFamily="66" charset="0"/>
              </a:rPr>
              <a:t>An entity type usually has an attribute whose values are distinct for each individual entity in the entity set.</a:t>
            </a:r>
          </a:p>
          <a:p>
            <a:pPr algn="just">
              <a:lnSpc>
                <a:spcPct val="120000"/>
              </a:lnSpc>
            </a:pPr>
            <a:r>
              <a:rPr lang="en-US" dirty="0">
                <a:solidFill>
                  <a:schemeClr val="accent1">
                    <a:lumMod val="50000"/>
                  </a:schemeClr>
                </a:solidFill>
                <a:latin typeface="Comic Sans MS" pitchFamily="66" charset="0"/>
              </a:rPr>
              <a:t>Such an attribute is called as key attribute and its value can be used to identify each entity uniquely.</a:t>
            </a:r>
          </a:p>
          <a:p>
            <a:pPr algn="just">
              <a:lnSpc>
                <a:spcPct val="120000"/>
              </a:lnSpc>
            </a:pPr>
            <a:r>
              <a:rPr lang="en-US" dirty="0" err="1">
                <a:solidFill>
                  <a:schemeClr val="accent1">
                    <a:lumMod val="50000"/>
                  </a:schemeClr>
                </a:solidFill>
                <a:latin typeface="Comic Sans MS" pitchFamily="66" charset="0"/>
              </a:rPr>
              <a:t>Eg</a:t>
            </a:r>
            <a:r>
              <a:rPr lang="en-US" dirty="0">
                <a:solidFill>
                  <a:schemeClr val="accent1">
                    <a:lumMod val="50000"/>
                  </a:schemeClr>
                </a:solidFill>
                <a:latin typeface="Comic Sans MS" pitchFamily="66" charset="0"/>
              </a:rPr>
              <a:t>: No two companies will have the same name, so name attribute is the key attribute in COMPANY.</a:t>
            </a:r>
          </a:p>
          <a:p>
            <a:pPr algn="just">
              <a:lnSpc>
                <a:spcPct val="120000"/>
              </a:lnSpc>
            </a:pPr>
            <a:r>
              <a:rPr lang="en-US" dirty="0">
                <a:solidFill>
                  <a:schemeClr val="accent1">
                    <a:lumMod val="50000"/>
                  </a:schemeClr>
                </a:solidFill>
                <a:latin typeface="Comic Sans MS" pitchFamily="66" charset="0"/>
              </a:rPr>
              <a:t>In ER diagrammatic notation, each key attribute has its name </a:t>
            </a:r>
            <a:r>
              <a:rPr lang="en-US" b="1" dirty="0">
                <a:solidFill>
                  <a:schemeClr val="accent1">
                    <a:lumMod val="50000"/>
                  </a:schemeClr>
                </a:solidFill>
                <a:latin typeface="Comic Sans MS" pitchFamily="66" charset="0"/>
              </a:rPr>
              <a:t>underlined</a:t>
            </a:r>
            <a:r>
              <a:rPr lang="en-US" dirty="0">
                <a:solidFill>
                  <a:schemeClr val="accent1">
                    <a:lumMod val="50000"/>
                  </a:schemeClr>
                </a:solidFill>
                <a:latin typeface="Comic Sans MS" pitchFamily="66" charset="0"/>
              </a:rPr>
              <a:t> inside the oval.</a:t>
            </a:r>
          </a:p>
          <a:p>
            <a:pPr>
              <a:lnSpc>
                <a:spcPct val="120000"/>
              </a:lnSpc>
            </a:pPr>
            <a:endParaRPr lang="en-US" dirty="0">
              <a:solidFill>
                <a:schemeClr val="accent1">
                  <a:lumMod val="50000"/>
                </a:schemeClr>
              </a:solidFill>
              <a:latin typeface="Comic Sans MS" pitchFamily="66" charset="0"/>
            </a:endParaRPr>
          </a:p>
        </p:txBody>
      </p:sp>
      <p:pic>
        <p:nvPicPr>
          <p:cNvPr id="4" name="Picture 2"/>
          <p:cNvPicPr>
            <a:picLocks noChangeAspect="1" noChangeArrowheads="1"/>
          </p:cNvPicPr>
          <p:nvPr/>
        </p:nvPicPr>
        <p:blipFill>
          <a:blip r:embed="rId2"/>
          <a:srcRect/>
          <a:stretch>
            <a:fillRect/>
          </a:stretch>
        </p:blipFill>
        <p:spPr bwMode="auto">
          <a:xfrm>
            <a:off x="2386013" y="4071942"/>
            <a:ext cx="4703490" cy="250033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normAutofit fontScale="90000"/>
          </a:bodyPr>
          <a:lstStyle/>
          <a:p>
            <a:r>
              <a:rPr lang="en-US" dirty="0">
                <a:solidFill>
                  <a:schemeClr val="accent6">
                    <a:lumMod val="75000"/>
                  </a:schemeClr>
                </a:solidFill>
                <a:latin typeface="Comic Sans MS" pitchFamily="66" charset="0"/>
              </a:rPr>
              <a:t>Value Sets (Domains) of Attributes</a:t>
            </a:r>
          </a:p>
        </p:txBody>
      </p:sp>
      <p:sp>
        <p:nvSpPr>
          <p:cNvPr id="3" name="Content Placeholder 2"/>
          <p:cNvSpPr>
            <a:spLocks noGrp="1"/>
          </p:cNvSpPr>
          <p:nvPr>
            <p:ph idx="1"/>
          </p:nvPr>
        </p:nvSpPr>
        <p:spPr>
          <a:xfrm>
            <a:off x="242918" y="1831995"/>
            <a:ext cx="8686800" cy="4525963"/>
          </a:xfrm>
        </p:spPr>
        <p:txBody>
          <a:bodyPr>
            <a:normAutofit/>
          </a:bodyPr>
          <a:lstStyle/>
          <a:p>
            <a:pPr algn="just"/>
            <a:r>
              <a:rPr lang="en-US" sz="2800" dirty="0">
                <a:solidFill>
                  <a:schemeClr val="tx2">
                    <a:lumMod val="50000"/>
                  </a:schemeClr>
                </a:solidFill>
                <a:latin typeface="Comic Sans MS" pitchFamily="66" charset="0"/>
              </a:rPr>
              <a:t>Each simple attribute of an entity type is associated with a </a:t>
            </a:r>
            <a:r>
              <a:rPr lang="en-US" sz="2800" b="1" dirty="0">
                <a:solidFill>
                  <a:schemeClr val="tx2">
                    <a:lumMod val="50000"/>
                  </a:schemeClr>
                </a:solidFill>
                <a:latin typeface="Comic Sans MS" pitchFamily="66" charset="0"/>
              </a:rPr>
              <a:t>value set</a:t>
            </a:r>
            <a:r>
              <a:rPr lang="en-US" sz="2800" dirty="0">
                <a:solidFill>
                  <a:schemeClr val="tx2">
                    <a:lumMod val="50000"/>
                  </a:schemeClr>
                </a:solidFill>
                <a:latin typeface="Comic Sans MS" pitchFamily="66" charset="0"/>
              </a:rPr>
              <a:t> (or </a:t>
            </a:r>
            <a:r>
              <a:rPr lang="en-US" sz="2800" b="1" dirty="0">
                <a:solidFill>
                  <a:schemeClr val="tx2">
                    <a:lumMod val="50000"/>
                  </a:schemeClr>
                </a:solidFill>
                <a:latin typeface="Comic Sans MS" pitchFamily="66" charset="0"/>
              </a:rPr>
              <a:t>domain</a:t>
            </a:r>
            <a:r>
              <a:rPr lang="en-US" sz="2800" dirty="0">
                <a:solidFill>
                  <a:schemeClr val="tx2">
                    <a:lumMod val="50000"/>
                  </a:schemeClr>
                </a:solidFill>
                <a:latin typeface="Comic Sans MS" pitchFamily="66" charset="0"/>
              </a:rPr>
              <a:t> of values), which specifies the set of values that may be assigned to that attribute for each individual entity.</a:t>
            </a:r>
          </a:p>
          <a:p>
            <a:pPr algn="just"/>
            <a:endParaRPr lang="en-US" sz="2800" dirty="0">
              <a:solidFill>
                <a:schemeClr val="tx2">
                  <a:lumMod val="50000"/>
                </a:schemeClr>
              </a:solidFill>
              <a:latin typeface="Comic Sans MS" pitchFamily="66" charset="0"/>
            </a:endParaRPr>
          </a:p>
          <a:p>
            <a:pPr algn="just"/>
            <a:r>
              <a:rPr lang="en-US" sz="2800" dirty="0">
                <a:solidFill>
                  <a:schemeClr val="tx2">
                    <a:lumMod val="50000"/>
                  </a:schemeClr>
                </a:solidFill>
                <a:latin typeface="Comic Sans MS" pitchFamily="66" charset="0"/>
              </a:rPr>
              <a:t>Value sets are typically specified using the basic data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Relationship Types, Relationship Sets, and Instances</a:t>
            </a:r>
          </a:p>
        </p:txBody>
      </p:sp>
      <p:sp>
        <p:nvSpPr>
          <p:cNvPr id="3" name="Content Placeholder 2"/>
          <p:cNvSpPr>
            <a:spLocks noGrp="1"/>
          </p:cNvSpPr>
          <p:nvPr>
            <p:ph idx="1"/>
          </p:nvPr>
        </p:nvSpPr>
        <p:spPr>
          <a:xfrm>
            <a:off x="200052" y="1760557"/>
            <a:ext cx="8729666" cy="4525963"/>
          </a:xfrm>
        </p:spPr>
        <p:txBody>
          <a:bodyPr/>
          <a:lstStyle/>
          <a:p>
            <a:pPr algn="just"/>
            <a:r>
              <a:rPr lang="en-US" dirty="0">
                <a:solidFill>
                  <a:schemeClr val="tx2">
                    <a:lumMod val="50000"/>
                  </a:schemeClr>
                </a:solidFill>
                <a:latin typeface="Comic Sans MS" pitchFamily="66" charset="0"/>
              </a:rPr>
              <a:t>A </a:t>
            </a:r>
            <a:r>
              <a:rPr lang="en-US" b="1" dirty="0">
                <a:solidFill>
                  <a:schemeClr val="tx2">
                    <a:lumMod val="50000"/>
                  </a:schemeClr>
                </a:solidFill>
                <a:latin typeface="Comic Sans MS" pitchFamily="66" charset="0"/>
              </a:rPr>
              <a:t>relationship</a:t>
            </a:r>
            <a:r>
              <a:rPr lang="en-US" dirty="0">
                <a:solidFill>
                  <a:schemeClr val="tx2">
                    <a:lumMod val="50000"/>
                  </a:schemeClr>
                </a:solidFill>
                <a:latin typeface="Comic Sans MS" pitchFamily="66" charset="0"/>
              </a:rPr>
              <a:t> </a:t>
            </a:r>
            <a:r>
              <a:rPr lang="en-US" b="1" dirty="0">
                <a:solidFill>
                  <a:schemeClr val="tx2">
                    <a:lumMod val="50000"/>
                  </a:schemeClr>
                </a:solidFill>
                <a:latin typeface="Comic Sans MS" pitchFamily="66" charset="0"/>
              </a:rPr>
              <a:t>type</a:t>
            </a:r>
            <a:r>
              <a:rPr lang="en-US" dirty="0">
                <a:solidFill>
                  <a:schemeClr val="tx2">
                    <a:lumMod val="50000"/>
                  </a:schemeClr>
                </a:solidFill>
                <a:latin typeface="Comic Sans MS" pitchFamily="66" charset="0"/>
              </a:rPr>
              <a:t> R among n entity types E</a:t>
            </a:r>
            <a:r>
              <a:rPr lang="en-US" baseline="-25000" dirty="0">
                <a:solidFill>
                  <a:schemeClr val="tx2">
                    <a:lumMod val="50000"/>
                  </a:schemeClr>
                </a:solidFill>
                <a:latin typeface="Comic Sans MS" pitchFamily="66" charset="0"/>
              </a:rPr>
              <a:t>1</a:t>
            </a:r>
            <a:r>
              <a:rPr lang="en-US" dirty="0">
                <a:solidFill>
                  <a:schemeClr val="tx2">
                    <a:lumMod val="50000"/>
                  </a:schemeClr>
                </a:solidFill>
                <a:latin typeface="Comic Sans MS" pitchFamily="66" charset="0"/>
              </a:rPr>
              <a:t>, E</a:t>
            </a:r>
            <a:r>
              <a:rPr lang="en-US" baseline="-25000" dirty="0">
                <a:solidFill>
                  <a:schemeClr val="tx2">
                    <a:lumMod val="50000"/>
                  </a:schemeClr>
                </a:solidFill>
                <a:latin typeface="Comic Sans MS" pitchFamily="66" charset="0"/>
              </a:rPr>
              <a:t>2</a:t>
            </a:r>
            <a:r>
              <a:rPr lang="en-US" dirty="0">
                <a:solidFill>
                  <a:schemeClr val="tx2">
                    <a:lumMod val="50000"/>
                  </a:schemeClr>
                </a:solidFill>
                <a:latin typeface="Comic Sans MS" pitchFamily="66" charset="0"/>
              </a:rPr>
              <a:t>, … E</a:t>
            </a:r>
            <a:r>
              <a:rPr lang="en-US" baseline="-25000" dirty="0">
                <a:solidFill>
                  <a:schemeClr val="tx2">
                    <a:lumMod val="50000"/>
                  </a:schemeClr>
                </a:solidFill>
                <a:latin typeface="Comic Sans MS" pitchFamily="66" charset="0"/>
              </a:rPr>
              <a:t>n</a:t>
            </a:r>
            <a:r>
              <a:rPr lang="en-US" dirty="0">
                <a:solidFill>
                  <a:schemeClr val="tx2">
                    <a:lumMod val="50000"/>
                  </a:schemeClr>
                </a:solidFill>
                <a:latin typeface="Comic Sans MS" pitchFamily="66" charset="0"/>
              </a:rPr>
              <a:t> defines a set of associations – or a </a:t>
            </a:r>
            <a:r>
              <a:rPr lang="en-US" b="1" dirty="0">
                <a:solidFill>
                  <a:schemeClr val="tx2">
                    <a:lumMod val="50000"/>
                  </a:schemeClr>
                </a:solidFill>
                <a:latin typeface="Comic Sans MS" pitchFamily="66" charset="0"/>
              </a:rPr>
              <a:t>relationship set </a:t>
            </a:r>
            <a:r>
              <a:rPr lang="en-US" dirty="0">
                <a:solidFill>
                  <a:schemeClr val="tx2">
                    <a:lumMod val="50000"/>
                  </a:schemeClr>
                </a:solidFill>
                <a:latin typeface="Comic Sans MS" pitchFamily="66" charset="0"/>
              </a:rPr>
              <a:t>– among entities from these entity types.</a:t>
            </a:r>
          </a:p>
          <a:p>
            <a:pPr algn="just"/>
            <a:endParaRPr lang="en-US" dirty="0">
              <a:solidFill>
                <a:schemeClr val="tx2">
                  <a:lumMod val="50000"/>
                </a:schemeClr>
              </a:solidFill>
              <a:latin typeface="Comic Sans MS" pitchFamily="66" charset="0"/>
            </a:endParaRPr>
          </a:p>
          <a:p>
            <a:pPr algn="just"/>
            <a:r>
              <a:rPr lang="en-US" dirty="0">
                <a:solidFill>
                  <a:schemeClr val="tx2">
                    <a:lumMod val="50000"/>
                  </a:schemeClr>
                </a:solidFill>
                <a:latin typeface="Comic Sans MS" pitchFamily="66" charset="0"/>
              </a:rPr>
              <a:t>Mathematically, the relationship set R is a set of </a:t>
            </a:r>
            <a:r>
              <a:rPr lang="en-US" b="1" dirty="0">
                <a:solidFill>
                  <a:schemeClr val="tx2">
                    <a:lumMod val="50000"/>
                  </a:schemeClr>
                </a:solidFill>
                <a:latin typeface="Comic Sans MS" pitchFamily="66" charset="0"/>
              </a:rPr>
              <a:t>relationship</a:t>
            </a:r>
            <a:r>
              <a:rPr lang="en-US" dirty="0">
                <a:solidFill>
                  <a:schemeClr val="tx2">
                    <a:lumMod val="50000"/>
                  </a:schemeClr>
                </a:solidFill>
                <a:latin typeface="Comic Sans MS" pitchFamily="66" charset="0"/>
              </a:rPr>
              <a:t> </a:t>
            </a:r>
            <a:r>
              <a:rPr lang="en-US" b="1" dirty="0">
                <a:solidFill>
                  <a:schemeClr val="tx2">
                    <a:lumMod val="50000"/>
                  </a:schemeClr>
                </a:solidFill>
                <a:latin typeface="Comic Sans MS" pitchFamily="66" charset="0"/>
              </a:rPr>
              <a:t>instances</a:t>
            </a:r>
            <a:r>
              <a:rPr lang="en-US" dirty="0">
                <a:solidFill>
                  <a:schemeClr val="tx2">
                    <a:lumMod val="50000"/>
                  </a:schemeClr>
                </a:solidFill>
                <a:latin typeface="Comic Sans MS" pitchFamily="66" charset="0"/>
              </a:rPr>
              <a:t> </a:t>
            </a:r>
            <a:r>
              <a:rPr lang="en-US" dirty="0" err="1">
                <a:solidFill>
                  <a:schemeClr val="tx2">
                    <a:lumMod val="50000"/>
                  </a:schemeClr>
                </a:solidFill>
                <a:latin typeface="Comic Sans MS" pitchFamily="66" charset="0"/>
              </a:rPr>
              <a:t>r</a:t>
            </a:r>
            <a:r>
              <a:rPr lang="en-US" baseline="-25000" dirty="0" err="1">
                <a:solidFill>
                  <a:schemeClr val="tx2">
                    <a:lumMod val="50000"/>
                  </a:schemeClr>
                </a:solidFill>
                <a:latin typeface="Comic Sans MS" pitchFamily="66" charset="0"/>
              </a:rPr>
              <a:t>i</a:t>
            </a:r>
            <a:r>
              <a:rPr lang="en-US" dirty="0">
                <a:solidFill>
                  <a:schemeClr val="tx2">
                    <a:lumMod val="50000"/>
                  </a:schemeClr>
                </a:solidFill>
                <a:latin typeface="Comic Sans MS" pitchFamily="66" charset="0"/>
              </a:rPr>
              <a:t>, where each </a:t>
            </a:r>
            <a:r>
              <a:rPr lang="en-US" dirty="0" err="1">
                <a:solidFill>
                  <a:schemeClr val="tx2">
                    <a:lumMod val="50000"/>
                  </a:schemeClr>
                </a:solidFill>
                <a:latin typeface="Comic Sans MS" pitchFamily="66" charset="0"/>
              </a:rPr>
              <a:t>r</a:t>
            </a:r>
            <a:r>
              <a:rPr lang="en-US" baseline="-25000" dirty="0" err="1">
                <a:solidFill>
                  <a:schemeClr val="tx2">
                    <a:lumMod val="50000"/>
                  </a:schemeClr>
                </a:solidFill>
                <a:latin typeface="Comic Sans MS" pitchFamily="66" charset="0"/>
              </a:rPr>
              <a:t>i</a:t>
            </a:r>
            <a:r>
              <a:rPr lang="en-US" dirty="0">
                <a:solidFill>
                  <a:schemeClr val="tx2">
                    <a:lumMod val="50000"/>
                  </a:schemeClr>
                </a:solidFill>
                <a:latin typeface="Comic Sans MS" pitchFamily="66" charset="0"/>
              </a:rPr>
              <a:t> associates n individual entities.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846158"/>
          </a:xfrm>
        </p:spPr>
        <p:txBody>
          <a:bodyPr/>
          <a:lstStyle/>
          <a:p>
            <a:r>
              <a:rPr lang="en-US" dirty="0">
                <a:solidFill>
                  <a:schemeClr val="accent6">
                    <a:lumMod val="75000"/>
                  </a:schemeClr>
                </a:solidFill>
                <a:latin typeface="Comic Sans MS" pitchFamily="66" charset="0"/>
              </a:rPr>
              <a:t>Example 1…</a:t>
            </a:r>
          </a:p>
        </p:txBody>
      </p:sp>
      <p:sp>
        <p:nvSpPr>
          <p:cNvPr id="5" name="Line 2"/>
          <p:cNvSpPr>
            <a:spLocks noChangeShapeType="1"/>
          </p:cNvSpPr>
          <p:nvPr/>
        </p:nvSpPr>
        <p:spPr bwMode="auto">
          <a:xfrm flipV="1">
            <a:off x="1524000" y="2378075"/>
            <a:ext cx="2971800" cy="2476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6" name="Line 3"/>
          <p:cNvSpPr>
            <a:spLocks noChangeShapeType="1"/>
          </p:cNvSpPr>
          <p:nvPr/>
        </p:nvSpPr>
        <p:spPr bwMode="auto">
          <a:xfrm flipV="1">
            <a:off x="1524000" y="3006725"/>
            <a:ext cx="2914650" cy="762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7" name="Line 4"/>
          <p:cNvSpPr>
            <a:spLocks noChangeShapeType="1"/>
          </p:cNvSpPr>
          <p:nvPr/>
        </p:nvSpPr>
        <p:spPr bwMode="auto">
          <a:xfrm flipV="1">
            <a:off x="1543050" y="3559175"/>
            <a:ext cx="2857500" cy="381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8" name="Line 5"/>
          <p:cNvSpPr>
            <a:spLocks noChangeShapeType="1"/>
          </p:cNvSpPr>
          <p:nvPr/>
        </p:nvSpPr>
        <p:spPr bwMode="auto">
          <a:xfrm>
            <a:off x="1543050" y="4073525"/>
            <a:ext cx="2914650" cy="762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9" name="Line 6"/>
          <p:cNvSpPr>
            <a:spLocks noChangeShapeType="1"/>
          </p:cNvSpPr>
          <p:nvPr/>
        </p:nvSpPr>
        <p:spPr bwMode="auto">
          <a:xfrm>
            <a:off x="1543050" y="4549775"/>
            <a:ext cx="2876550" cy="1524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0" name="Line 7"/>
          <p:cNvSpPr>
            <a:spLocks noChangeShapeType="1"/>
          </p:cNvSpPr>
          <p:nvPr/>
        </p:nvSpPr>
        <p:spPr bwMode="auto">
          <a:xfrm>
            <a:off x="1524000" y="5045075"/>
            <a:ext cx="2933700" cy="2476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1" name="Line 8"/>
          <p:cNvSpPr>
            <a:spLocks noChangeShapeType="1"/>
          </p:cNvSpPr>
          <p:nvPr/>
        </p:nvSpPr>
        <p:spPr bwMode="auto">
          <a:xfrm>
            <a:off x="1543050" y="5559425"/>
            <a:ext cx="2895600" cy="3238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2" name="Line 9"/>
          <p:cNvSpPr>
            <a:spLocks noChangeShapeType="1"/>
          </p:cNvSpPr>
          <p:nvPr/>
        </p:nvSpPr>
        <p:spPr bwMode="auto">
          <a:xfrm>
            <a:off x="4552950" y="2378075"/>
            <a:ext cx="2895600" cy="2286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3" name="Line 10"/>
          <p:cNvSpPr>
            <a:spLocks noChangeShapeType="1"/>
          </p:cNvSpPr>
          <p:nvPr/>
        </p:nvSpPr>
        <p:spPr bwMode="auto">
          <a:xfrm>
            <a:off x="4572000" y="2987675"/>
            <a:ext cx="2838450" cy="5334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4" name="Line 11"/>
          <p:cNvSpPr>
            <a:spLocks noChangeShapeType="1"/>
          </p:cNvSpPr>
          <p:nvPr/>
        </p:nvSpPr>
        <p:spPr bwMode="auto">
          <a:xfrm flipV="1">
            <a:off x="4552950" y="2606675"/>
            <a:ext cx="2857500" cy="9525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5" name="Line 12"/>
          <p:cNvSpPr>
            <a:spLocks noChangeShapeType="1"/>
          </p:cNvSpPr>
          <p:nvPr/>
        </p:nvSpPr>
        <p:spPr bwMode="auto">
          <a:xfrm flipV="1">
            <a:off x="4591050" y="3540125"/>
            <a:ext cx="2800350" cy="5905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6" name="Line 13"/>
          <p:cNvSpPr>
            <a:spLocks noChangeShapeType="1"/>
          </p:cNvSpPr>
          <p:nvPr/>
        </p:nvSpPr>
        <p:spPr bwMode="auto">
          <a:xfrm flipV="1">
            <a:off x="4552950" y="4435475"/>
            <a:ext cx="2819400" cy="2857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7" name="Line 14"/>
          <p:cNvSpPr>
            <a:spLocks noChangeShapeType="1"/>
          </p:cNvSpPr>
          <p:nvPr/>
        </p:nvSpPr>
        <p:spPr bwMode="auto">
          <a:xfrm flipV="1">
            <a:off x="4552950" y="4435475"/>
            <a:ext cx="2838450" cy="14478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8" name="Rectangle 16"/>
          <p:cNvSpPr>
            <a:spLocks noChangeArrowheads="1"/>
          </p:cNvSpPr>
          <p:nvPr/>
        </p:nvSpPr>
        <p:spPr bwMode="auto">
          <a:xfrm>
            <a:off x="4381500" y="22891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19" name="Rectangle 17"/>
          <p:cNvSpPr>
            <a:spLocks noChangeArrowheads="1"/>
          </p:cNvSpPr>
          <p:nvPr/>
        </p:nvSpPr>
        <p:spPr bwMode="auto">
          <a:xfrm>
            <a:off x="4381500" y="28797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0" name="Rectangle 18"/>
          <p:cNvSpPr>
            <a:spLocks noChangeArrowheads="1"/>
          </p:cNvSpPr>
          <p:nvPr/>
        </p:nvSpPr>
        <p:spPr bwMode="auto">
          <a:xfrm>
            <a:off x="4381500" y="34512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1" name="Rectangle 19"/>
          <p:cNvSpPr>
            <a:spLocks noChangeArrowheads="1"/>
          </p:cNvSpPr>
          <p:nvPr/>
        </p:nvSpPr>
        <p:spPr bwMode="auto">
          <a:xfrm>
            <a:off x="4381500" y="40417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2" name="Rectangle 20"/>
          <p:cNvSpPr>
            <a:spLocks noChangeArrowheads="1"/>
          </p:cNvSpPr>
          <p:nvPr/>
        </p:nvSpPr>
        <p:spPr bwMode="auto">
          <a:xfrm>
            <a:off x="4381500" y="46132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3" name="Rectangle 21"/>
          <p:cNvSpPr>
            <a:spLocks noChangeArrowheads="1"/>
          </p:cNvSpPr>
          <p:nvPr/>
        </p:nvSpPr>
        <p:spPr bwMode="auto">
          <a:xfrm>
            <a:off x="4381500" y="52038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4" name="Rectangle 22"/>
          <p:cNvSpPr>
            <a:spLocks noChangeArrowheads="1"/>
          </p:cNvSpPr>
          <p:nvPr/>
        </p:nvSpPr>
        <p:spPr bwMode="auto">
          <a:xfrm>
            <a:off x="4381500" y="57753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5" name="Oval 23"/>
          <p:cNvSpPr>
            <a:spLocks noChangeArrowheads="1"/>
          </p:cNvSpPr>
          <p:nvPr/>
        </p:nvSpPr>
        <p:spPr bwMode="auto">
          <a:xfrm>
            <a:off x="466725" y="1787525"/>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1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2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3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4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5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6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7  </a:t>
            </a:r>
            <a:r>
              <a:rPr lang="en-US" sz="2000" baseline="-25000">
                <a:solidFill>
                  <a:schemeClr val="accent4">
                    <a:lumMod val="50000"/>
                  </a:schemeClr>
                </a:solidFill>
                <a:latin typeface="Comic Sans MS" pitchFamily="66" charset="0"/>
                <a:sym typeface="Monotype Sorts" pitchFamily="2" charset="2"/>
              </a:rPr>
              <a:t></a:t>
            </a:r>
          </a:p>
        </p:txBody>
      </p:sp>
      <p:sp>
        <p:nvSpPr>
          <p:cNvPr id="26" name="Text Box 24"/>
          <p:cNvSpPr txBox="1">
            <a:spLocks noChangeArrowheads="1"/>
          </p:cNvSpPr>
          <p:nvPr/>
        </p:nvSpPr>
        <p:spPr bwMode="auto">
          <a:xfrm>
            <a:off x="466725" y="1295400"/>
            <a:ext cx="1398139" cy="369332"/>
          </a:xfrm>
          <a:prstGeom prst="rect">
            <a:avLst/>
          </a:prstGeom>
          <a:noFill/>
          <a:ln w="9525">
            <a:noFill/>
            <a:miter lim="800000"/>
            <a:headEnd/>
            <a:tailEnd/>
          </a:ln>
        </p:spPr>
        <p:txBody>
          <a:bodyPr wrap="none">
            <a:spAutoFit/>
          </a:bodyPr>
          <a:lstStyle/>
          <a:p>
            <a:pPr algn="ctr" eaLnBrk="0" hangingPunct="0"/>
            <a:r>
              <a:rPr lang="en-US" dirty="0">
                <a:solidFill>
                  <a:schemeClr val="accent4">
                    <a:lumMod val="50000"/>
                  </a:schemeClr>
                </a:solidFill>
                <a:latin typeface="Comic Sans MS" pitchFamily="66" charset="0"/>
              </a:rPr>
              <a:t>EMPLOYEE</a:t>
            </a:r>
          </a:p>
        </p:txBody>
      </p:sp>
      <p:sp>
        <p:nvSpPr>
          <p:cNvPr id="27" name="Oval 25"/>
          <p:cNvSpPr>
            <a:spLocks noChangeArrowheads="1"/>
          </p:cNvSpPr>
          <p:nvPr/>
        </p:nvSpPr>
        <p:spPr bwMode="auto">
          <a:xfrm>
            <a:off x="3505200" y="1752600"/>
            <a:ext cx="1943100" cy="4842165"/>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1</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2</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3</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4</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5</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6</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7</a:t>
            </a:r>
          </a:p>
          <a:p>
            <a:pPr algn="ctr" eaLnBrk="0" hangingPunct="0">
              <a:spcBef>
                <a:spcPct val="40000"/>
              </a:spcBef>
              <a:spcAft>
                <a:spcPct val="50000"/>
              </a:spcAft>
            </a:pPr>
            <a:endParaRPr lang="en-US" sz="2000" dirty="0">
              <a:solidFill>
                <a:schemeClr val="accent4">
                  <a:lumMod val="50000"/>
                </a:schemeClr>
              </a:solidFill>
              <a:latin typeface="Comic Sans MS" pitchFamily="66" charset="0"/>
            </a:endParaRPr>
          </a:p>
        </p:txBody>
      </p:sp>
      <p:sp>
        <p:nvSpPr>
          <p:cNvPr id="28" name="Text Box 26"/>
          <p:cNvSpPr txBox="1">
            <a:spLocks noChangeArrowheads="1"/>
          </p:cNvSpPr>
          <p:nvPr/>
        </p:nvSpPr>
        <p:spPr bwMode="auto">
          <a:xfrm>
            <a:off x="3460750" y="1295400"/>
            <a:ext cx="1667443" cy="369332"/>
          </a:xfrm>
          <a:prstGeom prst="rect">
            <a:avLst/>
          </a:prstGeom>
          <a:noFill/>
          <a:ln w="9525">
            <a:noFill/>
            <a:miter lim="800000"/>
            <a:headEnd/>
            <a:tailEnd/>
          </a:ln>
        </p:spPr>
        <p:txBody>
          <a:bodyPr wrap="none">
            <a:spAutoFit/>
          </a:bodyPr>
          <a:lstStyle/>
          <a:p>
            <a:pPr algn="ctr" eaLnBrk="0" hangingPunct="0"/>
            <a:r>
              <a:rPr lang="en-US">
                <a:solidFill>
                  <a:schemeClr val="accent4">
                    <a:lumMod val="50000"/>
                  </a:schemeClr>
                </a:solidFill>
                <a:latin typeface="Comic Sans MS" pitchFamily="66" charset="0"/>
              </a:rPr>
              <a:t>WORKS_FOR</a:t>
            </a:r>
          </a:p>
        </p:txBody>
      </p:sp>
      <p:sp>
        <p:nvSpPr>
          <p:cNvPr id="29" name="Oval 27"/>
          <p:cNvSpPr>
            <a:spLocks noChangeArrowheads="1"/>
          </p:cNvSpPr>
          <p:nvPr/>
        </p:nvSpPr>
        <p:spPr bwMode="auto">
          <a:xfrm>
            <a:off x="6553200" y="1787525"/>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1</a:t>
            </a:r>
            <a:endParaRPr lang="en-US" sz="2000">
              <a:solidFill>
                <a:schemeClr val="accent4">
                  <a:lumMod val="50000"/>
                </a:schemeClr>
              </a:solidFill>
              <a:latin typeface="Comic Sans MS" pitchFamily="66" charset="0"/>
            </a:endParaRPr>
          </a:p>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2</a:t>
            </a:r>
            <a:endParaRPr lang="en-US" sz="2000">
              <a:solidFill>
                <a:schemeClr val="accent4">
                  <a:lumMod val="50000"/>
                </a:schemeClr>
              </a:solidFill>
              <a:latin typeface="Comic Sans MS" pitchFamily="66" charset="0"/>
            </a:endParaRPr>
          </a:p>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3</a:t>
            </a:r>
            <a:endParaRPr lang="en-US" sz="2000">
              <a:solidFill>
                <a:schemeClr val="accent4">
                  <a:lumMod val="50000"/>
                </a:schemeClr>
              </a:solidFill>
              <a:latin typeface="Comic Sans MS" pitchFamily="66" charset="0"/>
            </a:endParaRPr>
          </a:p>
        </p:txBody>
      </p:sp>
      <p:sp>
        <p:nvSpPr>
          <p:cNvPr id="30" name="Text Box 28"/>
          <p:cNvSpPr txBox="1">
            <a:spLocks noChangeArrowheads="1"/>
          </p:cNvSpPr>
          <p:nvPr/>
        </p:nvSpPr>
        <p:spPr bwMode="auto">
          <a:xfrm>
            <a:off x="6413500" y="1295400"/>
            <a:ext cx="1774845" cy="369332"/>
          </a:xfrm>
          <a:prstGeom prst="rect">
            <a:avLst/>
          </a:prstGeom>
          <a:noFill/>
          <a:ln w="9525">
            <a:noFill/>
            <a:miter lim="800000"/>
            <a:headEnd/>
            <a:tailEnd/>
          </a:ln>
        </p:spPr>
        <p:txBody>
          <a:bodyPr wrap="none">
            <a:spAutoFit/>
          </a:bodyPr>
          <a:lstStyle/>
          <a:p>
            <a:pPr algn="ctr" eaLnBrk="0" hangingPunct="0"/>
            <a:r>
              <a:rPr lang="en-US" dirty="0">
                <a:solidFill>
                  <a:schemeClr val="accent4">
                    <a:lumMod val="50000"/>
                  </a:schemeClr>
                </a:solidFill>
                <a:latin typeface="Comic Sans MS" pitchFamily="66" charset="0"/>
              </a:rPr>
              <a:t>DEPARTMENT</a:t>
            </a:r>
          </a:p>
        </p:txBody>
      </p:sp>
      <p:sp>
        <p:nvSpPr>
          <p:cNvPr id="31" name="Line 29"/>
          <p:cNvSpPr>
            <a:spLocks noChangeShapeType="1"/>
          </p:cNvSpPr>
          <p:nvPr/>
        </p:nvSpPr>
        <p:spPr bwMode="auto">
          <a:xfrm flipV="1">
            <a:off x="4572000" y="2589213"/>
            <a:ext cx="2838450" cy="26860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solidFill>
                  <a:schemeClr val="accent6">
                    <a:lumMod val="75000"/>
                  </a:schemeClr>
                </a:solidFill>
                <a:latin typeface="Comic Sans MS" pitchFamily="66" charset="0"/>
              </a:rPr>
              <a:t>Relationship Degree</a:t>
            </a:r>
          </a:p>
        </p:txBody>
      </p:sp>
      <p:sp>
        <p:nvSpPr>
          <p:cNvPr id="3" name="Rectangle 2"/>
          <p:cNvSpPr/>
          <p:nvPr/>
        </p:nvSpPr>
        <p:spPr>
          <a:xfrm>
            <a:off x="285720" y="1424272"/>
            <a:ext cx="8572560" cy="3268587"/>
          </a:xfrm>
          <a:prstGeom prst="rect">
            <a:avLst/>
          </a:prstGeom>
        </p:spPr>
        <p:txBody>
          <a:bodyPr wrap="square">
            <a:spAutoFit/>
          </a:bodyPr>
          <a:lstStyle/>
          <a:p>
            <a:pPr marL="342900" indent="-342900" algn="just">
              <a:spcBef>
                <a:spcPct val="20000"/>
              </a:spcBef>
              <a:buFont typeface="Arial" pitchFamily="34" charset="0"/>
              <a:buChar char="•"/>
            </a:pPr>
            <a:r>
              <a:rPr lang="en-US" sz="3200" dirty="0">
                <a:solidFill>
                  <a:schemeClr val="tx2">
                    <a:lumMod val="50000"/>
                  </a:schemeClr>
                </a:solidFill>
                <a:latin typeface="Comic Sans MS" pitchFamily="66" charset="0"/>
              </a:rPr>
              <a:t>The degree of a relationship type is the number of participating entity types.</a:t>
            </a:r>
          </a:p>
          <a:p>
            <a:pPr algn="just">
              <a:buFont typeface="Arial" pitchFamily="34" charset="0"/>
              <a:buChar char="•"/>
            </a:pPr>
            <a:endParaRPr lang="en-US" sz="2000" dirty="0">
              <a:solidFill>
                <a:schemeClr val="accent1">
                  <a:lumMod val="50000"/>
                </a:schemeClr>
              </a:solidFill>
              <a:latin typeface="Comic Sans MS" pitchFamily="66" charset="0"/>
            </a:endParaRPr>
          </a:p>
          <a:p>
            <a:pPr marL="342900" indent="-342900" algn="just">
              <a:spcBef>
                <a:spcPct val="20000"/>
              </a:spcBef>
              <a:buFont typeface="Arial" pitchFamily="34" charset="0"/>
              <a:buChar char="•"/>
            </a:pPr>
            <a:r>
              <a:rPr lang="en-US" sz="3200" dirty="0">
                <a:solidFill>
                  <a:schemeClr val="tx2">
                    <a:lumMod val="50000"/>
                  </a:schemeClr>
                </a:solidFill>
                <a:latin typeface="Comic Sans MS" pitchFamily="66" charset="0"/>
              </a:rPr>
              <a:t>A relationship type of degree two is called </a:t>
            </a:r>
            <a:r>
              <a:rPr lang="en-US" sz="3200" b="1" dirty="0">
                <a:solidFill>
                  <a:schemeClr val="tx2">
                    <a:lumMod val="50000"/>
                  </a:schemeClr>
                </a:solidFill>
                <a:latin typeface="Comic Sans MS" pitchFamily="66" charset="0"/>
              </a:rPr>
              <a:t>binary</a:t>
            </a:r>
            <a:r>
              <a:rPr lang="en-US" sz="3200" dirty="0">
                <a:solidFill>
                  <a:schemeClr val="tx2">
                    <a:lumMod val="50000"/>
                  </a:schemeClr>
                </a:solidFill>
                <a:latin typeface="Comic Sans MS" pitchFamily="66" charset="0"/>
              </a:rPr>
              <a:t>, and one of degree three is called </a:t>
            </a:r>
            <a:r>
              <a:rPr lang="en-US" sz="3200" b="1" dirty="0">
                <a:solidFill>
                  <a:schemeClr val="tx2">
                    <a:lumMod val="50000"/>
                  </a:schemeClr>
                </a:solidFill>
                <a:latin typeface="Comic Sans MS" pitchFamily="66" charset="0"/>
              </a:rPr>
              <a:t>ternary</a:t>
            </a:r>
            <a:r>
              <a:rPr lang="en-US" sz="3200" dirty="0">
                <a:solidFill>
                  <a:schemeClr val="tx2">
                    <a:lumMod val="50000"/>
                  </a:schemeClr>
                </a:solidFill>
                <a:latin typeface="Comic Sans MS" pitchFamily="66" charset="0"/>
              </a:rPr>
              <a:t>.</a:t>
            </a:r>
            <a:endParaRPr lang="en-US" sz="2000" dirty="0">
              <a:solidFill>
                <a:schemeClr val="accent1">
                  <a:lumMod val="50000"/>
                </a:schemeClr>
              </a:solidFill>
              <a:latin typeface="Comic Sans MS" pitchFamily="66" charset="0"/>
            </a:endParaRPr>
          </a:p>
          <a:p>
            <a:pPr algn="just">
              <a:buFont typeface="Arial" pitchFamily="34" charset="0"/>
              <a:buChar char="•"/>
            </a:pPr>
            <a:endParaRPr lang="en-US" sz="2000" dirty="0">
              <a:solidFill>
                <a:schemeClr val="accent1">
                  <a:lumMod val="50000"/>
                </a:schemeClr>
              </a:solidFill>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214291"/>
            <a:ext cx="8658228" cy="1571635"/>
          </a:xfrm>
        </p:spPr>
        <p:txBody>
          <a:bodyPr>
            <a:normAutofit/>
          </a:bodyPr>
          <a:lstStyle/>
          <a:p>
            <a:pPr algn="just"/>
            <a:r>
              <a:rPr lang="en-US" sz="2200" dirty="0">
                <a:solidFill>
                  <a:schemeClr val="accent1">
                    <a:lumMod val="50000"/>
                  </a:schemeClr>
                </a:solidFill>
                <a:latin typeface="Comic Sans MS" pitchFamily="66" charset="0"/>
              </a:rPr>
              <a:t>An example of a ternary relationship is SUPPLY, shown in Figure, where each relationship instance </a:t>
            </a:r>
            <a:r>
              <a:rPr lang="en-US" sz="2200" dirty="0" err="1">
                <a:solidFill>
                  <a:schemeClr val="accent1">
                    <a:lumMod val="50000"/>
                  </a:schemeClr>
                </a:solidFill>
                <a:latin typeface="Comic Sans MS" pitchFamily="66" charset="0"/>
              </a:rPr>
              <a:t>r</a:t>
            </a:r>
            <a:r>
              <a:rPr lang="en-US" sz="2200" baseline="-25000" dirty="0" err="1">
                <a:solidFill>
                  <a:schemeClr val="accent1">
                    <a:lumMod val="50000"/>
                  </a:schemeClr>
                </a:solidFill>
                <a:latin typeface="Comic Sans MS" pitchFamily="66" charset="0"/>
              </a:rPr>
              <a:t>i</a:t>
            </a:r>
            <a:r>
              <a:rPr lang="en-US" sz="2200" dirty="0">
                <a:solidFill>
                  <a:schemeClr val="accent1">
                    <a:lumMod val="50000"/>
                  </a:schemeClr>
                </a:solidFill>
                <a:latin typeface="Comic Sans MS" pitchFamily="66" charset="0"/>
              </a:rPr>
              <a:t> associates three entities—a supplier s, a part p, and a project j— whenever s supplies part p to project j.</a:t>
            </a:r>
          </a:p>
        </p:txBody>
      </p:sp>
      <p:pic>
        <p:nvPicPr>
          <p:cNvPr id="1026" name="Picture 2"/>
          <p:cNvPicPr>
            <a:picLocks noChangeAspect="1" noChangeArrowheads="1"/>
          </p:cNvPicPr>
          <p:nvPr/>
        </p:nvPicPr>
        <p:blipFill>
          <a:blip r:embed="rId2"/>
          <a:srcRect/>
          <a:stretch>
            <a:fillRect/>
          </a:stretch>
        </p:blipFill>
        <p:spPr bwMode="auto">
          <a:xfrm>
            <a:off x="1724025" y="1824061"/>
            <a:ext cx="5695950" cy="49625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Role Names and Recursive Relationships</a:t>
            </a:r>
          </a:p>
        </p:txBody>
      </p:sp>
      <p:sp>
        <p:nvSpPr>
          <p:cNvPr id="3" name="Content Placeholder 2"/>
          <p:cNvSpPr>
            <a:spLocks noGrp="1"/>
          </p:cNvSpPr>
          <p:nvPr>
            <p:ph idx="1"/>
          </p:nvPr>
        </p:nvSpPr>
        <p:spPr>
          <a:xfrm>
            <a:off x="285720" y="1600200"/>
            <a:ext cx="8501122" cy="4900634"/>
          </a:xfrm>
        </p:spPr>
        <p:txBody>
          <a:bodyPr>
            <a:normAutofit fontScale="77500" lnSpcReduction="20000"/>
          </a:bodyPr>
          <a:lstStyle/>
          <a:p>
            <a:pPr algn="just">
              <a:lnSpc>
                <a:spcPct val="120000"/>
              </a:lnSpc>
            </a:pPr>
            <a:r>
              <a:rPr lang="en-US" dirty="0">
                <a:solidFill>
                  <a:schemeClr val="accent1">
                    <a:lumMod val="50000"/>
                  </a:schemeClr>
                </a:solidFill>
                <a:latin typeface="Comic Sans MS" pitchFamily="66" charset="0"/>
              </a:rPr>
              <a:t>Each entity type that participates in a relationship type plays a particular </a:t>
            </a:r>
            <a:r>
              <a:rPr lang="en-US" b="1" dirty="0">
                <a:solidFill>
                  <a:schemeClr val="accent1">
                    <a:lumMod val="50000"/>
                  </a:schemeClr>
                </a:solidFill>
                <a:latin typeface="Comic Sans MS" pitchFamily="66" charset="0"/>
              </a:rPr>
              <a:t>role </a:t>
            </a:r>
            <a:r>
              <a:rPr lang="en-US" dirty="0">
                <a:solidFill>
                  <a:schemeClr val="accent1">
                    <a:lumMod val="50000"/>
                  </a:schemeClr>
                </a:solidFill>
                <a:latin typeface="Comic Sans MS" pitchFamily="66" charset="0"/>
              </a:rPr>
              <a:t>in the relationship.</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The role name signifies the role that a participating entity from the entity type plays in each relationship instance, and helps to explain what the relationship means.</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Some entity types participates more than once in a relationship type in different roles. Such relationship types are called </a:t>
            </a:r>
            <a:r>
              <a:rPr lang="en-US" b="1" dirty="0">
                <a:solidFill>
                  <a:schemeClr val="accent1">
                    <a:lumMod val="50000"/>
                  </a:schemeClr>
                </a:solidFill>
                <a:latin typeface="Comic Sans MS" pitchFamily="66" charset="0"/>
              </a:rPr>
              <a:t>recursive relationships</a:t>
            </a:r>
            <a:r>
              <a:rPr lang="en-US" dirty="0">
                <a:solidFill>
                  <a:schemeClr val="accent1">
                    <a:lumMod val="50000"/>
                  </a:schemeClr>
                </a:solidFill>
                <a:latin typeface="Comic Sans MS" pitchFamily="66"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142853"/>
            <a:ext cx="8658228" cy="2357453"/>
          </a:xfrm>
        </p:spPr>
        <p:txBody>
          <a:bodyPr>
            <a:normAutofit/>
          </a:bodyPr>
          <a:lstStyle/>
          <a:p>
            <a:pPr algn="just">
              <a:lnSpc>
                <a:spcPct val="120000"/>
              </a:lnSpc>
            </a:pPr>
            <a:r>
              <a:rPr lang="en-US" sz="1600" dirty="0">
                <a:solidFill>
                  <a:schemeClr val="accent1">
                    <a:lumMod val="50000"/>
                  </a:schemeClr>
                </a:solidFill>
                <a:latin typeface="Comic Sans MS" pitchFamily="66" charset="0"/>
              </a:rPr>
              <a:t>The SUPERVISION relationship type relates an employee to a supervisor, where both employee and supervisor entities are members of the same EMPLOYEE entity set. </a:t>
            </a:r>
          </a:p>
          <a:p>
            <a:pPr algn="just">
              <a:lnSpc>
                <a:spcPct val="120000"/>
              </a:lnSpc>
            </a:pPr>
            <a:r>
              <a:rPr lang="en-US" sz="1600" dirty="0">
                <a:solidFill>
                  <a:schemeClr val="accent1">
                    <a:lumMod val="50000"/>
                  </a:schemeClr>
                </a:solidFill>
                <a:latin typeface="Comic Sans MS" pitchFamily="66" charset="0"/>
              </a:rPr>
              <a:t>Hence, the EMPLOYEE entity type participates twice in SUPERVISION: once in the role of supervisor (or boss), and once in the role of supervisee (or subordinate). </a:t>
            </a:r>
          </a:p>
          <a:p>
            <a:pPr algn="just">
              <a:lnSpc>
                <a:spcPct val="120000"/>
              </a:lnSpc>
            </a:pPr>
            <a:r>
              <a:rPr lang="en-US" sz="1600" dirty="0">
                <a:solidFill>
                  <a:schemeClr val="accent1">
                    <a:lumMod val="50000"/>
                  </a:schemeClr>
                </a:solidFill>
                <a:latin typeface="Comic Sans MS" pitchFamily="66" charset="0"/>
              </a:rPr>
              <a:t>In Figure, the lines marked ‘1’ represent the supervisor role, and those marked ‘2’ represent the supervisee role.</a:t>
            </a:r>
          </a:p>
        </p:txBody>
      </p:sp>
      <p:pic>
        <p:nvPicPr>
          <p:cNvPr id="5" name="Picture 2"/>
          <p:cNvPicPr>
            <a:picLocks noChangeAspect="1" noChangeArrowheads="1"/>
          </p:cNvPicPr>
          <p:nvPr/>
        </p:nvPicPr>
        <p:blipFill>
          <a:blip r:embed="rId2"/>
          <a:srcRect/>
          <a:stretch>
            <a:fillRect/>
          </a:stretch>
        </p:blipFill>
        <p:spPr bwMode="auto">
          <a:xfrm>
            <a:off x="1738313" y="2303019"/>
            <a:ext cx="5262579" cy="455500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solidFill>
                  <a:schemeClr val="accent6">
                    <a:lumMod val="75000"/>
                  </a:schemeClr>
                </a:solidFill>
                <a:latin typeface="Comic Sans MS" pitchFamily="66" charset="0"/>
              </a:rPr>
              <a:t>Constraints on Relationship Types</a:t>
            </a:r>
          </a:p>
        </p:txBody>
      </p:sp>
      <p:sp>
        <p:nvSpPr>
          <p:cNvPr id="3" name="Content Placeholder 2"/>
          <p:cNvSpPr>
            <a:spLocks noGrp="1"/>
          </p:cNvSpPr>
          <p:nvPr>
            <p:ph idx="1"/>
          </p:nvPr>
        </p:nvSpPr>
        <p:spPr>
          <a:xfrm>
            <a:off x="214282" y="1214422"/>
            <a:ext cx="8715436" cy="5143536"/>
          </a:xfrm>
        </p:spPr>
        <p:txBody>
          <a:bodyPr>
            <a:normAutofit fontScale="85000" lnSpcReduction="10000"/>
          </a:bodyPr>
          <a:lstStyle/>
          <a:p>
            <a:pPr algn="just"/>
            <a:r>
              <a:rPr lang="en-US" dirty="0">
                <a:solidFill>
                  <a:schemeClr val="tx2">
                    <a:lumMod val="50000"/>
                  </a:schemeClr>
                </a:solidFill>
                <a:latin typeface="Comic Sans MS" pitchFamily="66" charset="0"/>
              </a:rPr>
              <a:t>There are two types of relationship constraints:</a:t>
            </a:r>
          </a:p>
          <a:p>
            <a:pPr lvl="1" algn="just"/>
            <a:r>
              <a:rPr lang="en-US" dirty="0">
                <a:solidFill>
                  <a:schemeClr val="tx2">
                    <a:lumMod val="50000"/>
                  </a:schemeClr>
                </a:solidFill>
                <a:latin typeface="Comic Sans MS" pitchFamily="66" charset="0"/>
              </a:rPr>
              <a:t>Cardinality ratio</a:t>
            </a:r>
          </a:p>
          <a:p>
            <a:pPr lvl="2" algn="just"/>
            <a:r>
              <a:rPr lang="en-US" dirty="0">
                <a:solidFill>
                  <a:schemeClr val="tx2">
                    <a:lumMod val="50000"/>
                  </a:schemeClr>
                </a:solidFill>
                <a:latin typeface="Comic Sans MS" pitchFamily="66" charset="0"/>
              </a:rPr>
              <a:t>The cardinality ratio for binary relationship specifies the maximum number of relationship instances that an entity can participate in.</a:t>
            </a:r>
          </a:p>
          <a:p>
            <a:pPr lvl="2" algn="just"/>
            <a:r>
              <a:rPr lang="en-US" dirty="0">
                <a:solidFill>
                  <a:schemeClr val="tx2">
                    <a:lumMod val="50000"/>
                  </a:schemeClr>
                </a:solidFill>
                <a:latin typeface="Comic Sans MS" pitchFamily="66" charset="0"/>
              </a:rPr>
              <a:t>The possible cardinality ratio for binary relationship types are 1:1, 1:N, N:1 and M:N</a:t>
            </a:r>
          </a:p>
          <a:p>
            <a:pPr lvl="1" algn="just"/>
            <a:r>
              <a:rPr lang="en-US" dirty="0">
                <a:solidFill>
                  <a:schemeClr val="tx2">
                    <a:lumMod val="50000"/>
                  </a:schemeClr>
                </a:solidFill>
                <a:latin typeface="Comic Sans MS" pitchFamily="66" charset="0"/>
              </a:rPr>
              <a:t>Participation</a:t>
            </a:r>
          </a:p>
          <a:p>
            <a:pPr lvl="2" algn="just"/>
            <a:r>
              <a:rPr lang="en-US" dirty="0">
                <a:solidFill>
                  <a:schemeClr val="tx2">
                    <a:lumMod val="50000"/>
                  </a:schemeClr>
                </a:solidFill>
                <a:latin typeface="Comic Sans MS" pitchFamily="66" charset="0"/>
              </a:rPr>
              <a:t>The participation constraint specifies whether the existence of an entity depends on its being related to another entity via the relationship type.</a:t>
            </a:r>
          </a:p>
          <a:p>
            <a:pPr lvl="2" algn="just"/>
            <a:r>
              <a:rPr lang="en-US" dirty="0">
                <a:solidFill>
                  <a:schemeClr val="tx2">
                    <a:lumMod val="50000"/>
                  </a:schemeClr>
                </a:solidFill>
                <a:latin typeface="Comic Sans MS" pitchFamily="66" charset="0"/>
              </a:rPr>
              <a:t>This constraint specifies the minimum number of relationship instances that each entity can participate in.</a:t>
            </a:r>
          </a:p>
          <a:p>
            <a:pPr algn="just"/>
            <a:r>
              <a:rPr lang="en-US" dirty="0">
                <a:solidFill>
                  <a:schemeClr val="tx2">
                    <a:lumMod val="50000"/>
                  </a:schemeClr>
                </a:solidFill>
                <a:latin typeface="Comic Sans MS" pitchFamily="66" charset="0"/>
              </a:rPr>
              <a:t>The cardinality ratio and participation constraint together called as </a:t>
            </a:r>
            <a:r>
              <a:rPr lang="en-US" b="1" dirty="0">
                <a:solidFill>
                  <a:schemeClr val="tx2">
                    <a:lumMod val="50000"/>
                  </a:schemeClr>
                </a:solidFill>
                <a:latin typeface="Comic Sans MS" pitchFamily="66" charset="0"/>
              </a:rPr>
              <a:t>structural constraint</a:t>
            </a:r>
            <a:r>
              <a:rPr lang="en-US" dirty="0">
                <a:solidFill>
                  <a:schemeClr val="tx2">
                    <a:lumMod val="50000"/>
                  </a:schemeClr>
                </a:solidFill>
                <a:latin typeface="Comic Sans MS" pitchFamily="66"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1:1 Relationship</a:t>
            </a:r>
          </a:p>
        </p:txBody>
      </p:sp>
      <p:pic>
        <p:nvPicPr>
          <p:cNvPr id="3074" name="Picture 2"/>
          <p:cNvPicPr>
            <a:picLocks noChangeAspect="1" noChangeArrowheads="1"/>
          </p:cNvPicPr>
          <p:nvPr/>
        </p:nvPicPr>
        <p:blipFill>
          <a:blip r:embed="rId2"/>
          <a:srcRect/>
          <a:stretch>
            <a:fillRect/>
          </a:stretch>
        </p:blipFill>
        <p:spPr bwMode="auto">
          <a:xfrm>
            <a:off x="1142976" y="1428736"/>
            <a:ext cx="6853455" cy="480359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785818"/>
          </a:xfrm>
        </p:spPr>
        <p:txBody>
          <a:bodyPr>
            <a:noAutofit/>
          </a:bodyPr>
          <a:lstStyle/>
          <a:p>
            <a:r>
              <a:rPr lang="en-US" sz="3600" dirty="0">
                <a:solidFill>
                  <a:schemeClr val="accent6">
                    <a:lumMod val="75000"/>
                  </a:schemeClr>
                </a:solidFill>
                <a:latin typeface="Comic Sans MS" pitchFamily="66" charset="0"/>
              </a:rPr>
              <a:t>Schemas, Instances and Database State</a:t>
            </a:r>
          </a:p>
        </p:txBody>
      </p:sp>
      <p:sp>
        <p:nvSpPr>
          <p:cNvPr id="3" name="Content Placeholder 2"/>
          <p:cNvSpPr>
            <a:spLocks noGrp="1"/>
          </p:cNvSpPr>
          <p:nvPr>
            <p:ph idx="1"/>
          </p:nvPr>
        </p:nvSpPr>
        <p:spPr>
          <a:xfrm>
            <a:off x="214282" y="1000108"/>
            <a:ext cx="8715436" cy="5643602"/>
          </a:xfrm>
        </p:spPr>
        <p:txBody>
          <a:bodyPr>
            <a:noAutofit/>
          </a:bodyPr>
          <a:lstStyle/>
          <a:p>
            <a:pPr algn="just">
              <a:lnSpc>
                <a:spcPct val="90000"/>
              </a:lnSpc>
              <a:defRPr/>
            </a:pPr>
            <a:r>
              <a:rPr lang="en-US" sz="2000" b="1" dirty="0">
                <a:solidFill>
                  <a:schemeClr val="accent1">
                    <a:lumMod val="50000"/>
                  </a:schemeClr>
                </a:solidFill>
                <a:latin typeface="Comic Sans MS" pitchFamily="66" charset="0"/>
              </a:rPr>
              <a:t>Database Schema</a:t>
            </a:r>
          </a:p>
          <a:p>
            <a:pPr lvl="1" algn="just">
              <a:lnSpc>
                <a:spcPct val="90000"/>
              </a:lnSpc>
              <a:defRPr/>
            </a:pPr>
            <a:r>
              <a:rPr lang="en-US" sz="2000" dirty="0">
                <a:solidFill>
                  <a:schemeClr val="accent1">
                    <a:lumMod val="50000"/>
                  </a:schemeClr>
                </a:solidFill>
                <a:latin typeface="Comic Sans MS" pitchFamily="66" charset="0"/>
              </a:rPr>
              <a:t>The description of a database. Includes descriptions of the database structure and the constraints that should hold on the database.</a:t>
            </a:r>
          </a:p>
          <a:p>
            <a:pPr algn="just">
              <a:lnSpc>
                <a:spcPct val="90000"/>
              </a:lnSpc>
              <a:defRPr/>
            </a:pPr>
            <a:endParaRPr lang="en-US" sz="2000" dirty="0">
              <a:solidFill>
                <a:schemeClr val="accent1">
                  <a:lumMod val="50000"/>
                </a:schemeClr>
              </a:solidFill>
              <a:latin typeface="Comic Sans MS" pitchFamily="66" charset="0"/>
            </a:endParaRPr>
          </a:p>
          <a:p>
            <a:pPr algn="just">
              <a:lnSpc>
                <a:spcPct val="90000"/>
              </a:lnSpc>
              <a:defRPr/>
            </a:pPr>
            <a:r>
              <a:rPr lang="en-US" sz="2000" b="1" dirty="0">
                <a:solidFill>
                  <a:schemeClr val="accent1">
                    <a:lumMod val="50000"/>
                  </a:schemeClr>
                </a:solidFill>
                <a:latin typeface="Comic Sans MS" pitchFamily="66" charset="0"/>
              </a:rPr>
              <a:t>Schema Diagram</a:t>
            </a:r>
            <a:endParaRPr lang="en-US" sz="2000" dirty="0">
              <a:solidFill>
                <a:schemeClr val="accent1">
                  <a:lumMod val="50000"/>
                </a:schemeClr>
              </a:solidFill>
              <a:latin typeface="Comic Sans MS" pitchFamily="66" charset="0"/>
            </a:endParaRPr>
          </a:p>
          <a:p>
            <a:pPr lvl="1" algn="just">
              <a:lnSpc>
                <a:spcPct val="90000"/>
              </a:lnSpc>
              <a:defRPr/>
            </a:pPr>
            <a:r>
              <a:rPr lang="en-US" sz="2000" dirty="0">
                <a:solidFill>
                  <a:schemeClr val="accent1">
                    <a:lumMod val="50000"/>
                  </a:schemeClr>
                </a:solidFill>
                <a:latin typeface="Comic Sans MS" pitchFamily="66" charset="0"/>
              </a:rPr>
              <a:t>A diagrammatic display of (some aspects of) a database schema. shows a schema diagram for the database shown in Figure 1; the diagram displays the structure of each record type but not the actual instances of records.</a:t>
            </a:r>
          </a:p>
          <a:p>
            <a:pPr algn="just">
              <a:lnSpc>
                <a:spcPct val="90000"/>
              </a:lnSpc>
              <a:defRPr/>
            </a:pPr>
            <a:endParaRPr lang="en-US" sz="2000" dirty="0">
              <a:solidFill>
                <a:schemeClr val="accent1">
                  <a:lumMod val="50000"/>
                </a:schemeClr>
              </a:solidFill>
              <a:latin typeface="Comic Sans MS" pitchFamily="66" charset="0"/>
            </a:endParaRPr>
          </a:p>
          <a:p>
            <a:pPr algn="just">
              <a:lnSpc>
                <a:spcPct val="90000"/>
              </a:lnSpc>
              <a:defRPr/>
            </a:pPr>
            <a:r>
              <a:rPr lang="en-US" sz="2000" b="1" dirty="0">
                <a:solidFill>
                  <a:schemeClr val="accent1">
                    <a:lumMod val="50000"/>
                  </a:schemeClr>
                </a:solidFill>
                <a:latin typeface="Comic Sans MS" pitchFamily="66" charset="0"/>
              </a:rPr>
              <a:t>Schema Construct</a:t>
            </a:r>
            <a:endParaRPr lang="en-US" sz="2000" dirty="0">
              <a:solidFill>
                <a:schemeClr val="accent1">
                  <a:lumMod val="50000"/>
                </a:schemeClr>
              </a:solidFill>
              <a:latin typeface="Comic Sans MS" pitchFamily="66" charset="0"/>
            </a:endParaRPr>
          </a:p>
          <a:p>
            <a:pPr lvl="1" algn="just">
              <a:lnSpc>
                <a:spcPct val="90000"/>
              </a:lnSpc>
              <a:defRPr/>
            </a:pPr>
            <a:r>
              <a:rPr lang="en-US" sz="2000" dirty="0">
                <a:solidFill>
                  <a:schemeClr val="accent1">
                    <a:lumMod val="50000"/>
                  </a:schemeClr>
                </a:solidFill>
                <a:latin typeface="Comic Sans MS" pitchFamily="66" charset="0"/>
              </a:rPr>
              <a:t>A component of the schema or an object within the schema, e.g., STUDENT, COURSE.</a:t>
            </a:r>
          </a:p>
          <a:p>
            <a:pPr algn="just">
              <a:lnSpc>
                <a:spcPct val="90000"/>
              </a:lnSpc>
              <a:defRPr/>
            </a:pPr>
            <a:endParaRPr lang="en-US" sz="2000" dirty="0">
              <a:solidFill>
                <a:schemeClr val="accent1">
                  <a:lumMod val="50000"/>
                </a:schemeClr>
              </a:solidFill>
              <a:latin typeface="Comic Sans MS" pitchFamily="66" charset="0"/>
            </a:endParaRPr>
          </a:p>
          <a:p>
            <a:pPr algn="just">
              <a:lnSpc>
                <a:spcPct val="90000"/>
              </a:lnSpc>
              <a:defRPr/>
            </a:pPr>
            <a:r>
              <a:rPr lang="en-US" sz="2000" b="1" dirty="0">
                <a:solidFill>
                  <a:schemeClr val="accent1">
                    <a:lumMod val="50000"/>
                  </a:schemeClr>
                </a:solidFill>
                <a:latin typeface="Comic Sans MS" pitchFamily="66" charset="0"/>
              </a:rPr>
              <a:t>Database State</a:t>
            </a:r>
            <a:endParaRPr lang="en-US" sz="2000" dirty="0">
              <a:solidFill>
                <a:schemeClr val="accent1">
                  <a:lumMod val="50000"/>
                </a:schemeClr>
              </a:solidFill>
              <a:latin typeface="Comic Sans MS" pitchFamily="66" charset="0"/>
            </a:endParaRPr>
          </a:p>
          <a:p>
            <a:pPr lvl="1" algn="just">
              <a:lnSpc>
                <a:spcPct val="90000"/>
              </a:lnSpc>
              <a:defRPr/>
            </a:pPr>
            <a:r>
              <a:rPr lang="en-US" sz="2000" dirty="0">
                <a:solidFill>
                  <a:schemeClr val="accent1">
                    <a:lumMod val="50000"/>
                  </a:schemeClr>
                </a:solidFill>
                <a:latin typeface="Comic Sans MS" pitchFamily="66" charset="0"/>
              </a:rPr>
              <a:t>The actual data stored in a database at a particular moment in time. Also called </a:t>
            </a:r>
            <a:r>
              <a:rPr lang="en-US" sz="2000" b="1" dirty="0">
                <a:solidFill>
                  <a:schemeClr val="accent1">
                    <a:lumMod val="50000"/>
                  </a:schemeClr>
                </a:solidFill>
                <a:latin typeface="Comic Sans MS" pitchFamily="66" charset="0"/>
              </a:rPr>
              <a:t>snapshot or instance or occurrence</a:t>
            </a:r>
            <a:r>
              <a:rPr lang="en-US" sz="2000" dirty="0">
                <a:solidFill>
                  <a:schemeClr val="accent1">
                    <a:lumMod val="50000"/>
                  </a:schemeClr>
                </a:solidFill>
                <a:latin typeface="Comic Sans MS" pitchFamily="66"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1:N Relationship</a:t>
            </a:r>
          </a:p>
        </p:txBody>
      </p:sp>
      <p:sp>
        <p:nvSpPr>
          <p:cNvPr id="4" name="Line 2"/>
          <p:cNvSpPr>
            <a:spLocks noChangeShapeType="1"/>
          </p:cNvSpPr>
          <p:nvPr/>
        </p:nvSpPr>
        <p:spPr bwMode="auto">
          <a:xfrm flipV="1">
            <a:off x="1524000" y="2378075"/>
            <a:ext cx="2971800" cy="2476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5" name="Line 3"/>
          <p:cNvSpPr>
            <a:spLocks noChangeShapeType="1"/>
          </p:cNvSpPr>
          <p:nvPr/>
        </p:nvSpPr>
        <p:spPr bwMode="auto">
          <a:xfrm flipV="1">
            <a:off x="1524000" y="3006725"/>
            <a:ext cx="2914650" cy="762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6" name="Line 4"/>
          <p:cNvSpPr>
            <a:spLocks noChangeShapeType="1"/>
          </p:cNvSpPr>
          <p:nvPr/>
        </p:nvSpPr>
        <p:spPr bwMode="auto">
          <a:xfrm flipV="1">
            <a:off x="1543050" y="3559175"/>
            <a:ext cx="2857500" cy="381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7" name="Line 5"/>
          <p:cNvSpPr>
            <a:spLocks noChangeShapeType="1"/>
          </p:cNvSpPr>
          <p:nvPr/>
        </p:nvSpPr>
        <p:spPr bwMode="auto">
          <a:xfrm>
            <a:off x="1543050" y="4073525"/>
            <a:ext cx="2914650" cy="762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8" name="Line 6"/>
          <p:cNvSpPr>
            <a:spLocks noChangeShapeType="1"/>
          </p:cNvSpPr>
          <p:nvPr/>
        </p:nvSpPr>
        <p:spPr bwMode="auto">
          <a:xfrm>
            <a:off x="1543050" y="4549775"/>
            <a:ext cx="2876550" cy="1524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9" name="Line 7"/>
          <p:cNvSpPr>
            <a:spLocks noChangeShapeType="1"/>
          </p:cNvSpPr>
          <p:nvPr/>
        </p:nvSpPr>
        <p:spPr bwMode="auto">
          <a:xfrm>
            <a:off x="1524000" y="5045075"/>
            <a:ext cx="2933700" cy="2476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0" name="Line 8"/>
          <p:cNvSpPr>
            <a:spLocks noChangeShapeType="1"/>
          </p:cNvSpPr>
          <p:nvPr/>
        </p:nvSpPr>
        <p:spPr bwMode="auto">
          <a:xfrm>
            <a:off x="1543050" y="5559425"/>
            <a:ext cx="2895600" cy="3238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1" name="Line 9"/>
          <p:cNvSpPr>
            <a:spLocks noChangeShapeType="1"/>
          </p:cNvSpPr>
          <p:nvPr/>
        </p:nvSpPr>
        <p:spPr bwMode="auto">
          <a:xfrm>
            <a:off x="4552950" y="2378075"/>
            <a:ext cx="2895600" cy="2286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2" name="Line 10"/>
          <p:cNvSpPr>
            <a:spLocks noChangeShapeType="1"/>
          </p:cNvSpPr>
          <p:nvPr/>
        </p:nvSpPr>
        <p:spPr bwMode="auto">
          <a:xfrm>
            <a:off x="4572000" y="2987675"/>
            <a:ext cx="2838450" cy="5334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3" name="Line 11"/>
          <p:cNvSpPr>
            <a:spLocks noChangeShapeType="1"/>
          </p:cNvSpPr>
          <p:nvPr/>
        </p:nvSpPr>
        <p:spPr bwMode="auto">
          <a:xfrm flipV="1">
            <a:off x="4552950" y="2606675"/>
            <a:ext cx="2857500" cy="9525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4" name="Line 12"/>
          <p:cNvSpPr>
            <a:spLocks noChangeShapeType="1"/>
          </p:cNvSpPr>
          <p:nvPr/>
        </p:nvSpPr>
        <p:spPr bwMode="auto">
          <a:xfrm flipV="1">
            <a:off x="4591050" y="3540125"/>
            <a:ext cx="2800350" cy="5905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5" name="Line 13"/>
          <p:cNvSpPr>
            <a:spLocks noChangeShapeType="1"/>
          </p:cNvSpPr>
          <p:nvPr/>
        </p:nvSpPr>
        <p:spPr bwMode="auto">
          <a:xfrm flipV="1">
            <a:off x="4552950" y="4435475"/>
            <a:ext cx="2819400" cy="2857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6" name="Line 14"/>
          <p:cNvSpPr>
            <a:spLocks noChangeShapeType="1"/>
          </p:cNvSpPr>
          <p:nvPr/>
        </p:nvSpPr>
        <p:spPr bwMode="auto">
          <a:xfrm flipV="1">
            <a:off x="4552950" y="4435475"/>
            <a:ext cx="2838450" cy="144780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
        <p:nvSpPr>
          <p:cNvPr id="17" name="Rectangle 16"/>
          <p:cNvSpPr>
            <a:spLocks noChangeArrowheads="1"/>
          </p:cNvSpPr>
          <p:nvPr/>
        </p:nvSpPr>
        <p:spPr bwMode="auto">
          <a:xfrm>
            <a:off x="4381500" y="22891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18" name="Rectangle 17"/>
          <p:cNvSpPr>
            <a:spLocks noChangeArrowheads="1"/>
          </p:cNvSpPr>
          <p:nvPr/>
        </p:nvSpPr>
        <p:spPr bwMode="auto">
          <a:xfrm>
            <a:off x="4381500" y="28797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19" name="Rectangle 18"/>
          <p:cNvSpPr>
            <a:spLocks noChangeArrowheads="1"/>
          </p:cNvSpPr>
          <p:nvPr/>
        </p:nvSpPr>
        <p:spPr bwMode="auto">
          <a:xfrm>
            <a:off x="4381500" y="34512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0" name="Rectangle 19"/>
          <p:cNvSpPr>
            <a:spLocks noChangeArrowheads="1"/>
          </p:cNvSpPr>
          <p:nvPr/>
        </p:nvSpPr>
        <p:spPr bwMode="auto">
          <a:xfrm>
            <a:off x="4381500" y="40417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1" name="Rectangle 20"/>
          <p:cNvSpPr>
            <a:spLocks noChangeArrowheads="1"/>
          </p:cNvSpPr>
          <p:nvPr/>
        </p:nvSpPr>
        <p:spPr bwMode="auto">
          <a:xfrm>
            <a:off x="4381500" y="461327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2" name="Rectangle 21"/>
          <p:cNvSpPr>
            <a:spLocks noChangeArrowheads="1"/>
          </p:cNvSpPr>
          <p:nvPr/>
        </p:nvSpPr>
        <p:spPr bwMode="auto">
          <a:xfrm>
            <a:off x="4381500" y="52038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3" name="Rectangle 22"/>
          <p:cNvSpPr>
            <a:spLocks noChangeArrowheads="1"/>
          </p:cNvSpPr>
          <p:nvPr/>
        </p:nvSpPr>
        <p:spPr bwMode="auto">
          <a:xfrm>
            <a:off x="4381500" y="5775325"/>
            <a:ext cx="209550" cy="180975"/>
          </a:xfrm>
          <a:prstGeom prst="rect">
            <a:avLst/>
          </a:prstGeom>
          <a:solidFill>
            <a:schemeClr val="tx1"/>
          </a:solidFill>
          <a:ln w="9525">
            <a:solidFill>
              <a:schemeClr val="bg2"/>
            </a:solidFill>
            <a:miter lim="800000"/>
            <a:headEnd/>
            <a:tailEnd/>
          </a:ln>
        </p:spPr>
        <p:txBody>
          <a:bodyPr wrap="none" anchor="ctr"/>
          <a:lstStyle/>
          <a:p>
            <a:endParaRPr lang="en-US">
              <a:solidFill>
                <a:schemeClr val="accent4">
                  <a:lumMod val="50000"/>
                </a:schemeClr>
              </a:solidFill>
              <a:latin typeface="Comic Sans MS" pitchFamily="66" charset="0"/>
            </a:endParaRPr>
          </a:p>
        </p:txBody>
      </p:sp>
      <p:sp>
        <p:nvSpPr>
          <p:cNvPr id="24" name="Oval 23"/>
          <p:cNvSpPr>
            <a:spLocks noChangeArrowheads="1"/>
          </p:cNvSpPr>
          <p:nvPr/>
        </p:nvSpPr>
        <p:spPr bwMode="auto">
          <a:xfrm>
            <a:off x="466725" y="1787525"/>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1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2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3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4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5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6  </a:t>
            </a:r>
            <a:r>
              <a:rPr lang="en-US" sz="2000" baseline="-25000">
                <a:solidFill>
                  <a:schemeClr val="accent4">
                    <a:lumMod val="50000"/>
                  </a:schemeClr>
                </a:solidFill>
                <a:latin typeface="Comic Sans MS" pitchFamily="66" charset="0"/>
                <a:sym typeface="Monotype Sorts" pitchFamily="2" charset="2"/>
              </a:rPr>
              <a:t></a:t>
            </a:r>
            <a:endParaRPr lang="en-US" sz="2000">
              <a:solidFill>
                <a:schemeClr val="accent4">
                  <a:lumMod val="50000"/>
                </a:schemeClr>
              </a:solidFill>
              <a:latin typeface="Comic Sans MS" pitchFamily="66" charset="0"/>
              <a:sym typeface="Symbol" pitchFamily="18" charset="2"/>
            </a:endParaRPr>
          </a:p>
          <a:p>
            <a:pPr algn="ctr" eaLnBrk="0" hangingPunct="0">
              <a:spcBef>
                <a:spcPct val="30000"/>
              </a:spcBef>
              <a:spcAft>
                <a:spcPct val="30000"/>
              </a:spcAft>
            </a:pPr>
            <a:r>
              <a:rPr lang="en-US" sz="2000">
                <a:solidFill>
                  <a:schemeClr val="accent4">
                    <a:lumMod val="50000"/>
                  </a:schemeClr>
                </a:solidFill>
                <a:latin typeface="Comic Sans MS" pitchFamily="66" charset="0"/>
                <a:sym typeface="Symbol" pitchFamily="18" charset="2"/>
              </a:rPr>
              <a:t>e</a:t>
            </a:r>
            <a:r>
              <a:rPr lang="en-US" sz="2000" baseline="-25000">
                <a:solidFill>
                  <a:schemeClr val="accent4">
                    <a:lumMod val="50000"/>
                  </a:schemeClr>
                </a:solidFill>
                <a:latin typeface="Comic Sans MS" pitchFamily="66" charset="0"/>
                <a:sym typeface="Symbol" pitchFamily="18" charset="2"/>
              </a:rPr>
              <a:t>7  </a:t>
            </a:r>
            <a:r>
              <a:rPr lang="en-US" sz="2000" baseline="-25000">
                <a:solidFill>
                  <a:schemeClr val="accent4">
                    <a:lumMod val="50000"/>
                  </a:schemeClr>
                </a:solidFill>
                <a:latin typeface="Comic Sans MS" pitchFamily="66" charset="0"/>
                <a:sym typeface="Monotype Sorts" pitchFamily="2" charset="2"/>
              </a:rPr>
              <a:t></a:t>
            </a:r>
          </a:p>
        </p:txBody>
      </p:sp>
      <p:sp>
        <p:nvSpPr>
          <p:cNvPr id="25" name="Text Box 24"/>
          <p:cNvSpPr txBox="1">
            <a:spLocks noChangeArrowheads="1"/>
          </p:cNvSpPr>
          <p:nvPr/>
        </p:nvSpPr>
        <p:spPr bwMode="auto">
          <a:xfrm>
            <a:off x="466725" y="1295400"/>
            <a:ext cx="1398139" cy="369332"/>
          </a:xfrm>
          <a:prstGeom prst="rect">
            <a:avLst/>
          </a:prstGeom>
          <a:noFill/>
          <a:ln w="9525">
            <a:noFill/>
            <a:miter lim="800000"/>
            <a:headEnd/>
            <a:tailEnd/>
          </a:ln>
        </p:spPr>
        <p:txBody>
          <a:bodyPr wrap="none">
            <a:spAutoFit/>
          </a:bodyPr>
          <a:lstStyle/>
          <a:p>
            <a:pPr algn="ctr" eaLnBrk="0" hangingPunct="0"/>
            <a:r>
              <a:rPr lang="en-US" dirty="0">
                <a:solidFill>
                  <a:schemeClr val="accent4">
                    <a:lumMod val="50000"/>
                  </a:schemeClr>
                </a:solidFill>
                <a:latin typeface="Comic Sans MS" pitchFamily="66" charset="0"/>
              </a:rPr>
              <a:t>EMPLOYEE</a:t>
            </a:r>
          </a:p>
        </p:txBody>
      </p:sp>
      <p:sp>
        <p:nvSpPr>
          <p:cNvPr id="26" name="Oval 25"/>
          <p:cNvSpPr>
            <a:spLocks noChangeArrowheads="1"/>
          </p:cNvSpPr>
          <p:nvPr/>
        </p:nvSpPr>
        <p:spPr bwMode="auto">
          <a:xfrm>
            <a:off x="3505200" y="1752600"/>
            <a:ext cx="1943100" cy="4842165"/>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1</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2</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3</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4</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5</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6</a:t>
            </a:r>
            <a:endParaRPr lang="en-US" sz="2000" dirty="0">
              <a:solidFill>
                <a:schemeClr val="accent4">
                  <a:lumMod val="50000"/>
                </a:schemeClr>
              </a:solidFill>
              <a:latin typeface="Comic Sans MS" pitchFamily="66" charset="0"/>
            </a:endParaRPr>
          </a:p>
          <a:p>
            <a:pPr algn="ctr" eaLnBrk="0" hangingPunct="0">
              <a:spcBef>
                <a:spcPct val="40000"/>
              </a:spcBef>
              <a:spcAft>
                <a:spcPct val="50000"/>
              </a:spcAft>
            </a:pPr>
            <a:r>
              <a:rPr lang="en-US" sz="2000" dirty="0">
                <a:solidFill>
                  <a:schemeClr val="accent4">
                    <a:lumMod val="50000"/>
                  </a:schemeClr>
                </a:solidFill>
                <a:latin typeface="Comic Sans MS" pitchFamily="66" charset="0"/>
              </a:rPr>
              <a:t>r</a:t>
            </a:r>
            <a:r>
              <a:rPr lang="en-US" sz="2000" baseline="-25000" dirty="0">
                <a:solidFill>
                  <a:schemeClr val="accent4">
                    <a:lumMod val="50000"/>
                  </a:schemeClr>
                </a:solidFill>
                <a:latin typeface="Comic Sans MS" pitchFamily="66" charset="0"/>
              </a:rPr>
              <a:t>7</a:t>
            </a:r>
          </a:p>
          <a:p>
            <a:pPr algn="ctr" eaLnBrk="0" hangingPunct="0">
              <a:spcBef>
                <a:spcPct val="40000"/>
              </a:spcBef>
              <a:spcAft>
                <a:spcPct val="50000"/>
              </a:spcAft>
            </a:pPr>
            <a:endParaRPr lang="en-US" sz="2000" dirty="0">
              <a:solidFill>
                <a:schemeClr val="accent4">
                  <a:lumMod val="50000"/>
                </a:schemeClr>
              </a:solidFill>
              <a:latin typeface="Comic Sans MS" pitchFamily="66" charset="0"/>
            </a:endParaRPr>
          </a:p>
        </p:txBody>
      </p:sp>
      <p:sp>
        <p:nvSpPr>
          <p:cNvPr id="27" name="Text Box 26"/>
          <p:cNvSpPr txBox="1">
            <a:spLocks noChangeArrowheads="1"/>
          </p:cNvSpPr>
          <p:nvPr/>
        </p:nvSpPr>
        <p:spPr bwMode="auto">
          <a:xfrm>
            <a:off x="3460750" y="1295400"/>
            <a:ext cx="1667443" cy="369332"/>
          </a:xfrm>
          <a:prstGeom prst="rect">
            <a:avLst/>
          </a:prstGeom>
          <a:noFill/>
          <a:ln w="9525">
            <a:noFill/>
            <a:miter lim="800000"/>
            <a:headEnd/>
            <a:tailEnd/>
          </a:ln>
        </p:spPr>
        <p:txBody>
          <a:bodyPr wrap="none">
            <a:spAutoFit/>
          </a:bodyPr>
          <a:lstStyle/>
          <a:p>
            <a:pPr algn="ctr" eaLnBrk="0" hangingPunct="0"/>
            <a:r>
              <a:rPr lang="en-US">
                <a:solidFill>
                  <a:schemeClr val="accent4">
                    <a:lumMod val="50000"/>
                  </a:schemeClr>
                </a:solidFill>
                <a:latin typeface="Comic Sans MS" pitchFamily="66" charset="0"/>
              </a:rPr>
              <a:t>WORKS_FOR</a:t>
            </a:r>
          </a:p>
        </p:txBody>
      </p:sp>
      <p:sp>
        <p:nvSpPr>
          <p:cNvPr id="28" name="Oval 27"/>
          <p:cNvSpPr>
            <a:spLocks noChangeArrowheads="1"/>
          </p:cNvSpPr>
          <p:nvPr/>
        </p:nvSpPr>
        <p:spPr bwMode="auto">
          <a:xfrm>
            <a:off x="6553200" y="1787525"/>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1</a:t>
            </a:r>
            <a:endParaRPr lang="en-US" sz="2000">
              <a:solidFill>
                <a:schemeClr val="accent4">
                  <a:lumMod val="50000"/>
                </a:schemeClr>
              </a:solidFill>
              <a:latin typeface="Comic Sans MS" pitchFamily="66" charset="0"/>
            </a:endParaRPr>
          </a:p>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2</a:t>
            </a:r>
            <a:endParaRPr lang="en-US" sz="2000">
              <a:solidFill>
                <a:schemeClr val="accent4">
                  <a:lumMod val="50000"/>
                </a:schemeClr>
              </a:solidFill>
              <a:latin typeface="Comic Sans MS" pitchFamily="66" charset="0"/>
            </a:endParaRPr>
          </a:p>
          <a:p>
            <a:pPr algn="ctr" eaLnBrk="0" hangingPunct="0">
              <a:spcBef>
                <a:spcPct val="100000"/>
              </a:spcBef>
              <a:spcAft>
                <a:spcPct val="100000"/>
              </a:spcAft>
            </a:pPr>
            <a:r>
              <a:rPr lang="en-US" sz="2000" baseline="-25000">
                <a:solidFill>
                  <a:schemeClr val="accent4">
                    <a:lumMod val="50000"/>
                  </a:schemeClr>
                </a:solidFill>
                <a:latin typeface="Comic Sans MS" pitchFamily="66" charset="0"/>
                <a:sym typeface="Monotype Sorts" pitchFamily="2" charset="2"/>
              </a:rPr>
              <a:t></a:t>
            </a:r>
            <a:r>
              <a:rPr lang="en-US" sz="2000">
                <a:solidFill>
                  <a:schemeClr val="accent4">
                    <a:lumMod val="50000"/>
                  </a:schemeClr>
                </a:solidFill>
                <a:latin typeface="Comic Sans MS" pitchFamily="66" charset="0"/>
              </a:rPr>
              <a:t> d</a:t>
            </a:r>
            <a:r>
              <a:rPr lang="en-US" sz="2000" baseline="-25000">
                <a:solidFill>
                  <a:schemeClr val="accent4">
                    <a:lumMod val="50000"/>
                  </a:schemeClr>
                </a:solidFill>
                <a:latin typeface="Comic Sans MS" pitchFamily="66" charset="0"/>
              </a:rPr>
              <a:t>3</a:t>
            </a:r>
            <a:endParaRPr lang="en-US" sz="2000">
              <a:solidFill>
                <a:schemeClr val="accent4">
                  <a:lumMod val="50000"/>
                </a:schemeClr>
              </a:solidFill>
              <a:latin typeface="Comic Sans MS" pitchFamily="66" charset="0"/>
            </a:endParaRPr>
          </a:p>
        </p:txBody>
      </p:sp>
      <p:sp>
        <p:nvSpPr>
          <p:cNvPr id="29" name="Text Box 28"/>
          <p:cNvSpPr txBox="1">
            <a:spLocks noChangeArrowheads="1"/>
          </p:cNvSpPr>
          <p:nvPr/>
        </p:nvSpPr>
        <p:spPr bwMode="auto">
          <a:xfrm>
            <a:off x="6413500" y="1295400"/>
            <a:ext cx="1774845" cy="369332"/>
          </a:xfrm>
          <a:prstGeom prst="rect">
            <a:avLst/>
          </a:prstGeom>
          <a:noFill/>
          <a:ln w="9525">
            <a:noFill/>
            <a:miter lim="800000"/>
            <a:headEnd/>
            <a:tailEnd/>
          </a:ln>
        </p:spPr>
        <p:txBody>
          <a:bodyPr wrap="none">
            <a:spAutoFit/>
          </a:bodyPr>
          <a:lstStyle/>
          <a:p>
            <a:pPr algn="ctr" eaLnBrk="0" hangingPunct="0"/>
            <a:r>
              <a:rPr lang="en-US" dirty="0">
                <a:solidFill>
                  <a:schemeClr val="accent4">
                    <a:lumMod val="50000"/>
                  </a:schemeClr>
                </a:solidFill>
                <a:latin typeface="Comic Sans MS" pitchFamily="66" charset="0"/>
              </a:rPr>
              <a:t>DEPARTMENT</a:t>
            </a:r>
          </a:p>
        </p:txBody>
      </p:sp>
      <p:sp>
        <p:nvSpPr>
          <p:cNvPr id="30" name="Line 29"/>
          <p:cNvSpPr>
            <a:spLocks noChangeShapeType="1"/>
          </p:cNvSpPr>
          <p:nvPr/>
        </p:nvSpPr>
        <p:spPr bwMode="auto">
          <a:xfrm flipV="1">
            <a:off x="4572000" y="2589213"/>
            <a:ext cx="2838450" cy="2686050"/>
          </a:xfrm>
          <a:prstGeom prst="line">
            <a:avLst/>
          </a:prstGeom>
          <a:noFill/>
          <a:ln w="9525">
            <a:solidFill>
              <a:schemeClr val="tx1"/>
            </a:solidFill>
            <a:round/>
            <a:headEnd/>
            <a:tailEnd/>
          </a:ln>
        </p:spPr>
        <p:txBody>
          <a:bodyPr wrap="none" anchor="ctr"/>
          <a:lstStyle/>
          <a:p>
            <a:endParaRPr lang="en-US">
              <a:solidFill>
                <a:schemeClr val="accent4">
                  <a:lumMod val="50000"/>
                </a:schemeClr>
              </a:solidFill>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chemeClr val="accent6">
                    <a:lumMod val="75000"/>
                  </a:schemeClr>
                </a:solidFill>
                <a:latin typeface="Comic Sans MS" pitchFamily="66" charset="0"/>
              </a:rPr>
              <a:t>M:N Relationship</a:t>
            </a:r>
          </a:p>
        </p:txBody>
      </p:sp>
      <p:pic>
        <p:nvPicPr>
          <p:cNvPr id="4098" name="Picture 2"/>
          <p:cNvPicPr>
            <a:picLocks noChangeAspect="1" noChangeArrowheads="1"/>
          </p:cNvPicPr>
          <p:nvPr/>
        </p:nvPicPr>
        <p:blipFill>
          <a:blip r:embed="rId2"/>
          <a:srcRect/>
          <a:stretch>
            <a:fillRect/>
          </a:stretch>
        </p:blipFill>
        <p:spPr bwMode="auto">
          <a:xfrm>
            <a:off x="1428728" y="1410519"/>
            <a:ext cx="6215106" cy="510280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normAutofit fontScale="90000"/>
          </a:bodyPr>
          <a:lstStyle/>
          <a:p>
            <a:r>
              <a:rPr lang="en-US" dirty="0">
                <a:solidFill>
                  <a:schemeClr val="accent6">
                    <a:lumMod val="75000"/>
                  </a:schemeClr>
                </a:solidFill>
                <a:latin typeface="Comic Sans MS" pitchFamily="66" charset="0"/>
              </a:rPr>
              <a:t>Participation Constraint and Existence Dependence</a:t>
            </a:r>
          </a:p>
        </p:txBody>
      </p:sp>
      <p:sp>
        <p:nvSpPr>
          <p:cNvPr id="3" name="Content Placeholder 2"/>
          <p:cNvSpPr>
            <a:spLocks noGrp="1"/>
          </p:cNvSpPr>
          <p:nvPr>
            <p:ph idx="1"/>
          </p:nvPr>
        </p:nvSpPr>
        <p:spPr>
          <a:xfrm>
            <a:off x="314324" y="1643050"/>
            <a:ext cx="8543956" cy="4714908"/>
          </a:xfrm>
        </p:spPr>
        <p:txBody>
          <a:bodyPr>
            <a:noAutofit/>
          </a:bodyPr>
          <a:lstStyle/>
          <a:p>
            <a:pPr algn="just">
              <a:lnSpc>
                <a:spcPct val="120000"/>
              </a:lnSpc>
            </a:pPr>
            <a:r>
              <a:rPr lang="en-US" sz="2400" dirty="0">
                <a:solidFill>
                  <a:schemeClr val="accent1">
                    <a:lumMod val="50000"/>
                  </a:schemeClr>
                </a:solidFill>
                <a:latin typeface="Comic Sans MS" pitchFamily="66" charset="0"/>
              </a:rPr>
              <a:t>The participation constraint specifies whether the existence of an entity depends on it being related to another entity via the relationship type.</a:t>
            </a:r>
          </a:p>
          <a:p>
            <a:pPr algn="just">
              <a:lnSpc>
                <a:spcPct val="120000"/>
              </a:lnSpc>
            </a:pPr>
            <a:endParaRPr lang="en-US" sz="2400" dirty="0">
              <a:solidFill>
                <a:schemeClr val="accent1">
                  <a:lumMod val="50000"/>
                </a:schemeClr>
              </a:solidFill>
              <a:latin typeface="Comic Sans MS" pitchFamily="66" charset="0"/>
            </a:endParaRPr>
          </a:p>
          <a:p>
            <a:pPr algn="just">
              <a:lnSpc>
                <a:spcPct val="120000"/>
              </a:lnSpc>
            </a:pPr>
            <a:r>
              <a:rPr lang="en-US" sz="2400" dirty="0">
                <a:solidFill>
                  <a:schemeClr val="accent1">
                    <a:lumMod val="50000"/>
                  </a:schemeClr>
                </a:solidFill>
                <a:latin typeface="Comic Sans MS" pitchFamily="66" charset="0"/>
              </a:rPr>
              <a:t>This is also called as minimum cardinality constraint.</a:t>
            </a:r>
          </a:p>
          <a:p>
            <a:pPr algn="just">
              <a:lnSpc>
                <a:spcPct val="120000"/>
              </a:lnSpc>
            </a:pPr>
            <a:endParaRPr lang="en-US" sz="2400" dirty="0">
              <a:solidFill>
                <a:schemeClr val="accent1">
                  <a:lumMod val="50000"/>
                </a:schemeClr>
              </a:solidFill>
              <a:latin typeface="Comic Sans MS" pitchFamily="66" charset="0"/>
            </a:endParaRPr>
          </a:p>
          <a:p>
            <a:pPr algn="just">
              <a:lnSpc>
                <a:spcPct val="120000"/>
              </a:lnSpc>
            </a:pPr>
            <a:r>
              <a:rPr lang="en-US" sz="2400" dirty="0">
                <a:solidFill>
                  <a:schemeClr val="accent1">
                    <a:lumMod val="50000"/>
                  </a:schemeClr>
                </a:solidFill>
                <a:latin typeface="Comic Sans MS" pitchFamily="66" charset="0"/>
              </a:rPr>
              <a:t>Two types of participation constraint:</a:t>
            </a:r>
          </a:p>
          <a:p>
            <a:pPr lvl="1" algn="just">
              <a:lnSpc>
                <a:spcPct val="120000"/>
              </a:lnSpc>
            </a:pPr>
            <a:r>
              <a:rPr lang="en-US" sz="2000" dirty="0">
                <a:solidFill>
                  <a:schemeClr val="accent1">
                    <a:lumMod val="50000"/>
                  </a:schemeClr>
                </a:solidFill>
                <a:latin typeface="Comic Sans MS" pitchFamily="66" charset="0"/>
              </a:rPr>
              <a:t>Total Participation, also called as Existence Dependency</a:t>
            </a:r>
          </a:p>
          <a:p>
            <a:pPr lvl="1" algn="just">
              <a:lnSpc>
                <a:spcPct val="120000"/>
              </a:lnSpc>
            </a:pPr>
            <a:r>
              <a:rPr lang="en-US" sz="2000" dirty="0">
                <a:solidFill>
                  <a:schemeClr val="accent1">
                    <a:lumMod val="50000"/>
                  </a:schemeClr>
                </a:solidFill>
                <a:latin typeface="Comic Sans MS" pitchFamily="66" charset="0"/>
              </a:rPr>
              <a:t>Partial Participation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solidFill>
                <a:latin typeface="Comic Sans MS" pitchFamily="66" charset="0"/>
              </a:rPr>
              <a:t>Attributes as Relationship Types</a:t>
            </a:r>
          </a:p>
        </p:txBody>
      </p:sp>
      <p:sp>
        <p:nvSpPr>
          <p:cNvPr id="3" name="Content Placeholder 2"/>
          <p:cNvSpPr>
            <a:spLocks noGrp="1"/>
          </p:cNvSpPr>
          <p:nvPr>
            <p:ph idx="1"/>
          </p:nvPr>
        </p:nvSpPr>
        <p:spPr/>
        <p:txBody>
          <a:bodyPr>
            <a:normAutofit/>
          </a:bodyPr>
          <a:lstStyle/>
          <a:p>
            <a:pPr algn="just"/>
            <a:r>
              <a:rPr lang="en-US" sz="2800" dirty="0">
                <a:solidFill>
                  <a:schemeClr val="accent1">
                    <a:lumMod val="50000"/>
                  </a:schemeClr>
                </a:solidFill>
                <a:latin typeface="Comic Sans MS" pitchFamily="66" charset="0"/>
              </a:rPr>
              <a:t>A relationship type can have attributes; for example, </a:t>
            </a:r>
            <a:r>
              <a:rPr lang="en-US" sz="2800" dirty="0" err="1">
                <a:solidFill>
                  <a:schemeClr val="accent1">
                    <a:lumMod val="50000"/>
                  </a:schemeClr>
                </a:solidFill>
                <a:latin typeface="Comic Sans MS" pitchFamily="66" charset="0"/>
              </a:rPr>
              <a:t>HoursPerWeek</a:t>
            </a:r>
            <a:r>
              <a:rPr lang="en-US" sz="2800" dirty="0">
                <a:solidFill>
                  <a:schemeClr val="accent1">
                    <a:lumMod val="50000"/>
                  </a:schemeClr>
                </a:solidFill>
                <a:latin typeface="Comic Sans MS" pitchFamily="66" charset="0"/>
              </a:rPr>
              <a:t> of WORKS_ON; its value for each relationship instance describes the number of hours per week that an EMPLOYEE works on a PROJECT.</a:t>
            </a:r>
          </a:p>
          <a:p>
            <a:pPr algn="just"/>
            <a:endParaRPr lang="en-US" sz="2800" dirty="0">
              <a:solidFill>
                <a:schemeClr val="accent1">
                  <a:lumMod val="50000"/>
                </a:schemeClr>
              </a:solidFill>
              <a:latin typeface="Comic Sans MS" pitchFamily="66" charset="0"/>
            </a:endParaRPr>
          </a:p>
          <a:p>
            <a:endParaRPr lang="en-US" sz="2800" dirty="0">
              <a:solidFill>
                <a:schemeClr val="accent1">
                  <a:lumMod val="50000"/>
                </a:schemeClr>
              </a:solidFill>
              <a:latin typeface="Comic Sans MS"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solidFill>
                <a:latin typeface="Comic Sans MS" pitchFamily="66" charset="0"/>
              </a:rPr>
              <a:t>Weak Entity Types</a:t>
            </a:r>
          </a:p>
        </p:txBody>
      </p:sp>
      <p:sp>
        <p:nvSpPr>
          <p:cNvPr id="3" name="Content Placeholder 2"/>
          <p:cNvSpPr>
            <a:spLocks noGrp="1"/>
          </p:cNvSpPr>
          <p:nvPr>
            <p:ph idx="1"/>
          </p:nvPr>
        </p:nvSpPr>
        <p:spPr>
          <a:xfrm>
            <a:off x="285720" y="1285860"/>
            <a:ext cx="8572560" cy="5214974"/>
          </a:xfrm>
        </p:spPr>
        <p:txBody>
          <a:bodyPr>
            <a:normAutofit fontScale="55000" lnSpcReduction="20000"/>
          </a:bodyPr>
          <a:lstStyle/>
          <a:p>
            <a:pPr algn="just">
              <a:lnSpc>
                <a:spcPct val="120000"/>
              </a:lnSpc>
            </a:pPr>
            <a:r>
              <a:rPr lang="en-US" dirty="0">
                <a:solidFill>
                  <a:schemeClr val="accent1">
                    <a:lumMod val="50000"/>
                  </a:schemeClr>
                </a:solidFill>
                <a:latin typeface="Comic Sans MS" pitchFamily="66" charset="0"/>
              </a:rPr>
              <a:t>Entity types that do not have key attributes of their own are called </a:t>
            </a:r>
            <a:r>
              <a:rPr lang="en-US" b="1" dirty="0">
                <a:solidFill>
                  <a:schemeClr val="accent1">
                    <a:lumMod val="50000"/>
                  </a:schemeClr>
                </a:solidFill>
                <a:latin typeface="Comic Sans MS" pitchFamily="66" charset="0"/>
              </a:rPr>
              <a:t>weak entity types</a:t>
            </a:r>
            <a:r>
              <a:rPr lang="en-US" dirty="0">
                <a:solidFill>
                  <a:schemeClr val="accent1">
                    <a:lumMod val="50000"/>
                  </a:schemeClr>
                </a:solidFill>
                <a:latin typeface="Comic Sans MS" pitchFamily="66" charset="0"/>
              </a:rPr>
              <a:t>.</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The entity types which contain key attributes of their own are called </a:t>
            </a:r>
            <a:r>
              <a:rPr lang="en-US" b="1" dirty="0">
                <a:solidFill>
                  <a:schemeClr val="accent1">
                    <a:lumMod val="50000"/>
                  </a:schemeClr>
                </a:solidFill>
                <a:latin typeface="Comic Sans MS" pitchFamily="66" charset="0"/>
              </a:rPr>
              <a:t>regular entity types </a:t>
            </a:r>
            <a:r>
              <a:rPr lang="en-US" dirty="0">
                <a:solidFill>
                  <a:schemeClr val="accent1">
                    <a:lumMod val="50000"/>
                  </a:schemeClr>
                </a:solidFill>
                <a:latin typeface="Comic Sans MS" pitchFamily="66" charset="0"/>
              </a:rPr>
              <a:t>or </a:t>
            </a:r>
            <a:r>
              <a:rPr lang="en-US" b="1" dirty="0">
                <a:solidFill>
                  <a:schemeClr val="accent1">
                    <a:lumMod val="50000"/>
                  </a:schemeClr>
                </a:solidFill>
                <a:latin typeface="Comic Sans MS" pitchFamily="66" charset="0"/>
              </a:rPr>
              <a:t>strong entity types</a:t>
            </a:r>
            <a:r>
              <a:rPr lang="en-US" dirty="0">
                <a:solidFill>
                  <a:schemeClr val="accent1">
                    <a:lumMod val="50000"/>
                  </a:schemeClr>
                </a:solidFill>
                <a:latin typeface="Comic Sans MS" pitchFamily="66" charset="0"/>
              </a:rPr>
              <a:t>.</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Entities belonging to weak entity type are identified by being related to specific entities from another entity type in combination with one of their attribute values. This other entity type is called as </a:t>
            </a:r>
            <a:r>
              <a:rPr lang="en-US" b="1" dirty="0">
                <a:solidFill>
                  <a:schemeClr val="accent1">
                    <a:lumMod val="50000"/>
                  </a:schemeClr>
                </a:solidFill>
                <a:latin typeface="Comic Sans MS" pitchFamily="66" charset="0"/>
              </a:rPr>
              <a:t>identifying entity type </a:t>
            </a:r>
            <a:r>
              <a:rPr lang="en-US" dirty="0">
                <a:solidFill>
                  <a:schemeClr val="accent1">
                    <a:lumMod val="50000"/>
                  </a:schemeClr>
                </a:solidFill>
                <a:latin typeface="Comic Sans MS" pitchFamily="66" charset="0"/>
              </a:rPr>
              <a:t>or </a:t>
            </a:r>
            <a:r>
              <a:rPr lang="en-US" b="1" dirty="0">
                <a:solidFill>
                  <a:schemeClr val="accent1">
                    <a:lumMod val="50000"/>
                  </a:schemeClr>
                </a:solidFill>
                <a:latin typeface="Comic Sans MS" pitchFamily="66" charset="0"/>
              </a:rPr>
              <a:t>owner entity type</a:t>
            </a:r>
            <a:r>
              <a:rPr lang="en-US" dirty="0">
                <a:solidFill>
                  <a:schemeClr val="accent1">
                    <a:lumMod val="50000"/>
                  </a:schemeClr>
                </a:solidFill>
                <a:latin typeface="Comic Sans MS" pitchFamily="66" charset="0"/>
              </a:rPr>
              <a:t>.</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The relationship type that relates a weak entity type to its owner is called as </a:t>
            </a:r>
            <a:r>
              <a:rPr lang="en-US" b="1" dirty="0">
                <a:solidFill>
                  <a:schemeClr val="accent1">
                    <a:lumMod val="50000"/>
                  </a:schemeClr>
                </a:solidFill>
                <a:latin typeface="Comic Sans MS" pitchFamily="66" charset="0"/>
              </a:rPr>
              <a:t>identifying relationship </a:t>
            </a:r>
            <a:r>
              <a:rPr lang="en-US" dirty="0">
                <a:solidFill>
                  <a:schemeClr val="accent1">
                    <a:lumMod val="50000"/>
                  </a:schemeClr>
                </a:solidFill>
                <a:latin typeface="Comic Sans MS" pitchFamily="66" charset="0"/>
              </a:rPr>
              <a:t>of the weak entity type.</a:t>
            </a:r>
          </a:p>
          <a:p>
            <a:pPr algn="just">
              <a:lnSpc>
                <a:spcPct val="120000"/>
              </a:lnSpc>
            </a:pPr>
            <a:endParaRPr lang="en-US" dirty="0">
              <a:solidFill>
                <a:schemeClr val="accent1">
                  <a:lumMod val="50000"/>
                </a:schemeClr>
              </a:solidFill>
              <a:latin typeface="Comic Sans MS" pitchFamily="66" charset="0"/>
            </a:endParaRPr>
          </a:p>
          <a:p>
            <a:pPr algn="just">
              <a:lnSpc>
                <a:spcPct val="120000"/>
              </a:lnSpc>
            </a:pPr>
            <a:r>
              <a:rPr lang="en-US" dirty="0">
                <a:solidFill>
                  <a:schemeClr val="accent1">
                    <a:lumMod val="50000"/>
                  </a:schemeClr>
                </a:solidFill>
                <a:latin typeface="Comic Sans MS" pitchFamily="66" charset="0"/>
              </a:rPr>
              <a:t>The weak entity type normally has a partial key, which is the set of attributes that can uniquely identify weak entities that are related to the same owner entity.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solidFill>
                <a:latin typeface="Comic Sans MS" pitchFamily="66" charset="0"/>
              </a:rPr>
              <a:t>Example…</a:t>
            </a:r>
          </a:p>
        </p:txBody>
      </p:sp>
      <p:sp>
        <p:nvSpPr>
          <p:cNvPr id="3" name="Content Placeholder 2"/>
          <p:cNvSpPr>
            <a:spLocks noGrp="1"/>
          </p:cNvSpPr>
          <p:nvPr>
            <p:ph idx="1"/>
          </p:nvPr>
        </p:nvSpPr>
        <p:spPr>
          <a:xfrm>
            <a:off x="285720" y="1285860"/>
            <a:ext cx="8572560" cy="5072098"/>
          </a:xfrm>
        </p:spPr>
        <p:txBody>
          <a:bodyPr>
            <a:normAutofit/>
          </a:bodyPr>
          <a:lstStyle/>
          <a:p>
            <a:pPr algn="just">
              <a:buSzPct val="150000"/>
              <a:buNone/>
              <a:defRPr/>
            </a:pPr>
            <a:r>
              <a:rPr lang="en-US" sz="2800" b="1" dirty="0">
                <a:solidFill>
                  <a:schemeClr val="accent1">
                    <a:lumMod val="50000"/>
                  </a:schemeClr>
                </a:solidFill>
                <a:latin typeface="Comic Sans MS" pitchFamily="66" charset="0"/>
              </a:rPr>
              <a:t>Example:</a:t>
            </a:r>
            <a:r>
              <a:rPr lang="en-US" sz="2800" dirty="0">
                <a:solidFill>
                  <a:schemeClr val="accent1">
                    <a:lumMod val="50000"/>
                  </a:schemeClr>
                </a:solidFill>
                <a:latin typeface="Comic Sans MS" pitchFamily="66" charset="0"/>
              </a:rPr>
              <a:t> </a:t>
            </a:r>
          </a:p>
          <a:p>
            <a:pPr algn="just">
              <a:buSzPct val="150000"/>
              <a:buNone/>
              <a:defRPr/>
            </a:pPr>
            <a:r>
              <a:rPr lang="en-US" sz="2800" dirty="0">
                <a:solidFill>
                  <a:schemeClr val="accent1">
                    <a:lumMod val="50000"/>
                  </a:schemeClr>
                </a:solidFill>
                <a:latin typeface="Comic Sans MS" pitchFamily="66" charset="0"/>
              </a:rPr>
              <a:t>	Suppose that a DEPENDENT entity is identified by the dependent’s first name and birth date, and the specific EMPLOYEE that the dependent is related to.  </a:t>
            </a:r>
          </a:p>
          <a:p>
            <a:pPr algn="just">
              <a:buSzPct val="150000"/>
              <a:buNone/>
              <a:defRPr/>
            </a:pPr>
            <a:endParaRPr lang="en-US" sz="2800" dirty="0">
              <a:solidFill>
                <a:schemeClr val="accent1">
                  <a:lumMod val="50000"/>
                </a:schemeClr>
              </a:solidFill>
              <a:latin typeface="Comic Sans MS" pitchFamily="66" charset="0"/>
            </a:endParaRPr>
          </a:p>
          <a:p>
            <a:pPr algn="just">
              <a:buSzPct val="150000"/>
              <a:buNone/>
              <a:defRPr/>
            </a:pPr>
            <a:r>
              <a:rPr lang="en-US" sz="2800" dirty="0">
                <a:solidFill>
                  <a:schemeClr val="accent1">
                    <a:lumMod val="50000"/>
                  </a:schemeClr>
                </a:solidFill>
                <a:latin typeface="Comic Sans MS" pitchFamily="66" charset="0"/>
              </a:rPr>
              <a:t>	DEPENDENT is a weak entity type with EMPLOYEE as its identifying entity type via the identifying relationship type DEPENDENT_OF.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14290"/>
            <a:ext cx="8534400" cy="714380"/>
          </a:xfrm>
        </p:spPr>
        <p:txBody>
          <a:bodyPr>
            <a:normAutofit fontScale="90000"/>
          </a:bodyPr>
          <a:lstStyle/>
          <a:p>
            <a:r>
              <a:rPr lang="en-US" dirty="0">
                <a:solidFill>
                  <a:schemeClr val="accent6"/>
                </a:solidFill>
                <a:latin typeface="Comic Sans MS" pitchFamily="66" charset="0"/>
              </a:rPr>
              <a:t>Notations Used in ER Diagrams</a:t>
            </a:r>
          </a:p>
        </p:txBody>
      </p:sp>
      <p:sp>
        <p:nvSpPr>
          <p:cNvPr id="10" name="Text Box 4"/>
          <p:cNvSpPr txBox="1">
            <a:spLocks noChangeArrowheads="1"/>
          </p:cNvSpPr>
          <p:nvPr/>
        </p:nvSpPr>
        <p:spPr bwMode="auto">
          <a:xfrm>
            <a:off x="2462185" y="1000108"/>
            <a:ext cx="699230" cy="184666"/>
          </a:xfrm>
          <a:prstGeom prst="rect">
            <a:avLst/>
          </a:prstGeom>
          <a:noFill/>
          <a:ln w="9525">
            <a:noFill/>
            <a:miter lim="800000"/>
            <a:headEnd/>
            <a:tailEnd/>
          </a:ln>
        </p:spPr>
        <p:txBody>
          <a:bodyPr wrap="none" tIns="0" bIns="0">
            <a:spAutoFit/>
          </a:bodyPr>
          <a:lstStyle/>
          <a:p>
            <a:pPr eaLnBrk="0" hangingPunct="0"/>
            <a:r>
              <a:rPr lang="en-US" sz="1200" u="sng" dirty="0">
                <a:latin typeface="Comic Sans MS" pitchFamily="66" charset="0"/>
              </a:rPr>
              <a:t>Symbol</a:t>
            </a:r>
          </a:p>
        </p:txBody>
      </p:sp>
      <p:sp>
        <p:nvSpPr>
          <p:cNvPr id="11" name="Rectangle 5"/>
          <p:cNvSpPr>
            <a:spLocks noChangeArrowheads="1"/>
          </p:cNvSpPr>
          <p:nvPr/>
        </p:nvSpPr>
        <p:spPr bwMode="auto">
          <a:xfrm>
            <a:off x="2354235" y="1338246"/>
            <a:ext cx="901700" cy="314325"/>
          </a:xfrm>
          <a:prstGeom prst="rect">
            <a:avLst/>
          </a:prstGeom>
          <a:noFill/>
          <a:ln w="9525">
            <a:solidFill>
              <a:schemeClr val="tx1"/>
            </a:solidFill>
            <a:miter lim="800000"/>
            <a:headEnd/>
            <a:tailEnd/>
          </a:ln>
        </p:spPr>
        <p:txBody>
          <a:bodyPr wrap="none" anchor="ctr"/>
          <a:lstStyle/>
          <a:p>
            <a:endParaRPr lang="en-US"/>
          </a:p>
        </p:txBody>
      </p:sp>
      <p:grpSp>
        <p:nvGrpSpPr>
          <p:cNvPr id="12" name="Group 6"/>
          <p:cNvGrpSpPr>
            <a:grpSpLocks/>
          </p:cNvGrpSpPr>
          <p:nvPr/>
        </p:nvGrpSpPr>
        <p:grpSpPr bwMode="auto">
          <a:xfrm>
            <a:off x="2309785" y="1770046"/>
            <a:ext cx="990600" cy="400050"/>
            <a:chOff x="1085" y="1108"/>
            <a:chExt cx="624" cy="252"/>
          </a:xfrm>
        </p:grpSpPr>
        <p:sp>
          <p:nvSpPr>
            <p:cNvPr id="13" name="Rectangle 7"/>
            <p:cNvSpPr>
              <a:spLocks noChangeArrowheads="1"/>
            </p:cNvSpPr>
            <p:nvPr/>
          </p:nvSpPr>
          <p:spPr bwMode="auto">
            <a:xfrm>
              <a:off x="1109" y="1130"/>
              <a:ext cx="576" cy="202"/>
            </a:xfrm>
            <a:prstGeom prst="rect">
              <a:avLst/>
            </a:prstGeom>
            <a:noFill/>
            <a:ln w="9525">
              <a:solidFill>
                <a:schemeClr val="tx1"/>
              </a:solidFill>
              <a:miter lim="800000"/>
              <a:headEnd/>
              <a:tailEnd/>
            </a:ln>
          </p:spPr>
          <p:txBody>
            <a:bodyPr wrap="none" anchor="ctr"/>
            <a:lstStyle/>
            <a:p>
              <a:endParaRPr lang="en-US"/>
            </a:p>
          </p:txBody>
        </p:sp>
        <p:sp>
          <p:nvSpPr>
            <p:cNvPr id="14" name="Rectangle 8"/>
            <p:cNvSpPr>
              <a:spLocks noChangeArrowheads="1"/>
            </p:cNvSpPr>
            <p:nvPr/>
          </p:nvSpPr>
          <p:spPr bwMode="auto">
            <a:xfrm>
              <a:off x="1085" y="1108"/>
              <a:ext cx="624" cy="252"/>
            </a:xfrm>
            <a:prstGeom prst="rect">
              <a:avLst/>
            </a:prstGeom>
            <a:noFill/>
            <a:ln w="9525">
              <a:solidFill>
                <a:schemeClr val="tx1"/>
              </a:solidFill>
              <a:miter lim="800000"/>
              <a:headEnd/>
              <a:tailEnd/>
            </a:ln>
          </p:spPr>
          <p:txBody>
            <a:bodyPr wrap="none" anchor="ctr"/>
            <a:lstStyle/>
            <a:p>
              <a:endParaRPr lang="en-US"/>
            </a:p>
          </p:txBody>
        </p:sp>
      </p:grpSp>
      <p:sp>
        <p:nvSpPr>
          <p:cNvPr id="15" name="Rectangle 9"/>
          <p:cNvSpPr>
            <a:spLocks noChangeArrowheads="1"/>
          </p:cNvSpPr>
          <p:nvPr/>
        </p:nvSpPr>
        <p:spPr bwMode="auto">
          <a:xfrm rot="2723072">
            <a:off x="2625697" y="2290746"/>
            <a:ext cx="254000" cy="254000"/>
          </a:xfrm>
          <a:prstGeom prst="rect">
            <a:avLst/>
          </a:prstGeom>
          <a:noFill/>
          <a:ln w="9525">
            <a:solidFill>
              <a:schemeClr val="tx1"/>
            </a:solidFill>
            <a:miter lim="800000"/>
            <a:headEnd/>
            <a:tailEnd/>
          </a:ln>
        </p:spPr>
        <p:txBody>
          <a:bodyPr wrap="none" anchor="ctr"/>
          <a:lstStyle/>
          <a:p>
            <a:endParaRPr lang="en-US"/>
          </a:p>
        </p:txBody>
      </p:sp>
      <p:grpSp>
        <p:nvGrpSpPr>
          <p:cNvPr id="16" name="Group 10"/>
          <p:cNvGrpSpPr>
            <a:grpSpLocks/>
          </p:cNvGrpSpPr>
          <p:nvPr/>
        </p:nvGrpSpPr>
        <p:grpSpPr bwMode="auto">
          <a:xfrm>
            <a:off x="2592360" y="2695558"/>
            <a:ext cx="320675" cy="320675"/>
            <a:chOff x="1263" y="1691"/>
            <a:chExt cx="202" cy="202"/>
          </a:xfrm>
        </p:grpSpPr>
        <p:sp>
          <p:nvSpPr>
            <p:cNvPr id="17" name="Rectangle 11"/>
            <p:cNvSpPr>
              <a:spLocks noChangeArrowheads="1"/>
            </p:cNvSpPr>
            <p:nvPr/>
          </p:nvSpPr>
          <p:spPr bwMode="auto">
            <a:xfrm rot="2723072">
              <a:off x="1284" y="1717"/>
              <a:ext cx="160" cy="160"/>
            </a:xfrm>
            <a:prstGeom prst="rect">
              <a:avLst/>
            </a:prstGeom>
            <a:noFill/>
            <a:ln w="9525">
              <a:solidFill>
                <a:schemeClr val="tx1"/>
              </a:solidFill>
              <a:miter lim="800000"/>
              <a:headEnd/>
              <a:tailEnd/>
            </a:ln>
          </p:spPr>
          <p:txBody>
            <a:bodyPr wrap="none" anchor="ctr"/>
            <a:lstStyle/>
            <a:p>
              <a:endParaRPr lang="en-US"/>
            </a:p>
          </p:txBody>
        </p:sp>
        <p:sp>
          <p:nvSpPr>
            <p:cNvPr id="18" name="Rectangle 12"/>
            <p:cNvSpPr>
              <a:spLocks noChangeArrowheads="1"/>
            </p:cNvSpPr>
            <p:nvPr/>
          </p:nvSpPr>
          <p:spPr bwMode="auto">
            <a:xfrm rot="2723072">
              <a:off x="1263" y="1691"/>
              <a:ext cx="202" cy="202"/>
            </a:xfrm>
            <a:prstGeom prst="rect">
              <a:avLst/>
            </a:prstGeom>
            <a:noFill/>
            <a:ln w="9525">
              <a:solidFill>
                <a:schemeClr val="tx1"/>
              </a:solidFill>
              <a:miter lim="800000"/>
              <a:headEnd/>
              <a:tailEnd/>
            </a:ln>
          </p:spPr>
          <p:txBody>
            <a:bodyPr wrap="none" anchor="ctr"/>
            <a:lstStyle/>
            <a:p>
              <a:endParaRPr lang="en-US"/>
            </a:p>
          </p:txBody>
        </p:sp>
      </p:grpSp>
      <p:grpSp>
        <p:nvGrpSpPr>
          <p:cNvPr id="19" name="Group 13"/>
          <p:cNvGrpSpPr>
            <a:grpSpLocks/>
          </p:cNvGrpSpPr>
          <p:nvPr/>
        </p:nvGrpSpPr>
        <p:grpSpPr bwMode="auto">
          <a:xfrm>
            <a:off x="2065310" y="3179746"/>
            <a:ext cx="1143000" cy="211137"/>
            <a:chOff x="931" y="2046"/>
            <a:chExt cx="720" cy="133"/>
          </a:xfrm>
        </p:grpSpPr>
        <p:sp>
          <p:nvSpPr>
            <p:cNvPr id="20" name="Oval 14"/>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21" name="Line 15"/>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US"/>
            </a:p>
          </p:txBody>
        </p:sp>
      </p:grpSp>
      <p:grpSp>
        <p:nvGrpSpPr>
          <p:cNvPr id="22" name="Group 16"/>
          <p:cNvGrpSpPr>
            <a:grpSpLocks/>
          </p:cNvGrpSpPr>
          <p:nvPr/>
        </p:nvGrpSpPr>
        <p:grpSpPr bwMode="auto">
          <a:xfrm>
            <a:off x="2065310" y="3555983"/>
            <a:ext cx="1143000" cy="211138"/>
            <a:chOff x="931" y="2213"/>
            <a:chExt cx="720" cy="133"/>
          </a:xfrm>
        </p:grpSpPr>
        <p:grpSp>
          <p:nvGrpSpPr>
            <p:cNvPr id="23" name="Group 17"/>
            <p:cNvGrpSpPr>
              <a:grpSpLocks/>
            </p:cNvGrpSpPr>
            <p:nvPr/>
          </p:nvGrpSpPr>
          <p:grpSpPr bwMode="auto">
            <a:xfrm>
              <a:off x="931" y="2213"/>
              <a:ext cx="720" cy="133"/>
              <a:chOff x="931" y="2046"/>
              <a:chExt cx="720" cy="133"/>
            </a:xfrm>
          </p:grpSpPr>
          <p:sp>
            <p:nvSpPr>
              <p:cNvPr id="25" name="Oval 18"/>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26" name="Line 19"/>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US"/>
              </a:p>
            </p:txBody>
          </p:sp>
        </p:grpSp>
        <p:sp>
          <p:nvSpPr>
            <p:cNvPr id="24" name="Line 20"/>
            <p:cNvSpPr>
              <a:spLocks noChangeShapeType="1"/>
            </p:cNvSpPr>
            <p:nvPr/>
          </p:nvSpPr>
          <p:spPr bwMode="auto">
            <a:xfrm>
              <a:off x="1277" y="2306"/>
              <a:ext cx="269" cy="0"/>
            </a:xfrm>
            <a:prstGeom prst="line">
              <a:avLst/>
            </a:prstGeom>
            <a:noFill/>
            <a:ln w="9525">
              <a:solidFill>
                <a:schemeClr val="tx1"/>
              </a:solidFill>
              <a:round/>
              <a:headEnd/>
              <a:tailEnd/>
            </a:ln>
          </p:spPr>
          <p:txBody>
            <a:bodyPr wrap="none" anchor="ctr"/>
            <a:lstStyle/>
            <a:p>
              <a:endParaRPr lang="en-US"/>
            </a:p>
          </p:txBody>
        </p:sp>
      </p:grpSp>
      <p:grpSp>
        <p:nvGrpSpPr>
          <p:cNvPr id="27" name="Group 21"/>
          <p:cNvGrpSpPr>
            <a:grpSpLocks/>
          </p:cNvGrpSpPr>
          <p:nvPr/>
        </p:nvGrpSpPr>
        <p:grpSpPr bwMode="auto">
          <a:xfrm>
            <a:off x="1963710" y="3940158"/>
            <a:ext cx="1350962" cy="273050"/>
            <a:chOff x="867" y="2475"/>
            <a:chExt cx="851" cy="172"/>
          </a:xfrm>
        </p:grpSpPr>
        <p:sp>
          <p:nvSpPr>
            <p:cNvPr id="28" name="Oval 22"/>
            <p:cNvSpPr>
              <a:spLocks noChangeArrowheads="1"/>
            </p:cNvSpPr>
            <p:nvPr/>
          </p:nvSpPr>
          <p:spPr bwMode="auto">
            <a:xfrm>
              <a:off x="1181" y="2492"/>
              <a:ext cx="470" cy="133"/>
            </a:xfrm>
            <a:prstGeom prst="ellipse">
              <a:avLst/>
            </a:prstGeom>
            <a:noFill/>
            <a:ln w="9525">
              <a:solidFill>
                <a:schemeClr val="tx1"/>
              </a:solidFill>
              <a:round/>
              <a:headEnd/>
              <a:tailEnd/>
            </a:ln>
          </p:spPr>
          <p:txBody>
            <a:bodyPr wrap="none" anchor="ctr"/>
            <a:lstStyle/>
            <a:p>
              <a:endParaRPr lang="en-US"/>
            </a:p>
          </p:txBody>
        </p:sp>
        <p:sp>
          <p:nvSpPr>
            <p:cNvPr id="29" name="Line 23"/>
            <p:cNvSpPr>
              <a:spLocks noChangeShapeType="1"/>
            </p:cNvSpPr>
            <p:nvPr/>
          </p:nvSpPr>
          <p:spPr bwMode="auto">
            <a:xfrm flipH="1">
              <a:off x="867" y="2559"/>
              <a:ext cx="250" cy="0"/>
            </a:xfrm>
            <a:prstGeom prst="line">
              <a:avLst/>
            </a:prstGeom>
            <a:noFill/>
            <a:ln w="9525">
              <a:solidFill>
                <a:schemeClr val="tx1"/>
              </a:solidFill>
              <a:round/>
              <a:headEnd/>
              <a:tailEnd/>
            </a:ln>
          </p:spPr>
          <p:txBody>
            <a:bodyPr wrap="none" anchor="ctr"/>
            <a:lstStyle/>
            <a:p>
              <a:endParaRPr lang="en-US"/>
            </a:p>
          </p:txBody>
        </p:sp>
        <p:sp>
          <p:nvSpPr>
            <p:cNvPr id="30" name="Oval 24"/>
            <p:cNvSpPr>
              <a:spLocks noChangeArrowheads="1"/>
            </p:cNvSpPr>
            <p:nvPr/>
          </p:nvSpPr>
          <p:spPr bwMode="auto">
            <a:xfrm>
              <a:off x="1114" y="2475"/>
              <a:ext cx="604" cy="172"/>
            </a:xfrm>
            <a:prstGeom prst="ellipse">
              <a:avLst/>
            </a:prstGeom>
            <a:noFill/>
            <a:ln w="9525">
              <a:solidFill>
                <a:schemeClr val="tx1"/>
              </a:solidFill>
              <a:round/>
              <a:headEnd/>
              <a:tailEnd/>
            </a:ln>
          </p:spPr>
          <p:txBody>
            <a:bodyPr wrap="none" anchor="ctr"/>
            <a:lstStyle/>
            <a:p>
              <a:endParaRPr lang="en-US"/>
            </a:p>
          </p:txBody>
        </p:sp>
      </p:grpSp>
      <p:grpSp>
        <p:nvGrpSpPr>
          <p:cNvPr id="31" name="Group 25"/>
          <p:cNvGrpSpPr>
            <a:grpSpLocks/>
          </p:cNvGrpSpPr>
          <p:nvPr/>
        </p:nvGrpSpPr>
        <p:grpSpPr bwMode="auto">
          <a:xfrm>
            <a:off x="2065310" y="4810108"/>
            <a:ext cx="1143000" cy="211138"/>
            <a:chOff x="931" y="2046"/>
            <a:chExt cx="720" cy="133"/>
          </a:xfrm>
        </p:grpSpPr>
        <p:sp>
          <p:nvSpPr>
            <p:cNvPr id="32" name="Oval 26"/>
            <p:cNvSpPr>
              <a:spLocks noChangeArrowheads="1"/>
            </p:cNvSpPr>
            <p:nvPr/>
          </p:nvSpPr>
          <p:spPr bwMode="auto">
            <a:xfrm>
              <a:off x="1181" y="2046"/>
              <a:ext cx="470" cy="133"/>
            </a:xfrm>
            <a:prstGeom prst="ellipse">
              <a:avLst/>
            </a:prstGeom>
            <a:noFill/>
            <a:ln w="9525" cap="rnd">
              <a:solidFill>
                <a:schemeClr val="tx1"/>
              </a:solidFill>
              <a:prstDash val="lgDash"/>
              <a:round/>
              <a:headEnd/>
              <a:tailEnd/>
            </a:ln>
          </p:spPr>
          <p:txBody>
            <a:bodyPr wrap="none" anchor="ctr"/>
            <a:lstStyle/>
            <a:p>
              <a:endParaRPr lang="en-US"/>
            </a:p>
          </p:txBody>
        </p:sp>
        <p:sp>
          <p:nvSpPr>
            <p:cNvPr id="33" name="Line 27"/>
            <p:cNvSpPr>
              <a:spLocks noChangeShapeType="1"/>
            </p:cNvSpPr>
            <p:nvPr/>
          </p:nvSpPr>
          <p:spPr bwMode="auto">
            <a:xfrm flipH="1">
              <a:off x="931" y="2113"/>
              <a:ext cx="250" cy="0"/>
            </a:xfrm>
            <a:prstGeom prst="line">
              <a:avLst/>
            </a:prstGeom>
            <a:noFill/>
            <a:ln w="9525" cap="rnd">
              <a:solidFill>
                <a:schemeClr val="tx1"/>
              </a:solidFill>
              <a:prstDash val="lgDash"/>
              <a:round/>
              <a:headEnd/>
              <a:tailEnd/>
            </a:ln>
          </p:spPr>
          <p:txBody>
            <a:bodyPr wrap="none" anchor="ctr"/>
            <a:lstStyle/>
            <a:p>
              <a:endParaRPr lang="en-US"/>
            </a:p>
          </p:txBody>
        </p:sp>
      </p:grpSp>
      <p:grpSp>
        <p:nvGrpSpPr>
          <p:cNvPr id="34" name="Group 28"/>
          <p:cNvGrpSpPr>
            <a:grpSpLocks/>
          </p:cNvGrpSpPr>
          <p:nvPr/>
        </p:nvGrpSpPr>
        <p:grpSpPr bwMode="auto">
          <a:xfrm>
            <a:off x="571472" y="5235558"/>
            <a:ext cx="1143000" cy="241300"/>
            <a:chOff x="528" y="3291"/>
            <a:chExt cx="720" cy="152"/>
          </a:xfrm>
        </p:grpSpPr>
        <p:sp>
          <p:nvSpPr>
            <p:cNvPr id="35" name="Rectangle 29"/>
            <p:cNvSpPr>
              <a:spLocks noChangeArrowheads="1"/>
            </p:cNvSpPr>
            <p:nvPr/>
          </p:nvSpPr>
          <p:spPr bwMode="auto">
            <a:xfrm>
              <a:off x="528" y="3291"/>
              <a:ext cx="403" cy="152"/>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36" name="Line 30"/>
            <p:cNvSpPr>
              <a:spLocks noChangeShapeType="1"/>
            </p:cNvSpPr>
            <p:nvPr/>
          </p:nvSpPr>
          <p:spPr bwMode="auto">
            <a:xfrm>
              <a:off x="941" y="3371"/>
              <a:ext cx="307" cy="0"/>
            </a:xfrm>
            <a:prstGeom prst="line">
              <a:avLst/>
            </a:prstGeom>
            <a:noFill/>
            <a:ln w="9525">
              <a:solidFill>
                <a:schemeClr val="tx1"/>
              </a:solidFill>
              <a:round/>
              <a:headEnd/>
              <a:tailEnd/>
            </a:ln>
          </p:spPr>
          <p:txBody>
            <a:bodyPr wrap="none" anchor="ctr"/>
            <a:lstStyle/>
            <a:p>
              <a:endParaRPr lang="en-US"/>
            </a:p>
          </p:txBody>
        </p:sp>
      </p:grpSp>
      <p:sp>
        <p:nvSpPr>
          <p:cNvPr id="37" name="Text Box 31"/>
          <p:cNvSpPr txBox="1">
            <a:spLocks noChangeArrowheads="1"/>
          </p:cNvSpPr>
          <p:nvPr/>
        </p:nvSpPr>
        <p:spPr bwMode="auto">
          <a:xfrm>
            <a:off x="1703439" y="5229208"/>
            <a:ext cx="287258" cy="276999"/>
          </a:xfrm>
          <a:prstGeom prst="rect">
            <a:avLst/>
          </a:prstGeom>
          <a:noFill/>
          <a:ln w="9525">
            <a:noFill/>
            <a:miter lim="800000"/>
            <a:headEnd/>
            <a:tailEnd/>
          </a:ln>
        </p:spPr>
        <p:txBody>
          <a:bodyPr wrap="none">
            <a:spAutoFit/>
          </a:bodyPr>
          <a:lstStyle/>
          <a:p>
            <a:pPr algn="r" eaLnBrk="0" hangingPunct="0"/>
            <a:r>
              <a:rPr lang="en-US" sz="1200"/>
              <a:t>R</a:t>
            </a:r>
          </a:p>
        </p:txBody>
      </p:sp>
      <p:sp>
        <p:nvSpPr>
          <p:cNvPr id="38" name="Line 32"/>
          <p:cNvSpPr>
            <a:spLocks noChangeShapeType="1"/>
          </p:cNvSpPr>
          <p:nvPr/>
        </p:nvSpPr>
        <p:spPr bwMode="auto">
          <a:xfrm>
            <a:off x="1984637" y="5302233"/>
            <a:ext cx="1176337" cy="0"/>
          </a:xfrm>
          <a:prstGeom prst="line">
            <a:avLst/>
          </a:prstGeom>
          <a:noFill/>
          <a:ln w="9525">
            <a:solidFill>
              <a:schemeClr val="tx1"/>
            </a:solidFill>
            <a:round/>
            <a:headEnd/>
            <a:tailEnd/>
          </a:ln>
        </p:spPr>
        <p:txBody>
          <a:bodyPr wrap="none" anchor="ctr"/>
          <a:lstStyle/>
          <a:p>
            <a:endParaRPr lang="en-US"/>
          </a:p>
        </p:txBody>
      </p:sp>
      <p:sp>
        <p:nvSpPr>
          <p:cNvPr id="39" name="Line 33"/>
          <p:cNvSpPr>
            <a:spLocks noChangeShapeType="1"/>
          </p:cNvSpPr>
          <p:nvPr/>
        </p:nvSpPr>
        <p:spPr bwMode="auto">
          <a:xfrm>
            <a:off x="2025622" y="5375258"/>
            <a:ext cx="1136650" cy="0"/>
          </a:xfrm>
          <a:prstGeom prst="line">
            <a:avLst/>
          </a:prstGeom>
          <a:noFill/>
          <a:ln w="9525">
            <a:solidFill>
              <a:schemeClr val="tx1"/>
            </a:solidFill>
            <a:round/>
            <a:headEnd/>
            <a:tailEnd/>
          </a:ln>
        </p:spPr>
        <p:txBody>
          <a:bodyPr wrap="none" anchor="ctr"/>
          <a:lstStyle/>
          <a:p>
            <a:endParaRPr lang="en-US"/>
          </a:p>
        </p:txBody>
      </p:sp>
      <p:sp>
        <p:nvSpPr>
          <p:cNvPr id="40" name="Rectangle 34"/>
          <p:cNvSpPr>
            <a:spLocks noChangeArrowheads="1"/>
          </p:cNvSpPr>
          <p:nvPr/>
        </p:nvSpPr>
        <p:spPr bwMode="auto">
          <a:xfrm>
            <a:off x="3162272" y="5235558"/>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41" name="Rectangle 35"/>
          <p:cNvSpPr>
            <a:spLocks noChangeArrowheads="1"/>
          </p:cNvSpPr>
          <p:nvPr/>
        </p:nvSpPr>
        <p:spPr bwMode="auto">
          <a:xfrm>
            <a:off x="571472" y="5661008"/>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42" name="Line 36"/>
          <p:cNvSpPr>
            <a:spLocks noChangeShapeType="1"/>
          </p:cNvSpPr>
          <p:nvPr/>
        </p:nvSpPr>
        <p:spPr bwMode="auto">
          <a:xfrm>
            <a:off x="1227110" y="5788008"/>
            <a:ext cx="487362" cy="0"/>
          </a:xfrm>
          <a:prstGeom prst="line">
            <a:avLst/>
          </a:prstGeom>
          <a:noFill/>
          <a:ln w="9525">
            <a:solidFill>
              <a:schemeClr val="tx1"/>
            </a:solidFill>
            <a:round/>
            <a:headEnd/>
            <a:tailEnd/>
          </a:ln>
        </p:spPr>
        <p:txBody>
          <a:bodyPr wrap="none" anchor="ctr"/>
          <a:lstStyle/>
          <a:p>
            <a:endParaRPr lang="en-US"/>
          </a:p>
        </p:txBody>
      </p:sp>
      <p:sp>
        <p:nvSpPr>
          <p:cNvPr id="43" name="Rectangle 37"/>
          <p:cNvSpPr>
            <a:spLocks noChangeArrowheads="1"/>
          </p:cNvSpPr>
          <p:nvPr/>
        </p:nvSpPr>
        <p:spPr bwMode="auto">
          <a:xfrm rot="2723072">
            <a:off x="1771622" y="5659421"/>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44" name="Text Box 38"/>
          <p:cNvSpPr txBox="1">
            <a:spLocks noChangeArrowheads="1"/>
          </p:cNvSpPr>
          <p:nvPr/>
        </p:nvSpPr>
        <p:spPr bwMode="auto">
          <a:xfrm>
            <a:off x="1763764" y="5656246"/>
            <a:ext cx="287258" cy="276999"/>
          </a:xfrm>
          <a:prstGeom prst="rect">
            <a:avLst/>
          </a:prstGeom>
          <a:noFill/>
          <a:ln w="9525">
            <a:noFill/>
            <a:miter lim="800000"/>
            <a:headEnd/>
            <a:tailEnd/>
          </a:ln>
        </p:spPr>
        <p:txBody>
          <a:bodyPr wrap="none">
            <a:spAutoFit/>
          </a:bodyPr>
          <a:lstStyle/>
          <a:p>
            <a:pPr algn="r" eaLnBrk="0" hangingPunct="0"/>
            <a:r>
              <a:rPr lang="en-US" sz="1200" dirty="0"/>
              <a:t>R</a:t>
            </a:r>
          </a:p>
        </p:txBody>
      </p:sp>
      <p:sp>
        <p:nvSpPr>
          <p:cNvPr id="45" name="Line 39"/>
          <p:cNvSpPr>
            <a:spLocks noChangeShapeType="1"/>
          </p:cNvSpPr>
          <p:nvPr/>
        </p:nvSpPr>
        <p:spPr bwMode="auto">
          <a:xfrm>
            <a:off x="2095472" y="5791183"/>
            <a:ext cx="731838" cy="0"/>
          </a:xfrm>
          <a:prstGeom prst="line">
            <a:avLst/>
          </a:prstGeom>
          <a:noFill/>
          <a:ln w="9525">
            <a:solidFill>
              <a:schemeClr val="tx1"/>
            </a:solidFill>
            <a:round/>
            <a:headEnd/>
            <a:tailEnd/>
          </a:ln>
        </p:spPr>
        <p:txBody>
          <a:bodyPr wrap="none" anchor="ctr"/>
          <a:lstStyle/>
          <a:p>
            <a:endParaRPr lang="en-US"/>
          </a:p>
        </p:txBody>
      </p:sp>
      <p:sp>
        <p:nvSpPr>
          <p:cNvPr id="46" name="Rectangle 40"/>
          <p:cNvSpPr>
            <a:spLocks noChangeArrowheads="1"/>
          </p:cNvSpPr>
          <p:nvPr/>
        </p:nvSpPr>
        <p:spPr bwMode="auto">
          <a:xfrm>
            <a:off x="2827310" y="5672121"/>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47" name="Line 41"/>
          <p:cNvSpPr>
            <a:spLocks noChangeShapeType="1"/>
          </p:cNvSpPr>
          <p:nvPr/>
        </p:nvSpPr>
        <p:spPr bwMode="auto">
          <a:xfrm>
            <a:off x="1227110" y="6264258"/>
            <a:ext cx="487362" cy="0"/>
          </a:xfrm>
          <a:prstGeom prst="line">
            <a:avLst/>
          </a:prstGeom>
          <a:noFill/>
          <a:ln w="9525">
            <a:solidFill>
              <a:schemeClr val="tx1"/>
            </a:solidFill>
            <a:round/>
            <a:headEnd/>
            <a:tailEnd/>
          </a:ln>
        </p:spPr>
        <p:txBody>
          <a:bodyPr wrap="none" anchor="ctr"/>
          <a:lstStyle/>
          <a:p>
            <a:endParaRPr lang="en-US"/>
          </a:p>
        </p:txBody>
      </p:sp>
      <p:sp>
        <p:nvSpPr>
          <p:cNvPr id="48" name="Rectangle 42"/>
          <p:cNvSpPr>
            <a:spLocks noChangeArrowheads="1"/>
          </p:cNvSpPr>
          <p:nvPr/>
        </p:nvSpPr>
        <p:spPr bwMode="auto">
          <a:xfrm rot="2723072">
            <a:off x="1771622" y="6135671"/>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49" name="Text Box 43"/>
          <p:cNvSpPr txBox="1">
            <a:spLocks noChangeArrowheads="1"/>
          </p:cNvSpPr>
          <p:nvPr/>
        </p:nvSpPr>
        <p:spPr bwMode="auto">
          <a:xfrm>
            <a:off x="1763764" y="6132496"/>
            <a:ext cx="287258" cy="276999"/>
          </a:xfrm>
          <a:prstGeom prst="rect">
            <a:avLst/>
          </a:prstGeom>
          <a:noFill/>
          <a:ln w="9525">
            <a:noFill/>
            <a:miter lim="800000"/>
            <a:headEnd/>
            <a:tailEnd/>
          </a:ln>
        </p:spPr>
        <p:txBody>
          <a:bodyPr wrap="none">
            <a:spAutoFit/>
          </a:bodyPr>
          <a:lstStyle/>
          <a:p>
            <a:pPr algn="r" eaLnBrk="0" hangingPunct="0"/>
            <a:r>
              <a:rPr lang="en-US" sz="1200"/>
              <a:t>R</a:t>
            </a:r>
          </a:p>
        </p:txBody>
      </p:sp>
      <p:sp>
        <p:nvSpPr>
          <p:cNvPr id="50" name="Line 44"/>
          <p:cNvSpPr>
            <a:spLocks noChangeShapeType="1"/>
          </p:cNvSpPr>
          <p:nvPr/>
        </p:nvSpPr>
        <p:spPr bwMode="auto">
          <a:xfrm>
            <a:off x="2095472" y="6267433"/>
            <a:ext cx="731838" cy="0"/>
          </a:xfrm>
          <a:prstGeom prst="line">
            <a:avLst/>
          </a:prstGeom>
          <a:noFill/>
          <a:ln w="9525">
            <a:solidFill>
              <a:schemeClr val="tx1"/>
            </a:solidFill>
            <a:round/>
            <a:headEnd/>
            <a:tailEnd/>
          </a:ln>
        </p:spPr>
        <p:txBody>
          <a:bodyPr wrap="none" anchor="ctr"/>
          <a:lstStyle/>
          <a:p>
            <a:endParaRPr lang="en-US"/>
          </a:p>
        </p:txBody>
      </p:sp>
      <p:sp>
        <p:nvSpPr>
          <p:cNvPr id="51" name="Text Box 45"/>
          <p:cNvSpPr txBox="1">
            <a:spLocks noChangeArrowheads="1"/>
          </p:cNvSpPr>
          <p:nvPr/>
        </p:nvSpPr>
        <p:spPr bwMode="auto">
          <a:xfrm>
            <a:off x="2019272" y="6042008"/>
            <a:ext cx="889987" cy="276999"/>
          </a:xfrm>
          <a:prstGeom prst="rect">
            <a:avLst/>
          </a:prstGeom>
          <a:noFill/>
          <a:ln w="9525">
            <a:noFill/>
            <a:miter lim="800000"/>
            <a:headEnd/>
            <a:tailEnd/>
          </a:ln>
        </p:spPr>
        <p:txBody>
          <a:bodyPr wrap="none">
            <a:spAutoFit/>
          </a:bodyPr>
          <a:lstStyle/>
          <a:p>
            <a:pPr eaLnBrk="0" hangingPunct="0"/>
            <a:r>
              <a:rPr lang="en-US" sz="1200"/>
              <a:t>(min,max)</a:t>
            </a:r>
          </a:p>
        </p:txBody>
      </p:sp>
      <p:sp>
        <p:nvSpPr>
          <p:cNvPr id="52" name="Rectangle 46"/>
          <p:cNvSpPr>
            <a:spLocks noChangeArrowheads="1"/>
          </p:cNvSpPr>
          <p:nvPr/>
        </p:nvSpPr>
        <p:spPr bwMode="auto">
          <a:xfrm>
            <a:off x="2827310" y="6148371"/>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p>
        </p:txBody>
      </p:sp>
      <p:grpSp>
        <p:nvGrpSpPr>
          <p:cNvPr id="53" name="Group 47"/>
          <p:cNvGrpSpPr>
            <a:grpSpLocks/>
          </p:cNvGrpSpPr>
          <p:nvPr/>
        </p:nvGrpSpPr>
        <p:grpSpPr bwMode="auto">
          <a:xfrm>
            <a:off x="2285972" y="4324333"/>
            <a:ext cx="990600" cy="346075"/>
            <a:chOff x="0" y="1560"/>
            <a:chExt cx="1200" cy="420"/>
          </a:xfrm>
        </p:grpSpPr>
        <p:sp>
          <p:nvSpPr>
            <p:cNvPr id="54" name="Oval 48"/>
            <p:cNvSpPr>
              <a:spLocks noChangeArrowheads="1"/>
            </p:cNvSpPr>
            <p:nvPr/>
          </p:nvSpPr>
          <p:spPr bwMode="auto">
            <a:xfrm>
              <a:off x="0" y="1560"/>
              <a:ext cx="288" cy="168"/>
            </a:xfrm>
            <a:prstGeom prst="ellipse">
              <a:avLst/>
            </a:prstGeom>
            <a:noFill/>
            <a:ln w="9525">
              <a:solidFill>
                <a:schemeClr val="tx1"/>
              </a:solidFill>
              <a:round/>
              <a:headEnd/>
              <a:tailEnd/>
            </a:ln>
          </p:spPr>
          <p:txBody>
            <a:bodyPr wrap="none" anchor="ctr"/>
            <a:lstStyle/>
            <a:p>
              <a:endParaRPr lang="en-US"/>
            </a:p>
          </p:txBody>
        </p:sp>
        <p:sp>
          <p:nvSpPr>
            <p:cNvPr id="55" name="Oval 49"/>
            <p:cNvSpPr>
              <a:spLocks noChangeArrowheads="1"/>
            </p:cNvSpPr>
            <p:nvPr/>
          </p:nvSpPr>
          <p:spPr bwMode="auto">
            <a:xfrm>
              <a:off x="396" y="1560"/>
              <a:ext cx="288" cy="168"/>
            </a:xfrm>
            <a:prstGeom prst="ellipse">
              <a:avLst/>
            </a:prstGeom>
            <a:noFill/>
            <a:ln w="9525">
              <a:solidFill>
                <a:schemeClr val="tx1"/>
              </a:solidFill>
              <a:round/>
              <a:headEnd/>
              <a:tailEnd/>
            </a:ln>
          </p:spPr>
          <p:txBody>
            <a:bodyPr wrap="none" anchor="ctr"/>
            <a:lstStyle/>
            <a:p>
              <a:endParaRPr lang="en-US"/>
            </a:p>
          </p:txBody>
        </p:sp>
        <p:sp>
          <p:nvSpPr>
            <p:cNvPr id="56" name="Oval 50"/>
            <p:cNvSpPr>
              <a:spLocks noChangeArrowheads="1"/>
            </p:cNvSpPr>
            <p:nvPr/>
          </p:nvSpPr>
          <p:spPr bwMode="auto">
            <a:xfrm>
              <a:off x="912" y="1560"/>
              <a:ext cx="288" cy="168"/>
            </a:xfrm>
            <a:prstGeom prst="ellipse">
              <a:avLst/>
            </a:prstGeom>
            <a:noFill/>
            <a:ln w="9525">
              <a:solidFill>
                <a:schemeClr val="tx1"/>
              </a:solidFill>
              <a:round/>
              <a:headEnd/>
              <a:tailEnd/>
            </a:ln>
          </p:spPr>
          <p:txBody>
            <a:bodyPr wrap="none" anchor="ctr"/>
            <a:lstStyle/>
            <a:p>
              <a:endParaRPr lang="en-US"/>
            </a:p>
          </p:txBody>
        </p:sp>
        <p:sp>
          <p:nvSpPr>
            <p:cNvPr id="57" name="Oval 51"/>
            <p:cNvSpPr>
              <a:spLocks noChangeArrowheads="1"/>
            </p:cNvSpPr>
            <p:nvPr/>
          </p:nvSpPr>
          <p:spPr bwMode="auto">
            <a:xfrm>
              <a:off x="516" y="1812"/>
              <a:ext cx="288" cy="168"/>
            </a:xfrm>
            <a:prstGeom prst="ellipse">
              <a:avLst/>
            </a:prstGeom>
            <a:noFill/>
            <a:ln w="9525">
              <a:solidFill>
                <a:schemeClr val="tx1"/>
              </a:solidFill>
              <a:round/>
              <a:headEnd/>
              <a:tailEnd/>
            </a:ln>
          </p:spPr>
          <p:txBody>
            <a:bodyPr wrap="none" anchor="ctr"/>
            <a:lstStyle/>
            <a:p>
              <a:endParaRPr lang="en-US"/>
            </a:p>
          </p:txBody>
        </p:sp>
        <p:sp>
          <p:nvSpPr>
            <p:cNvPr id="58" name="Line 52"/>
            <p:cNvSpPr>
              <a:spLocks noChangeShapeType="1"/>
            </p:cNvSpPr>
            <p:nvPr/>
          </p:nvSpPr>
          <p:spPr bwMode="auto">
            <a:xfrm flipH="1">
              <a:off x="264" y="1896"/>
              <a:ext cx="264" cy="0"/>
            </a:xfrm>
            <a:prstGeom prst="line">
              <a:avLst/>
            </a:prstGeom>
            <a:noFill/>
            <a:ln w="9525">
              <a:solidFill>
                <a:schemeClr val="tx1"/>
              </a:solidFill>
              <a:round/>
              <a:headEnd/>
              <a:tailEnd/>
            </a:ln>
          </p:spPr>
          <p:txBody>
            <a:bodyPr wrap="none" anchor="ctr"/>
            <a:lstStyle/>
            <a:p>
              <a:endParaRPr lang="en-US"/>
            </a:p>
          </p:txBody>
        </p:sp>
        <p:sp>
          <p:nvSpPr>
            <p:cNvPr id="59" name="Line 53"/>
            <p:cNvSpPr>
              <a:spLocks noChangeShapeType="1"/>
            </p:cNvSpPr>
            <p:nvPr/>
          </p:nvSpPr>
          <p:spPr bwMode="auto">
            <a:xfrm>
              <a:off x="288" y="1668"/>
              <a:ext cx="264" cy="173"/>
            </a:xfrm>
            <a:prstGeom prst="line">
              <a:avLst/>
            </a:prstGeom>
            <a:noFill/>
            <a:ln w="9525">
              <a:solidFill>
                <a:schemeClr val="tx1"/>
              </a:solidFill>
              <a:round/>
              <a:headEnd/>
              <a:tailEnd/>
            </a:ln>
          </p:spPr>
          <p:txBody>
            <a:bodyPr wrap="none" anchor="ctr"/>
            <a:lstStyle/>
            <a:p>
              <a:endParaRPr lang="en-US"/>
            </a:p>
          </p:txBody>
        </p:sp>
        <p:sp>
          <p:nvSpPr>
            <p:cNvPr id="60" name="Line 54"/>
            <p:cNvSpPr>
              <a:spLocks noChangeShapeType="1"/>
            </p:cNvSpPr>
            <p:nvPr/>
          </p:nvSpPr>
          <p:spPr bwMode="auto">
            <a:xfrm>
              <a:off x="528" y="1717"/>
              <a:ext cx="84" cy="107"/>
            </a:xfrm>
            <a:prstGeom prst="line">
              <a:avLst/>
            </a:prstGeom>
            <a:noFill/>
            <a:ln w="9525">
              <a:solidFill>
                <a:schemeClr val="tx1"/>
              </a:solidFill>
              <a:round/>
              <a:headEnd/>
              <a:tailEnd/>
            </a:ln>
          </p:spPr>
          <p:txBody>
            <a:bodyPr wrap="none" anchor="ctr"/>
            <a:lstStyle/>
            <a:p>
              <a:endParaRPr lang="en-US"/>
            </a:p>
          </p:txBody>
        </p:sp>
        <p:sp>
          <p:nvSpPr>
            <p:cNvPr id="61" name="Line 55"/>
            <p:cNvSpPr>
              <a:spLocks noChangeShapeType="1"/>
            </p:cNvSpPr>
            <p:nvPr/>
          </p:nvSpPr>
          <p:spPr bwMode="auto">
            <a:xfrm flipV="1">
              <a:off x="792" y="1728"/>
              <a:ext cx="228" cy="132"/>
            </a:xfrm>
            <a:prstGeom prst="line">
              <a:avLst/>
            </a:prstGeom>
            <a:noFill/>
            <a:ln w="9525">
              <a:solidFill>
                <a:schemeClr val="tx1"/>
              </a:solidFill>
              <a:round/>
              <a:headEnd/>
              <a:tailEnd/>
            </a:ln>
          </p:spPr>
          <p:txBody>
            <a:bodyPr wrap="none" anchor="ctr"/>
            <a:lstStyle/>
            <a:p>
              <a:endParaRPr lang="en-US"/>
            </a:p>
          </p:txBody>
        </p:sp>
        <p:sp>
          <p:nvSpPr>
            <p:cNvPr id="62" name="Line 56"/>
            <p:cNvSpPr>
              <a:spLocks noChangeShapeType="1"/>
            </p:cNvSpPr>
            <p:nvPr/>
          </p:nvSpPr>
          <p:spPr bwMode="auto">
            <a:xfrm>
              <a:off x="720" y="1644"/>
              <a:ext cx="180" cy="0"/>
            </a:xfrm>
            <a:prstGeom prst="line">
              <a:avLst/>
            </a:prstGeom>
            <a:noFill/>
            <a:ln w="9525" cap="rnd">
              <a:solidFill>
                <a:schemeClr val="tx1"/>
              </a:solidFill>
              <a:prstDash val="sysDot"/>
              <a:round/>
              <a:headEnd/>
              <a:tailEnd/>
            </a:ln>
          </p:spPr>
          <p:txBody>
            <a:bodyPr wrap="none" anchor="ctr"/>
            <a:lstStyle/>
            <a:p>
              <a:endParaRPr lang="en-US"/>
            </a:p>
          </p:txBody>
        </p:sp>
      </p:grpSp>
      <p:sp>
        <p:nvSpPr>
          <p:cNvPr id="63" name="Text Box 57"/>
          <p:cNvSpPr txBox="1">
            <a:spLocks noChangeArrowheads="1"/>
          </p:cNvSpPr>
          <p:nvPr/>
        </p:nvSpPr>
        <p:spPr bwMode="auto">
          <a:xfrm>
            <a:off x="1982591" y="5565758"/>
            <a:ext cx="312906" cy="276999"/>
          </a:xfrm>
          <a:prstGeom prst="rect">
            <a:avLst/>
          </a:prstGeom>
          <a:noFill/>
          <a:ln w="9525">
            <a:noFill/>
            <a:miter lim="800000"/>
            <a:headEnd/>
            <a:tailEnd/>
          </a:ln>
        </p:spPr>
        <p:txBody>
          <a:bodyPr wrap="none">
            <a:spAutoFit/>
          </a:bodyPr>
          <a:lstStyle/>
          <a:p>
            <a:pPr algn="r" eaLnBrk="0" hangingPunct="0"/>
            <a:r>
              <a:rPr lang="en-US" sz="1200" dirty="0"/>
              <a:t>N</a:t>
            </a:r>
          </a:p>
        </p:txBody>
      </p:sp>
      <p:sp>
        <p:nvSpPr>
          <p:cNvPr id="64" name="Rectangle 58"/>
          <p:cNvSpPr>
            <a:spLocks noChangeArrowheads="1"/>
          </p:cNvSpPr>
          <p:nvPr/>
        </p:nvSpPr>
        <p:spPr bwMode="auto">
          <a:xfrm rot="2723072">
            <a:off x="1731935" y="5233971"/>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65" name="TextBox 61"/>
          <p:cNvSpPr txBox="1">
            <a:spLocks noChangeArrowheads="1"/>
          </p:cNvSpPr>
          <p:nvPr/>
        </p:nvSpPr>
        <p:spPr bwMode="auto">
          <a:xfrm>
            <a:off x="1489047" y="5567346"/>
            <a:ext cx="261610" cy="276999"/>
          </a:xfrm>
          <a:prstGeom prst="rect">
            <a:avLst/>
          </a:prstGeom>
          <a:noFill/>
          <a:ln w="9525">
            <a:noFill/>
            <a:miter lim="800000"/>
            <a:headEnd/>
            <a:tailEnd/>
          </a:ln>
        </p:spPr>
        <p:txBody>
          <a:bodyPr wrap="none">
            <a:spAutoFit/>
          </a:bodyPr>
          <a:lstStyle/>
          <a:p>
            <a:r>
              <a:rPr lang="en-US" sz="1200"/>
              <a:t>1</a:t>
            </a:r>
          </a:p>
        </p:txBody>
      </p:sp>
      <p:sp>
        <p:nvSpPr>
          <p:cNvPr id="66" name="Rectangle 3"/>
          <p:cNvSpPr txBox="1">
            <a:spLocks noChangeArrowheads="1"/>
          </p:cNvSpPr>
          <p:nvPr/>
        </p:nvSpPr>
        <p:spPr>
          <a:xfrm>
            <a:off x="4419572" y="1000108"/>
            <a:ext cx="4419600" cy="5558445"/>
          </a:xfrm>
          <a:prstGeom prst="rect">
            <a:avLst/>
          </a:prstGeom>
        </p:spPr>
        <p:txBody>
          <a:bodyPr vert="horz">
            <a:spAutoFit/>
          </a:bodyPr>
          <a:lstStyle/>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sng" strike="noStrike" kern="1200" cap="none" spc="0" normalizeH="0" baseline="0" noProof="0" dirty="0">
                <a:ln>
                  <a:noFill/>
                </a:ln>
                <a:solidFill>
                  <a:schemeClr val="accent1">
                    <a:lumMod val="50000"/>
                  </a:schemeClr>
                </a:solidFill>
                <a:effectLst/>
                <a:uLnTx/>
                <a:uFillTx/>
                <a:latin typeface="Comic Sans MS" pitchFamily="66" charset="0"/>
              </a:rPr>
              <a:t>Meaning</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ENTITY TYPE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WEAK ENTITY TYPE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RELATIONSHIP TYPE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IDENTIFYING RELATIONSHIP TYPE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ATTRIBUTE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KEY ATTRIBUTE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MULTIVALUED ATTRIBUTE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COMPOSITE ATTRIBUTE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DERIVED ATTRIBUTE</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TOTAL PARTICIPATION OF E</a:t>
            </a:r>
            <a:r>
              <a:rPr kumimoji="0" lang="en-US" sz="1200" b="1" i="0" u="none" strike="noStrike" kern="1200" cap="none" spc="0" normalizeH="0" baseline="-25000" noProof="0" dirty="0">
                <a:ln>
                  <a:noFill/>
                </a:ln>
                <a:solidFill>
                  <a:schemeClr val="accent1">
                    <a:lumMod val="50000"/>
                  </a:schemeClr>
                </a:solidFill>
                <a:effectLst/>
                <a:uLnTx/>
                <a:uFillTx/>
                <a:latin typeface="Comic Sans MS" pitchFamily="66" charset="0"/>
              </a:rPr>
              <a:t>2</a:t>
            </a: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 IN R</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CARDINALITY RATIO 1:N FOR E</a:t>
            </a:r>
            <a:r>
              <a:rPr kumimoji="0" lang="en-US" sz="1200" b="1" i="0" u="none" strike="noStrike" kern="1200" cap="none" spc="0" normalizeH="0" baseline="-25000" noProof="0" dirty="0">
                <a:ln>
                  <a:noFill/>
                </a:ln>
                <a:solidFill>
                  <a:schemeClr val="accent1">
                    <a:lumMod val="50000"/>
                  </a:schemeClr>
                </a:solidFill>
                <a:effectLst/>
                <a:uLnTx/>
                <a:uFillTx/>
                <a:latin typeface="Comic Sans MS" pitchFamily="66" charset="0"/>
              </a:rPr>
              <a:t>1</a:t>
            </a: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:E</a:t>
            </a:r>
            <a:r>
              <a:rPr kumimoji="0" lang="en-US" sz="1200" b="1" i="0" u="none" strike="noStrike" kern="1200" cap="none" spc="0" normalizeH="0" baseline="-25000" noProof="0" dirty="0">
                <a:ln>
                  <a:noFill/>
                </a:ln>
                <a:solidFill>
                  <a:schemeClr val="accent1">
                    <a:lumMod val="50000"/>
                  </a:schemeClr>
                </a:solidFill>
                <a:effectLst/>
                <a:uLnTx/>
                <a:uFillTx/>
                <a:latin typeface="Comic Sans MS" pitchFamily="66" charset="0"/>
              </a:rPr>
              <a:t>2 </a:t>
            </a: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IN R</a:t>
            </a:r>
          </a:p>
          <a:p>
            <a:pPr marL="0" marR="0" lvl="0" indent="0" algn="just" defTabSz="914400" rtl="0" eaLnBrk="1" fontAlgn="auto" latinLnBrk="0" hangingPunct="1">
              <a:lnSpc>
                <a:spcPct val="100000"/>
              </a:lnSpc>
              <a:spcBef>
                <a:spcPct val="60000"/>
              </a:spcBef>
              <a:spcAft>
                <a:spcPct val="70000"/>
              </a:spcAft>
              <a:buClr>
                <a:schemeClr val="accent1"/>
              </a:buClr>
              <a:buSzPct val="70000"/>
              <a:buFont typeface="Monotype Sorts" pitchFamily="2" charset="2"/>
              <a:buNone/>
              <a:tabLst/>
              <a:defRPr/>
            </a:pPr>
            <a:r>
              <a:rPr kumimoji="0" lang="en-US" sz="1200" b="1" i="0" u="none" strike="noStrike" kern="1200" cap="none" spc="0" normalizeH="0" baseline="0" noProof="0" dirty="0">
                <a:ln>
                  <a:noFill/>
                </a:ln>
                <a:solidFill>
                  <a:schemeClr val="accent1">
                    <a:lumMod val="50000"/>
                  </a:schemeClr>
                </a:solidFill>
                <a:effectLst/>
                <a:uLnTx/>
                <a:uFillTx/>
                <a:latin typeface="Comic Sans MS" pitchFamily="66" charset="0"/>
              </a:rPr>
              <a:t>STRUCTURAL CONSTRAINT (min, max) ON PARTICIPATION OF E IN R</a:t>
            </a: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solidFill>
                <a:latin typeface="Comic Sans MS" pitchFamily="66" charset="0"/>
              </a:rPr>
              <a:t>Proper Naming of Schema Constructs</a:t>
            </a:r>
            <a:endParaRPr lang="en-US" dirty="0">
              <a:solidFill>
                <a:schemeClr val="accent6"/>
              </a:solidFill>
              <a:latin typeface="Comic Sans MS" pitchFamily="66" charset="0"/>
            </a:endParaRPr>
          </a:p>
        </p:txBody>
      </p:sp>
      <p:sp>
        <p:nvSpPr>
          <p:cNvPr id="3" name="Content Placeholder 2"/>
          <p:cNvSpPr>
            <a:spLocks noGrp="1"/>
          </p:cNvSpPr>
          <p:nvPr>
            <p:ph idx="1"/>
          </p:nvPr>
        </p:nvSpPr>
        <p:spPr>
          <a:xfrm>
            <a:off x="357158" y="1571612"/>
            <a:ext cx="8501122" cy="5000660"/>
          </a:xfrm>
        </p:spPr>
        <p:txBody>
          <a:bodyPr>
            <a:normAutofit fontScale="92500" lnSpcReduction="10000"/>
          </a:bodyPr>
          <a:lstStyle/>
          <a:p>
            <a:pPr algn="just"/>
            <a:r>
              <a:rPr lang="en-US" dirty="0">
                <a:solidFill>
                  <a:schemeClr val="accent1">
                    <a:lumMod val="50000"/>
                  </a:schemeClr>
                </a:solidFill>
                <a:latin typeface="Comic Sans MS" pitchFamily="66" charset="0"/>
              </a:rPr>
              <a:t>Use singular names for entity types, rather than plural one.</a:t>
            </a:r>
          </a:p>
          <a:p>
            <a:pPr algn="just"/>
            <a:endParaRPr lang="en-US" dirty="0">
              <a:solidFill>
                <a:schemeClr val="accent1">
                  <a:lumMod val="50000"/>
                </a:schemeClr>
              </a:solidFill>
              <a:latin typeface="Comic Sans MS" pitchFamily="66" charset="0"/>
            </a:endParaRPr>
          </a:p>
          <a:p>
            <a:pPr algn="just"/>
            <a:r>
              <a:rPr lang="en-US" dirty="0">
                <a:solidFill>
                  <a:schemeClr val="accent1">
                    <a:lumMod val="50000"/>
                  </a:schemeClr>
                </a:solidFill>
                <a:latin typeface="Comic Sans MS" pitchFamily="66" charset="0"/>
              </a:rPr>
              <a:t>Verbs tend to indicate the relationship types.</a:t>
            </a:r>
          </a:p>
          <a:p>
            <a:pPr algn="just"/>
            <a:endParaRPr lang="en-US" dirty="0">
              <a:solidFill>
                <a:schemeClr val="accent1">
                  <a:lumMod val="50000"/>
                </a:schemeClr>
              </a:solidFill>
              <a:latin typeface="Comic Sans MS" pitchFamily="66" charset="0"/>
            </a:endParaRPr>
          </a:p>
          <a:p>
            <a:pPr algn="just"/>
            <a:r>
              <a:rPr lang="en-US" dirty="0">
                <a:solidFill>
                  <a:schemeClr val="accent1">
                    <a:lumMod val="50000"/>
                  </a:schemeClr>
                </a:solidFill>
                <a:latin typeface="Comic Sans MS" pitchFamily="66" charset="0"/>
              </a:rPr>
              <a:t>Another naming consideration involves choosing the binary relationship names to make the ER diagram of the schema readable from left to right and top to bottom.</a:t>
            </a:r>
          </a:p>
          <a:p>
            <a:endParaRPr lang="en-US" dirty="0">
              <a:solidFill>
                <a:schemeClr val="accent1">
                  <a:lumMod val="50000"/>
                </a:schemeClr>
              </a:solidFill>
              <a:latin typeface="Comic Sans MS"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solidFill>
                <a:latin typeface="Comic Sans MS" pitchFamily="66" charset="0"/>
              </a:rPr>
              <a:t>E – R Diagram for COMPANY Database</a:t>
            </a:r>
            <a:endParaRPr lang="en-US" dirty="0">
              <a:solidFill>
                <a:schemeClr val="accent6"/>
              </a:solidFill>
              <a:latin typeface="Comic Sans MS" pitchFamily="66" charset="0"/>
            </a:endParaRPr>
          </a:p>
        </p:txBody>
      </p:sp>
      <p:pic>
        <p:nvPicPr>
          <p:cNvPr id="4" name="Picture 2"/>
          <p:cNvPicPr>
            <a:picLocks noChangeAspect="1" noChangeArrowheads="1"/>
          </p:cNvPicPr>
          <p:nvPr/>
        </p:nvPicPr>
        <p:blipFill>
          <a:blip r:embed="rId2"/>
          <a:srcRect/>
          <a:stretch>
            <a:fillRect/>
          </a:stretch>
        </p:blipFill>
        <p:spPr bwMode="auto">
          <a:xfrm>
            <a:off x="500034" y="1533548"/>
            <a:ext cx="8153401" cy="5181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1071546"/>
            <a:ext cx="8477250" cy="5505450"/>
          </a:xfrm>
          <a:prstGeom prst="rect">
            <a:avLst/>
          </a:prstGeom>
          <a:noFill/>
          <a:ln w="9525">
            <a:noFill/>
            <a:miter lim="800000"/>
            <a:headEnd/>
            <a:tailEnd/>
          </a:ln>
          <a:effectLst/>
        </p:spPr>
      </p:pic>
      <p:sp>
        <p:nvSpPr>
          <p:cNvPr id="7" name="Rectangle 6"/>
          <p:cNvSpPr/>
          <p:nvPr/>
        </p:nvSpPr>
        <p:spPr>
          <a:xfrm>
            <a:off x="428596" y="191136"/>
            <a:ext cx="8358246" cy="646331"/>
          </a:xfrm>
          <a:prstGeom prst="rect">
            <a:avLst/>
          </a:prstGeom>
        </p:spPr>
        <p:txBody>
          <a:bodyPr wrap="square">
            <a:spAutoFit/>
          </a:bodyPr>
          <a:lstStyle/>
          <a:p>
            <a:pPr algn="ctr"/>
            <a:r>
              <a:rPr lang="en-US" sz="3600" b="1" dirty="0">
                <a:solidFill>
                  <a:schemeClr val="accent6"/>
                </a:solidFill>
                <a:latin typeface="Comic Sans MS" pitchFamily="66" charset="0"/>
              </a:rPr>
              <a:t>Alternative ER Notations</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85786" y="857232"/>
            <a:ext cx="7782774" cy="52864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Database Schema Vs. Database State</a:t>
            </a:r>
          </a:p>
        </p:txBody>
      </p:sp>
      <p:sp>
        <p:nvSpPr>
          <p:cNvPr id="3" name="Content Placeholder 2"/>
          <p:cNvSpPr>
            <a:spLocks noGrp="1"/>
          </p:cNvSpPr>
          <p:nvPr>
            <p:ph idx="1"/>
          </p:nvPr>
        </p:nvSpPr>
        <p:spPr>
          <a:xfrm>
            <a:off x="242918" y="1571612"/>
            <a:ext cx="8686800" cy="4857784"/>
          </a:xfrm>
        </p:spPr>
        <p:txBody>
          <a:bodyPr>
            <a:noAutofit/>
          </a:bodyPr>
          <a:lstStyle/>
          <a:p>
            <a:pPr algn="just">
              <a:lnSpc>
                <a:spcPct val="90000"/>
              </a:lnSpc>
              <a:defRPr/>
            </a:pPr>
            <a:r>
              <a:rPr lang="en-US" sz="2200" b="1" dirty="0">
                <a:solidFill>
                  <a:schemeClr val="accent1">
                    <a:lumMod val="50000"/>
                  </a:schemeClr>
                </a:solidFill>
                <a:latin typeface="Comic Sans MS" pitchFamily="66" charset="0"/>
              </a:rPr>
              <a:t>Initial Database State</a:t>
            </a:r>
          </a:p>
          <a:p>
            <a:pPr lvl="1" algn="just">
              <a:lnSpc>
                <a:spcPct val="90000"/>
              </a:lnSpc>
              <a:defRPr/>
            </a:pPr>
            <a:r>
              <a:rPr lang="en-US" sz="2200" dirty="0">
                <a:solidFill>
                  <a:schemeClr val="accent1">
                    <a:lumMod val="50000"/>
                  </a:schemeClr>
                </a:solidFill>
                <a:latin typeface="Comic Sans MS" pitchFamily="66" charset="0"/>
              </a:rPr>
              <a:t>Refers to the database when the database is first populated or loaded with the initial data.</a:t>
            </a:r>
          </a:p>
          <a:p>
            <a:pPr lvl="1" algn="just">
              <a:lnSpc>
                <a:spcPct val="90000"/>
              </a:lnSpc>
              <a:buNone/>
              <a:defRPr/>
            </a:pPr>
            <a:endParaRPr lang="en-US" sz="2200" dirty="0">
              <a:solidFill>
                <a:schemeClr val="accent1">
                  <a:lumMod val="50000"/>
                </a:schemeClr>
              </a:solidFill>
              <a:latin typeface="Comic Sans MS" pitchFamily="66" charset="0"/>
            </a:endParaRPr>
          </a:p>
          <a:p>
            <a:pPr algn="just">
              <a:lnSpc>
                <a:spcPct val="90000"/>
              </a:lnSpc>
              <a:defRPr/>
            </a:pPr>
            <a:r>
              <a:rPr lang="en-US" sz="2200" b="1" dirty="0">
                <a:solidFill>
                  <a:schemeClr val="accent1">
                    <a:lumMod val="50000"/>
                  </a:schemeClr>
                </a:solidFill>
                <a:latin typeface="Comic Sans MS" pitchFamily="66" charset="0"/>
              </a:rPr>
              <a:t>Valid State</a:t>
            </a:r>
          </a:p>
          <a:p>
            <a:pPr lvl="1">
              <a:lnSpc>
                <a:spcPct val="90000"/>
              </a:lnSpc>
              <a:defRPr/>
            </a:pPr>
            <a:r>
              <a:rPr lang="en-US" sz="2200" dirty="0">
                <a:solidFill>
                  <a:schemeClr val="accent1">
                    <a:lumMod val="50000"/>
                  </a:schemeClr>
                </a:solidFill>
                <a:latin typeface="Comic Sans MS" pitchFamily="66" charset="0"/>
              </a:rPr>
              <a:t>A state that satisfies the structure and constraints of the database.</a:t>
            </a:r>
          </a:p>
          <a:p>
            <a:pPr algn="just">
              <a:lnSpc>
                <a:spcPct val="90000"/>
              </a:lnSpc>
              <a:defRPr/>
            </a:pPr>
            <a:endParaRPr lang="en-US" sz="2200" dirty="0">
              <a:solidFill>
                <a:schemeClr val="accent1">
                  <a:lumMod val="50000"/>
                </a:schemeClr>
              </a:solidFill>
              <a:latin typeface="Comic Sans MS" pitchFamily="66" charset="0"/>
            </a:endParaRPr>
          </a:p>
          <a:p>
            <a:pPr>
              <a:lnSpc>
                <a:spcPct val="90000"/>
              </a:lnSpc>
              <a:defRPr/>
            </a:pPr>
            <a:r>
              <a:rPr lang="en-US" sz="2200" b="1" dirty="0">
                <a:solidFill>
                  <a:schemeClr val="accent1">
                    <a:lumMod val="50000"/>
                  </a:schemeClr>
                </a:solidFill>
                <a:latin typeface="Comic Sans MS" pitchFamily="66" charset="0"/>
              </a:rPr>
              <a:t>Distinction</a:t>
            </a:r>
          </a:p>
          <a:p>
            <a:pPr lvl="1" algn="just">
              <a:lnSpc>
                <a:spcPct val="90000"/>
              </a:lnSpc>
              <a:defRPr/>
            </a:pPr>
            <a:r>
              <a:rPr lang="en-US" sz="2200" dirty="0">
                <a:solidFill>
                  <a:schemeClr val="accent1">
                    <a:lumMod val="50000"/>
                  </a:schemeClr>
                </a:solidFill>
                <a:latin typeface="Comic Sans MS" pitchFamily="66" charset="0"/>
              </a:rPr>
              <a:t>The </a:t>
            </a:r>
            <a:r>
              <a:rPr lang="en-US" sz="2200" b="1" dirty="0">
                <a:solidFill>
                  <a:schemeClr val="accent1">
                    <a:lumMod val="50000"/>
                  </a:schemeClr>
                </a:solidFill>
                <a:latin typeface="Comic Sans MS" pitchFamily="66" charset="0"/>
              </a:rPr>
              <a:t>database schema</a:t>
            </a:r>
            <a:r>
              <a:rPr lang="en-US" sz="2200" dirty="0">
                <a:solidFill>
                  <a:schemeClr val="accent1">
                    <a:lumMod val="50000"/>
                  </a:schemeClr>
                </a:solidFill>
                <a:latin typeface="Comic Sans MS" pitchFamily="66" charset="0"/>
              </a:rPr>
              <a:t> changes very infrequently. The </a:t>
            </a:r>
            <a:r>
              <a:rPr lang="en-US" sz="2200" b="1" dirty="0">
                <a:solidFill>
                  <a:schemeClr val="accent1">
                    <a:lumMod val="50000"/>
                  </a:schemeClr>
                </a:solidFill>
                <a:latin typeface="Comic Sans MS" pitchFamily="66" charset="0"/>
              </a:rPr>
              <a:t>database state</a:t>
            </a:r>
            <a:r>
              <a:rPr lang="en-US" sz="2200" dirty="0">
                <a:solidFill>
                  <a:schemeClr val="accent1">
                    <a:lumMod val="50000"/>
                  </a:schemeClr>
                </a:solidFill>
                <a:latin typeface="Comic Sans MS" pitchFamily="66" charset="0"/>
              </a:rPr>
              <a:t> changes every time the database is updated.</a:t>
            </a:r>
          </a:p>
          <a:p>
            <a:pPr lvl="1" algn="just">
              <a:lnSpc>
                <a:spcPct val="90000"/>
              </a:lnSpc>
              <a:defRPr/>
            </a:pPr>
            <a:r>
              <a:rPr lang="en-US" sz="2200" b="1" dirty="0">
                <a:solidFill>
                  <a:schemeClr val="accent1">
                    <a:lumMod val="50000"/>
                  </a:schemeClr>
                </a:solidFill>
                <a:latin typeface="Comic Sans MS" pitchFamily="66" charset="0"/>
              </a:rPr>
              <a:t>Schema is also called intension, whereas state is called extension.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514"/>
            <a:ext cx="8229600" cy="868346"/>
          </a:xfrm>
        </p:spPr>
        <p:txBody>
          <a:bodyPr>
            <a:normAutofit/>
          </a:bodyPr>
          <a:lstStyle/>
          <a:p>
            <a:r>
              <a:rPr lang="en-US" sz="4000" dirty="0">
                <a:solidFill>
                  <a:schemeClr val="accent6">
                    <a:lumMod val="75000"/>
                  </a:schemeClr>
                </a:solidFill>
                <a:latin typeface="Comic Sans MS" pitchFamily="66" charset="0"/>
              </a:rPr>
              <a:t>Three-Schema Architecture</a:t>
            </a:r>
          </a:p>
        </p:txBody>
      </p:sp>
      <p:sp>
        <p:nvSpPr>
          <p:cNvPr id="3" name="Content Placeholder 2"/>
          <p:cNvSpPr>
            <a:spLocks noGrp="1"/>
          </p:cNvSpPr>
          <p:nvPr>
            <p:ph idx="1"/>
          </p:nvPr>
        </p:nvSpPr>
        <p:spPr>
          <a:xfrm>
            <a:off x="214282" y="1517655"/>
            <a:ext cx="8715436" cy="4768865"/>
          </a:xfrm>
        </p:spPr>
        <p:txBody>
          <a:bodyPr>
            <a:normAutofit fontScale="85000" lnSpcReduction="20000"/>
          </a:bodyPr>
          <a:lstStyle/>
          <a:p>
            <a:pPr algn="just">
              <a:lnSpc>
                <a:spcPct val="120000"/>
              </a:lnSpc>
            </a:pPr>
            <a:r>
              <a:rPr lang="en-US" dirty="0">
                <a:solidFill>
                  <a:schemeClr val="tx2">
                    <a:lumMod val="50000"/>
                  </a:schemeClr>
                </a:solidFill>
                <a:latin typeface="Comic Sans MS" pitchFamily="66" charset="0"/>
              </a:rPr>
              <a:t>Three of the four important characteristics of the database approach</a:t>
            </a:r>
          </a:p>
          <a:p>
            <a:pPr marL="514350" indent="-514350" algn="just">
              <a:lnSpc>
                <a:spcPct val="120000"/>
              </a:lnSpc>
              <a:buFont typeface="+mj-lt"/>
              <a:buAutoNum type="arabicPeriod"/>
            </a:pPr>
            <a:r>
              <a:rPr lang="en-US" dirty="0">
                <a:solidFill>
                  <a:schemeClr val="tx2">
                    <a:lumMod val="50000"/>
                  </a:schemeClr>
                </a:solidFill>
                <a:latin typeface="Comic Sans MS" pitchFamily="66" charset="0"/>
              </a:rPr>
              <a:t>use of a catalog to store the database description (schema) so as to make it self describing,</a:t>
            </a:r>
          </a:p>
          <a:p>
            <a:pPr marL="514350" indent="-514350" algn="just">
              <a:lnSpc>
                <a:spcPct val="120000"/>
              </a:lnSpc>
              <a:buFont typeface="+mj-lt"/>
              <a:buAutoNum type="arabicPeriod"/>
            </a:pPr>
            <a:r>
              <a:rPr lang="en-US" dirty="0">
                <a:solidFill>
                  <a:schemeClr val="tx2">
                    <a:lumMod val="50000"/>
                  </a:schemeClr>
                </a:solidFill>
                <a:latin typeface="Comic Sans MS" pitchFamily="66" charset="0"/>
              </a:rPr>
              <a:t>insulation of programs and data (program-data and program-operation independence)</a:t>
            </a:r>
          </a:p>
          <a:p>
            <a:pPr marL="514350" indent="-514350" algn="just">
              <a:lnSpc>
                <a:spcPct val="120000"/>
              </a:lnSpc>
              <a:buFont typeface="+mj-lt"/>
              <a:buAutoNum type="arabicPeriod"/>
            </a:pPr>
            <a:r>
              <a:rPr lang="en-US" dirty="0">
                <a:solidFill>
                  <a:schemeClr val="tx2">
                    <a:lumMod val="50000"/>
                  </a:schemeClr>
                </a:solidFill>
                <a:latin typeface="Comic Sans MS" pitchFamily="66" charset="0"/>
              </a:rPr>
              <a:t>support of multiple user views.</a:t>
            </a:r>
          </a:p>
          <a:p>
            <a:pPr algn="just">
              <a:lnSpc>
                <a:spcPct val="120000"/>
              </a:lnSpc>
            </a:pPr>
            <a:r>
              <a:rPr lang="en-US" dirty="0">
                <a:solidFill>
                  <a:schemeClr val="tx2">
                    <a:lumMod val="50000"/>
                  </a:schemeClr>
                </a:solidFill>
                <a:latin typeface="Comic Sans MS" pitchFamily="66" charset="0"/>
              </a:rPr>
              <a:t>The three-schema architecture, was proposed to help achieve and visualize these characteristics.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654032"/>
          </a:xfrm>
        </p:spPr>
        <p:txBody>
          <a:bodyPr>
            <a:normAutofit fontScale="90000"/>
          </a:bodyPr>
          <a:lstStyle/>
          <a:p>
            <a:r>
              <a:rPr lang="en-US" dirty="0">
                <a:solidFill>
                  <a:schemeClr val="accent6">
                    <a:lumMod val="75000"/>
                  </a:schemeClr>
                </a:solidFill>
                <a:latin typeface="Comic Sans MS" pitchFamily="66" charset="0"/>
              </a:rPr>
              <a:t>Three-Schema Architecture</a:t>
            </a:r>
          </a:p>
        </p:txBody>
      </p:sp>
      <p:sp>
        <p:nvSpPr>
          <p:cNvPr id="3" name="Content Placeholder 2"/>
          <p:cNvSpPr>
            <a:spLocks noGrp="1"/>
          </p:cNvSpPr>
          <p:nvPr>
            <p:ph idx="1"/>
          </p:nvPr>
        </p:nvSpPr>
        <p:spPr>
          <a:xfrm>
            <a:off x="214282" y="1071546"/>
            <a:ext cx="8715436" cy="5429288"/>
          </a:xfrm>
        </p:spPr>
        <p:txBody>
          <a:bodyPr>
            <a:normAutofit fontScale="92500" lnSpcReduction="10000"/>
          </a:bodyPr>
          <a:lstStyle/>
          <a:p>
            <a:pPr>
              <a:lnSpc>
                <a:spcPct val="110000"/>
              </a:lnSpc>
            </a:pPr>
            <a:r>
              <a:rPr lang="en-US" sz="2800" dirty="0">
                <a:solidFill>
                  <a:schemeClr val="tx2">
                    <a:lumMod val="50000"/>
                  </a:schemeClr>
                </a:solidFill>
                <a:latin typeface="Comic Sans MS" pitchFamily="66" charset="0"/>
              </a:rPr>
              <a:t>Defines DBMS schemas at three levels:	</a:t>
            </a:r>
          </a:p>
          <a:p>
            <a:pPr lvl="1" algn="just">
              <a:lnSpc>
                <a:spcPct val="110000"/>
              </a:lnSpc>
            </a:pPr>
            <a:endParaRPr lang="en-US" sz="2400" b="1" dirty="0">
              <a:solidFill>
                <a:schemeClr val="tx2">
                  <a:lumMod val="50000"/>
                </a:schemeClr>
              </a:solidFill>
              <a:latin typeface="Comic Sans MS" pitchFamily="66" charset="0"/>
            </a:endParaRPr>
          </a:p>
          <a:p>
            <a:pPr lvl="1" algn="just">
              <a:lnSpc>
                <a:spcPct val="110000"/>
              </a:lnSpc>
            </a:pPr>
            <a:r>
              <a:rPr lang="en-US" sz="2400" b="1" dirty="0">
                <a:solidFill>
                  <a:schemeClr val="tx2">
                    <a:lumMod val="50000"/>
                  </a:schemeClr>
                </a:solidFill>
                <a:latin typeface="Comic Sans MS" pitchFamily="66" charset="0"/>
              </a:rPr>
              <a:t>Internal schema</a:t>
            </a:r>
            <a:r>
              <a:rPr lang="en-US" sz="2400" dirty="0">
                <a:solidFill>
                  <a:schemeClr val="tx2">
                    <a:lumMod val="50000"/>
                  </a:schemeClr>
                </a:solidFill>
                <a:latin typeface="Comic Sans MS" pitchFamily="66" charset="0"/>
              </a:rPr>
              <a:t> at the internal level to describe physical storage structures and access paths. Typically uses a physical data model.</a:t>
            </a:r>
          </a:p>
          <a:p>
            <a:pPr lvl="1" algn="just">
              <a:lnSpc>
                <a:spcPct val="110000"/>
              </a:lnSpc>
            </a:pPr>
            <a:endParaRPr lang="en-US" sz="2400" dirty="0">
              <a:solidFill>
                <a:schemeClr val="tx2">
                  <a:lumMod val="50000"/>
                </a:schemeClr>
              </a:solidFill>
              <a:latin typeface="Comic Sans MS" pitchFamily="66" charset="0"/>
            </a:endParaRPr>
          </a:p>
          <a:p>
            <a:pPr lvl="1" algn="just">
              <a:lnSpc>
                <a:spcPct val="110000"/>
              </a:lnSpc>
            </a:pPr>
            <a:r>
              <a:rPr lang="en-US" sz="2400" b="1" dirty="0">
                <a:solidFill>
                  <a:schemeClr val="tx2">
                    <a:lumMod val="50000"/>
                  </a:schemeClr>
                </a:solidFill>
                <a:latin typeface="Comic Sans MS" pitchFamily="66" charset="0"/>
              </a:rPr>
              <a:t>Conceptual schema</a:t>
            </a:r>
            <a:r>
              <a:rPr lang="en-US" sz="2400" dirty="0">
                <a:solidFill>
                  <a:schemeClr val="tx2">
                    <a:lumMod val="50000"/>
                  </a:schemeClr>
                </a:solidFill>
                <a:latin typeface="Comic Sans MS" pitchFamily="66" charset="0"/>
              </a:rPr>
              <a:t> at the conceptual level to describe the structure and constraints for the whole database for a community of users. Uses a conceptual or an implementation data model.</a:t>
            </a:r>
          </a:p>
          <a:p>
            <a:pPr lvl="1" algn="just">
              <a:lnSpc>
                <a:spcPct val="110000"/>
              </a:lnSpc>
            </a:pPr>
            <a:endParaRPr lang="en-US" sz="2400" dirty="0">
              <a:solidFill>
                <a:schemeClr val="tx2">
                  <a:lumMod val="50000"/>
                </a:schemeClr>
              </a:solidFill>
              <a:latin typeface="Comic Sans MS" pitchFamily="66" charset="0"/>
            </a:endParaRPr>
          </a:p>
          <a:p>
            <a:pPr lvl="1" algn="just">
              <a:lnSpc>
                <a:spcPct val="110000"/>
              </a:lnSpc>
            </a:pPr>
            <a:r>
              <a:rPr lang="en-US" sz="2400" b="1" dirty="0">
                <a:solidFill>
                  <a:schemeClr val="tx2">
                    <a:lumMod val="50000"/>
                  </a:schemeClr>
                </a:solidFill>
                <a:latin typeface="Comic Sans MS" pitchFamily="66" charset="0"/>
              </a:rPr>
              <a:t>External schemas</a:t>
            </a:r>
            <a:r>
              <a:rPr lang="en-US" sz="2400" dirty="0">
                <a:solidFill>
                  <a:schemeClr val="tx2">
                    <a:lumMod val="50000"/>
                  </a:schemeClr>
                </a:solidFill>
                <a:latin typeface="Comic Sans MS" pitchFamily="66" charset="0"/>
              </a:rPr>
              <a:t> at the external level to describe the various user views. Usually uses the same data model as the conceptual level.</a:t>
            </a:r>
          </a:p>
          <a:p>
            <a:pPr>
              <a:lnSpc>
                <a:spcPct val="110000"/>
              </a:lnSpc>
            </a:pPr>
            <a:endParaRPr lang="en-US" dirty="0">
              <a:solidFill>
                <a:schemeClr val="tx2">
                  <a:lumMod val="50000"/>
                </a:schemeClr>
              </a:solidFill>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68346"/>
          </a:xfrm>
        </p:spPr>
        <p:txBody>
          <a:bodyPr>
            <a:normAutofit/>
          </a:bodyPr>
          <a:lstStyle/>
          <a:p>
            <a:r>
              <a:rPr lang="en-US" sz="4000" dirty="0">
                <a:solidFill>
                  <a:schemeClr val="accent6">
                    <a:lumMod val="75000"/>
                  </a:schemeClr>
                </a:solidFill>
                <a:latin typeface="Comic Sans MS" pitchFamily="66" charset="0"/>
              </a:rPr>
              <a:t>Three-Schema Architecture</a:t>
            </a:r>
          </a:p>
        </p:txBody>
      </p:sp>
      <p:pic>
        <p:nvPicPr>
          <p:cNvPr id="4" name="Picture 2"/>
          <p:cNvPicPr>
            <a:picLocks noChangeAspect="1" noChangeArrowheads="1"/>
          </p:cNvPicPr>
          <p:nvPr/>
        </p:nvPicPr>
        <p:blipFill>
          <a:blip r:embed="rId2"/>
          <a:srcRect/>
          <a:stretch>
            <a:fillRect/>
          </a:stretch>
        </p:blipFill>
        <p:spPr bwMode="auto">
          <a:xfrm>
            <a:off x="428596" y="785794"/>
            <a:ext cx="8334399" cy="4524388"/>
          </a:xfrm>
          <a:prstGeom prst="rect">
            <a:avLst/>
          </a:prstGeom>
          <a:noFill/>
          <a:ln w="9525">
            <a:noFill/>
            <a:miter lim="800000"/>
            <a:headEnd/>
            <a:tailEnd/>
          </a:ln>
          <a:effectLst/>
        </p:spPr>
      </p:pic>
      <p:sp>
        <p:nvSpPr>
          <p:cNvPr id="5" name="Rectangle 4"/>
          <p:cNvSpPr/>
          <p:nvPr/>
        </p:nvSpPr>
        <p:spPr>
          <a:xfrm>
            <a:off x="285720" y="5214950"/>
            <a:ext cx="8572560" cy="1569660"/>
          </a:xfrm>
          <a:prstGeom prst="rect">
            <a:avLst/>
          </a:prstGeom>
        </p:spPr>
        <p:txBody>
          <a:bodyPr wrap="square">
            <a:spAutoFit/>
          </a:bodyPr>
          <a:lstStyle/>
          <a:p>
            <a:pPr algn="just">
              <a:spcBef>
                <a:spcPct val="0"/>
              </a:spcBef>
            </a:pPr>
            <a:r>
              <a:rPr lang="en-US" sz="2400" b="1" dirty="0">
                <a:solidFill>
                  <a:schemeClr val="accent1">
                    <a:lumMod val="50000"/>
                  </a:schemeClr>
                </a:solidFill>
                <a:latin typeface="Comic Sans MS" pitchFamily="66" charset="0"/>
              </a:rPr>
              <a:t>Mappings</a:t>
            </a:r>
            <a:r>
              <a:rPr lang="en-US" sz="2400" dirty="0">
                <a:solidFill>
                  <a:schemeClr val="accent1">
                    <a:lumMod val="50000"/>
                  </a:schemeClr>
                </a:solidFill>
                <a:latin typeface="Comic Sans MS" pitchFamily="66" charset="0"/>
              </a:rPr>
              <a:t> among schema levels are needed to transform requests and data. Programs refer to an external schema, and are mapped by the DBMS to the internal schema for 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chemeClr val="accent6">
                    <a:lumMod val="75000"/>
                  </a:schemeClr>
                </a:solidFill>
                <a:latin typeface="Comic Sans MS" pitchFamily="66" charset="0"/>
              </a:rPr>
              <a:t>Data Independence</a:t>
            </a:r>
          </a:p>
        </p:txBody>
      </p:sp>
      <p:sp>
        <p:nvSpPr>
          <p:cNvPr id="3" name="Content Placeholder 2"/>
          <p:cNvSpPr>
            <a:spLocks noGrp="1"/>
          </p:cNvSpPr>
          <p:nvPr>
            <p:ph idx="1"/>
          </p:nvPr>
        </p:nvSpPr>
        <p:spPr>
          <a:xfrm>
            <a:off x="285720" y="1214422"/>
            <a:ext cx="8572560" cy="5286412"/>
          </a:xfrm>
        </p:spPr>
        <p:txBody>
          <a:bodyPr>
            <a:noAutofit/>
          </a:bodyPr>
          <a:lstStyle/>
          <a:p>
            <a:pPr algn="just">
              <a:lnSpc>
                <a:spcPct val="120000"/>
              </a:lnSpc>
              <a:defRPr/>
            </a:pPr>
            <a:r>
              <a:rPr lang="en-US" sz="1900" dirty="0">
                <a:solidFill>
                  <a:schemeClr val="accent1">
                    <a:lumMod val="50000"/>
                  </a:schemeClr>
                </a:solidFill>
                <a:latin typeface="Comic Sans MS" pitchFamily="66" charset="0"/>
                <a:sym typeface="Wingdings" pitchFamily="2" charset="2"/>
              </a:rPr>
              <a:t>The capacity to change the schema at one level of a database system without having to change the system at the next higher level.</a:t>
            </a:r>
          </a:p>
          <a:p>
            <a:pPr algn="just">
              <a:lnSpc>
                <a:spcPct val="120000"/>
              </a:lnSpc>
              <a:defRPr/>
            </a:pPr>
            <a:r>
              <a:rPr lang="en-US" sz="1900" dirty="0">
                <a:solidFill>
                  <a:schemeClr val="accent1">
                    <a:lumMod val="50000"/>
                  </a:schemeClr>
                </a:solidFill>
                <a:latin typeface="Comic Sans MS" pitchFamily="66" charset="0"/>
                <a:sym typeface="Wingdings" pitchFamily="2" charset="2"/>
              </a:rPr>
              <a:t>Two types of data independences:</a:t>
            </a:r>
            <a:endParaRPr lang="en-US" sz="1900" dirty="0">
              <a:solidFill>
                <a:schemeClr val="accent1">
                  <a:lumMod val="50000"/>
                </a:schemeClr>
              </a:solidFill>
              <a:latin typeface="Comic Sans MS" pitchFamily="66" charset="0"/>
            </a:endParaRPr>
          </a:p>
          <a:p>
            <a:pPr lvl="1" algn="just">
              <a:lnSpc>
                <a:spcPct val="120000"/>
              </a:lnSpc>
              <a:defRPr/>
            </a:pPr>
            <a:r>
              <a:rPr lang="en-US" sz="1900" b="1" dirty="0">
                <a:solidFill>
                  <a:schemeClr val="accent1">
                    <a:lumMod val="50000"/>
                  </a:schemeClr>
                </a:solidFill>
                <a:latin typeface="Comic Sans MS" pitchFamily="66" charset="0"/>
              </a:rPr>
              <a:t>Logical Data Independence</a:t>
            </a:r>
            <a:r>
              <a:rPr lang="en-US" sz="1900" dirty="0">
                <a:solidFill>
                  <a:schemeClr val="accent1">
                    <a:lumMod val="50000"/>
                  </a:schemeClr>
                </a:solidFill>
                <a:latin typeface="Comic Sans MS" pitchFamily="66" charset="0"/>
              </a:rPr>
              <a:t>: The capacity to change the conceptual schema without having to change the external schemas and their application programs.</a:t>
            </a:r>
          </a:p>
          <a:p>
            <a:pPr lvl="1" algn="just">
              <a:lnSpc>
                <a:spcPct val="120000"/>
              </a:lnSpc>
              <a:defRPr/>
            </a:pPr>
            <a:r>
              <a:rPr lang="en-US" sz="1900" b="1" dirty="0">
                <a:solidFill>
                  <a:schemeClr val="accent1">
                    <a:lumMod val="50000"/>
                  </a:schemeClr>
                </a:solidFill>
                <a:latin typeface="Comic Sans MS" pitchFamily="66" charset="0"/>
              </a:rPr>
              <a:t>Physical Data Independence</a:t>
            </a:r>
            <a:r>
              <a:rPr lang="en-US" sz="1900" dirty="0">
                <a:solidFill>
                  <a:schemeClr val="accent1">
                    <a:lumMod val="50000"/>
                  </a:schemeClr>
                </a:solidFill>
                <a:latin typeface="Comic Sans MS" pitchFamily="66" charset="0"/>
              </a:rPr>
              <a:t>: The capacity to change the internal schema without having to change the conceptual schema.</a:t>
            </a:r>
          </a:p>
          <a:p>
            <a:pPr algn="just">
              <a:lnSpc>
                <a:spcPct val="120000"/>
              </a:lnSpc>
            </a:pPr>
            <a:r>
              <a:rPr lang="en-US" sz="1900" dirty="0">
                <a:solidFill>
                  <a:schemeClr val="accent1">
                    <a:lumMod val="50000"/>
                  </a:schemeClr>
                </a:solidFill>
                <a:latin typeface="Comic Sans MS" pitchFamily="66" charset="0"/>
                <a:sym typeface="Wingdings" pitchFamily="2" charset="2"/>
              </a:rPr>
              <a:t>Data independence occurs because when the schema is changed at some level, the schema at the next higher level remains unchanged; only the mapping between the two levels is changed. Hence, application programs referring to the higher-level schema need not be changed. Three schema architecture can make it easier to achieve true data independence, both physical and logical. </a:t>
            </a:r>
            <a:endParaRPr lang="en-US" sz="1900" dirty="0">
              <a:solidFill>
                <a:schemeClr val="accent1">
                  <a:lumMod val="50000"/>
                </a:schemeClr>
              </a:solidFill>
              <a:latin typeface="Comic Sans MS"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2199</Words>
  <Application>Microsoft Office PowerPoint</Application>
  <PresentationFormat>On-screen Show (4:3)</PresentationFormat>
  <Paragraphs>269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Data Models</vt:lpstr>
      <vt:lpstr>Categories of data models</vt:lpstr>
      <vt:lpstr>Schemas, Instances and Database State</vt:lpstr>
      <vt:lpstr>PowerPoint Presentation</vt:lpstr>
      <vt:lpstr>Database Schema Vs. Database State</vt:lpstr>
      <vt:lpstr>Three-Schema Architecture</vt:lpstr>
      <vt:lpstr>Three-Schema Architecture</vt:lpstr>
      <vt:lpstr>Three-Schema Architecture</vt:lpstr>
      <vt:lpstr>Data Independence</vt:lpstr>
      <vt:lpstr>DBMS Languages</vt:lpstr>
      <vt:lpstr>DBMS Languages</vt:lpstr>
      <vt:lpstr>DML Types</vt:lpstr>
      <vt:lpstr>DBMS Interfaces</vt:lpstr>
      <vt:lpstr>A Sample Database Application</vt:lpstr>
      <vt:lpstr>PowerPoint Presentation</vt:lpstr>
      <vt:lpstr>Entity Types, Entity Sets, Attributes and Keys</vt:lpstr>
      <vt:lpstr>Types of Attributes</vt:lpstr>
      <vt:lpstr>Entity Types</vt:lpstr>
      <vt:lpstr>PowerPoint Presentation</vt:lpstr>
      <vt:lpstr>Key Attribute of an Entity Type</vt:lpstr>
      <vt:lpstr>Value Sets (Domains) of Attributes</vt:lpstr>
      <vt:lpstr>Relationship Types, Relationship Sets, and Instances</vt:lpstr>
      <vt:lpstr>Example 1…</vt:lpstr>
      <vt:lpstr>Relationship Degree</vt:lpstr>
      <vt:lpstr>PowerPoint Presentation</vt:lpstr>
      <vt:lpstr>Role Names and Recursive Relationships</vt:lpstr>
      <vt:lpstr>PowerPoint Presentation</vt:lpstr>
      <vt:lpstr>Constraints on Relationship Types</vt:lpstr>
      <vt:lpstr>1:1 Relationship</vt:lpstr>
      <vt:lpstr>1:N Relationship</vt:lpstr>
      <vt:lpstr>M:N Relationship</vt:lpstr>
      <vt:lpstr>Participation Constraint and Existence Dependence</vt:lpstr>
      <vt:lpstr>Attributes as Relationship Types</vt:lpstr>
      <vt:lpstr>Weak Entity Types</vt:lpstr>
      <vt:lpstr>Example…</vt:lpstr>
      <vt:lpstr>Notations Used in ER Diagrams</vt:lpstr>
      <vt:lpstr>Proper Naming of Schema Constructs</vt:lpstr>
      <vt:lpstr>E – R Diagram for COMPANY Database</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adril dsa</cp:lastModifiedBy>
  <cp:revision>124</cp:revision>
  <dcterms:created xsi:type="dcterms:W3CDTF">2023-04-21T10:24:32Z</dcterms:created>
  <dcterms:modified xsi:type="dcterms:W3CDTF">2023-05-15T17:04:19Z</dcterms:modified>
</cp:coreProperties>
</file>