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97" r:id="rId22"/>
    <p:sldId id="298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D52C7-059F-46B0-972E-939AFD58A906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B2C14-6160-4CFA-8B47-BD51EF326B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D52C7-059F-46B0-972E-939AFD58A906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B2C14-6160-4CFA-8B47-BD51EF326B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D52C7-059F-46B0-972E-939AFD58A906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B2C14-6160-4CFA-8B47-BD51EF326B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D52C7-059F-46B0-972E-939AFD58A906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B2C14-6160-4CFA-8B47-BD51EF326B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D52C7-059F-46B0-972E-939AFD58A906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B2C14-6160-4CFA-8B47-BD51EF326B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D52C7-059F-46B0-972E-939AFD58A906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B2C14-6160-4CFA-8B47-BD51EF326B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D52C7-059F-46B0-972E-939AFD58A906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B2C14-6160-4CFA-8B47-BD51EF326B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D52C7-059F-46B0-972E-939AFD58A906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B2C14-6160-4CFA-8B47-BD51EF326B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D52C7-059F-46B0-972E-939AFD58A906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B2C14-6160-4CFA-8B47-BD51EF326B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D52C7-059F-46B0-972E-939AFD58A906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B2C14-6160-4CFA-8B47-BD51EF326B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D52C7-059F-46B0-972E-939AFD58A906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B2C14-6160-4CFA-8B47-BD51EF326B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D52C7-059F-46B0-972E-939AFD58A906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B2C14-6160-4CFA-8B47-BD51EF326B2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796908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  <a:latin typeface="Comic Sans MS" pitchFamily="66" charset="0"/>
              </a:rPr>
              <a:t>Relational Model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071546"/>
            <a:ext cx="8643998" cy="5500726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The relational model represents the database as a collection of relations. </a:t>
            </a:r>
          </a:p>
          <a:p>
            <a:pPr algn="just"/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Informally, each relation resembles a table of values or, to some extent, a flat file of records. </a:t>
            </a:r>
          </a:p>
          <a:p>
            <a:pPr algn="just"/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It is called a flat file because each record has a simple linear or flat structure. </a:t>
            </a:r>
          </a:p>
          <a:p>
            <a:pPr algn="just"/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When a relation is thought of as a table of values, each row in the table represents a collection of related data values. </a:t>
            </a:r>
          </a:p>
          <a:p>
            <a:pPr algn="just"/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The table name and column names are used to help to interpret the meaning of the values in each row.</a:t>
            </a:r>
          </a:p>
          <a:p>
            <a:pPr algn="just"/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In the formal relational model terminology, a row is called a tuple, a column header is called an attribute, and the table is called a relation.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/>
                </a:solidFill>
                <a:latin typeface="Comic Sans MS" pitchFamily="66" charset="0"/>
              </a:rPr>
              <a:t>Interpretation (Meaning) of a 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600200"/>
            <a:ext cx="8643998" cy="4525963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1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The relation schema can be interpreted as a declaration or a type of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assertion.</a:t>
            </a:r>
          </a:p>
          <a:p>
            <a:pPr algn="just">
              <a:lnSpc>
                <a:spcPct val="110000"/>
              </a:lnSpc>
            </a:pPr>
            <a:endParaRPr lang="en-US" b="1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  <a:p>
            <a:pPr algn="just">
              <a:lnSpc>
                <a:spcPct val="11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For example, the schema of the student entity has a Name, SSN,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HomePhone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, Address,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Officephone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, Age and GPA. Each tuple in the relation can then be interpreted as a fact or a particular instance of the relation.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9702"/>
            <a:ext cx="8229600" cy="917596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  <a:latin typeface="Comic Sans MS" pitchFamily="66" charset="0"/>
              </a:rPr>
              <a:t>Example…</a:t>
            </a:r>
          </a:p>
        </p:txBody>
      </p:sp>
      <p:pic>
        <p:nvPicPr>
          <p:cNvPr id="4" name="Picture 5" descr="31755_FIG0702.gif                                              0001035BEeyore                         B91DCF3B: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6238" y="1857364"/>
            <a:ext cx="8410604" cy="3754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774720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  <a:latin typeface="Comic Sans MS" pitchFamily="66" charset="0"/>
              </a:rPr>
              <a:t>Relational Model Notations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mic Sans MS" pitchFamily="66" charset="0"/>
              </a:rPr>
              <a:t>Following notations are used in the Relational Model:</a:t>
            </a:r>
          </a:p>
          <a:p>
            <a:pPr lvl="1" algn="just"/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mic Sans MS" pitchFamily="66" charset="0"/>
              </a:rPr>
              <a:t>A relation schema R of degree n is denoted by R(A1, A2, …, An).</a:t>
            </a:r>
          </a:p>
          <a:p>
            <a:pPr lvl="1" algn="just"/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mic Sans MS" pitchFamily="66" charset="0"/>
              </a:rPr>
              <a:t>The letters Q, R, S denote relation names.</a:t>
            </a:r>
          </a:p>
          <a:p>
            <a:pPr lvl="1" algn="just"/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mic Sans MS" pitchFamily="66" charset="0"/>
              </a:rPr>
              <a:t>The letters q, r, s denote relation states.</a:t>
            </a:r>
          </a:p>
          <a:p>
            <a:pPr lvl="1" algn="just"/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mic Sans MS" pitchFamily="66" charset="0"/>
              </a:rPr>
              <a:t>The letters t, u, v denote tuples.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/>
                </a:solidFill>
                <a:latin typeface="Comic Sans MS" pitchFamily="66" charset="0"/>
              </a:rPr>
              <a:t>Relational Model Constraints and Relational Database Schemas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600200"/>
            <a:ext cx="8615394" cy="4829196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Constraints on databases can generally be divided into three main categories:</a:t>
            </a:r>
          </a:p>
          <a:p>
            <a:pPr lvl="1" algn="just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Inherent model based or Implicit constraint</a:t>
            </a:r>
          </a:p>
          <a:p>
            <a:pPr lvl="2" algn="just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Constraints that are inherent to the data model</a:t>
            </a:r>
          </a:p>
          <a:p>
            <a:pPr lvl="1" algn="just"/>
            <a:endParaRPr lang="en-US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  <a:p>
            <a:pPr lvl="1" algn="just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Schema based or Explicit constraint</a:t>
            </a:r>
          </a:p>
          <a:p>
            <a:pPr lvl="2" algn="just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Constraints that are directly expressed in schemas of the data model</a:t>
            </a:r>
          </a:p>
          <a:p>
            <a:pPr lvl="1" algn="just"/>
            <a:endParaRPr lang="en-US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  <a:p>
            <a:pPr lvl="1" algn="just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Application based or Semantic constraint or Business rules</a:t>
            </a:r>
          </a:p>
          <a:p>
            <a:pPr lvl="2" algn="just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Constraints that can not be directly expressed in schemas of the data model and hence must be expressed and enforced by the application programs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717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/>
                </a:solidFill>
                <a:latin typeface="Comic Sans MS" pitchFamily="66" charset="0"/>
              </a:rPr>
              <a:t>Constraints in the Relational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760557"/>
            <a:ext cx="8572560" cy="4525963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Domain Constraints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Key Constraints and Constraint on NULL values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Entity integrity constraints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Referential integrity constraints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/>
                </a:solidFill>
                <a:latin typeface="Comic Sans MS" pitchFamily="66" charset="0"/>
              </a:rPr>
              <a:t>Domain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357298"/>
            <a:ext cx="8643998" cy="4768865"/>
          </a:xfrm>
        </p:spPr>
        <p:txBody>
          <a:bodyPr/>
          <a:lstStyle/>
          <a:p>
            <a:pPr algn="just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These constraints specify that within each tuple, the value of each attribute A must be an atomic value from the domain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dom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(A).</a:t>
            </a:r>
          </a:p>
          <a:p>
            <a:pPr algn="just"/>
            <a:endParaRPr lang="en-US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  <a:p>
            <a:pPr algn="just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The data types associated with domains typically include standard numeric data types for integers and real numbers.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7514"/>
            <a:ext cx="8229600" cy="868346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accent6"/>
                </a:solidFill>
                <a:latin typeface="Comic Sans MS" pitchFamily="66" charset="0"/>
              </a:rPr>
              <a:t>Key Constraints and Constraints on NULL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357298"/>
            <a:ext cx="8715436" cy="5214974"/>
          </a:xfrm>
        </p:spPr>
        <p:txBody>
          <a:bodyPr>
            <a:noAutofit/>
          </a:bodyPr>
          <a:lstStyle/>
          <a:p>
            <a:pPr algn="just"/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Comic Sans MS" pitchFamily="66" charset="0"/>
              </a:rPr>
              <a:t>Super Key</a:t>
            </a:r>
          </a:p>
          <a:p>
            <a:pPr lvl="1" algn="just"/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omic Sans MS" pitchFamily="66" charset="0"/>
              </a:rPr>
              <a:t>It is a subset of attributes SK where any two distinct tuples t1 and t2 in a relation state r of R, we have the constraint that t1[SK] ≠ t2[SK]</a:t>
            </a:r>
          </a:p>
          <a:p>
            <a:pPr lvl="1" algn="just"/>
            <a:endParaRPr lang="en-US" sz="200" dirty="0">
              <a:solidFill>
                <a:schemeClr val="tx2">
                  <a:lumMod val="50000"/>
                </a:schemeClr>
              </a:solidFill>
              <a:latin typeface="Comic Sans MS" pitchFamily="66" charset="0"/>
            </a:endParaRPr>
          </a:p>
          <a:p>
            <a:pPr algn="just"/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Comic Sans MS" pitchFamily="66" charset="0"/>
              </a:rPr>
              <a:t>Key</a:t>
            </a:r>
          </a:p>
          <a:p>
            <a:pPr lvl="1" algn="just"/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omic Sans MS" pitchFamily="66" charset="0"/>
              </a:rPr>
              <a:t>A key K of a relation schema R is a super key of R with the additional property that removing any attribute A from K leaves set of attributes K’ that is not a super key of R any more.</a:t>
            </a:r>
          </a:p>
          <a:p>
            <a:pPr algn="just"/>
            <a:endParaRPr lang="en-US" sz="200" dirty="0">
              <a:solidFill>
                <a:schemeClr val="tx2">
                  <a:lumMod val="50000"/>
                </a:schemeClr>
              </a:solidFill>
              <a:latin typeface="Comic Sans MS" pitchFamily="66" charset="0"/>
            </a:endParaRPr>
          </a:p>
          <a:p>
            <a:pPr algn="just"/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Comic Sans MS" pitchFamily="66" charset="0"/>
              </a:rPr>
              <a:t>Candidate Key</a:t>
            </a:r>
          </a:p>
          <a:p>
            <a:pPr lvl="1" algn="just"/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omic Sans MS" pitchFamily="66" charset="0"/>
              </a:rPr>
              <a:t>A relation schema may have more than one key. In this case, each of the keys is called a candidate key.</a:t>
            </a:r>
          </a:p>
          <a:p>
            <a:pPr algn="just"/>
            <a:endParaRPr lang="en-US" sz="200" dirty="0">
              <a:solidFill>
                <a:schemeClr val="tx2">
                  <a:lumMod val="50000"/>
                </a:schemeClr>
              </a:solidFill>
              <a:latin typeface="Comic Sans MS" pitchFamily="66" charset="0"/>
            </a:endParaRPr>
          </a:p>
          <a:p>
            <a:pPr algn="just"/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Comic Sans MS" pitchFamily="66" charset="0"/>
              </a:rPr>
              <a:t>Primary Key</a:t>
            </a:r>
          </a:p>
          <a:p>
            <a:pPr lvl="1" algn="just"/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omic Sans MS" pitchFamily="66" charset="0"/>
              </a:rPr>
              <a:t>This is the candidate key whose values are used to identify tuples in the relation. The primary key of the relation schema are underlined.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/>
                </a:solidFill>
                <a:latin typeface="Comic Sans MS" pitchFamily="66" charset="0"/>
              </a:rPr>
              <a:t>Relational Databases and Relational Database Schemas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600200"/>
            <a:ext cx="8572560" cy="4972072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mic Sans MS" pitchFamily="66" charset="0"/>
              </a:rPr>
              <a:t>Relational Database Schema</a:t>
            </a:r>
          </a:p>
          <a:p>
            <a:pPr lvl="1" algn="just">
              <a:lnSpc>
                <a:spcPct val="120000"/>
              </a:lnSpc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mic Sans MS" pitchFamily="66" charset="0"/>
              </a:rPr>
              <a:t>A relational database schema S is a set of relation schemas S = {R</a:t>
            </a:r>
            <a:r>
              <a:rPr lang="en-US" baseline="-25000" dirty="0">
                <a:solidFill>
                  <a:schemeClr val="tx2">
                    <a:lumMod val="50000"/>
                  </a:schemeClr>
                </a:solidFill>
                <a:latin typeface="Comic Sans MS" pitchFamily="66" charset="0"/>
              </a:rPr>
              <a:t>1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mic Sans MS" pitchFamily="66" charset="0"/>
              </a:rPr>
              <a:t>, R</a:t>
            </a:r>
            <a:r>
              <a:rPr lang="en-US" baseline="-25000" dirty="0">
                <a:solidFill>
                  <a:schemeClr val="tx2">
                    <a:lumMod val="50000"/>
                  </a:schemeClr>
                </a:solidFill>
                <a:latin typeface="Comic Sans MS" pitchFamily="66" charset="0"/>
              </a:rPr>
              <a:t>2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mic Sans MS" pitchFamily="66" charset="0"/>
              </a:rPr>
              <a:t>, …,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omic Sans MS" pitchFamily="66" charset="0"/>
              </a:rPr>
              <a:t>R</a:t>
            </a:r>
            <a:r>
              <a:rPr lang="en-US" baseline="-25000" dirty="0" err="1">
                <a:solidFill>
                  <a:schemeClr val="tx2">
                    <a:lumMod val="50000"/>
                  </a:schemeClr>
                </a:solidFill>
                <a:latin typeface="Comic Sans MS" pitchFamily="66" charset="0"/>
              </a:rPr>
              <a:t>m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mic Sans MS" pitchFamily="66" charset="0"/>
              </a:rPr>
              <a:t>} and a set of integrity constraints IC.</a:t>
            </a:r>
          </a:p>
          <a:p>
            <a:pPr algn="just">
              <a:lnSpc>
                <a:spcPct val="120000"/>
              </a:lnSpc>
            </a:pPr>
            <a:endParaRPr lang="en-US" dirty="0">
              <a:solidFill>
                <a:schemeClr val="tx2">
                  <a:lumMod val="50000"/>
                </a:schemeClr>
              </a:solidFill>
              <a:latin typeface="Comic Sans MS" pitchFamily="66" charset="0"/>
            </a:endParaRPr>
          </a:p>
          <a:p>
            <a:pPr algn="just">
              <a:lnSpc>
                <a:spcPct val="120000"/>
              </a:lnSpc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mic Sans MS" pitchFamily="66" charset="0"/>
              </a:rPr>
              <a:t>Relational Database State</a:t>
            </a:r>
          </a:p>
          <a:p>
            <a:pPr lvl="1" algn="just">
              <a:lnSpc>
                <a:spcPct val="120000"/>
              </a:lnSpc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mic Sans MS" pitchFamily="66" charset="0"/>
              </a:rPr>
              <a:t>A relational database state DB of S is a set of relation states DB = {r</a:t>
            </a:r>
            <a:r>
              <a:rPr lang="en-US" baseline="-25000" dirty="0">
                <a:solidFill>
                  <a:schemeClr val="tx2">
                    <a:lumMod val="50000"/>
                  </a:schemeClr>
                </a:solidFill>
                <a:latin typeface="Comic Sans MS" pitchFamily="66" charset="0"/>
              </a:rPr>
              <a:t>1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mic Sans MS" pitchFamily="66" charset="0"/>
              </a:rPr>
              <a:t>, r</a:t>
            </a:r>
            <a:r>
              <a:rPr lang="en-US" baseline="-25000" dirty="0">
                <a:solidFill>
                  <a:schemeClr val="tx2">
                    <a:lumMod val="50000"/>
                  </a:schemeClr>
                </a:solidFill>
                <a:latin typeface="Comic Sans MS" pitchFamily="66" charset="0"/>
              </a:rPr>
              <a:t>2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mic Sans MS" pitchFamily="66" charset="0"/>
              </a:rPr>
              <a:t>, …,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omic Sans MS" pitchFamily="66" charset="0"/>
              </a:rPr>
              <a:t>r</a:t>
            </a:r>
            <a:r>
              <a:rPr lang="en-US" baseline="-25000" dirty="0" err="1">
                <a:solidFill>
                  <a:schemeClr val="tx2">
                    <a:lumMod val="50000"/>
                  </a:schemeClr>
                </a:solidFill>
                <a:latin typeface="Comic Sans MS" pitchFamily="66" charset="0"/>
              </a:rPr>
              <a:t>m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mic Sans MS" pitchFamily="66" charset="0"/>
              </a:rPr>
              <a:t>} such that each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omic Sans MS" pitchFamily="66" charset="0"/>
              </a:rPr>
              <a:t>r</a:t>
            </a:r>
            <a:r>
              <a:rPr lang="en-US" baseline="-25000" dirty="0" err="1">
                <a:solidFill>
                  <a:schemeClr val="tx2">
                    <a:lumMod val="50000"/>
                  </a:schemeClr>
                </a:solidFill>
                <a:latin typeface="Comic Sans MS" pitchFamily="66" charset="0"/>
              </a:rPr>
              <a:t>i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mic Sans MS" pitchFamily="66" charset="0"/>
              </a:rPr>
              <a:t> is a state of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omic Sans MS" pitchFamily="66" charset="0"/>
              </a:rPr>
              <a:t>R</a:t>
            </a:r>
            <a:r>
              <a:rPr lang="en-US" baseline="-25000" dirty="0" err="1">
                <a:solidFill>
                  <a:schemeClr val="tx2">
                    <a:lumMod val="50000"/>
                  </a:schemeClr>
                </a:solidFill>
                <a:latin typeface="Comic Sans MS" pitchFamily="66" charset="0"/>
              </a:rPr>
              <a:t>i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mic Sans MS" pitchFamily="66" charset="0"/>
              </a:rPr>
              <a:t> and such that the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omic Sans MS" pitchFamily="66" charset="0"/>
              </a:rPr>
              <a:t>r</a:t>
            </a:r>
            <a:r>
              <a:rPr lang="en-US" baseline="-25000" dirty="0" err="1">
                <a:solidFill>
                  <a:schemeClr val="tx2">
                    <a:lumMod val="50000"/>
                  </a:schemeClr>
                </a:solidFill>
                <a:latin typeface="Comic Sans MS" pitchFamily="66" charset="0"/>
              </a:rPr>
              <a:t>i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mic Sans MS" pitchFamily="66" charset="0"/>
              </a:rPr>
              <a:t> relation states satisfy the integrity constraints specified in IC.</a:t>
            </a:r>
          </a:p>
          <a:p>
            <a:pPr algn="just">
              <a:lnSpc>
                <a:spcPct val="120000"/>
              </a:lnSpc>
            </a:pPr>
            <a:endParaRPr lang="en-US" dirty="0">
              <a:solidFill>
                <a:schemeClr val="tx2">
                  <a:lumMod val="50000"/>
                </a:schemeClr>
              </a:solidFill>
              <a:latin typeface="Comic Sans MS" pitchFamily="66" charset="0"/>
            </a:endParaRPr>
          </a:p>
          <a:p>
            <a:pPr algn="just">
              <a:lnSpc>
                <a:spcPct val="120000"/>
              </a:lnSpc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mic Sans MS" pitchFamily="66" charset="0"/>
              </a:rPr>
              <a:t>A database state that does not obey all the integrity constraints is called an 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Comic Sans MS" pitchFamily="66" charset="0"/>
              </a:rPr>
              <a:t>invalid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Comic Sans MS" pitchFamily="66" charset="0"/>
              </a:rPr>
              <a:t>state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mic Sans MS" pitchFamily="66" charset="0"/>
              </a:rPr>
              <a:t>, and a state that satisfies all the constraints in IC is called a 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Comic Sans MS" pitchFamily="66" charset="0"/>
              </a:rPr>
              <a:t>valid state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mic Sans MS" pitchFamily="66" charset="0"/>
              </a:rPr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804" y="28572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/>
                </a:solidFill>
                <a:latin typeface="Comic Sans MS" pitchFamily="66" charset="0"/>
              </a:rPr>
              <a:t>Entity Integrity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886" y="1214422"/>
            <a:ext cx="8686832" cy="5357850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The entity integrity constraint states that no primary key can be NULL.</a:t>
            </a:r>
          </a:p>
          <a:p>
            <a:pPr algn="just">
              <a:lnSpc>
                <a:spcPct val="120000"/>
              </a:lnSpc>
            </a:pPr>
            <a:endParaRPr lang="en-US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  <a:p>
            <a:pPr algn="just">
              <a:lnSpc>
                <a:spcPct val="12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This is because the primary key value is used to identify individual tuples in a relation.</a:t>
            </a:r>
          </a:p>
          <a:p>
            <a:pPr algn="just">
              <a:lnSpc>
                <a:spcPct val="120000"/>
              </a:lnSpc>
            </a:pPr>
            <a:endParaRPr lang="en-US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  <a:p>
            <a:pPr algn="just">
              <a:lnSpc>
                <a:spcPct val="12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Having NULL values for the primary key implies that we can not identify some tuples.</a:t>
            </a:r>
          </a:p>
          <a:p>
            <a:pPr algn="just">
              <a:lnSpc>
                <a:spcPct val="120000"/>
              </a:lnSpc>
            </a:pPr>
            <a:endParaRPr lang="en-US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  <a:p>
            <a:pPr algn="just">
              <a:lnSpc>
                <a:spcPct val="12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For example, if two or more tuples had NULL for their primary keys, we might not be able to distinguish them if we tried to reference them from other relations.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/>
                </a:solidFill>
                <a:latin typeface="Comic Sans MS" pitchFamily="66" charset="0"/>
              </a:rPr>
              <a:t>Referential Integrity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762" y="1142984"/>
            <a:ext cx="8472518" cy="5429288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The referential integrity constraint is specified between two relations and is used to maintain the consistency among tuples in the two relations.</a:t>
            </a:r>
          </a:p>
          <a:p>
            <a:pPr algn="just"/>
            <a:endParaRPr lang="en-US" sz="24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  <a:p>
            <a:pPr algn="just"/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Informally, the referential integrity constraint states that a tuple in one relation that refers to another relation must refer to an existing tuple in that relation.</a:t>
            </a:r>
          </a:p>
          <a:p>
            <a:pPr algn="just"/>
            <a:endParaRPr lang="en-US" sz="24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  <a:p>
            <a:pPr algn="just"/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For example, the DNO of EMPLOYEE gives the department number for which each employee works; hence, its value in every EMPLOYEE tuple must match the DNUMBER value of some tuple in the DEPARTMENT relation.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/>
                </a:solidFill>
                <a:latin typeface="Comic Sans MS" pitchFamily="66" charset="0"/>
              </a:rPr>
              <a:t>Domains, Attributes, Tuples and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4" y="1428736"/>
            <a:ext cx="8472518" cy="5214974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Domain</a:t>
            </a:r>
          </a:p>
          <a:p>
            <a:pPr lvl="1" algn="just">
              <a:lnSpc>
                <a:spcPct val="120000"/>
              </a:lnSpc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domain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D is a set of atomic values.</a:t>
            </a:r>
          </a:p>
          <a:p>
            <a:pPr lvl="1" algn="just">
              <a:lnSpc>
                <a:spcPct val="120000"/>
              </a:lnSpc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Atomic means that each value in the domain is indivisible as far as the relational model is concerned.</a:t>
            </a:r>
          </a:p>
          <a:p>
            <a:pPr algn="just">
              <a:lnSpc>
                <a:spcPct val="120000"/>
              </a:lnSpc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Relation Schema</a:t>
            </a:r>
          </a:p>
          <a:p>
            <a:pPr lvl="1" algn="just">
              <a:lnSpc>
                <a:spcPct val="120000"/>
              </a:lnSpc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Relation schema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R, denoted by R (A</a:t>
            </a:r>
            <a:r>
              <a:rPr lang="en-US" sz="20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1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, A</a:t>
            </a:r>
            <a:r>
              <a:rPr lang="en-US" sz="20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, .....A</a:t>
            </a:r>
            <a:r>
              <a:rPr lang="en-US" sz="20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 is made up of a relation name R and a list of attributes A</a:t>
            </a:r>
            <a:r>
              <a:rPr lang="en-US" sz="20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1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, A</a:t>
            </a:r>
            <a:r>
              <a:rPr lang="en-US" sz="20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, …, A</a:t>
            </a:r>
            <a:r>
              <a:rPr lang="en-US" sz="20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</a:p>
          <a:p>
            <a:pPr lvl="1" algn="just">
              <a:lnSpc>
                <a:spcPct val="120000"/>
              </a:lnSpc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Each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attribute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A</a:t>
            </a:r>
            <a:r>
              <a:rPr lang="en-US" sz="20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is a name of a role played by some domain D in the relation schema R.</a:t>
            </a:r>
          </a:p>
          <a:p>
            <a:pPr lvl="1" algn="just">
              <a:lnSpc>
                <a:spcPct val="120000"/>
              </a:lnSpc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 is called the domain of A</a:t>
            </a:r>
            <a:r>
              <a:rPr lang="en-US" sz="20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and is denoted by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dom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(A</a:t>
            </a:r>
            <a:r>
              <a:rPr lang="en-US" sz="2000" b="1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.</a:t>
            </a:r>
          </a:p>
          <a:p>
            <a:pPr algn="just">
              <a:lnSpc>
                <a:spcPct val="120000"/>
              </a:lnSpc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Degree of the relation</a:t>
            </a:r>
          </a:p>
          <a:p>
            <a:pPr lvl="1" algn="just">
              <a:lnSpc>
                <a:spcPct val="120000"/>
              </a:lnSpc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The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degree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of a relation is the number of attributes n of its relation schema.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6076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/>
                </a:solidFill>
                <a:latin typeface="Comic Sans MS" pitchFamily="66" charset="0"/>
              </a:rPr>
              <a:t>Foreign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918" y="1142984"/>
            <a:ext cx="8686800" cy="5286412"/>
          </a:xfrm>
        </p:spPr>
        <p:txBody>
          <a:bodyPr>
            <a:noAutofit/>
          </a:bodyPr>
          <a:lstStyle/>
          <a:p>
            <a:pPr algn="just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The condition for a foreign key specify a referential integrity constraint between the two relation schemas R</a:t>
            </a:r>
            <a:r>
              <a:rPr lang="en-US" sz="20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1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and R</a:t>
            </a:r>
            <a:r>
              <a:rPr lang="en-US" sz="20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.</a:t>
            </a:r>
          </a:p>
          <a:p>
            <a:pPr algn="just"/>
            <a:endParaRPr lang="en-US" sz="20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  <a:p>
            <a:pPr algn="just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 set of attributes FK in the relation schema R</a:t>
            </a:r>
            <a:r>
              <a:rPr lang="en-US" sz="20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1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is a foreign key of R</a:t>
            </a:r>
            <a:r>
              <a:rPr lang="en-US" sz="20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1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that references relation R</a:t>
            </a:r>
            <a:r>
              <a:rPr lang="en-US" sz="20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if it satisfies the following rules:</a:t>
            </a:r>
          </a:p>
          <a:p>
            <a:pPr lvl="1" algn="just"/>
            <a:endParaRPr lang="en-US" sz="16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  <a:p>
            <a:pPr lvl="1" algn="just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The attributes in FK have the same domain(s) as the primary key attributes PK of R</a:t>
            </a:r>
            <a:r>
              <a:rPr lang="en-US" sz="16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; the attributes FK are said to reference or refer to the relation R</a:t>
            </a:r>
            <a:r>
              <a:rPr lang="en-US" sz="16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.</a:t>
            </a:r>
          </a:p>
          <a:p>
            <a:pPr lvl="1" algn="just"/>
            <a:endParaRPr lang="en-US" sz="16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  <a:p>
            <a:pPr lvl="1" algn="just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The value of FK in a tuple t</a:t>
            </a:r>
            <a:r>
              <a:rPr lang="en-US" sz="16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1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of the current state r</a:t>
            </a:r>
            <a:r>
              <a:rPr lang="en-US" sz="16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1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(R</a:t>
            </a:r>
            <a:r>
              <a:rPr lang="en-US" sz="16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1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 either occurs as a value of PK for some tuple t</a:t>
            </a:r>
            <a:r>
              <a:rPr lang="en-US" sz="16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in the current state r</a:t>
            </a:r>
            <a:r>
              <a:rPr lang="en-US" sz="16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(R</a:t>
            </a:r>
            <a:r>
              <a:rPr lang="en-US" sz="16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 or is NULL. In the former case, we have t</a:t>
            </a:r>
            <a:r>
              <a:rPr lang="en-US" sz="16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1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[FK] = t</a:t>
            </a:r>
            <a:r>
              <a:rPr lang="en-US" sz="16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[PK], and we say that the tuple t</a:t>
            </a:r>
            <a:r>
              <a:rPr lang="en-US" sz="16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1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references or refers to the tuple t</a:t>
            </a:r>
            <a:r>
              <a:rPr lang="en-US" sz="16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.</a:t>
            </a:r>
          </a:p>
          <a:p>
            <a:pPr algn="just"/>
            <a:endParaRPr lang="en-US" sz="20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  <a:p>
            <a:pPr algn="just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In this definition, R</a:t>
            </a:r>
            <a:r>
              <a:rPr lang="en-US" sz="20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1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is called the referencing relation and R</a:t>
            </a:r>
            <a:r>
              <a:rPr lang="en-US" sz="20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is the referenced relation.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785794"/>
            <a:ext cx="8014726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353840"/>
            <a:ext cx="7858180" cy="6150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6076"/>
            <a:ext cx="8229600" cy="115409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/>
                </a:solidFill>
                <a:latin typeface="Comic Sans MS" pitchFamily="66" charset="0"/>
              </a:rPr>
              <a:t>Update Operations and Dealing with Constraint Violations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643050"/>
            <a:ext cx="8643998" cy="4929222"/>
          </a:xfrm>
        </p:spPr>
        <p:txBody>
          <a:bodyPr/>
          <a:lstStyle/>
          <a:p>
            <a:pPr algn="just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The operations of the relational model can be categorized into retrievals and update.</a:t>
            </a:r>
          </a:p>
          <a:p>
            <a:pPr algn="just"/>
            <a:endParaRPr lang="en-US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  <a:p>
            <a:pPr algn="just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There are three basic update operations:</a:t>
            </a:r>
          </a:p>
          <a:p>
            <a:pPr lvl="1" algn="just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Insert</a:t>
            </a:r>
          </a:p>
          <a:p>
            <a:pPr lvl="1" algn="just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Delete</a:t>
            </a:r>
          </a:p>
          <a:p>
            <a:pPr lvl="1" algn="just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Modify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52434"/>
            <a:ext cx="91440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857256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  <a:latin typeface="Comic Sans MS" pitchFamily="66" charset="0"/>
              </a:rPr>
              <a:t>The Insert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357298"/>
            <a:ext cx="8572560" cy="5072098"/>
          </a:xfrm>
        </p:spPr>
        <p:txBody>
          <a:bodyPr/>
          <a:lstStyle/>
          <a:p>
            <a:pPr algn="just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The insert operation provides a list of attribute values for a new tuple t that is to be inserted into a relation R.</a:t>
            </a:r>
          </a:p>
          <a:p>
            <a:pPr algn="just"/>
            <a:endParaRPr lang="en-US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  <a:p>
            <a:pPr algn="just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Insert can violate any of the four types of constraints.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804" y="285728"/>
            <a:ext cx="8229600" cy="857256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  <a:latin typeface="Comic Sans MS" pitchFamily="66" charset="0"/>
              </a:rPr>
              <a:t>Example…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285860"/>
            <a:ext cx="8572560" cy="5143536"/>
          </a:xfrm>
        </p:spPr>
        <p:txBody>
          <a:bodyPr>
            <a:normAutofit fontScale="77500" lnSpcReduction="20000"/>
          </a:bodyPr>
          <a:lstStyle/>
          <a:p>
            <a:pPr marL="624078" indent="-514350" algn="just"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Insert &lt;‘Cecilia’, ‘F’, ‘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Kolonsky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’, null, ‘1960-04-05’, ‘6357 Windy Lane, Katy, TX’, F, 28000, null, 4&gt; into EMPLOYEE. </a:t>
            </a:r>
          </a:p>
          <a:p>
            <a:pPr marL="624078" indent="-514350" algn="just">
              <a:buFont typeface="+mj-lt"/>
              <a:buAutoNum type="arabicPeriod"/>
            </a:pPr>
            <a:endParaRPr lang="en-US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  <a:p>
            <a:pPr marL="624078" indent="-514350" algn="just"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Insert &lt;‘Alicia’, ‘J’, ‘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Zelaya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’, ‘999887777’, ‘1960-04-05’, ‘6357 Windy Lane, Katy, TX’, F, 28000, ‘987654321’, 4&gt; into EMPLOYEE. </a:t>
            </a:r>
          </a:p>
          <a:p>
            <a:pPr marL="624078" indent="-514350" algn="just">
              <a:buFont typeface="+mj-lt"/>
              <a:buAutoNum type="arabicPeriod"/>
            </a:pPr>
            <a:endParaRPr lang="en-US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  <a:p>
            <a:pPr marL="624078" indent="-514350" algn="just"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Insert &lt;‘Cecilia’, ‘F’, ‘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Kolonsky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’, ‘677678989’, ‘1960-04-05’, ‘6357 Windswept, Katy, TX’, F, 28000, ‘987654321’, 7&gt; into EMPLOYEE. </a:t>
            </a:r>
          </a:p>
          <a:p>
            <a:pPr marL="624078" indent="-514350" algn="just">
              <a:buFont typeface="+mj-lt"/>
              <a:buAutoNum type="arabicPeriod"/>
            </a:pPr>
            <a:endParaRPr lang="en-US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  <a:p>
            <a:pPr marL="624078" indent="-514350" algn="just"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Insert &lt;‘Cecilia’, ‘F’, ‘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Kolonsky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’, ‘677678989’, ‘1960-04-05’, ‘6357 Windy Lane, Katy, TX’, F, 28000, null, 4&gt; into EMPLOYEE. </a:t>
            </a:r>
          </a:p>
          <a:p>
            <a:pPr marL="624078" indent="-514350" algn="just">
              <a:buFont typeface="+mj-lt"/>
              <a:buAutoNum type="arabicPeriod"/>
            </a:pPr>
            <a:endParaRPr lang="en-US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  <a:latin typeface="Comic Sans MS" pitchFamily="66" charset="0"/>
              </a:rPr>
              <a:t>The Delete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357298"/>
            <a:ext cx="8572560" cy="5072098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The delete operation is used to delete the tuples from the relation.</a:t>
            </a:r>
          </a:p>
          <a:p>
            <a:pPr algn="just"/>
            <a:endParaRPr lang="en-US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  <a:p>
            <a:pPr algn="just"/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Eg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:</a:t>
            </a:r>
          </a:p>
          <a:p>
            <a:pPr algn="just"/>
            <a:endParaRPr lang="en-US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  <a:p>
            <a:pPr algn="just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Delete the WORKS_ON tuple with ESSN = ‘999887777’ and PNO = 10. </a:t>
            </a:r>
          </a:p>
          <a:p>
            <a:pPr algn="just"/>
            <a:endParaRPr lang="en-US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  <a:p>
            <a:pPr algn="just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Delete the EMPLOYEE tuple with SSN = ‘999887777’. </a:t>
            </a:r>
          </a:p>
          <a:p>
            <a:pPr algn="just"/>
            <a:endParaRPr lang="en-US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  <a:p>
            <a:pPr algn="just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Delete the EMPLOYEE tuple with SSN = ‘333445555’.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/>
                </a:solidFill>
                <a:latin typeface="Comic Sans MS" pitchFamily="66" charset="0"/>
              </a:rPr>
              <a:t>The Update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142984"/>
            <a:ext cx="8643998" cy="5143536"/>
          </a:xfrm>
        </p:spPr>
        <p:txBody>
          <a:bodyPr>
            <a:noAutofit/>
          </a:bodyPr>
          <a:lstStyle/>
          <a:p>
            <a:pPr algn="just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The update(or Modify) operation is used to change the values of one or more attributes in a tuple(or tuples) of some relation R.</a:t>
            </a:r>
          </a:p>
          <a:p>
            <a:pPr algn="just"/>
            <a:endParaRPr lang="en-US" sz="20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  <a:p>
            <a:pPr algn="just"/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Eg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:</a:t>
            </a:r>
          </a:p>
          <a:p>
            <a:pPr algn="just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Update the SALARY of the EMPLOYEE tuple with SSN = ‘999887777’ to 28000. </a:t>
            </a:r>
          </a:p>
          <a:p>
            <a:pPr algn="just"/>
            <a:endParaRPr lang="en-US" sz="20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  <a:p>
            <a:pPr algn="just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Update the DNO of the EMPLOYEE tuple with SSN = ‘999887777’ to 1. </a:t>
            </a:r>
          </a:p>
          <a:p>
            <a:pPr algn="just"/>
            <a:endParaRPr lang="en-US" sz="20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  <a:p>
            <a:pPr algn="just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Update the DNO of the EMPLOYEE tuple with SSN = ‘999887777’ to 7. </a:t>
            </a:r>
          </a:p>
          <a:p>
            <a:pPr algn="just"/>
            <a:endParaRPr lang="en-US" sz="20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  <a:p>
            <a:pPr algn="just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Update the SSN of the EMPLOYEE tuple with SSN = ‘999887777’ to ‘987654321’.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7514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chemeClr val="accent6"/>
                </a:solidFill>
                <a:latin typeface="Comic Sans MS" pitchFamily="66" charset="0"/>
              </a:rPr>
              <a:t>Contd</a:t>
            </a:r>
            <a:r>
              <a:rPr lang="en-US" dirty="0">
                <a:solidFill>
                  <a:schemeClr val="accent6"/>
                </a:solidFill>
                <a:latin typeface="Comic Sans MS" pitchFamily="66" charset="0"/>
              </a:rPr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214422"/>
            <a:ext cx="8501122" cy="5286412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Relation </a:t>
            </a:r>
          </a:p>
          <a:p>
            <a:pPr lvl="1" algn="just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relation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or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relation state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 of the relation schema R (A</a:t>
            </a:r>
            <a:r>
              <a:rPr lang="en-US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1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, A</a:t>
            </a:r>
            <a:r>
              <a:rPr lang="en-US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, .....A</a:t>
            </a:r>
            <a:r>
              <a:rPr lang="en-US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), also denoted by r(R), is a set of n – tuples r = {t</a:t>
            </a:r>
            <a:r>
              <a:rPr lang="en-US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1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, t</a:t>
            </a:r>
            <a:r>
              <a:rPr lang="en-US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, …, t</a:t>
            </a:r>
            <a:r>
              <a:rPr lang="en-US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m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}.</a:t>
            </a:r>
          </a:p>
          <a:p>
            <a:pPr lvl="1" algn="just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Each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 – tuple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 is an ordered list of n values t = &lt;v</a:t>
            </a:r>
            <a:r>
              <a:rPr lang="en-US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1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, v</a:t>
            </a:r>
            <a:r>
              <a:rPr lang="en-US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, …,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v</a:t>
            </a:r>
            <a:r>
              <a:rPr lang="en-US" baseline="-250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&gt; , where each v</a:t>
            </a:r>
            <a:r>
              <a:rPr lang="en-US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, 1≤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≤ n, is an element of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dom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(A</a:t>
            </a:r>
            <a:r>
              <a:rPr lang="en-US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 or is a special NULL value.</a:t>
            </a:r>
          </a:p>
          <a:p>
            <a:pPr algn="just"/>
            <a:endParaRPr lang="en-US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  <a:p>
            <a:pPr algn="just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The terms relation intension for the relation schema R and relation extension for a relation state r(R) are commonly used.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/>
                </a:solidFill>
                <a:latin typeface="Comic Sans MS" pitchFamily="66" charset="0"/>
              </a:rPr>
              <a:t>Mathematical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886" y="1071546"/>
            <a:ext cx="8686832" cy="5429288"/>
          </a:xfrm>
        </p:spPr>
        <p:txBody>
          <a:bodyPr>
            <a:noAutofit/>
          </a:bodyPr>
          <a:lstStyle/>
          <a:p>
            <a:pPr algn="just"/>
            <a:r>
              <a:rPr lang="en-US" sz="21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 relation state r(R) is a mathematical relation of degree n on the domains </a:t>
            </a:r>
            <a:r>
              <a:rPr lang="en-US" sz="21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dom</a:t>
            </a:r>
            <a:r>
              <a:rPr lang="en-US" sz="21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(A</a:t>
            </a:r>
            <a:r>
              <a:rPr lang="en-US" sz="21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1</a:t>
            </a:r>
            <a:r>
              <a:rPr lang="en-US" sz="21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), </a:t>
            </a:r>
            <a:r>
              <a:rPr lang="en-US" sz="21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dom</a:t>
            </a:r>
            <a:r>
              <a:rPr lang="en-US" sz="21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(A</a:t>
            </a:r>
            <a:r>
              <a:rPr lang="en-US" sz="21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</a:t>
            </a:r>
            <a:r>
              <a:rPr lang="en-US" sz="21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),…, </a:t>
            </a:r>
            <a:r>
              <a:rPr lang="en-US" sz="21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dom</a:t>
            </a:r>
            <a:r>
              <a:rPr lang="en-US" sz="21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(A</a:t>
            </a:r>
            <a:r>
              <a:rPr lang="en-US" sz="21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r>
              <a:rPr lang="en-US" sz="21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 which is a subset of the Cartesian product of the domains that defines R:</a:t>
            </a:r>
          </a:p>
          <a:p>
            <a:pPr algn="ctr">
              <a:buNone/>
            </a:pPr>
            <a:r>
              <a:rPr lang="en-US" sz="21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r(R) ⊆ (</a:t>
            </a:r>
            <a:r>
              <a:rPr lang="en-US" sz="21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dom</a:t>
            </a:r>
            <a:r>
              <a:rPr lang="en-US" sz="21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(A</a:t>
            </a:r>
            <a:r>
              <a:rPr lang="en-US" sz="21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1</a:t>
            </a:r>
            <a:r>
              <a:rPr lang="en-US" sz="21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 X </a:t>
            </a:r>
            <a:r>
              <a:rPr lang="en-US" sz="21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dom</a:t>
            </a:r>
            <a:r>
              <a:rPr lang="en-US" sz="21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(A</a:t>
            </a:r>
            <a:r>
              <a:rPr lang="en-US" sz="21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</a:t>
            </a:r>
            <a:r>
              <a:rPr lang="en-US" sz="21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 X … X </a:t>
            </a:r>
            <a:r>
              <a:rPr lang="en-US" sz="21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dom</a:t>
            </a:r>
            <a:r>
              <a:rPr lang="en-US" sz="21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(A</a:t>
            </a:r>
            <a:r>
              <a:rPr lang="en-US" sz="21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r>
              <a:rPr lang="en-US" sz="21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))</a:t>
            </a:r>
          </a:p>
          <a:p>
            <a:pPr algn="just"/>
            <a:endParaRPr lang="en-US" sz="21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  <a:p>
            <a:pPr algn="just"/>
            <a:r>
              <a:rPr lang="en-US" sz="21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The Cartesian product specifies all possible combinations of values from the underlying domains.</a:t>
            </a:r>
          </a:p>
          <a:p>
            <a:pPr algn="just"/>
            <a:endParaRPr lang="en-US" sz="21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  <a:p>
            <a:pPr algn="just"/>
            <a:r>
              <a:rPr lang="en-US" sz="21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The total number of values, or cardinality in a domain D by |D|, the total number of tuples in the Cartesian product is</a:t>
            </a:r>
          </a:p>
          <a:p>
            <a:pPr algn="ctr">
              <a:buNone/>
            </a:pPr>
            <a:r>
              <a:rPr lang="en-US" sz="21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|</a:t>
            </a:r>
            <a:r>
              <a:rPr lang="en-US" sz="21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dom</a:t>
            </a:r>
            <a:r>
              <a:rPr lang="en-US" sz="21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(A</a:t>
            </a:r>
            <a:r>
              <a:rPr lang="en-US" sz="21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1</a:t>
            </a:r>
            <a:r>
              <a:rPr lang="en-US" sz="21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)| X |</a:t>
            </a:r>
            <a:r>
              <a:rPr lang="en-US" sz="21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dom</a:t>
            </a:r>
            <a:r>
              <a:rPr lang="en-US" sz="21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(A</a:t>
            </a:r>
            <a:r>
              <a:rPr lang="en-US" sz="21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</a:t>
            </a:r>
            <a:r>
              <a:rPr lang="en-US" sz="21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)| X … X |</a:t>
            </a:r>
            <a:r>
              <a:rPr lang="en-US" sz="21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dom</a:t>
            </a:r>
            <a:r>
              <a:rPr lang="en-US" sz="21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(A</a:t>
            </a:r>
            <a:r>
              <a:rPr lang="en-US" sz="21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r>
              <a:rPr lang="en-US" sz="21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)|</a:t>
            </a:r>
          </a:p>
          <a:p>
            <a:pPr algn="just">
              <a:buNone/>
            </a:pPr>
            <a:endParaRPr lang="en-US" sz="21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  <a:p>
            <a:pPr algn="just"/>
            <a:r>
              <a:rPr lang="en-US" sz="21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Current relation state</a:t>
            </a:r>
          </a:p>
          <a:p>
            <a:pPr lvl="1" algn="just"/>
            <a:r>
              <a:rPr lang="en-US" sz="21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 relation state at a given time is called the current relation state.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  <a:latin typeface="Comic Sans MS" pitchFamily="66" charset="0"/>
              </a:rPr>
              <a:t>Example…</a:t>
            </a:r>
          </a:p>
        </p:txBody>
      </p:sp>
      <p:pic>
        <p:nvPicPr>
          <p:cNvPr id="4" name="Picture 7" descr="31755_FIG0701.gif                                              0001035BEeyore                         B91DCF3B: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752600"/>
            <a:ext cx="85344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  <a:latin typeface="Comic Sans MS" pitchFamily="66" charset="0"/>
              </a:rPr>
              <a:t>Characteristics of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Ordering of tuples in a relation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  <a:p>
            <a:pPr algn="just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Ordering of values within a tuple and an Alternative definition of a relation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Values and NULLs in tuples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  <a:p>
            <a:pPr algn="just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Interpretation (Meaning) of a relation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/>
                </a:solidFill>
                <a:latin typeface="Comic Sans MS" pitchFamily="66" charset="0"/>
              </a:rPr>
              <a:t>Ordering of Tuples in a 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142984"/>
            <a:ext cx="8572560" cy="5072098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 relation is defined as a set of tuples. </a:t>
            </a:r>
          </a:p>
          <a:p>
            <a:pPr algn="just"/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Mathematically, elements of a set have no order among them; hence, tuples in a relation do not have any particular order. </a:t>
            </a:r>
          </a:p>
          <a:p>
            <a:pPr algn="just"/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Many tuple orders can be specified on the same relation.</a:t>
            </a:r>
          </a:p>
          <a:p>
            <a:pPr algn="just"/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When a relation is implemented as a file or displayed as a table, a particular ordering may be specified on the records of the file or the rows of the table.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solidFill>
                  <a:schemeClr val="accent6"/>
                </a:solidFill>
                <a:latin typeface="Comic Sans MS" pitchFamily="66" charset="0"/>
              </a:rPr>
              <a:t>Ordering of values within a tuple and an Alternative definition of a 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886" y="1885952"/>
            <a:ext cx="8686832" cy="4543444"/>
          </a:xfrm>
        </p:spPr>
        <p:txBody>
          <a:bodyPr>
            <a:normAutofit/>
          </a:bodyPr>
          <a:lstStyle/>
          <a:p>
            <a:pPr algn="just"/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According to the preceding definition of a relation, an n-tuple is an ordered list of n values, so the ordering of values in a tuple—and hence of attributes in a relation schema—is important. </a:t>
            </a:r>
          </a:p>
          <a:p>
            <a:pPr algn="just"/>
            <a:endParaRPr lang="en-US" sz="25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  <a:p>
            <a:pPr algn="just"/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However, at a more abstract level, the order of attributes and their values is not that important as long as the correspondence between attributes and values is maintained.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/>
                </a:solidFill>
                <a:latin typeface="Comic Sans MS" pitchFamily="66" charset="0"/>
              </a:rPr>
              <a:t>Values and NULLs in the 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600200"/>
            <a:ext cx="8643998" cy="4757758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Times New Roman" pitchFamily="18" charset="0"/>
              </a:rPr>
              <a:t>All values are considered atomic  (indivisible).</a:t>
            </a:r>
          </a:p>
          <a:p>
            <a:pPr algn="just"/>
            <a:endParaRPr lang="en-US" dirty="0">
              <a:solidFill>
                <a:schemeClr val="accent1">
                  <a:lumMod val="50000"/>
                </a:schemeClr>
              </a:solidFill>
              <a:latin typeface="Comic Sans MS" pitchFamily="66" charset="0"/>
              <a:cs typeface="Times New Roman" pitchFamily="18" charset="0"/>
            </a:endParaRPr>
          </a:p>
          <a:p>
            <a:pPr algn="just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Times New Roman" pitchFamily="18" charset="0"/>
              </a:rPr>
              <a:t>A special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Times New Roman" pitchFamily="18" charset="0"/>
              </a:rPr>
              <a:t>NULL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Times New Roman" pitchFamily="18" charset="0"/>
              </a:rPr>
              <a:t>value is used to represent values that are unknown or inapplicable to certain tuples.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1955</Words>
  <Application>Microsoft Office PowerPoint</Application>
  <PresentationFormat>On-screen Show (4:3)</PresentationFormat>
  <Paragraphs>173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Relational Model Concepts</vt:lpstr>
      <vt:lpstr>Domains, Attributes, Tuples and Relations</vt:lpstr>
      <vt:lpstr>Contd…</vt:lpstr>
      <vt:lpstr>Mathematical Definition</vt:lpstr>
      <vt:lpstr>Example…</vt:lpstr>
      <vt:lpstr>Characteristics of Relations</vt:lpstr>
      <vt:lpstr>Ordering of Tuples in a Relation</vt:lpstr>
      <vt:lpstr>Ordering of values within a tuple and an Alternative definition of a relation</vt:lpstr>
      <vt:lpstr>Values and NULLs in the Tuples</vt:lpstr>
      <vt:lpstr>Interpretation (Meaning) of a Relation</vt:lpstr>
      <vt:lpstr>Example…</vt:lpstr>
      <vt:lpstr>Relational Model Notations</vt:lpstr>
      <vt:lpstr>Relational Model Constraints and Relational Database Schemas</vt:lpstr>
      <vt:lpstr>Constraints in the Relational Model</vt:lpstr>
      <vt:lpstr>Domain Constraints</vt:lpstr>
      <vt:lpstr>Key Constraints and Constraints on NULL values</vt:lpstr>
      <vt:lpstr>Relational Databases and Relational Database Schemas</vt:lpstr>
      <vt:lpstr>Entity Integrity Constraints</vt:lpstr>
      <vt:lpstr>Referential Integrity Constraints</vt:lpstr>
      <vt:lpstr>Foreign Key</vt:lpstr>
      <vt:lpstr>PowerPoint Presentation</vt:lpstr>
      <vt:lpstr>PowerPoint Presentation</vt:lpstr>
      <vt:lpstr>Update Operations and Dealing with Constraint Violations</vt:lpstr>
      <vt:lpstr>PowerPoint Presentation</vt:lpstr>
      <vt:lpstr>The Insert Operation</vt:lpstr>
      <vt:lpstr>Example…</vt:lpstr>
      <vt:lpstr>The Delete Operation</vt:lpstr>
      <vt:lpstr>The Update Operation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adril dsa</cp:lastModifiedBy>
  <cp:revision>137</cp:revision>
  <dcterms:created xsi:type="dcterms:W3CDTF">2023-05-01T10:11:04Z</dcterms:created>
  <dcterms:modified xsi:type="dcterms:W3CDTF">2023-05-15T17:05:21Z</dcterms:modified>
</cp:coreProperties>
</file>